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0" r:id="rId5"/>
    <p:sldMasterId id="2147483662" r:id="rId6"/>
  </p:sldMasterIdLst>
  <p:notesMasterIdLst>
    <p:notesMasterId r:id="rId11"/>
  </p:notesMasterIdLst>
  <p:handoutMasterIdLst>
    <p:handoutMasterId r:id="rId12"/>
  </p:handoutMasterIdLst>
  <p:sldIdLst>
    <p:sldId id="256" r:id="rId7"/>
    <p:sldId id="294" r:id="rId8"/>
    <p:sldId id="295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56B4"/>
    <a:srgbClr val="ED5012"/>
    <a:srgbClr val="0013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81" d="100"/>
          <a:sy n="81" d="100"/>
        </p:scale>
        <p:origin x="58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7" d="100"/>
          <a:sy n="107" d="100"/>
        </p:scale>
        <p:origin x="2196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7F3E9-4C52-4608-9B3C-C8A34129B175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6AB1C-59F8-470D-BD0A-E626F520FD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605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C360A8-DAD3-47F8-A8EF-C62C94290A5E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9B3DC-7EE1-4DD7-824D-6A8F048A2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914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D6D99A-0158-47E3-8AF8-0FE678E3CD9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7875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sv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4807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E4D8-9E46-4D98-B8D9-3361ADE3496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5E42A-B891-4D25-BA64-7A0D5164C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818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E4D8-9E46-4D98-B8D9-3361ADE3496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5E42A-B891-4D25-BA64-7A0D5164C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301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E4D8-9E46-4D98-B8D9-3361ADE3496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5E42A-B891-4D25-BA64-7A0D5164C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339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1AF4-13BC-44CF-8748-89E5058E0FAA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D744D-AB80-4ADF-A904-B52A130D8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3913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96537"/>
            <a:ext cx="10515600" cy="101764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93571"/>
            <a:ext cx="10515600" cy="358339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1AF4-13BC-44CF-8748-89E5058E0FAA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D744D-AB80-4ADF-A904-B52A130D8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688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1AF4-13BC-44CF-8748-89E5058E0FAA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D744D-AB80-4ADF-A904-B52A130D8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724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91738"/>
            <a:ext cx="10515600" cy="101210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283229"/>
            <a:ext cx="5181600" cy="38937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83229"/>
            <a:ext cx="5181600" cy="38937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1AF4-13BC-44CF-8748-89E5058E0FAA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D744D-AB80-4ADF-A904-B52A130D8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23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274618"/>
            <a:ext cx="10515600" cy="61514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2127669"/>
            <a:ext cx="5157787" cy="5321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743201"/>
            <a:ext cx="5157787" cy="3446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9024" y="2127669"/>
            <a:ext cx="5183188" cy="5321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743201"/>
            <a:ext cx="5183188" cy="34464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1AF4-13BC-44CF-8748-89E5058E0FAA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D744D-AB80-4ADF-A904-B52A130D8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675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1AF4-13BC-44CF-8748-89E5058E0FAA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D744D-AB80-4ADF-A904-B52A130D8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3487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1AF4-13BC-44CF-8748-89E5058E0FAA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D744D-AB80-4ADF-A904-B52A130D8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283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E4D8-9E46-4D98-B8D9-3361ADE3496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5E42A-B891-4D25-BA64-7A0D5164C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312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390996"/>
            <a:ext cx="3932237" cy="838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390996"/>
            <a:ext cx="6172200" cy="44700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360814"/>
            <a:ext cx="3932237" cy="350817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1AF4-13BC-44CF-8748-89E5058E0FAA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D744D-AB80-4ADF-A904-B52A130D8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6895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341119"/>
            <a:ext cx="3932237" cy="9310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366356"/>
            <a:ext cx="3932237" cy="350263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1AF4-13BC-44CF-8748-89E5058E0FAA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D744D-AB80-4ADF-A904-B52A130D8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2192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3481A6-47D3-36D1-EB88-9AADA2A286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50" y="174970"/>
            <a:ext cx="884722" cy="1008583"/>
          </a:xfrm>
          <a:prstGeom prst="rect">
            <a:avLst/>
          </a:prstGeom>
        </p:spPr>
      </p:pic>
      <p:pic>
        <p:nvPicPr>
          <p:cNvPr id="4" name="Picture 3" descr="A picture containing outdoor object, engine&#10;&#10;Description automatically generated">
            <a:extLst>
              <a:ext uri="{FF2B5EF4-FFF2-40B4-BE49-F238E27FC236}">
                <a16:creationId xmlns:a16="http://schemas.microsoft.com/office/drawing/2014/main" id="{97D54B9F-8728-E29E-D5CF-2FC7550C3F8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0228" y="-74575"/>
            <a:ext cx="1257559" cy="1507681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DC4D2DED-9250-AC40-9CC2-2028D6D3732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48152" y="512802"/>
            <a:ext cx="9392076" cy="355089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7FA829C0-B1A5-006F-01C9-A3A6A3C1238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51271" y="6607118"/>
            <a:ext cx="1685925" cy="12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9338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A8017-DA24-AE0E-1293-F1D3A5418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25563"/>
            <a:ext cx="10515600" cy="852372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4E6EFD-1043-73A4-5C64-F7D90C47A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1AF4-13BC-44CF-8748-89E5058E0FAA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B4ABEE-5F49-8B54-45F0-4136341DE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6915B6-D1CC-26B8-DC6F-19E239F34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D744D-AB80-4ADF-A904-B52A130D89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350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E4D8-9E46-4D98-B8D9-3361ADE3496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5E42A-B891-4D25-BA64-7A0D5164C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368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E4D8-9E46-4D98-B8D9-3361ADE3496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5E42A-B891-4D25-BA64-7A0D5164C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332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E4D8-9E46-4D98-B8D9-3361ADE3496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5E42A-B891-4D25-BA64-7A0D5164C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390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E4D8-9E46-4D98-B8D9-3361ADE3496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5E42A-B891-4D25-BA64-7A0D5164C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494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E4D8-9E46-4D98-B8D9-3361ADE3496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5E42A-B891-4D25-BA64-7A0D5164C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05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E4D8-9E46-4D98-B8D9-3361ADE3496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5E42A-B891-4D25-BA64-7A0D5164C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561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8E4D8-9E46-4D98-B8D9-3361ADE3496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5E42A-B891-4D25-BA64-7A0D5164C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27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5.png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17" Type="http://schemas.openxmlformats.org/officeDocument/2006/relationships/image" Target="../media/image9.sv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7.sv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6987" y="5536407"/>
            <a:ext cx="519490" cy="1063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782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8E4D8-9E46-4D98-B8D9-3361ADE34962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5E42A-B891-4D25-BA64-7A0D5164C9C6}" type="slidenum">
              <a:rPr lang="en-US" smtClean="0"/>
              <a:t>‹#›</a:t>
            </a:fld>
            <a:endParaRPr lang="en-US"/>
          </a:p>
        </p:txBody>
      </p:sp>
      <p:grpSp>
        <p:nvGrpSpPr>
          <p:cNvPr id="71" name="Group 70"/>
          <p:cNvGrpSpPr/>
          <p:nvPr userDrawn="1"/>
        </p:nvGrpSpPr>
        <p:grpSpPr>
          <a:xfrm>
            <a:off x="301288" y="0"/>
            <a:ext cx="11816258" cy="6896100"/>
            <a:chOff x="301288" y="0"/>
            <a:chExt cx="11816258" cy="6896100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1288" y="133359"/>
              <a:ext cx="640080" cy="854695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11064240" y="0"/>
              <a:ext cx="1053306" cy="1053306"/>
              <a:chOff x="3780169" y="2955131"/>
              <a:chExt cx="1053306" cy="1053306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3780169" y="2955131"/>
                <a:ext cx="1053306" cy="1053306"/>
                <a:chOff x="615411" y="1833264"/>
                <a:chExt cx="4389120" cy="438912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2796255" y="1833264"/>
                  <a:ext cx="27432" cy="4389120"/>
                  <a:chOff x="2050256" y="907256"/>
                  <a:chExt cx="27432" cy="4389120"/>
                </a:xfrm>
              </p:grpSpPr>
              <p:sp>
                <p:nvSpPr>
                  <p:cNvPr id="58" name="Isosceles Triangle 57"/>
                  <p:cNvSpPr/>
                  <p:nvPr/>
                </p:nvSpPr>
                <p:spPr>
                  <a:xfrm>
                    <a:off x="2050256" y="90725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" name="Isosceles Triangle 58"/>
                  <p:cNvSpPr/>
                  <p:nvPr/>
                </p:nvSpPr>
                <p:spPr>
                  <a:xfrm flipV="1">
                    <a:off x="2050256" y="310181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6" name="Group 15"/>
                <p:cNvGrpSpPr/>
                <p:nvPr/>
              </p:nvGrpSpPr>
              <p:grpSpPr>
                <a:xfrm rot="1440000">
                  <a:off x="2796255" y="1833264"/>
                  <a:ext cx="27432" cy="4389120"/>
                  <a:chOff x="2050256" y="907256"/>
                  <a:chExt cx="27432" cy="4389120"/>
                </a:xfrm>
              </p:grpSpPr>
              <p:sp>
                <p:nvSpPr>
                  <p:cNvPr id="56" name="Isosceles Triangle 55"/>
                  <p:cNvSpPr/>
                  <p:nvPr/>
                </p:nvSpPr>
                <p:spPr>
                  <a:xfrm>
                    <a:off x="2050256" y="90725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" name="Isosceles Triangle 56"/>
                  <p:cNvSpPr/>
                  <p:nvPr/>
                </p:nvSpPr>
                <p:spPr>
                  <a:xfrm flipV="1">
                    <a:off x="2050256" y="310181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7" name="Group 16"/>
                <p:cNvGrpSpPr/>
                <p:nvPr/>
              </p:nvGrpSpPr>
              <p:grpSpPr>
                <a:xfrm rot="2880000">
                  <a:off x="2796255" y="1833264"/>
                  <a:ext cx="27432" cy="4389120"/>
                  <a:chOff x="2050256" y="907256"/>
                  <a:chExt cx="27432" cy="4389120"/>
                </a:xfrm>
              </p:grpSpPr>
              <p:sp>
                <p:nvSpPr>
                  <p:cNvPr id="54" name="Isosceles Triangle 53"/>
                  <p:cNvSpPr/>
                  <p:nvPr/>
                </p:nvSpPr>
                <p:spPr>
                  <a:xfrm>
                    <a:off x="2050256" y="90725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" name="Isosceles Triangle 54"/>
                  <p:cNvSpPr/>
                  <p:nvPr/>
                </p:nvSpPr>
                <p:spPr>
                  <a:xfrm flipV="1">
                    <a:off x="2050256" y="310181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8" name="Group 17"/>
                <p:cNvGrpSpPr/>
                <p:nvPr/>
              </p:nvGrpSpPr>
              <p:grpSpPr>
                <a:xfrm rot="720000">
                  <a:off x="2796255" y="1833264"/>
                  <a:ext cx="27432" cy="4389120"/>
                  <a:chOff x="2050256" y="907256"/>
                  <a:chExt cx="27432" cy="4389120"/>
                </a:xfrm>
              </p:grpSpPr>
              <p:sp>
                <p:nvSpPr>
                  <p:cNvPr id="52" name="Isosceles Triangle 51"/>
                  <p:cNvSpPr/>
                  <p:nvPr/>
                </p:nvSpPr>
                <p:spPr>
                  <a:xfrm>
                    <a:off x="2050256" y="90725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" name="Isosceles Triangle 52"/>
                  <p:cNvSpPr/>
                  <p:nvPr/>
                </p:nvSpPr>
                <p:spPr>
                  <a:xfrm flipV="1">
                    <a:off x="2050256" y="310181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9" name="Group 18"/>
                <p:cNvGrpSpPr/>
                <p:nvPr/>
              </p:nvGrpSpPr>
              <p:grpSpPr>
                <a:xfrm rot="2160000">
                  <a:off x="2796255" y="1833264"/>
                  <a:ext cx="27432" cy="4389120"/>
                  <a:chOff x="2050256" y="907256"/>
                  <a:chExt cx="27432" cy="4389120"/>
                </a:xfrm>
              </p:grpSpPr>
              <p:sp>
                <p:nvSpPr>
                  <p:cNvPr id="50" name="Isosceles Triangle 49"/>
                  <p:cNvSpPr/>
                  <p:nvPr/>
                </p:nvSpPr>
                <p:spPr>
                  <a:xfrm>
                    <a:off x="2050256" y="90725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" name="Isosceles Triangle 50"/>
                  <p:cNvSpPr/>
                  <p:nvPr/>
                </p:nvSpPr>
                <p:spPr>
                  <a:xfrm flipV="1">
                    <a:off x="2050256" y="310181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0" name="Group 19"/>
                <p:cNvGrpSpPr/>
                <p:nvPr/>
              </p:nvGrpSpPr>
              <p:grpSpPr>
                <a:xfrm rot="3600000">
                  <a:off x="2796255" y="1833264"/>
                  <a:ext cx="27432" cy="4389120"/>
                  <a:chOff x="2050256" y="907256"/>
                  <a:chExt cx="27432" cy="4389120"/>
                </a:xfrm>
              </p:grpSpPr>
              <p:sp>
                <p:nvSpPr>
                  <p:cNvPr id="48" name="Isosceles Triangle 47"/>
                  <p:cNvSpPr/>
                  <p:nvPr/>
                </p:nvSpPr>
                <p:spPr>
                  <a:xfrm>
                    <a:off x="2050256" y="90725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" name="Isosceles Triangle 48"/>
                  <p:cNvSpPr/>
                  <p:nvPr/>
                </p:nvSpPr>
                <p:spPr>
                  <a:xfrm flipV="1">
                    <a:off x="2050256" y="310181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1" name="Group 20"/>
                <p:cNvGrpSpPr/>
                <p:nvPr/>
              </p:nvGrpSpPr>
              <p:grpSpPr>
                <a:xfrm rot="4320000">
                  <a:off x="2796255" y="1833264"/>
                  <a:ext cx="27432" cy="4389120"/>
                  <a:chOff x="2050256" y="907256"/>
                  <a:chExt cx="27432" cy="4389120"/>
                </a:xfrm>
              </p:grpSpPr>
              <p:sp>
                <p:nvSpPr>
                  <p:cNvPr id="46" name="Isosceles Triangle 45"/>
                  <p:cNvSpPr/>
                  <p:nvPr/>
                </p:nvSpPr>
                <p:spPr>
                  <a:xfrm>
                    <a:off x="2050256" y="90725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" name="Isosceles Triangle 46"/>
                  <p:cNvSpPr/>
                  <p:nvPr/>
                </p:nvSpPr>
                <p:spPr>
                  <a:xfrm flipV="1">
                    <a:off x="2050256" y="310181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2" name="Group 21"/>
                <p:cNvGrpSpPr/>
                <p:nvPr/>
              </p:nvGrpSpPr>
              <p:grpSpPr>
                <a:xfrm rot="5040000">
                  <a:off x="2796255" y="1833264"/>
                  <a:ext cx="27432" cy="4389120"/>
                  <a:chOff x="2050256" y="907256"/>
                  <a:chExt cx="27432" cy="4389120"/>
                </a:xfrm>
              </p:grpSpPr>
              <p:sp>
                <p:nvSpPr>
                  <p:cNvPr id="44" name="Isosceles Triangle 43"/>
                  <p:cNvSpPr/>
                  <p:nvPr/>
                </p:nvSpPr>
                <p:spPr>
                  <a:xfrm>
                    <a:off x="2050256" y="90725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" name="Isosceles Triangle 44"/>
                  <p:cNvSpPr/>
                  <p:nvPr/>
                </p:nvSpPr>
                <p:spPr>
                  <a:xfrm flipV="1">
                    <a:off x="2050256" y="310181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3" name="Group 22"/>
                <p:cNvGrpSpPr/>
                <p:nvPr/>
              </p:nvGrpSpPr>
              <p:grpSpPr>
                <a:xfrm rot="5760000">
                  <a:off x="2796255" y="1833264"/>
                  <a:ext cx="27432" cy="4389120"/>
                  <a:chOff x="2050256" y="907256"/>
                  <a:chExt cx="27432" cy="4389120"/>
                </a:xfrm>
              </p:grpSpPr>
              <p:sp>
                <p:nvSpPr>
                  <p:cNvPr id="42" name="Isosceles Triangle 41"/>
                  <p:cNvSpPr/>
                  <p:nvPr/>
                </p:nvSpPr>
                <p:spPr>
                  <a:xfrm>
                    <a:off x="2050256" y="90725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" name="Isosceles Triangle 42"/>
                  <p:cNvSpPr/>
                  <p:nvPr/>
                </p:nvSpPr>
                <p:spPr>
                  <a:xfrm flipV="1">
                    <a:off x="2050256" y="310181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4" name="Group 23"/>
                <p:cNvGrpSpPr/>
                <p:nvPr/>
              </p:nvGrpSpPr>
              <p:grpSpPr>
                <a:xfrm rot="6480000">
                  <a:off x="2796255" y="1833264"/>
                  <a:ext cx="27432" cy="4389120"/>
                  <a:chOff x="2050256" y="907256"/>
                  <a:chExt cx="27432" cy="4389120"/>
                </a:xfrm>
              </p:grpSpPr>
              <p:sp>
                <p:nvSpPr>
                  <p:cNvPr id="40" name="Isosceles Triangle 39"/>
                  <p:cNvSpPr/>
                  <p:nvPr/>
                </p:nvSpPr>
                <p:spPr>
                  <a:xfrm>
                    <a:off x="2050256" y="90725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" name="Isosceles Triangle 40"/>
                  <p:cNvSpPr/>
                  <p:nvPr/>
                </p:nvSpPr>
                <p:spPr>
                  <a:xfrm flipV="1">
                    <a:off x="2050256" y="310181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5" name="Group 24"/>
                <p:cNvGrpSpPr/>
                <p:nvPr/>
              </p:nvGrpSpPr>
              <p:grpSpPr>
                <a:xfrm rot="7200000">
                  <a:off x="2796255" y="1833264"/>
                  <a:ext cx="27432" cy="4389120"/>
                  <a:chOff x="2050256" y="907256"/>
                  <a:chExt cx="27432" cy="4389120"/>
                </a:xfrm>
              </p:grpSpPr>
              <p:sp>
                <p:nvSpPr>
                  <p:cNvPr id="38" name="Isosceles Triangle 37"/>
                  <p:cNvSpPr/>
                  <p:nvPr/>
                </p:nvSpPr>
                <p:spPr>
                  <a:xfrm>
                    <a:off x="2050256" y="90725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" name="Isosceles Triangle 38"/>
                  <p:cNvSpPr/>
                  <p:nvPr/>
                </p:nvSpPr>
                <p:spPr>
                  <a:xfrm flipV="1">
                    <a:off x="2050256" y="310181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6" name="Group 25"/>
                <p:cNvGrpSpPr/>
                <p:nvPr/>
              </p:nvGrpSpPr>
              <p:grpSpPr>
                <a:xfrm rot="7920000">
                  <a:off x="2796255" y="1833264"/>
                  <a:ext cx="27432" cy="4389120"/>
                  <a:chOff x="2050256" y="907256"/>
                  <a:chExt cx="27432" cy="4389120"/>
                </a:xfrm>
              </p:grpSpPr>
              <p:sp>
                <p:nvSpPr>
                  <p:cNvPr id="36" name="Isosceles Triangle 35"/>
                  <p:cNvSpPr/>
                  <p:nvPr/>
                </p:nvSpPr>
                <p:spPr>
                  <a:xfrm>
                    <a:off x="2050256" y="90725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" name="Isosceles Triangle 36"/>
                  <p:cNvSpPr/>
                  <p:nvPr/>
                </p:nvSpPr>
                <p:spPr>
                  <a:xfrm flipV="1">
                    <a:off x="2050256" y="310181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7" name="Group 26"/>
                <p:cNvGrpSpPr/>
                <p:nvPr/>
              </p:nvGrpSpPr>
              <p:grpSpPr>
                <a:xfrm rot="8640000">
                  <a:off x="2796255" y="1833264"/>
                  <a:ext cx="27432" cy="4389120"/>
                  <a:chOff x="2050256" y="907256"/>
                  <a:chExt cx="27432" cy="4389120"/>
                </a:xfrm>
              </p:grpSpPr>
              <p:sp>
                <p:nvSpPr>
                  <p:cNvPr id="34" name="Isosceles Triangle 33"/>
                  <p:cNvSpPr/>
                  <p:nvPr/>
                </p:nvSpPr>
                <p:spPr>
                  <a:xfrm>
                    <a:off x="2050256" y="90725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" name="Isosceles Triangle 34"/>
                  <p:cNvSpPr/>
                  <p:nvPr/>
                </p:nvSpPr>
                <p:spPr>
                  <a:xfrm flipV="1">
                    <a:off x="2050256" y="310181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8" name="Group 27"/>
                <p:cNvGrpSpPr/>
                <p:nvPr/>
              </p:nvGrpSpPr>
              <p:grpSpPr>
                <a:xfrm rot="9360000">
                  <a:off x="2796255" y="1833264"/>
                  <a:ext cx="27432" cy="4389120"/>
                  <a:chOff x="2050256" y="907256"/>
                  <a:chExt cx="27432" cy="4389120"/>
                </a:xfrm>
              </p:grpSpPr>
              <p:sp>
                <p:nvSpPr>
                  <p:cNvPr id="32" name="Isosceles Triangle 31"/>
                  <p:cNvSpPr/>
                  <p:nvPr/>
                </p:nvSpPr>
                <p:spPr>
                  <a:xfrm>
                    <a:off x="2050256" y="90725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Isosceles Triangle 32"/>
                  <p:cNvSpPr/>
                  <p:nvPr/>
                </p:nvSpPr>
                <p:spPr>
                  <a:xfrm flipV="1">
                    <a:off x="2050256" y="310181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9" name="Group 28"/>
                <p:cNvGrpSpPr/>
                <p:nvPr/>
              </p:nvGrpSpPr>
              <p:grpSpPr>
                <a:xfrm rot="10080000">
                  <a:off x="2796255" y="1833264"/>
                  <a:ext cx="27432" cy="4389120"/>
                  <a:chOff x="2050256" y="907256"/>
                  <a:chExt cx="27432" cy="4389120"/>
                </a:xfrm>
              </p:grpSpPr>
              <p:sp>
                <p:nvSpPr>
                  <p:cNvPr id="30" name="Isosceles Triangle 29"/>
                  <p:cNvSpPr/>
                  <p:nvPr/>
                </p:nvSpPr>
                <p:spPr>
                  <a:xfrm>
                    <a:off x="2050256" y="90725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" name="Isosceles Triangle 30"/>
                  <p:cNvSpPr/>
                  <p:nvPr/>
                </p:nvSpPr>
                <p:spPr>
                  <a:xfrm flipV="1">
                    <a:off x="2050256" y="3101816"/>
                    <a:ext cx="27432" cy="2194560"/>
                  </a:xfrm>
                  <a:prstGeom prst="triangle">
                    <a:avLst/>
                  </a:prstGeom>
                  <a:solidFill>
                    <a:srgbClr val="AF8A3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86799" y="3260846"/>
                <a:ext cx="322095" cy="695143"/>
              </a:xfrm>
              <a:prstGeom prst="rect">
                <a:avLst/>
              </a:prstGeom>
            </p:spPr>
          </p:pic>
        </p:grpSp>
        <p:grpSp>
          <p:nvGrpSpPr>
            <p:cNvPr id="9" name="Group 8"/>
            <p:cNvGrpSpPr/>
            <p:nvPr/>
          </p:nvGrpSpPr>
          <p:grpSpPr>
            <a:xfrm>
              <a:off x="2630949" y="125413"/>
              <a:ext cx="6930103" cy="446276"/>
              <a:chOff x="1488692" y="1773238"/>
              <a:chExt cx="6930103" cy="446276"/>
            </a:xfrm>
          </p:grpSpPr>
          <p:sp>
            <p:nvSpPr>
              <p:cNvPr id="67" name="TextBox 66"/>
              <p:cNvSpPr txBox="1"/>
              <p:nvPr/>
            </p:nvSpPr>
            <p:spPr>
              <a:xfrm>
                <a:off x="1488692" y="1773238"/>
                <a:ext cx="6930103" cy="4462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300" b="1" spc="300" dirty="0">
                    <a:solidFill>
                      <a:srgbClr val="AF8A39"/>
                    </a:solidFill>
                    <a:latin typeface="Perpetua" panose="02020502060401020303" pitchFamily="18" charset="0"/>
                    <a:cs typeface="Adobe Devanagari" panose="02040503050201020203" pitchFamily="18" charset="0"/>
                  </a:rPr>
                  <a:t>THE </a:t>
                </a:r>
                <a:r>
                  <a:rPr lang="en-US" sz="2250" b="1" spc="300" dirty="0">
                    <a:solidFill>
                      <a:srgbClr val="AF8A39"/>
                    </a:solidFill>
                    <a:latin typeface="Adobe Devanagari" panose="02040503050201020203" pitchFamily="18" charset="0"/>
                    <a:cs typeface="Adobe Devanagari" panose="02040503050201020203" pitchFamily="18" charset="0"/>
                  </a:rPr>
                  <a:t>U</a:t>
                </a:r>
                <a:r>
                  <a:rPr lang="en-US" sz="2300" b="1" spc="300" dirty="0">
                    <a:solidFill>
                      <a:srgbClr val="AF8A39"/>
                    </a:solidFill>
                    <a:latin typeface="Perpetua" panose="02020502060401020303" pitchFamily="18" charset="0"/>
                    <a:cs typeface="Adobe Devanagari" panose="02040503050201020203" pitchFamily="18" charset="0"/>
                  </a:rPr>
                  <a:t>NITED STATES AR</a:t>
                </a:r>
                <a:r>
                  <a:rPr lang="en-US" sz="1950" b="1" spc="300" dirty="0">
                    <a:solidFill>
                      <a:srgbClr val="AF8A39"/>
                    </a:solidFill>
                    <a:latin typeface="Book Antiqua" panose="02040602050305030304" pitchFamily="18" charset="0"/>
                    <a:cs typeface="Adobe Devanagari" panose="02040503050201020203" pitchFamily="18" charset="0"/>
                  </a:rPr>
                  <a:t>M</a:t>
                </a:r>
                <a:r>
                  <a:rPr lang="en-US" sz="2300" b="1" spc="300" dirty="0">
                    <a:solidFill>
                      <a:srgbClr val="AF8A39"/>
                    </a:solidFill>
                    <a:latin typeface="Perpetua" panose="02020502060401020303" pitchFamily="18" charset="0"/>
                    <a:cs typeface="Adobe Devanagari" panose="02040503050201020203" pitchFamily="18" charset="0"/>
                  </a:rPr>
                  <a:t>Y WAR COLLEGE</a:t>
                </a:r>
              </a:p>
            </p:txBody>
          </p:sp>
          <p:cxnSp>
            <p:nvCxnSpPr>
              <p:cNvPr id="68" name="Straight Connector 67"/>
              <p:cNvCxnSpPr/>
              <p:nvPr/>
            </p:nvCxnSpPr>
            <p:spPr>
              <a:xfrm flipV="1">
                <a:off x="1593323" y="2117057"/>
                <a:ext cx="6720840" cy="0"/>
              </a:xfrm>
              <a:prstGeom prst="line">
                <a:avLst/>
              </a:prstGeom>
              <a:ln w="9525">
                <a:solidFill>
                  <a:srgbClr val="AF8A3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/>
            <p:cNvGrpSpPr/>
            <p:nvPr/>
          </p:nvGrpSpPr>
          <p:grpSpPr>
            <a:xfrm>
              <a:off x="2735580" y="6557546"/>
              <a:ext cx="6720840" cy="338554"/>
              <a:chOff x="1369178" y="4583112"/>
              <a:chExt cx="6720840" cy="338554"/>
            </a:xfrm>
          </p:grpSpPr>
          <p:sp>
            <p:nvSpPr>
              <p:cNvPr id="65" name="TextBox 64"/>
              <p:cNvSpPr txBox="1"/>
              <p:nvPr/>
            </p:nvSpPr>
            <p:spPr>
              <a:xfrm>
                <a:off x="3467073" y="4583112"/>
                <a:ext cx="25250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spc="150" dirty="0">
                    <a:solidFill>
                      <a:srgbClr val="AF8A39"/>
                    </a:solidFill>
                    <a:latin typeface="Perpetua" panose="02020502060401020303" pitchFamily="18" charset="0"/>
                    <a:cs typeface="Adobe Devanagari" panose="02040503050201020203" pitchFamily="18" charset="0"/>
                  </a:rPr>
                  <a:t>STRENGTH</a:t>
                </a:r>
                <a:r>
                  <a:rPr lang="en-US" sz="800" b="1" spc="150" dirty="0">
                    <a:solidFill>
                      <a:srgbClr val="AF8A39"/>
                    </a:solidFill>
                    <a:latin typeface="Perpetua" panose="02020502060401020303" pitchFamily="18" charset="0"/>
                    <a:cs typeface="Adobe Devanagari" panose="02040503050201020203" pitchFamily="18" charset="0"/>
                  </a:rPr>
                  <a:t> </a:t>
                </a:r>
                <a:r>
                  <a:rPr lang="en-US" sz="700" b="1" dirty="0">
                    <a:solidFill>
                      <a:schemeClr val="bg1"/>
                    </a:solidFill>
                    <a:latin typeface="Monotype Corsiva" panose="03010101010201010101" pitchFamily="66" charset="0"/>
                    <a:cs typeface="Adobe Devanagari" panose="02040503050201020203" pitchFamily="18" charset="0"/>
                  </a:rPr>
                  <a:t>and</a:t>
                </a:r>
                <a:r>
                  <a:rPr lang="en-US" sz="1600" b="1" spc="150" dirty="0">
                    <a:solidFill>
                      <a:srgbClr val="AF8A39"/>
                    </a:solidFill>
                    <a:latin typeface="Perpetua" panose="02020502060401020303" pitchFamily="18" charset="0"/>
                    <a:cs typeface="Adobe Devanagari" panose="02040503050201020203" pitchFamily="18" charset="0"/>
                  </a:rPr>
                  <a:t> WISDO</a:t>
                </a:r>
                <a:r>
                  <a:rPr lang="en-US" sz="1400" b="1" spc="150" dirty="0">
                    <a:solidFill>
                      <a:srgbClr val="AF8A39"/>
                    </a:solidFill>
                    <a:latin typeface="Book Antiqua" panose="02040602050305030304" pitchFamily="18" charset="0"/>
                    <a:cs typeface="Adobe Devanagari" panose="02040503050201020203" pitchFamily="18" charset="0"/>
                  </a:rPr>
                  <a:t>M</a:t>
                </a:r>
                <a:endParaRPr lang="en-US" sz="1600" b="1" spc="150" dirty="0">
                  <a:solidFill>
                    <a:srgbClr val="AF8A39"/>
                  </a:solidFill>
                  <a:latin typeface="Perpetua" panose="02020502060401020303" pitchFamily="18" charset="0"/>
                  <a:cs typeface="Adobe Devanagari" panose="02040503050201020203" pitchFamily="18" charset="0"/>
                </a:endParaRPr>
              </a:p>
            </p:txBody>
          </p:sp>
          <p:cxnSp>
            <p:nvCxnSpPr>
              <p:cNvPr id="66" name="Straight Connector 65"/>
              <p:cNvCxnSpPr/>
              <p:nvPr/>
            </p:nvCxnSpPr>
            <p:spPr>
              <a:xfrm flipV="1">
                <a:off x="1369178" y="4624513"/>
                <a:ext cx="6720840" cy="0"/>
              </a:xfrm>
              <a:prstGeom prst="line">
                <a:avLst/>
              </a:prstGeom>
              <a:ln w="9525">
                <a:solidFill>
                  <a:srgbClr val="AF8A3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Rectangle 69"/>
            <p:cNvSpPr/>
            <p:nvPr userDrawn="1"/>
          </p:nvSpPr>
          <p:spPr>
            <a:xfrm>
              <a:off x="6017305" y="6611372"/>
              <a:ext cx="31931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AF8A39"/>
                  </a:solidFill>
                  <a:latin typeface="Monotype Corsiva" panose="03010101010201010101" pitchFamily="66" charset="0"/>
                  <a:cs typeface="Adobe Devanagari" panose="02040503050201020203" pitchFamily="18" charset="0"/>
                </a:rPr>
                <a:t>and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20546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A0AA64F-BE4B-AE5D-B48B-06CFF8BE8DD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362940"/>
            <a:ext cx="10515600" cy="891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344189"/>
            <a:ext cx="10515600" cy="38327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41AF4-13BC-44CF-8748-89E5058E0FAA}" type="datetimeFigureOut">
              <a:rPr lang="en-US" smtClean="0"/>
              <a:t>5/23/2023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D744D-AB80-4ADF-A904-B52A130D89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picture containing outdoor object, engine&#10;&#10;Description automatically generated">
            <a:extLst>
              <a:ext uri="{FF2B5EF4-FFF2-40B4-BE49-F238E27FC236}">
                <a16:creationId xmlns:a16="http://schemas.microsoft.com/office/drawing/2014/main" id="{B3C2806A-A380-F4C9-D26C-C2B423CC342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0228" y="-74575"/>
            <a:ext cx="1257559" cy="1507681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F4DA5433-FF0A-6667-34C3-2C876CBB6E7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48152" y="512802"/>
            <a:ext cx="9392076" cy="355089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71C2AB87-5BA8-0C95-3D62-B489BC979C9B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051271" y="6607118"/>
            <a:ext cx="1685925" cy="123825"/>
          </a:xfrm>
          <a:prstGeom prst="rect">
            <a:avLst/>
          </a:prstGeom>
        </p:spPr>
      </p:pic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F980CC55-9820-9933-0C22-9F317FEBEA08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93" y="38539"/>
            <a:ext cx="873835" cy="1091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371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411744" y="355936"/>
            <a:ext cx="74087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dirty="0">
                <a:solidFill>
                  <a:srgbClr val="00133B"/>
                </a:solidFill>
                <a:latin typeface="Franklin Gothic Heavy" panose="020B0903020102020204" pitchFamily="34" charset="0"/>
              </a:rPr>
              <a:t>Simulation in the Real World: Applying M&amp;S in Training and Education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66107" y="3269868"/>
            <a:ext cx="59544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dirty="0">
                <a:solidFill>
                  <a:srgbClr val="2356B4"/>
                </a:solidFill>
                <a:latin typeface="+mj-lt"/>
              </a:rPr>
              <a:t>COL Mike Stinchfield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19750" y="4034217"/>
            <a:ext cx="6200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>
                <a:solidFill>
                  <a:srgbClr val="2356B4"/>
                </a:solidFill>
                <a:latin typeface="+mj-lt"/>
              </a:rPr>
              <a:t>23 May 2023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36330" y="4588548"/>
            <a:ext cx="74841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>
                <a:solidFill>
                  <a:srgbClr val="2356B4"/>
                </a:solidFill>
                <a:latin typeface="+mj-lt"/>
              </a:rPr>
              <a:t>U.S. Army War College</a:t>
            </a:r>
          </a:p>
          <a:p>
            <a:pPr algn="r"/>
            <a:r>
              <a:rPr lang="en-US" sz="2800" dirty="0">
                <a:solidFill>
                  <a:srgbClr val="2356B4"/>
                </a:solidFill>
                <a:latin typeface="+mj-lt"/>
              </a:rPr>
              <a:t>Center for Strategic Leadership</a:t>
            </a:r>
          </a:p>
          <a:p>
            <a:pPr algn="r"/>
            <a:r>
              <a:rPr lang="en-US" sz="2800" dirty="0">
                <a:solidFill>
                  <a:srgbClr val="2356B4"/>
                </a:solidFill>
                <a:latin typeface="+mj-lt"/>
              </a:rPr>
              <a:t>(717) 245-4965</a:t>
            </a:r>
          </a:p>
          <a:p>
            <a:pPr algn="r"/>
            <a:r>
              <a:rPr lang="en-US" sz="2800" dirty="0">
                <a:solidFill>
                  <a:srgbClr val="2356B4"/>
                </a:solidFill>
                <a:latin typeface="+mj-lt"/>
              </a:rPr>
              <a:t>michael.stinchfield.mil@armywarcollege.edu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8225" y="-163835"/>
            <a:ext cx="6257768" cy="62528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010" y="6062905"/>
            <a:ext cx="1716199" cy="45228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20" y="5972565"/>
            <a:ext cx="998001" cy="689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792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702C64A-2C08-A858-41FB-1FE1945228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1524001" y="365760"/>
            <a:ext cx="9143999" cy="707862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>
            <a:defPPr>
              <a:defRPr lang="en-US"/>
            </a:defPPr>
            <a:lvl1pPr algn="ctr">
              <a:defRPr sz="2200" b="1">
                <a:solidFill>
                  <a:srgbClr val="FFC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D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Arial" pitchFamily="34" charset="0"/>
              </a:rPr>
              <a:t>The War College Team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89C8D93-B398-5592-CE62-BD8AF4D1375E}"/>
              </a:ext>
            </a:extLst>
          </p:cNvPr>
          <p:cNvGrpSpPr/>
          <p:nvPr/>
        </p:nvGrpSpPr>
        <p:grpSpPr>
          <a:xfrm>
            <a:off x="542941" y="1463040"/>
            <a:ext cx="11532826" cy="3784960"/>
            <a:chOff x="542941" y="1185503"/>
            <a:chExt cx="11532826" cy="3784960"/>
          </a:xfrm>
        </p:grpSpPr>
        <p:grpSp>
          <p:nvGrpSpPr>
            <p:cNvPr id="10" name="Group 9"/>
            <p:cNvGrpSpPr/>
            <p:nvPr/>
          </p:nvGrpSpPr>
          <p:grpSpPr>
            <a:xfrm>
              <a:off x="4722876" y="1188720"/>
              <a:ext cx="2746249" cy="832104"/>
              <a:chOff x="4835746" y="1134419"/>
              <a:chExt cx="2746249" cy="832104"/>
            </a:xfrm>
          </p:grpSpPr>
          <p:sp>
            <p:nvSpPr>
              <p:cNvPr id="61" name="Rounded Rectangle 60"/>
              <p:cNvSpPr/>
              <p:nvPr/>
            </p:nvSpPr>
            <p:spPr bwMode="auto">
              <a:xfrm>
                <a:off x="4835746" y="1134419"/>
                <a:ext cx="2743200" cy="832104"/>
              </a:xfrm>
              <a:prstGeom prst="roundRect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endParaRPr>
              </a:p>
            </p:txBody>
          </p:sp>
          <p:pic>
            <p:nvPicPr>
              <p:cNvPr id="62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61510" y="1230431"/>
                <a:ext cx="779042" cy="6400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3" name="TextBox 62"/>
              <p:cNvSpPr txBox="1"/>
              <p:nvPr/>
            </p:nvSpPr>
            <p:spPr>
              <a:xfrm>
                <a:off x="5988693" y="1134419"/>
                <a:ext cx="1593302" cy="83210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ts val="19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School of</a:t>
                </a:r>
                <a:b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</a:b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Strategic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ts val="19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Landpower</a:t>
                </a:r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4309490" y="2103120"/>
              <a:ext cx="3657600" cy="830997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marL="45720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Masters Degree producing</a:t>
              </a:r>
            </a:p>
            <a:p>
              <a:pPr marL="45720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Preparation for service at the strategic level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4724400" y="3474720"/>
              <a:ext cx="2743200" cy="832104"/>
              <a:chOff x="4929792" y="3295272"/>
              <a:chExt cx="2743200" cy="832104"/>
            </a:xfrm>
          </p:grpSpPr>
          <p:sp>
            <p:nvSpPr>
              <p:cNvPr id="33" name="Rounded Rectangle 32"/>
              <p:cNvSpPr/>
              <p:nvPr/>
            </p:nvSpPr>
            <p:spPr>
              <a:xfrm>
                <a:off x="4929792" y="3295272"/>
                <a:ext cx="2743200" cy="832104"/>
              </a:xfrm>
              <a:prstGeom prst="round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/>
                  <a:ea typeface="+mn-ea"/>
                  <a:cs typeface="+mn-cs"/>
                </a:endParaRPr>
              </a:p>
            </p:txBody>
          </p:sp>
          <p:pic>
            <p:nvPicPr>
              <p:cNvPr id="35" name="Picture 34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087016" y="3334196"/>
                <a:ext cx="638086" cy="754256"/>
              </a:xfrm>
              <a:prstGeom prst="rect">
                <a:avLst/>
              </a:prstGeom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5737744" y="3449658"/>
                <a:ext cx="1891873" cy="523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Army Strategic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Education Program</a:t>
                </a:r>
              </a:p>
            </p:txBody>
          </p:sp>
        </p:grpSp>
        <p:sp>
          <p:nvSpPr>
            <p:cNvPr id="57" name="TextBox 56"/>
            <p:cNvSpPr txBox="1"/>
            <p:nvPr/>
          </p:nvSpPr>
          <p:spPr>
            <a:xfrm>
              <a:off x="4276830" y="4385688"/>
              <a:ext cx="3291840" cy="584775"/>
            </a:xfrm>
            <a:prstGeom prst="rect">
              <a:avLst/>
            </a:prstGeom>
            <a:noFill/>
          </p:spPr>
          <p:txBody>
            <a:bodyPr wrap="square" lIns="182880" rtlCol="0">
              <a:spAutoFit/>
            </a:bodyPr>
            <a:lstStyle/>
            <a:p>
              <a:pPr marL="28575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Continuing senior executive education</a:t>
              </a: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8875367" y="1185503"/>
              <a:ext cx="2743200" cy="832104"/>
              <a:chOff x="8875367" y="1185503"/>
              <a:chExt cx="2743200" cy="832104"/>
            </a:xfrm>
          </p:grpSpPr>
          <p:sp>
            <p:nvSpPr>
              <p:cNvPr id="15" name="Rounded Rectangle 14"/>
              <p:cNvSpPr/>
              <p:nvPr/>
            </p:nvSpPr>
            <p:spPr>
              <a:xfrm>
                <a:off x="8875367" y="1185503"/>
                <a:ext cx="2743200" cy="832104"/>
              </a:xfrm>
              <a:prstGeom prst="roundRect">
                <a:avLst>
                  <a:gd name="adj" fmla="val 22772"/>
                </a:avLst>
              </a:prstGeom>
              <a:solidFill>
                <a:schemeClr val="tx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" name="Rounded Rectangle 4"/>
              <p:cNvSpPr/>
              <p:nvPr/>
            </p:nvSpPr>
            <p:spPr>
              <a:xfrm>
                <a:off x="9980971" y="1204526"/>
                <a:ext cx="1611768" cy="791369"/>
              </a:xfrm>
              <a:prstGeom prst="roundRect">
                <a:avLst>
                  <a:gd name="adj" fmla="val 20912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56" name="Picture 55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8875367" y="1188720"/>
                <a:ext cx="2743200" cy="828887"/>
              </a:xfrm>
              <a:prstGeom prst="roundRect">
                <a:avLst/>
              </a:prstGeom>
              <a:effectLst/>
            </p:spPr>
          </p:pic>
        </p:grpSp>
        <p:sp>
          <p:nvSpPr>
            <p:cNvPr id="58" name="TextBox 57"/>
            <p:cNvSpPr txBox="1"/>
            <p:nvPr/>
          </p:nvSpPr>
          <p:spPr>
            <a:xfrm>
              <a:off x="8418167" y="2103120"/>
              <a:ext cx="3657600" cy="1077218"/>
            </a:xfrm>
            <a:prstGeom prst="rect">
              <a:avLst/>
            </a:prstGeom>
            <a:noFill/>
          </p:spPr>
          <p:txBody>
            <a:bodyPr wrap="square" lIns="0" rtlCol="0">
              <a:noAutofit/>
            </a:bodyPr>
            <a:lstStyle/>
            <a:p>
              <a:pPr marL="45720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Army strategic </a:t>
              </a: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wargaming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 expertise</a:t>
              </a:r>
            </a:p>
            <a:p>
              <a:pPr marL="457200" marR="0" lvl="0" indent="-1714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Emergent or future areas of strategic importance</a:t>
              </a:r>
            </a:p>
          </p:txBody>
        </p:sp>
        <p:pic>
          <p:nvPicPr>
            <p:cNvPr id="47" name="Picture 3"/>
            <p:cNvPicPr>
              <a:picLocks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5" t="2456" r="4268" b="7476"/>
            <a:stretch/>
          </p:blipFill>
          <p:spPr bwMode="auto">
            <a:xfrm>
              <a:off x="8875367" y="3474720"/>
              <a:ext cx="2743200" cy="832104"/>
            </a:xfrm>
            <a:prstGeom prst="round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9" name="TextBox 58"/>
            <p:cNvSpPr txBox="1"/>
            <p:nvPr/>
          </p:nvSpPr>
          <p:spPr>
            <a:xfrm>
              <a:off x="8686025" y="4385688"/>
              <a:ext cx="3142527" cy="338554"/>
            </a:xfrm>
            <a:prstGeom prst="rect">
              <a:avLst/>
            </a:prstGeom>
            <a:noFill/>
          </p:spPr>
          <p:txBody>
            <a:bodyPr wrap="none" lIns="18288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The Army’s ‘Think Tank’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02445" y="1188720"/>
              <a:ext cx="2743200" cy="832104"/>
              <a:chOff x="693324" y="1097279"/>
              <a:chExt cx="2743200" cy="832104"/>
            </a:xfrm>
          </p:grpSpPr>
          <p:sp>
            <p:nvSpPr>
              <p:cNvPr id="71" name="AutoShape 21"/>
              <p:cNvSpPr>
                <a:spLocks noChangeArrowheads="1"/>
              </p:cNvSpPr>
              <p:nvPr/>
            </p:nvSpPr>
            <p:spPr bwMode="auto">
              <a:xfrm>
                <a:off x="693324" y="1097279"/>
                <a:ext cx="2743200" cy="829169"/>
              </a:xfrm>
              <a:prstGeom prst="roundRect">
                <a:avLst>
                  <a:gd name="adj" fmla="val 16667"/>
                </a:avLst>
              </a:prstGeom>
              <a:solidFill>
                <a:srgbClr val="333300"/>
              </a:solidFill>
              <a:ln w="19050" algn="ctr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Text Box 23"/>
              <p:cNvSpPr txBox="1">
                <a:spLocks noChangeArrowheads="1"/>
              </p:cNvSpPr>
              <p:nvPr/>
            </p:nvSpPr>
            <p:spPr bwMode="auto">
              <a:xfrm>
                <a:off x="1659486" y="1102606"/>
                <a:ext cx="1386480" cy="438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ysClr val="windowText" lastClr="000000"/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USAHEC</a:t>
                </a:r>
              </a:p>
            </p:txBody>
          </p:sp>
          <p:sp>
            <p:nvSpPr>
              <p:cNvPr id="73" name="Text Box 24"/>
              <p:cNvSpPr txBox="1">
                <a:spLocks noChangeArrowheads="1"/>
              </p:cNvSpPr>
              <p:nvPr/>
            </p:nvSpPr>
            <p:spPr bwMode="auto">
              <a:xfrm>
                <a:off x="1659486" y="1422986"/>
                <a:ext cx="1743055" cy="5063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ysClr val="windowText" lastClr="000000"/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U.S. Army Heritage &amp; Education Center</a:t>
                </a:r>
              </a:p>
            </p:txBody>
          </p:sp>
          <p:pic>
            <p:nvPicPr>
              <p:cNvPr id="74" name="Picture 73" descr="NEW 425- AHEC Seal small.png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2288" y="1126023"/>
                <a:ext cx="759701" cy="763880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52" name="TextBox 51"/>
            <p:cNvSpPr txBox="1"/>
            <p:nvPr/>
          </p:nvSpPr>
          <p:spPr>
            <a:xfrm>
              <a:off x="542941" y="2103120"/>
              <a:ext cx="25378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The Army’s Archives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602445" y="3474720"/>
              <a:ext cx="2743200" cy="828153"/>
              <a:chOff x="580673" y="3295273"/>
              <a:chExt cx="2743200" cy="828153"/>
            </a:xfrm>
          </p:grpSpPr>
          <p:sp>
            <p:nvSpPr>
              <p:cNvPr id="64" name="AutoShape 4"/>
              <p:cNvSpPr>
                <a:spLocks noChangeArrowheads="1"/>
              </p:cNvSpPr>
              <p:nvPr/>
            </p:nvSpPr>
            <p:spPr bwMode="auto">
              <a:xfrm>
                <a:off x="580673" y="3295273"/>
                <a:ext cx="2743200" cy="828153"/>
              </a:xfrm>
              <a:prstGeom prst="roundRect">
                <a:avLst>
                  <a:gd name="adj" fmla="val 16667"/>
                </a:avLst>
              </a:prstGeom>
              <a:solidFill>
                <a:srgbClr val="0066FF"/>
              </a:solidFill>
              <a:ln w="19050" algn="ctr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" name="Text Box 5"/>
              <p:cNvSpPr txBox="1">
                <a:spLocks noChangeArrowheads="1"/>
              </p:cNvSpPr>
              <p:nvPr/>
            </p:nvSpPr>
            <p:spPr bwMode="auto">
              <a:xfrm>
                <a:off x="1474319" y="3372334"/>
                <a:ext cx="1821150" cy="6740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ysClr val="windowText" lastClr="000000"/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 panose="020F0302020204030204"/>
                    <a:ea typeface="+mn-ea"/>
                    <a:cs typeface="+mn-cs"/>
                  </a:rPr>
                  <a:t>Peacekeeping and Stability Operations Institute</a:t>
                </a:r>
              </a:p>
            </p:txBody>
          </p:sp>
          <p:pic>
            <p:nvPicPr>
              <p:cNvPr id="66" name="Picture 65" descr="PKSOI logo 2010.png"/>
              <p:cNvPicPr>
                <a:picLocks noChangeAspect="1"/>
              </p:cNvPicPr>
              <p:nvPr/>
            </p:nvPicPr>
            <p:blipFill>
              <a:blip r:embed="rId9" cstate="print">
                <a:clrChange>
                  <a:clrFrom>
                    <a:srgbClr val="064482"/>
                  </a:clrFrom>
                  <a:clrTo>
                    <a:srgbClr val="064482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687496" y="3411384"/>
                <a:ext cx="965027" cy="595931"/>
              </a:xfrm>
              <a:prstGeom prst="rect">
                <a:avLst/>
              </a:prstGeom>
            </p:spPr>
          </p:pic>
        </p:grpSp>
        <p:sp>
          <p:nvSpPr>
            <p:cNvPr id="60" name="TextBox 59"/>
            <p:cNvSpPr txBox="1"/>
            <p:nvPr/>
          </p:nvSpPr>
          <p:spPr>
            <a:xfrm>
              <a:off x="542941" y="4385688"/>
              <a:ext cx="2743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Expertise across the continuum of conflict</a:t>
              </a: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1678994" y="5760720"/>
            <a:ext cx="89890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29C7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Coordinated, complementary team approach to leader development and the strategic art </a:t>
            </a:r>
          </a:p>
        </p:txBody>
      </p:sp>
    </p:spTree>
    <p:extLst>
      <p:ext uri="{BB962C8B-B14F-4D97-AF65-F5344CB8AC3E}">
        <p14:creationId xmlns:p14="http://schemas.microsoft.com/office/powerpoint/2010/main" val="2081403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FAA5953-8F99-FD5F-61E3-F6933F12596C}"/>
              </a:ext>
            </a:extLst>
          </p:cNvPr>
          <p:cNvSpPr txBox="1"/>
          <p:nvPr/>
        </p:nvSpPr>
        <p:spPr>
          <a:xfrm>
            <a:off x="810706" y="1404596"/>
            <a:ext cx="1139700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2F372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Application of modeling and simulation tools matters more than the tool itself.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2F372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2F372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Practicing decision making doesn’t necessarily lead to better decision makers.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2F372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2F372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Ask yourself how you will do it without simulation?</a:t>
            </a:r>
          </a:p>
        </p:txBody>
      </p:sp>
    </p:spTree>
    <p:extLst>
      <p:ext uri="{BB962C8B-B14F-4D97-AF65-F5344CB8AC3E}">
        <p14:creationId xmlns:p14="http://schemas.microsoft.com/office/powerpoint/2010/main" val="3438872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2269315"/>
            <a:ext cx="1219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Franklin Gothic Heavy" panose="020B0903020102020204" pitchFamily="34" charset="0"/>
              </a:rPr>
              <a:t>Discussion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3305738"/>
            <a:ext cx="12192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Franklin Gothic Heavy" panose="020B0903020102020204" pitchFamily="34" charset="0"/>
              </a:rPr>
              <a:t>Simulation in the Real World: Applying M&amp;S in Training and Education</a:t>
            </a:r>
          </a:p>
        </p:txBody>
      </p:sp>
    </p:spTree>
    <p:extLst>
      <p:ext uri="{BB962C8B-B14F-4D97-AF65-F5344CB8AC3E}">
        <p14:creationId xmlns:p14="http://schemas.microsoft.com/office/powerpoint/2010/main" val="1558254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Army">
      <a:dk1>
        <a:srgbClr val="2F372F"/>
      </a:dk1>
      <a:lt1>
        <a:srgbClr val="FFFFFF"/>
      </a:lt1>
      <a:dk2>
        <a:srgbClr val="000000"/>
      </a:dk2>
      <a:lt2>
        <a:srgbClr val="FFEA99"/>
      </a:lt2>
      <a:accent1>
        <a:srgbClr val="FFCC01"/>
      </a:accent1>
      <a:accent2>
        <a:srgbClr val="FFFFFF"/>
      </a:accent2>
      <a:accent3>
        <a:srgbClr val="2F372F"/>
      </a:accent3>
      <a:accent4>
        <a:srgbClr val="727365"/>
      </a:accent4>
      <a:accent5>
        <a:srgbClr val="BFB8A6"/>
      </a:accent5>
      <a:accent6>
        <a:srgbClr val="565557"/>
      </a:accent6>
      <a:hlink>
        <a:srgbClr val="D5D5D7"/>
      </a:hlink>
      <a:folHlink>
        <a:srgbClr val="221F2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3A035B6AE7A664380395BF9EAC71D05" ma:contentTypeVersion="14" ma:contentTypeDescription="Create a new document." ma:contentTypeScope="" ma:versionID="631558baf0fa8891b7519916780d2554">
  <xsd:schema xmlns:xsd="http://www.w3.org/2001/XMLSchema" xmlns:xs="http://www.w3.org/2001/XMLSchema" xmlns:p="http://schemas.microsoft.com/office/2006/metadata/properties" xmlns:ns1="http://schemas.microsoft.com/sharepoint/v3" xmlns:ns2="60994e55-592b-4e13-bfa5-b17d7f139efc" xmlns:ns3="f6d79280-f427-430c-a3f9-8eefd2c92e2a" targetNamespace="http://schemas.microsoft.com/office/2006/metadata/properties" ma:root="true" ma:fieldsID="488f164793f19c1d56008d4c05efc9f2" ns1:_="" ns2:_="" ns3:_="">
    <xsd:import namespace="http://schemas.microsoft.com/sharepoint/v3"/>
    <xsd:import namespace="60994e55-592b-4e13-bfa5-b17d7f139efc"/>
    <xsd:import namespace="f6d79280-f427-430c-a3f9-8eefd2c92e2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1:_ip_UnifiedCompliancePolicyProperties" minOccurs="0"/>
                <xsd:element ref="ns1:_ip_UnifiedCompliancePolicyUIAction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994e55-592b-4e13-bfa5-b17d7f139ef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d79280-f427-430c-a3f9-8eefd2c92e2a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7BA1229-7250-4E64-A683-57F061B622CF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DE1D6458-F92F-4CA0-91B5-CB6F4E9446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CF1E22C-7A12-4EAE-8223-5FBCC9F6BD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0994e55-592b-4e13-bfa5-b17d7f139efc"/>
    <ds:schemaRef ds:uri="f6d79280-f427-430c-a3f9-8eefd2c92e2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356</TotalTime>
  <Words>174</Words>
  <Application>Microsoft Office PowerPoint</Application>
  <PresentationFormat>Widescreen</PresentationFormat>
  <Paragraphs>32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9" baseType="lpstr">
      <vt:lpstr>Adobe Devanagari</vt:lpstr>
      <vt:lpstr>Arial</vt:lpstr>
      <vt:lpstr>Book Antiqua</vt:lpstr>
      <vt:lpstr>Calibri</vt:lpstr>
      <vt:lpstr>Calibri Light</vt:lpstr>
      <vt:lpstr>Franklin Gothic Heavy</vt:lpstr>
      <vt:lpstr>Franklin Gothic Medium</vt:lpstr>
      <vt:lpstr>Monotype Corsiva</vt:lpstr>
      <vt:lpstr>Perpetua</vt:lpstr>
      <vt:lpstr>Times New Roman</vt:lpstr>
      <vt:lpstr>Verdana</vt:lpstr>
      <vt:lpstr>Wingdings</vt:lpstr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Lee</dc:creator>
  <cp:lastModifiedBy>Michael</cp:lastModifiedBy>
  <cp:revision>18</cp:revision>
  <dcterms:created xsi:type="dcterms:W3CDTF">2019-04-11T19:00:14Z</dcterms:created>
  <dcterms:modified xsi:type="dcterms:W3CDTF">2023-05-23T13:07:29Z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0x010100C3A035B6AE7A664380395BF9EAC71D05</vt:lpwstr>
  </property>
</Properties>
</file>