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8">
  <p:sldMasterIdLst>
    <p:sldMasterId id="2147483648" r:id="rId4"/>
  </p:sldMasterIdLst>
  <p:notesMasterIdLst>
    <p:notesMasterId r:id="rId15"/>
  </p:notesMasterIdLst>
  <p:handoutMasterIdLst>
    <p:handoutMasterId r:id="rId16"/>
  </p:handoutMasterIdLst>
  <p:sldIdLst>
    <p:sldId id="647" r:id="rId5"/>
    <p:sldId id="726" r:id="rId6"/>
    <p:sldId id="728" r:id="rId7"/>
    <p:sldId id="729" r:id="rId8"/>
    <p:sldId id="722" r:id="rId9"/>
    <p:sldId id="734" r:id="rId10"/>
    <p:sldId id="723" r:id="rId11"/>
    <p:sldId id="704" r:id="rId12"/>
    <p:sldId id="735" r:id="rId13"/>
    <p:sldId id="696" r:id="rId1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3333CC"/>
    <a:srgbClr val="FFFF99"/>
    <a:srgbClr val="FFFFFF"/>
    <a:srgbClr val="006666"/>
    <a:srgbClr val="FFFF00"/>
    <a:srgbClr val="00CC99"/>
    <a:srgbClr val="990099"/>
    <a:srgbClr val="00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53" autoAdjust="0"/>
    <p:restoredTop sz="97594" autoAdjust="0"/>
  </p:normalViewPr>
  <p:slideViewPr>
    <p:cSldViewPr snapToObjects="1">
      <p:cViewPr varScale="1">
        <p:scale>
          <a:sx n="72" d="100"/>
          <a:sy n="72" d="100"/>
        </p:scale>
        <p:origin x="1230" y="54"/>
      </p:cViewPr>
      <p:guideLst>
        <p:guide orient="horz" pos="2160"/>
        <p:guide pos="2880"/>
      </p:guideLst>
    </p:cSldViewPr>
  </p:slideViewPr>
  <p:notesTextViewPr>
    <p:cViewPr>
      <p:scale>
        <a:sx n="100" d="100"/>
        <a:sy n="100" d="100"/>
      </p:scale>
      <p:origin x="0" y="0"/>
    </p:cViewPr>
  </p:notesTextViewPr>
  <p:sorterViewPr>
    <p:cViewPr>
      <p:scale>
        <a:sx n="110" d="100"/>
        <a:sy n="110" d="100"/>
      </p:scale>
      <p:origin x="0" y="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slowska, Agata (CIV)" userId="ee11f601-fa49-4d6f-85e1-4f1ab0fa1a9b" providerId="ADAL" clId="{252CDDDA-9D98-4BF2-B0F6-AFE0ACBCCA41}"/>
    <pc:docChg chg="undo custSel modSld">
      <pc:chgData name="Maslowska, Agata (CIV)" userId="ee11f601-fa49-4d6f-85e1-4f1ab0fa1a9b" providerId="ADAL" clId="{252CDDDA-9D98-4BF2-B0F6-AFE0ACBCCA41}" dt="2023-05-24T22:07:34.999" v="439" actId="20577"/>
      <pc:docMkLst>
        <pc:docMk/>
      </pc:docMkLst>
      <pc:sldChg chg="modSp mod">
        <pc:chgData name="Maslowska, Agata (CIV)" userId="ee11f601-fa49-4d6f-85e1-4f1ab0fa1a9b" providerId="ADAL" clId="{252CDDDA-9D98-4BF2-B0F6-AFE0ACBCCA41}" dt="2023-05-24T21:48:58.181" v="174" actId="20577"/>
        <pc:sldMkLst>
          <pc:docMk/>
          <pc:sldMk cId="0" sldId="647"/>
        </pc:sldMkLst>
        <pc:spChg chg="mod">
          <ac:chgData name="Maslowska, Agata (CIV)" userId="ee11f601-fa49-4d6f-85e1-4f1ab0fa1a9b" providerId="ADAL" clId="{252CDDDA-9D98-4BF2-B0F6-AFE0ACBCCA41}" dt="2023-05-24T21:48:58.181" v="174" actId="20577"/>
          <ac:spMkLst>
            <pc:docMk/>
            <pc:sldMk cId="0" sldId="647"/>
            <ac:spMk id="2" creationId="{00000000-0000-0000-0000-000000000000}"/>
          </ac:spMkLst>
        </pc:spChg>
      </pc:sldChg>
      <pc:sldChg chg="delSp modSp mod">
        <pc:chgData name="Maslowska, Agata (CIV)" userId="ee11f601-fa49-4d6f-85e1-4f1ab0fa1a9b" providerId="ADAL" clId="{252CDDDA-9D98-4BF2-B0F6-AFE0ACBCCA41}" dt="2023-05-24T20:47:02.336" v="120" actId="179"/>
        <pc:sldMkLst>
          <pc:docMk/>
          <pc:sldMk cId="4166245600" sldId="704"/>
        </pc:sldMkLst>
        <pc:spChg chg="mod">
          <ac:chgData name="Maslowska, Agata (CIV)" userId="ee11f601-fa49-4d6f-85e1-4f1ab0fa1a9b" providerId="ADAL" clId="{252CDDDA-9D98-4BF2-B0F6-AFE0ACBCCA41}" dt="2023-05-24T20:47:02.336" v="120" actId="179"/>
          <ac:spMkLst>
            <pc:docMk/>
            <pc:sldMk cId="4166245600" sldId="704"/>
            <ac:spMk id="4" creationId="{00000000-0000-0000-0000-000000000000}"/>
          </ac:spMkLst>
        </pc:spChg>
        <pc:spChg chg="del">
          <ac:chgData name="Maslowska, Agata (CIV)" userId="ee11f601-fa49-4d6f-85e1-4f1ab0fa1a9b" providerId="ADAL" clId="{252CDDDA-9D98-4BF2-B0F6-AFE0ACBCCA41}" dt="2023-05-24T20:45:02.311" v="94" actId="478"/>
          <ac:spMkLst>
            <pc:docMk/>
            <pc:sldMk cId="4166245600" sldId="704"/>
            <ac:spMk id="6" creationId="{00000000-0000-0000-0000-000000000000}"/>
          </ac:spMkLst>
        </pc:spChg>
      </pc:sldChg>
      <pc:sldChg chg="modSp mod">
        <pc:chgData name="Maslowska, Agata (CIV)" userId="ee11f601-fa49-4d6f-85e1-4f1ab0fa1a9b" providerId="ADAL" clId="{252CDDDA-9D98-4BF2-B0F6-AFE0ACBCCA41}" dt="2023-05-24T22:07:34.999" v="439" actId="20577"/>
        <pc:sldMkLst>
          <pc:docMk/>
          <pc:sldMk cId="3189320358" sldId="722"/>
        </pc:sldMkLst>
        <pc:spChg chg="mod">
          <ac:chgData name="Maslowska, Agata (CIV)" userId="ee11f601-fa49-4d6f-85e1-4f1ab0fa1a9b" providerId="ADAL" clId="{252CDDDA-9D98-4BF2-B0F6-AFE0ACBCCA41}" dt="2023-05-24T22:07:34.999" v="439" actId="20577"/>
          <ac:spMkLst>
            <pc:docMk/>
            <pc:sldMk cId="3189320358" sldId="722"/>
            <ac:spMk id="2" creationId="{00000000-0000-0000-0000-000000000000}"/>
          </ac:spMkLst>
        </pc:spChg>
        <pc:spChg chg="mod">
          <ac:chgData name="Maslowska, Agata (CIV)" userId="ee11f601-fa49-4d6f-85e1-4f1ab0fa1a9b" providerId="ADAL" clId="{252CDDDA-9D98-4BF2-B0F6-AFE0ACBCCA41}" dt="2023-05-24T22:05:35.007" v="419" actId="20577"/>
          <ac:spMkLst>
            <pc:docMk/>
            <pc:sldMk cId="3189320358" sldId="722"/>
            <ac:spMk id="10" creationId="{00000000-0000-0000-0000-000000000000}"/>
          </ac:spMkLst>
        </pc:spChg>
      </pc:sldChg>
      <pc:sldChg chg="modSp mod">
        <pc:chgData name="Maslowska, Agata (CIV)" userId="ee11f601-fa49-4d6f-85e1-4f1ab0fa1a9b" providerId="ADAL" clId="{252CDDDA-9D98-4BF2-B0F6-AFE0ACBCCA41}" dt="2023-05-24T15:38:59.956" v="16" actId="207"/>
        <pc:sldMkLst>
          <pc:docMk/>
          <pc:sldMk cId="3430874308" sldId="723"/>
        </pc:sldMkLst>
        <pc:spChg chg="mod">
          <ac:chgData name="Maslowska, Agata (CIV)" userId="ee11f601-fa49-4d6f-85e1-4f1ab0fa1a9b" providerId="ADAL" clId="{252CDDDA-9D98-4BF2-B0F6-AFE0ACBCCA41}" dt="2023-05-24T15:38:59.956" v="16" actId="207"/>
          <ac:spMkLst>
            <pc:docMk/>
            <pc:sldMk cId="3430874308" sldId="723"/>
            <ac:spMk id="10" creationId="{00000000-0000-0000-0000-000000000000}"/>
          </ac:spMkLst>
        </pc:spChg>
      </pc:sldChg>
      <pc:sldChg chg="modSp mod">
        <pc:chgData name="Maslowska, Agata (CIV)" userId="ee11f601-fa49-4d6f-85e1-4f1ab0fa1a9b" providerId="ADAL" clId="{252CDDDA-9D98-4BF2-B0F6-AFE0ACBCCA41}" dt="2023-05-24T17:19:51.602" v="18" actId="20577"/>
        <pc:sldMkLst>
          <pc:docMk/>
          <pc:sldMk cId="1332356364" sldId="726"/>
        </pc:sldMkLst>
        <pc:spChg chg="mod">
          <ac:chgData name="Maslowska, Agata (CIV)" userId="ee11f601-fa49-4d6f-85e1-4f1ab0fa1a9b" providerId="ADAL" clId="{252CDDDA-9D98-4BF2-B0F6-AFE0ACBCCA41}" dt="2023-05-24T17:19:51.602" v="18" actId="20577"/>
          <ac:spMkLst>
            <pc:docMk/>
            <pc:sldMk cId="1332356364" sldId="726"/>
            <ac:spMk id="6" creationId="{00000000-0000-0000-0000-000000000000}"/>
          </ac:spMkLst>
        </pc:spChg>
      </pc:sldChg>
      <pc:sldChg chg="modSp mod">
        <pc:chgData name="Maslowska, Agata (CIV)" userId="ee11f601-fa49-4d6f-85e1-4f1ab0fa1a9b" providerId="ADAL" clId="{252CDDDA-9D98-4BF2-B0F6-AFE0ACBCCA41}" dt="2023-05-24T20:52:31.381" v="173" actId="20577"/>
        <pc:sldMkLst>
          <pc:docMk/>
          <pc:sldMk cId="2510293659" sldId="728"/>
        </pc:sldMkLst>
        <pc:spChg chg="mod">
          <ac:chgData name="Maslowska, Agata (CIV)" userId="ee11f601-fa49-4d6f-85e1-4f1ab0fa1a9b" providerId="ADAL" clId="{252CDDDA-9D98-4BF2-B0F6-AFE0ACBCCA41}" dt="2023-05-24T20:52:31.381" v="173" actId="20577"/>
          <ac:spMkLst>
            <pc:docMk/>
            <pc:sldMk cId="2510293659" sldId="728"/>
            <ac:spMk id="6" creationId="{00000000-0000-0000-0000-000000000000}"/>
          </ac:spMkLst>
        </pc:spChg>
      </pc:sldChg>
      <pc:sldChg chg="modSp mod">
        <pc:chgData name="Maslowska, Agata (CIV)" userId="ee11f601-fa49-4d6f-85e1-4f1ab0fa1a9b" providerId="ADAL" clId="{252CDDDA-9D98-4BF2-B0F6-AFE0ACBCCA41}" dt="2023-05-24T22:07:29.734" v="429" actId="20577"/>
        <pc:sldMkLst>
          <pc:docMk/>
          <pc:sldMk cId="2808171927" sldId="729"/>
        </pc:sldMkLst>
        <pc:spChg chg="mod">
          <ac:chgData name="Maslowska, Agata (CIV)" userId="ee11f601-fa49-4d6f-85e1-4f1ab0fa1a9b" providerId="ADAL" clId="{252CDDDA-9D98-4BF2-B0F6-AFE0ACBCCA41}" dt="2023-05-24T22:07:29.734" v="429" actId="20577"/>
          <ac:spMkLst>
            <pc:docMk/>
            <pc:sldMk cId="2808171927" sldId="729"/>
            <ac:spMk id="2" creationId="{00000000-0000-0000-0000-000000000000}"/>
          </ac:spMkLst>
        </pc:spChg>
        <pc:spChg chg="mod">
          <ac:chgData name="Maslowska, Agata (CIV)" userId="ee11f601-fa49-4d6f-85e1-4f1ab0fa1a9b" providerId="ADAL" clId="{252CDDDA-9D98-4BF2-B0F6-AFE0ACBCCA41}" dt="2023-05-24T20:49:37.928" v="143" actId="12"/>
          <ac:spMkLst>
            <pc:docMk/>
            <pc:sldMk cId="2808171927" sldId="729"/>
            <ac:spMk id="6" creationId="{00000000-0000-0000-0000-000000000000}"/>
          </ac:spMkLst>
        </pc:spChg>
      </pc:sldChg>
      <pc:sldChg chg="modSp mod">
        <pc:chgData name="Maslowska, Agata (CIV)" userId="ee11f601-fa49-4d6f-85e1-4f1ab0fa1a9b" providerId="ADAL" clId="{252CDDDA-9D98-4BF2-B0F6-AFE0ACBCCA41}" dt="2023-05-24T20:50:39.901" v="147" actId="20577"/>
        <pc:sldMkLst>
          <pc:docMk/>
          <pc:sldMk cId="2590917629" sldId="734"/>
        </pc:sldMkLst>
        <pc:spChg chg="mod">
          <ac:chgData name="Maslowska, Agata (CIV)" userId="ee11f601-fa49-4d6f-85e1-4f1ab0fa1a9b" providerId="ADAL" clId="{252CDDDA-9D98-4BF2-B0F6-AFE0ACBCCA41}" dt="2023-05-24T20:50:39.901" v="147" actId="20577"/>
          <ac:spMkLst>
            <pc:docMk/>
            <pc:sldMk cId="2590917629" sldId="734"/>
            <ac:spMk id="10" creationId="{00000000-0000-0000-0000-000000000000}"/>
          </ac:spMkLst>
        </pc:spChg>
      </pc:sldChg>
      <pc:sldChg chg="modSp mod">
        <pc:chgData name="Maslowska, Agata (CIV)" userId="ee11f601-fa49-4d6f-85e1-4f1ab0fa1a9b" providerId="ADAL" clId="{252CDDDA-9D98-4BF2-B0F6-AFE0ACBCCA41}" dt="2023-05-24T20:51:49.818" v="169" actId="179"/>
        <pc:sldMkLst>
          <pc:docMk/>
          <pc:sldMk cId="207033244" sldId="735"/>
        </pc:sldMkLst>
        <pc:spChg chg="mod">
          <ac:chgData name="Maslowska, Agata (CIV)" userId="ee11f601-fa49-4d6f-85e1-4f1ab0fa1a9b" providerId="ADAL" clId="{252CDDDA-9D98-4BF2-B0F6-AFE0ACBCCA41}" dt="2023-05-24T20:51:49.818" v="169" actId="179"/>
          <ac:spMkLst>
            <pc:docMk/>
            <pc:sldMk cId="207033244" sldId="735"/>
            <ac:spMk id="3" creationId="{90C37080-E4C3-22E9-3CDA-574428F1115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8482" name="Rectangle 2"/>
          <p:cNvSpPr>
            <a:spLocks noGrp="1" noChangeArrowheads="1"/>
          </p:cNvSpPr>
          <p:nvPr>
            <p:ph type="hdr" sz="quarter"/>
          </p:nvPr>
        </p:nvSpPr>
        <p:spPr bwMode="auto">
          <a:xfrm>
            <a:off x="2" y="0"/>
            <a:ext cx="3038475" cy="465139"/>
          </a:xfrm>
          <a:prstGeom prst="rect">
            <a:avLst/>
          </a:prstGeom>
          <a:noFill/>
          <a:ln w="9525">
            <a:noFill/>
            <a:miter lim="800000"/>
            <a:headEnd/>
            <a:tailEnd/>
          </a:ln>
          <a:effectLst/>
        </p:spPr>
        <p:txBody>
          <a:bodyPr vert="horz" wrap="square" lIns="93085" tIns="46544" rIns="93085" bIns="46544" numCol="1" anchor="t" anchorCtr="0" compatLnSpc="1">
            <a:prstTxWarp prst="textNoShape">
              <a:avLst/>
            </a:prstTxWarp>
          </a:bodyPr>
          <a:lstStyle>
            <a:lvl1pPr defTabSz="931731">
              <a:defRPr sz="1200"/>
            </a:lvl1pPr>
          </a:lstStyle>
          <a:p>
            <a:pPr>
              <a:defRPr/>
            </a:pPr>
            <a:endParaRPr lang="en-US" dirty="0"/>
          </a:p>
        </p:txBody>
      </p:sp>
      <p:sp>
        <p:nvSpPr>
          <p:cNvPr id="148483" name="Rectangle 3"/>
          <p:cNvSpPr>
            <a:spLocks noGrp="1" noChangeArrowheads="1"/>
          </p:cNvSpPr>
          <p:nvPr>
            <p:ph type="dt" sz="quarter" idx="1"/>
          </p:nvPr>
        </p:nvSpPr>
        <p:spPr bwMode="auto">
          <a:xfrm>
            <a:off x="3970340" y="0"/>
            <a:ext cx="3038475" cy="465139"/>
          </a:xfrm>
          <a:prstGeom prst="rect">
            <a:avLst/>
          </a:prstGeom>
          <a:noFill/>
          <a:ln w="9525">
            <a:noFill/>
            <a:miter lim="800000"/>
            <a:headEnd/>
            <a:tailEnd/>
          </a:ln>
          <a:effectLst/>
        </p:spPr>
        <p:txBody>
          <a:bodyPr vert="horz" wrap="square" lIns="93085" tIns="46544" rIns="93085" bIns="46544" numCol="1" anchor="t" anchorCtr="0" compatLnSpc="1">
            <a:prstTxWarp prst="textNoShape">
              <a:avLst/>
            </a:prstTxWarp>
          </a:bodyPr>
          <a:lstStyle>
            <a:lvl1pPr algn="r" defTabSz="931731">
              <a:defRPr sz="1200"/>
            </a:lvl1pPr>
          </a:lstStyle>
          <a:p>
            <a:pPr>
              <a:defRPr/>
            </a:pPr>
            <a:endParaRPr lang="en-US" dirty="0"/>
          </a:p>
        </p:txBody>
      </p:sp>
      <p:sp>
        <p:nvSpPr>
          <p:cNvPr id="148484" name="Rectangle 4"/>
          <p:cNvSpPr>
            <a:spLocks noGrp="1" noChangeArrowheads="1"/>
          </p:cNvSpPr>
          <p:nvPr>
            <p:ph type="ftr" sz="quarter" idx="2"/>
          </p:nvPr>
        </p:nvSpPr>
        <p:spPr bwMode="auto">
          <a:xfrm>
            <a:off x="2" y="8829675"/>
            <a:ext cx="3038475" cy="465139"/>
          </a:xfrm>
          <a:prstGeom prst="rect">
            <a:avLst/>
          </a:prstGeom>
          <a:noFill/>
          <a:ln w="9525">
            <a:noFill/>
            <a:miter lim="800000"/>
            <a:headEnd/>
            <a:tailEnd/>
          </a:ln>
          <a:effectLst/>
        </p:spPr>
        <p:txBody>
          <a:bodyPr vert="horz" wrap="square" lIns="93085" tIns="46544" rIns="93085" bIns="46544" numCol="1" anchor="b" anchorCtr="0" compatLnSpc="1">
            <a:prstTxWarp prst="textNoShape">
              <a:avLst/>
            </a:prstTxWarp>
          </a:bodyPr>
          <a:lstStyle>
            <a:lvl1pPr defTabSz="931731">
              <a:defRPr sz="1200"/>
            </a:lvl1pPr>
          </a:lstStyle>
          <a:p>
            <a:pPr>
              <a:defRPr/>
            </a:pPr>
            <a:endParaRPr lang="en-US" dirty="0"/>
          </a:p>
        </p:txBody>
      </p:sp>
      <p:sp>
        <p:nvSpPr>
          <p:cNvPr id="148485" name="Rectangle 5"/>
          <p:cNvSpPr>
            <a:spLocks noGrp="1" noChangeArrowheads="1"/>
          </p:cNvSpPr>
          <p:nvPr>
            <p:ph type="sldNum" sz="quarter" idx="3"/>
          </p:nvPr>
        </p:nvSpPr>
        <p:spPr bwMode="auto">
          <a:xfrm>
            <a:off x="3970340" y="8829675"/>
            <a:ext cx="3038475" cy="465139"/>
          </a:xfrm>
          <a:prstGeom prst="rect">
            <a:avLst/>
          </a:prstGeom>
          <a:noFill/>
          <a:ln w="9525">
            <a:noFill/>
            <a:miter lim="800000"/>
            <a:headEnd/>
            <a:tailEnd/>
          </a:ln>
          <a:effectLst/>
        </p:spPr>
        <p:txBody>
          <a:bodyPr vert="horz" wrap="square" lIns="93085" tIns="46544" rIns="93085" bIns="46544" numCol="1" anchor="b" anchorCtr="0" compatLnSpc="1">
            <a:prstTxWarp prst="textNoShape">
              <a:avLst/>
            </a:prstTxWarp>
          </a:bodyPr>
          <a:lstStyle>
            <a:lvl1pPr algn="r" defTabSz="931731">
              <a:defRPr sz="1200"/>
            </a:lvl1pPr>
          </a:lstStyle>
          <a:p>
            <a:pPr>
              <a:defRPr/>
            </a:pPr>
            <a:fld id="{31814E50-F7B8-4F20-9E1F-8C8F774E7E68}" type="slidenum">
              <a:rPr lang="en-US"/>
              <a:pPr>
                <a:defRPr/>
              </a:pPr>
              <a:t>‹#›</a:t>
            </a:fld>
            <a:endParaRPr lang="en-US" dirty="0"/>
          </a:p>
        </p:txBody>
      </p:sp>
    </p:spTree>
    <p:extLst>
      <p:ext uri="{BB962C8B-B14F-4D97-AF65-F5344CB8AC3E}">
        <p14:creationId xmlns:p14="http://schemas.microsoft.com/office/powerpoint/2010/main" val="31423777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2" y="0"/>
            <a:ext cx="3038475" cy="465139"/>
          </a:xfrm>
          <a:prstGeom prst="rect">
            <a:avLst/>
          </a:prstGeom>
          <a:noFill/>
          <a:ln w="9525">
            <a:noFill/>
            <a:miter lim="800000"/>
            <a:headEnd/>
            <a:tailEnd/>
          </a:ln>
          <a:effectLst/>
        </p:spPr>
        <p:txBody>
          <a:bodyPr vert="horz" wrap="square" lIns="93085" tIns="46544" rIns="93085" bIns="46544" numCol="1" anchor="t" anchorCtr="0" compatLnSpc="1">
            <a:prstTxWarp prst="textNoShape">
              <a:avLst/>
            </a:prstTxWarp>
          </a:bodyPr>
          <a:lstStyle>
            <a:lvl1pPr defTabSz="931731">
              <a:defRPr sz="1200"/>
            </a:lvl1pPr>
          </a:lstStyle>
          <a:p>
            <a:pPr>
              <a:defRPr/>
            </a:pPr>
            <a:endParaRPr lang="en-US" dirty="0"/>
          </a:p>
        </p:txBody>
      </p:sp>
      <p:sp>
        <p:nvSpPr>
          <p:cNvPr id="20483" name="Rectangle 3"/>
          <p:cNvSpPr>
            <a:spLocks noGrp="1" noChangeArrowheads="1"/>
          </p:cNvSpPr>
          <p:nvPr>
            <p:ph type="dt" idx="1"/>
          </p:nvPr>
        </p:nvSpPr>
        <p:spPr bwMode="auto">
          <a:xfrm>
            <a:off x="3970340" y="0"/>
            <a:ext cx="3038475" cy="465139"/>
          </a:xfrm>
          <a:prstGeom prst="rect">
            <a:avLst/>
          </a:prstGeom>
          <a:noFill/>
          <a:ln w="9525">
            <a:noFill/>
            <a:miter lim="800000"/>
            <a:headEnd/>
            <a:tailEnd/>
          </a:ln>
          <a:effectLst/>
        </p:spPr>
        <p:txBody>
          <a:bodyPr vert="horz" wrap="square" lIns="93085" tIns="46544" rIns="93085" bIns="46544" numCol="1" anchor="t" anchorCtr="0" compatLnSpc="1">
            <a:prstTxWarp prst="textNoShape">
              <a:avLst/>
            </a:prstTxWarp>
          </a:bodyPr>
          <a:lstStyle>
            <a:lvl1pPr algn="r" defTabSz="931731">
              <a:defRPr sz="1200"/>
            </a:lvl1pPr>
          </a:lstStyle>
          <a:p>
            <a:pPr>
              <a:defRPr/>
            </a:pPr>
            <a:endParaRPr lang="en-US" dirty="0"/>
          </a:p>
        </p:txBody>
      </p:sp>
      <p:sp>
        <p:nvSpPr>
          <p:cNvPr id="19460" name="Rectangle 4"/>
          <p:cNvSpPr>
            <a:spLocks noGrp="1" noRot="1" noChangeAspect="1" noChangeArrowheads="1" noTextEdit="1"/>
          </p:cNvSpPr>
          <p:nvPr>
            <p:ph type="sldImg" idx="2"/>
          </p:nvPr>
        </p:nvSpPr>
        <p:spPr bwMode="auto">
          <a:xfrm>
            <a:off x="1181100" y="696913"/>
            <a:ext cx="4648200" cy="3487737"/>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701677" y="4416428"/>
            <a:ext cx="5607050" cy="4183063"/>
          </a:xfrm>
          <a:prstGeom prst="rect">
            <a:avLst/>
          </a:prstGeom>
          <a:noFill/>
          <a:ln w="9525">
            <a:noFill/>
            <a:miter lim="800000"/>
            <a:headEnd/>
            <a:tailEnd/>
          </a:ln>
          <a:effectLst/>
        </p:spPr>
        <p:txBody>
          <a:bodyPr vert="horz" wrap="square" lIns="93085" tIns="46544" rIns="93085" bIns="4654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2" y="8829675"/>
            <a:ext cx="3038475" cy="465139"/>
          </a:xfrm>
          <a:prstGeom prst="rect">
            <a:avLst/>
          </a:prstGeom>
          <a:noFill/>
          <a:ln w="9525">
            <a:noFill/>
            <a:miter lim="800000"/>
            <a:headEnd/>
            <a:tailEnd/>
          </a:ln>
          <a:effectLst/>
        </p:spPr>
        <p:txBody>
          <a:bodyPr vert="horz" wrap="square" lIns="93085" tIns="46544" rIns="93085" bIns="46544" numCol="1" anchor="b" anchorCtr="0" compatLnSpc="1">
            <a:prstTxWarp prst="textNoShape">
              <a:avLst/>
            </a:prstTxWarp>
          </a:bodyPr>
          <a:lstStyle>
            <a:lvl1pPr defTabSz="931731">
              <a:defRPr sz="1200"/>
            </a:lvl1pPr>
          </a:lstStyle>
          <a:p>
            <a:pPr>
              <a:defRPr/>
            </a:pPr>
            <a:endParaRPr lang="en-US" dirty="0"/>
          </a:p>
        </p:txBody>
      </p:sp>
      <p:sp>
        <p:nvSpPr>
          <p:cNvPr id="20487" name="Rectangle 7"/>
          <p:cNvSpPr>
            <a:spLocks noGrp="1" noChangeArrowheads="1"/>
          </p:cNvSpPr>
          <p:nvPr>
            <p:ph type="sldNum" sz="quarter" idx="5"/>
          </p:nvPr>
        </p:nvSpPr>
        <p:spPr bwMode="auto">
          <a:xfrm>
            <a:off x="3970340" y="8829675"/>
            <a:ext cx="3038475" cy="465139"/>
          </a:xfrm>
          <a:prstGeom prst="rect">
            <a:avLst/>
          </a:prstGeom>
          <a:noFill/>
          <a:ln w="9525">
            <a:noFill/>
            <a:miter lim="800000"/>
            <a:headEnd/>
            <a:tailEnd/>
          </a:ln>
          <a:effectLst/>
        </p:spPr>
        <p:txBody>
          <a:bodyPr vert="horz" wrap="square" lIns="93085" tIns="46544" rIns="93085" bIns="46544" numCol="1" anchor="b" anchorCtr="0" compatLnSpc="1">
            <a:prstTxWarp prst="textNoShape">
              <a:avLst/>
            </a:prstTxWarp>
          </a:bodyPr>
          <a:lstStyle>
            <a:lvl1pPr algn="r" defTabSz="931731">
              <a:defRPr sz="1200"/>
            </a:lvl1pPr>
          </a:lstStyle>
          <a:p>
            <a:pPr>
              <a:defRPr/>
            </a:pPr>
            <a:fld id="{8195F44A-4181-487B-BEF7-9159227D011B}" type="slidenum">
              <a:rPr lang="en-US"/>
              <a:pPr>
                <a:defRPr/>
              </a:pPr>
              <a:t>‹#›</a:t>
            </a:fld>
            <a:endParaRPr lang="en-US" dirty="0"/>
          </a:p>
        </p:txBody>
      </p:sp>
    </p:spTree>
    <p:extLst>
      <p:ext uri="{BB962C8B-B14F-4D97-AF65-F5344CB8AC3E}">
        <p14:creationId xmlns:p14="http://schemas.microsoft.com/office/powerpoint/2010/main" val="27360119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195F44A-4181-487B-BEF7-9159227D011B}" type="slidenum">
              <a:rPr lang="en-US" smtClean="0"/>
              <a:pPr>
                <a:defRPr/>
              </a:pPr>
              <a:t>1</a:t>
            </a:fld>
            <a:endParaRPr lang="en-US" dirty="0"/>
          </a:p>
        </p:txBody>
      </p:sp>
    </p:spTree>
    <p:extLst>
      <p:ext uri="{BB962C8B-B14F-4D97-AF65-F5344CB8AC3E}">
        <p14:creationId xmlns:p14="http://schemas.microsoft.com/office/powerpoint/2010/main" val="2382850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195F44A-4181-487B-BEF7-9159227D011B}" type="slidenum">
              <a:rPr lang="en-US" smtClean="0"/>
              <a:pPr>
                <a:defRPr/>
              </a:pPr>
              <a:t>2</a:t>
            </a:fld>
            <a:endParaRPr lang="en-US" dirty="0"/>
          </a:p>
        </p:txBody>
      </p:sp>
    </p:spTree>
    <p:extLst>
      <p:ext uri="{BB962C8B-B14F-4D97-AF65-F5344CB8AC3E}">
        <p14:creationId xmlns:p14="http://schemas.microsoft.com/office/powerpoint/2010/main" val="1300602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195F44A-4181-487B-BEF7-9159227D011B}" type="slidenum">
              <a:rPr lang="en-US" smtClean="0"/>
              <a:pPr>
                <a:defRPr/>
              </a:pPr>
              <a:t>3</a:t>
            </a:fld>
            <a:endParaRPr lang="en-US" dirty="0"/>
          </a:p>
        </p:txBody>
      </p:sp>
    </p:spTree>
    <p:extLst>
      <p:ext uri="{BB962C8B-B14F-4D97-AF65-F5344CB8AC3E}">
        <p14:creationId xmlns:p14="http://schemas.microsoft.com/office/powerpoint/2010/main" val="1300602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195F44A-4181-487B-BEF7-9159227D011B}" type="slidenum">
              <a:rPr lang="en-US" smtClean="0"/>
              <a:pPr>
                <a:defRPr/>
              </a:pPr>
              <a:t>4</a:t>
            </a:fld>
            <a:endParaRPr lang="en-US" dirty="0"/>
          </a:p>
        </p:txBody>
      </p:sp>
    </p:spTree>
    <p:extLst>
      <p:ext uri="{BB962C8B-B14F-4D97-AF65-F5344CB8AC3E}">
        <p14:creationId xmlns:p14="http://schemas.microsoft.com/office/powerpoint/2010/main" val="1300602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195F44A-4181-487B-BEF7-9159227D011B}" type="slidenum">
              <a:rPr lang="en-US" smtClean="0"/>
              <a:pPr>
                <a:defRPr/>
              </a:pPr>
              <a:t>5</a:t>
            </a:fld>
            <a:endParaRPr lang="en-US" dirty="0"/>
          </a:p>
        </p:txBody>
      </p:sp>
    </p:spTree>
    <p:extLst>
      <p:ext uri="{BB962C8B-B14F-4D97-AF65-F5344CB8AC3E}">
        <p14:creationId xmlns:p14="http://schemas.microsoft.com/office/powerpoint/2010/main" val="904111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195F44A-4181-487B-BEF7-9159227D011B}" type="slidenum">
              <a:rPr lang="en-US" smtClean="0"/>
              <a:pPr>
                <a:defRPr/>
              </a:pPr>
              <a:t>6</a:t>
            </a:fld>
            <a:endParaRPr lang="en-US" dirty="0"/>
          </a:p>
        </p:txBody>
      </p:sp>
    </p:spTree>
    <p:extLst>
      <p:ext uri="{BB962C8B-B14F-4D97-AF65-F5344CB8AC3E}">
        <p14:creationId xmlns:p14="http://schemas.microsoft.com/office/powerpoint/2010/main" val="31402385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195F44A-4181-487B-BEF7-9159227D011B}" type="slidenum">
              <a:rPr lang="en-US" smtClean="0"/>
              <a:pPr>
                <a:defRPr/>
              </a:pPr>
              <a:t>7</a:t>
            </a:fld>
            <a:endParaRPr lang="en-US" dirty="0"/>
          </a:p>
        </p:txBody>
      </p:sp>
    </p:spTree>
    <p:extLst>
      <p:ext uri="{BB962C8B-B14F-4D97-AF65-F5344CB8AC3E}">
        <p14:creationId xmlns:p14="http://schemas.microsoft.com/office/powerpoint/2010/main" val="904111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195F44A-4181-487B-BEF7-9159227D011B}" type="slidenum">
              <a:rPr lang="en-US" smtClean="0"/>
              <a:pPr>
                <a:defRPr/>
              </a:pPr>
              <a:t>8</a:t>
            </a:fld>
            <a:endParaRPr lang="en-US" dirty="0"/>
          </a:p>
        </p:txBody>
      </p:sp>
    </p:spTree>
    <p:extLst>
      <p:ext uri="{BB962C8B-B14F-4D97-AF65-F5344CB8AC3E}">
        <p14:creationId xmlns:p14="http://schemas.microsoft.com/office/powerpoint/2010/main" val="904111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195F44A-4181-487B-BEF7-9159227D011B}" type="slidenum">
              <a:rPr lang="en-US" smtClean="0"/>
              <a:pPr>
                <a:defRPr/>
              </a:pPr>
              <a:t>10</a:t>
            </a:fld>
            <a:endParaRPr lang="en-US" dirty="0"/>
          </a:p>
        </p:txBody>
      </p:sp>
    </p:spTree>
    <p:extLst>
      <p:ext uri="{BB962C8B-B14F-4D97-AF65-F5344CB8AC3E}">
        <p14:creationId xmlns:p14="http://schemas.microsoft.com/office/powerpoint/2010/main" val="30621700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5" descr="nps_ppt_master"/>
          <p:cNvPicPr>
            <a:picLocks noChangeAspect="1" noChangeArrowheads="1"/>
          </p:cNvPicPr>
          <p:nvPr/>
        </p:nvPicPr>
        <p:blipFill>
          <a:blip r:embed="rId2" cstate="print"/>
          <a:srcRect/>
          <a:stretch>
            <a:fillRect/>
          </a:stretch>
        </p:blipFill>
        <p:spPr bwMode="auto">
          <a:xfrm>
            <a:off x="1588" y="0"/>
            <a:ext cx="9139237" cy="6859588"/>
          </a:xfrm>
          <a:prstGeom prst="rect">
            <a:avLst/>
          </a:prstGeom>
          <a:noFill/>
          <a:ln w="9525">
            <a:noFill/>
            <a:miter lim="800000"/>
            <a:headEnd/>
            <a:tailEnd/>
          </a:ln>
        </p:spPr>
      </p:pic>
      <p:sp>
        <p:nvSpPr>
          <p:cNvPr id="1038339" name="Rectangle 3"/>
          <p:cNvSpPr>
            <a:spLocks noGrp="1" noChangeArrowheads="1"/>
          </p:cNvSpPr>
          <p:nvPr>
            <p:ph type="ctrTitle"/>
          </p:nvPr>
        </p:nvSpPr>
        <p:spPr>
          <a:xfrm>
            <a:off x="990600" y="2667000"/>
            <a:ext cx="7620000" cy="1143000"/>
          </a:xfrm>
        </p:spPr>
        <p:txBody>
          <a:bodyPr/>
          <a:lstStyle>
            <a:lvl1pPr algn="ctr">
              <a:defRPr sz="3600"/>
            </a:lvl1pPr>
          </a:lstStyle>
          <a:p>
            <a:r>
              <a:rPr lang="en-US"/>
              <a:t>Click to edit Master title style</a:t>
            </a:r>
          </a:p>
        </p:txBody>
      </p:sp>
      <p:sp>
        <p:nvSpPr>
          <p:cNvPr id="1038340" name="Rectangle 4"/>
          <p:cNvSpPr>
            <a:spLocks noGrp="1" noChangeArrowheads="1"/>
          </p:cNvSpPr>
          <p:nvPr>
            <p:ph type="subTitle" idx="1"/>
          </p:nvPr>
        </p:nvSpPr>
        <p:spPr>
          <a:xfrm>
            <a:off x="1600200" y="4114800"/>
            <a:ext cx="6400800" cy="1752600"/>
          </a:xfrm>
        </p:spPr>
        <p:txBody>
          <a:bodyPr/>
          <a:lstStyle>
            <a:lvl1pPr marL="0" indent="0" algn="ctr">
              <a:buFontTx/>
              <a:buNone/>
              <a:defRPr sz="2800">
                <a:solidFill>
                  <a:schemeClr val="bg1"/>
                </a:solidFill>
              </a:defRPr>
            </a:lvl1pPr>
          </a:lstStyle>
          <a:p>
            <a:r>
              <a:rPr lang="en-US"/>
              <a:t>Click to edit Master subtitle style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dirty="0"/>
              <a:t>6/10/2015</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6D994FF-819F-42E1-94F5-37F5904B2936}"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0"/>
            <a:ext cx="20955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0"/>
            <a:ext cx="61341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dirty="0"/>
              <a:t>6/10/2015</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C1C7868-D252-426A-A5C5-0086D0D5FECB}"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600200" y="0"/>
            <a:ext cx="7239000" cy="762000"/>
          </a:xfrm>
        </p:spPr>
        <p:txBody>
          <a:bodyPr/>
          <a:lstStyle/>
          <a:p>
            <a:r>
              <a:rPr lang="en-US"/>
              <a:t>Click to edit Master title style</a:t>
            </a:r>
          </a:p>
        </p:txBody>
      </p:sp>
      <p:sp>
        <p:nvSpPr>
          <p:cNvPr id="3" name="SmartArt Placeholder 2"/>
          <p:cNvSpPr>
            <a:spLocks noGrp="1"/>
          </p:cNvSpPr>
          <p:nvPr>
            <p:ph type="dgm" idx="1"/>
          </p:nvPr>
        </p:nvSpPr>
        <p:spPr>
          <a:xfrm>
            <a:off x="457200" y="1295400"/>
            <a:ext cx="8229600" cy="4525963"/>
          </a:xfrm>
        </p:spPr>
        <p:txBody>
          <a:bodyPr/>
          <a:lstStyle/>
          <a:p>
            <a:pPr lvl="0"/>
            <a:endParaRPr lang="en-US" noProof="0"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01F3A40-0887-433E-9CB3-C1B761CAE817}"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dirty="0"/>
              <a:t>6/10/2015</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530466C-22AA-401D-8BB2-7054FE12703F}"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dirty="0"/>
              <a:t>6/10/2015</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1478BC1-4555-4D45-9234-36FE29FF85DF}"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954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954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r>
              <a:rPr lang="en-US" dirty="0"/>
              <a:t>6/10/2015</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AD0573D-05EE-4251-9464-642775C313FD}"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r>
              <a:rPr lang="en-US" dirty="0"/>
              <a:t>6/10/2015</a:t>
            </a:r>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E9797A09-FA0C-4869-929D-D8D5CE37721D}"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dirty="0"/>
              <a:t>6/10/2015</a:t>
            </a: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893E7DE1-CDB4-49D4-8438-6726E37D6FCF}"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dirty="0"/>
              <a:t>6/10/2015</a:t>
            </a: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1B10379F-C70A-4725-AC2E-7CC1784AA4F8}"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dirty="0"/>
              <a:t>6/10/2015</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EEE45E3-26B3-40BC-AFB4-790597F633E7}"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dirty="0"/>
              <a:t>6/10/2015</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C168A21-6537-408D-BF7C-9BAE2F4302DC}"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1" descr="nps_ppt_slide"/>
          <p:cNvPicPr>
            <a:picLocks noChangeAspect="1" noChangeArrowheads="1"/>
          </p:cNvPicPr>
          <p:nvPr/>
        </p:nvPicPr>
        <p:blipFill>
          <a:blip r:embed="rId14" cstate="print"/>
          <a:srcRect/>
          <a:stretch>
            <a:fillRect/>
          </a:stretch>
        </p:blipFill>
        <p:spPr bwMode="auto">
          <a:xfrm>
            <a:off x="0" y="0"/>
            <a:ext cx="9144000" cy="6856413"/>
          </a:xfrm>
          <a:prstGeom prst="rect">
            <a:avLst/>
          </a:prstGeom>
          <a:noFill/>
          <a:ln w="9525">
            <a:noFill/>
            <a:miter lim="800000"/>
            <a:headEnd/>
            <a:tailEnd/>
          </a:ln>
        </p:spPr>
      </p:pic>
      <p:sp>
        <p:nvSpPr>
          <p:cNvPr id="1027" name="Rectangle 2"/>
          <p:cNvSpPr>
            <a:spLocks noGrp="1" noChangeArrowheads="1"/>
          </p:cNvSpPr>
          <p:nvPr>
            <p:ph type="title"/>
          </p:nvPr>
        </p:nvSpPr>
        <p:spPr bwMode="auto">
          <a:xfrm>
            <a:off x="1600200" y="0"/>
            <a:ext cx="72390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2954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r>
              <a:rPr lang="en-US" dirty="0"/>
              <a:t>6/10/2015</a:t>
            </a:r>
          </a:p>
        </p:txBody>
      </p:sp>
      <p:sp>
        <p:nvSpPr>
          <p:cNvPr id="1029" name="Rectangle 5"/>
          <p:cNvSpPr>
            <a:spLocks noGrp="1" noChangeArrowheads="1"/>
          </p:cNvSpPr>
          <p:nvPr>
            <p:ph type="ftr" sz="quarter" idx="3"/>
          </p:nvPr>
        </p:nvSpPr>
        <p:spPr bwMode="auto">
          <a:xfrm>
            <a:off x="3352800" y="63055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E06704C-376A-422C-ABB9-5BFFAF91939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74"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p:txStyles>
    <p:titleStyle>
      <a:lvl1pPr algn="r" rtl="0" eaLnBrk="0" fontAlgn="base" hangingPunct="0">
        <a:spcBef>
          <a:spcPct val="0"/>
        </a:spcBef>
        <a:spcAft>
          <a:spcPct val="0"/>
        </a:spcAft>
        <a:defRPr sz="3200" b="1">
          <a:solidFill>
            <a:schemeClr val="bg1"/>
          </a:solidFill>
          <a:latin typeface="+mj-lt"/>
          <a:ea typeface="+mj-ea"/>
          <a:cs typeface="+mj-cs"/>
        </a:defRPr>
      </a:lvl1pPr>
      <a:lvl2pPr algn="r" rtl="0" eaLnBrk="0" fontAlgn="base" hangingPunct="0">
        <a:spcBef>
          <a:spcPct val="0"/>
        </a:spcBef>
        <a:spcAft>
          <a:spcPct val="0"/>
        </a:spcAft>
        <a:defRPr sz="3200" b="1">
          <a:solidFill>
            <a:schemeClr val="bg1"/>
          </a:solidFill>
          <a:latin typeface="Times" pitchFamily="1" charset="0"/>
        </a:defRPr>
      </a:lvl2pPr>
      <a:lvl3pPr algn="r" rtl="0" eaLnBrk="0" fontAlgn="base" hangingPunct="0">
        <a:spcBef>
          <a:spcPct val="0"/>
        </a:spcBef>
        <a:spcAft>
          <a:spcPct val="0"/>
        </a:spcAft>
        <a:defRPr sz="3200" b="1">
          <a:solidFill>
            <a:schemeClr val="bg1"/>
          </a:solidFill>
          <a:latin typeface="Times" pitchFamily="1" charset="0"/>
        </a:defRPr>
      </a:lvl3pPr>
      <a:lvl4pPr algn="r" rtl="0" eaLnBrk="0" fontAlgn="base" hangingPunct="0">
        <a:spcBef>
          <a:spcPct val="0"/>
        </a:spcBef>
        <a:spcAft>
          <a:spcPct val="0"/>
        </a:spcAft>
        <a:defRPr sz="3200" b="1">
          <a:solidFill>
            <a:schemeClr val="bg1"/>
          </a:solidFill>
          <a:latin typeface="Times" pitchFamily="1" charset="0"/>
        </a:defRPr>
      </a:lvl4pPr>
      <a:lvl5pPr algn="r" rtl="0" eaLnBrk="0" fontAlgn="base" hangingPunct="0">
        <a:spcBef>
          <a:spcPct val="0"/>
        </a:spcBef>
        <a:spcAft>
          <a:spcPct val="0"/>
        </a:spcAft>
        <a:defRPr sz="3200" b="1">
          <a:solidFill>
            <a:schemeClr val="bg1"/>
          </a:solidFill>
          <a:latin typeface="Times" pitchFamily="1" charset="0"/>
        </a:defRPr>
      </a:lvl5pPr>
      <a:lvl6pPr marL="457200" algn="r" rtl="0" fontAlgn="base">
        <a:spcBef>
          <a:spcPct val="0"/>
        </a:spcBef>
        <a:spcAft>
          <a:spcPct val="0"/>
        </a:spcAft>
        <a:defRPr sz="3200" b="1">
          <a:solidFill>
            <a:schemeClr val="bg1"/>
          </a:solidFill>
          <a:latin typeface="Times" pitchFamily="1" charset="0"/>
        </a:defRPr>
      </a:lvl6pPr>
      <a:lvl7pPr marL="914400" algn="r" rtl="0" fontAlgn="base">
        <a:spcBef>
          <a:spcPct val="0"/>
        </a:spcBef>
        <a:spcAft>
          <a:spcPct val="0"/>
        </a:spcAft>
        <a:defRPr sz="3200" b="1">
          <a:solidFill>
            <a:schemeClr val="bg1"/>
          </a:solidFill>
          <a:latin typeface="Times" pitchFamily="1" charset="0"/>
        </a:defRPr>
      </a:lvl7pPr>
      <a:lvl8pPr marL="1371600" algn="r" rtl="0" fontAlgn="base">
        <a:spcBef>
          <a:spcPct val="0"/>
        </a:spcBef>
        <a:spcAft>
          <a:spcPct val="0"/>
        </a:spcAft>
        <a:defRPr sz="3200" b="1">
          <a:solidFill>
            <a:schemeClr val="bg1"/>
          </a:solidFill>
          <a:latin typeface="Times" pitchFamily="1" charset="0"/>
        </a:defRPr>
      </a:lvl8pPr>
      <a:lvl9pPr marL="1828800" algn="r" rtl="0" fontAlgn="base">
        <a:spcBef>
          <a:spcPct val="0"/>
        </a:spcBef>
        <a:spcAft>
          <a:spcPct val="0"/>
        </a:spcAft>
        <a:defRPr sz="3200" b="1">
          <a:solidFill>
            <a:schemeClr val="bg1"/>
          </a:solidFill>
          <a:latin typeface="Times" pitchFamily="1"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gata.maslowska@nps.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Agata.maslowska@nps.edu"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techlinkcenter.org/labs/nps/064e288c-66b8-4102-b306-b5c50ad6a555"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2524" y="3048000"/>
            <a:ext cx="7915275" cy="1143000"/>
          </a:xfrm>
        </p:spPr>
        <p:txBody>
          <a:bodyPr/>
          <a:lstStyle/>
          <a:p>
            <a:r>
              <a:rPr lang="en-US" sz="2800" dirty="0">
                <a:latin typeface="Arial" panose="020B0604020202020204" pitchFamily="34" charset="0"/>
                <a:cs typeface="Arial" panose="020B0604020202020204" pitchFamily="34" charset="0"/>
              </a:rPr>
              <a:t>HOW TO WORK WITH NPS</a:t>
            </a:r>
          </a:p>
        </p:txBody>
      </p:sp>
      <p:sp>
        <p:nvSpPr>
          <p:cNvPr id="3" name="Rectangle 2"/>
          <p:cNvSpPr/>
          <p:nvPr/>
        </p:nvSpPr>
        <p:spPr>
          <a:xfrm>
            <a:off x="1371600" y="5043269"/>
            <a:ext cx="6096000" cy="1754326"/>
          </a:xfrm>
          <a:prstGeom prst="rect">
            <a:avLst/>
          </a:prstGeom>
        </p:spPr>
        <p:txBody>
          <a:bodyPr wrap="square">
            <a:spAutoFit/>
          </a:bodyPr>
          <a:lstStyle/>
          <a:p>
            <a:r>
              <a:rPr lang="en-US" dirty="0">
                <a:solidFill>
                  <a:schemeClr val="bg1"/>
                </a:solidFill>
                <a:latin typeface="Arial" panose="020B0604020202020204" pitchFamily="34" charset="0"/>
                <a:cs typeface="Arial" panose="020B0604020202020204" pitchFamily="34" charset="0"/>
              </a:rPr>
              <a:t>Agata Maslowska</a:t>
            </a:r>
          </a:p>
          <a:p>
            <a:r>
              <a:rPr lang="en-US" dirty="0">
                <a:solidFill>
                  <a:schemeClr val="bg1"/>
                </a:solidFill>
                <a:latin typeface="Arial" panose="020B0604020202020204" pitchFamily="34" charset="0"/>
                <a:cs typeface="Arial" panose="020B0604020202020204" pitchFamily="34" charset="0"/>
              </a:rPr>
              <a:t>Technology Transfer Specialist</a:t>
            </a:r>
          </a:p>
          <a:p>
            <a:r>
              <a:rPr lang="en-US" dirty="0">
                <a:solidFill>
                  <a:schemeClr val="bg1"/>
                </a:solidFill>
                <a:latin typeface="Arial" panose="020B0604020202020204" pitchFamily="34" charset="0"/>
                <a:cs typeface="Arial" panose="020B0604020202020204" pitchFamily="34" charset="0"/>
              </a:rPr>
              <a:t>Office of Research &amp; Innovation</a:t>
            </a:r>
          </a:p>
          <a:p>
            <a:r>
              <a:rPr lang="en-US" dirty="0">
                <a:solidFill>
                  <a:schemeClr val="bg1"/>
                </a:solidFill>
                <a:latin typeface="Arial" panose="020B0604020202020204" pitchFamily="34" charset="0"/>
                <a:cs typeface="Arial" panose="020B0604020202020204" pitchFamily="34" charset="0"/>
                <a:hlinkClick r:id="rId3"/>
              </a:rPr>
              <a:t>agata.maslowska@nps.edu</a:t>
            </a:r>
            <a:endParaRPr lang="en-US"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831-656-2270</a:t>
            </a:r>
          </a:p>
          <a:p>
            <a:endParaRPr lang="en-US" dirty="0">
              <a:solidFill>
                <a:schemeClr val="bg1"/>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762000"/>
          </a:xfrm>
        </p:spPr>
        <p:txBody>
          <a:bodyPr/>
          <a:lstStyle/>
          <a:p>
            <a:pPr algn="ctr"/>
            <a:r>
              <a:rPr lang="en-US" sz="2800" dirty="0">
                <a:latin typeface="Arial" panose="020B0604020202020204" pitchFamily="34" charset="0"/>
                <a:cs typeface="Arial" panose="020B0604020202020204" pitchFamily="34" charset="0"/>
              </a:rPr>
              <a:t>Thank you</a:t>
            </a:r>
          </a:p>
        </p:txBody>
      </p:sp>
      <p:sp>
        <p:nvSpPr>
          <p:cNvPr id="5" name="Slide Number Placeholder 4"/>
          <p:cNvSpPr>
            <a:spLocks noGrp="1"/>
          </p:cNvSpPr>
          <p:nvPr>
            <p:ph type="sldNum" sz="quarter" idx="12"/>
          </p:nvPr>
        </p:nvSpPr>
        <p:spPr/>
        <p:txBody>
          <a:bodyPr/>
          <a:lstStyle/>
          <a:p>
            <a:pPr>
              <a:defRPr/>
            </a:pPr>
            <a:fld id="{4530466C-22AA-401D-8BB2-7054FE12703F}" type="slidenum">
              <a:rPr lang="en-US" smtClean="0"/>
              <a:pPr>
                <a:defRPr/>
              </a:pPr>
              <a:t>10</a:t>
            </a:fld>
            <a:endParaRPr lang="en-US" dirty="0"/>
          </a:p>
        </p:txBody>
      </p:sp>
      <p:sp>
        <p:nvSpPr>
          <p:cNvPr id="3" name="TextBox 2"/>
          <p:cNvSpPr txBox="1"/>
          <p:nvPr/>
        </p:nvSpPr>
        <p:spPr>
          <a:xfrm>
            <a:off x="1676400" y="2209800"/>
            <a:ext cx="5862670" cy="2421176"/>
          </a:xfrm>
          <a:prstGeom prst="rect">
            <a:avLst/>
          </a:prstGeom>
          <a:noFill/>
        </p:spPr>
        <p:txBody>
          <a:bodyPr wrap="square" rtlCol="0">
            <a:spAutoFit/>
          </a:bodyPr>
          <a:lstStyle/>
          <a:p>
            <a:pPr lvl="1" algn="ctr">
              <a:lnSpc>
                <a:spcPts val="3200"/>
              </a:lnSpc>
              <a:spcAft>
                <a:spcPts val="0"/>
              </a:spcAft>
            </a:pPr>
            <a:r>
              <a:rPr lang="en-US" sz="2400" dirty="0"/>
              <a:t>Questions and comments</a:t>
            </a:r>
          </a:p>
          <a:p>
            <a:pPr lvl="1" algn="ctr">
              <a:lnSpc>
                <a:spcPts val="3200"/>
              </a:lnSpc>
              <a:spcAft>
                <a:spcPts val="0"/>
              </a:spcAft>
            </a:pPr>
            <a:endParaRPr lang="en-US" sz="2400" dirty="0"/>
          </a:p>
          <a:p>
            <a:pPr marL="0" lvl="2" indent="0" algn="ctr">
              <a:lnSpc>
                <a:spcPts val="3200"/>
              </a:lnSpc>
              <a:spcAft>
                <a:spcPts val="0"/>
              </a:spcAft>
              <a:buNone/>
            </a:pPr>
            <a:r>
              <a:rPr lang="en-US" sz="2400" dirty="0"/>
              <a:t>Agata Maslowska</a:t>
            </a:r>
          </a:p>
          <a:p>
            <a:pPr marL="0" lvl="2" indent="0" algn="ctr">
              <a:lnSpc>
                <a:spcPts val="3200"/>
              </a:lnSpc>
              <a:spcAft>
                <a:spcPts val="0"/>
              </a:spcAft>
              <a:buNone/>
            </a:pPr>
            <a:r>
              <a:rPr lang="en-US" sz="2400" dirty="0">
                <a:hlinkClick r:id="rId3"/>
              </a:rPr>
              <a:t>agata.maslowska@nps.edu</a:t>
            </a:r>
            <a:endParaRPr lang="en-US" sz="2400" dirty="0"/>
          </a:p>
          <a:p>
            <a:pPr marL="0" lvl="2" indent="0" algn="ctr">
              <a:lnSpc>
                <a:spcPts val="3200"/>
              </a:lnSpc>
              <a:spcAft>
                <a:spcPts val="0"/>
              </a:spcAft>
              <a:buNone/>
            </a:pPr>
            <a:r>
              <a:rPr lang="en-US" sz="2400" dirty="0"/>
              <a:t>831-656-2270</a:t>
            </a:r>
          </a:p>
          <a:p>
            <a:endParaRPr lang="en-US" dirty="0"/>
          </a:p>
        </p:txBody>
      </p:sp>
    </p:spTree>
    <p:extLst>
      <p:ext uri="{BB962C8B-B14F-4D97-AF65-F5344CB8AC3E}">
        <p14:creationId xmlns:p14="http://schemas.microsoft.com/office/powerpoint/2010/main" val="2692107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762000"/>
          </a:xfrm>
        </p:spPr>
        <p:txBody>
          <a:bodyPr/>
          <a:lstStyle/>
          <a:p>
            <a:pPr algn="ctr"/>
            <a:r>
              <a:rPr lang="en-US" sz="2800" dirty="0">
                <a:latin typeface="Arial" panose="020B0604020202020204" pitchFamily="34" charset="0"/>
                <a:cs typeface="Arial" panose="020B0604020202020204" pitchFamily="34" charset="0"/>
              </a:rPr>
              <a:t>Partnership with NPS </a:t>
            </a:r>
          </a:p>
        </p:txBody>
      </p:sp>
      <p:sp>
        <p:nvSpPr>
          <p:cNvPr id="5" name="Slide Number Placeholder 4"/>
          <p:cNvSpPr>
            <a:spLocks noGrp="1"/>
          </p:cNvSpPr>
          <p:nvPr>
            <p:ph type="sldNum" sz="quarter" idx="12"/>
          </p:nvPr>
        </p:nvSpPr>
        <p:spPr/>
        <p:txBody>
          <a:bodyPr/>
          <a:lstStyle/>
          <a:p>
            <a:pPr>
              <a:defRPr/>
            </a:pPr>
            <a:fld id="{4530466C-22AA-401D-8BB2-7054FE12703F}" type="slidenum">
              <a:rPr lang="en-US" smtClean="0"/>
              <a:pPr>
                <a:defRPr/>
              </a:pPr>
              <a:t>2</a:t>
            </a:fld>
            <a:endParaRPr lang="en-US" dirty="0"/>
          </a:p>
        </p:txBody>
      </p:sp>
      <p:sp>
        <p:nvSpPr>
          <p:cNvPr id="6" name="TextBox 5"/>
          <p:cNvSpPr txBox="1"/>
          <p:nvPr/>
        </p:nvSpPr>
        <p:spPr>
          <a:xfrm>
            <a:off x="762000" y="1676400"/>
            <a:ext cx="7924800" cy="3416320"/>
          </a:xfrm>
          <a:prstGeom prst="rect">
            <a:avLst/>
          </a:prstGeom>
          <a:noFill/>
        </p:spPr>
        <p:txBody>
          <a:bodyPr wrap="square" rtlCol="0">
            <a:spAutoFit/>
          </a:bodyPr>
          <a:lstStyle/>
          <a:p>
            <a:r>
              <a:rPr lang="en-US" dirty="0">
                <a:latin typeface="+mn-lt"/>
              </a:rPr>
              <a:t>A partnership with NPS provides access to expert faculty, operationally experienced military students and research with immediate applications within and outside the Department of the Navy and DOD. Partners gain understanding of challenges facing operational forces and how technology can provide potential solutions. </a:t>
            </a:r>
          </a:p>
          <a:p>
            <a:endParaRPr lang="en-US" dirty="0">
              <a:latin typeface="+mn-lt"/>
            </a:endParaRPr>
          </a:p>
          <a:p>
            <a:r>
              <a:rPr lang="en-US" dirty="0">
                <a:latin typeface="+mn-lt"/>
              </a:rPr>
              <a:t>Agreements that allow NPS to engage with Non-Federal partners include: </a:t>
            </a:r>
          </a:p>
          <a:p>
            <a:endParaRPr lang="en-US" dirty="0">
              <a:latin typeface="+mn-lt"/>
            </a:endParaRPr>
          </a:p>
          <a:p>
            <a:pPr marL="342900" indent="-342900">
              <a:buFont typeface="Arial" panose="020B0604020202020204" pitchFamily="34" charset="0"/>
              <a:buChar char="•"/>
            </a:pPr>
            <a:r>
              <a:rPr lang="en-US" dirty="0">
                <a:latin typeface="+mn-lt"/>
              </a:rPr>
              <a:t>Cooperative Research and Development Agreement (CRADA)</a:t>
            </a:r>
          </a:p>
          <a:p>
            <a:pPr marL="342900" indent="-342900">
              <a:buFont typeface="Arial" panose="020B0604020202020204" pitchFamily="34" charset="0"/>
              <a:buChar char="•"/>
            </a:pPr>
            <a:r>
              <a:rPr lang="en-US" dirty="0">
                <a:latin typeface="+mn-lt"/>
              </a:rPr>
              <a:t>Limited Purpose CRADA (LP-CRADA)</a:t>
            </a:r>
          </a:p>
          <a:p>
            <a:pPr marL="342900" indent="-342900">
              <a:buFont typeface="Arial" panose="020B0604020202020204" pitchFamily="34" charset="0"/>
              <a:buChar char="•"/>
            </a:pPr>
            <a:r>
              <a:rPr lang="en-US" dirty="0">
                <a:latin typeface="+mn-lt"/>
              </a:rPr>
              <a:t>Technical Services Agreement (TSA)</a:t>
            </a:r>
          </a:p>
          <a:p>
            <a:pPr marL="342900" indent="-342900">
              <a:buFont typeface="Arial" panose="020B0604020202020204" pitchFamily="34" charset="0"/>
              <a:buChar char="•"/>
            </a:pPr>
            <a:r>
              <a:rPr lang="en-US" dirty="0">
                <a:latin typeface="+mn-lt"/>
              </a:rPr>
              <a:t>Patent License Agreement (PLA)</a:t>
            </a:r>
          </a:p>
          <a:p>
            <a:pPr marL="342900" indent="-342900">
              <a:buFont typeface="Arial" panose="020B0604020202020204" pitchFamily="34" charset="0"/>
              <a:buChar char="•"/>
            </a:pPr>
            <a:r>
              <a:rPr lang="en-US" dirty="0">
                <a:latin typeface="+mn-lt"/>
              </a:rPr>
              <a:t>Education Partnership Agreement (EPA)</a:t>
            </a:r>
          </a:p>
        </p:txBody>
      </p:sp>
    </p:spTree>
    <p:extLst>
      <p:ext uri="{BB962C8B-B14F-4D97-AF65-F5344CB8AC3E}">
        <p14:creationId xmlns:p14="http://schemas.microsoft.com/office/powerpoint/2010/main" val="1332356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762000"/>
          </a:xfrm>
        </p:spPr>
        <p:txBody>
          <a:bodyPr/>
          <a:lstStyle/>
          <a:p>
            <a:pPr algn="ctr"/>
            <a:r>
              <a:rPr lang="en-US" sz="2800" dirty="0">
                <a:latin typeface="Arial" panose="020B0604020202020204" pitchFamily="34" charset="0"/>
                <a:cs typeface="Arial" panose="020B0604020202020204" pitchFamily="34" charset="0"/>
              </a:rPr>
              <a:t>CRADA</a:t>
            </a:r>
          </a:p>
        </p:txBody>
      </p:sp>
      <p:sp>
        <p:nvSpPr>
          <p:cNvPr id="5" name="Slide Number Placeholder 4"/>
          <p:cNvSpPr>
            <a:spLocks noGrp="1"/>
          </p:cNvSpPr>
          <p:nvPr>
            <p:ph type="sldNum" sz="quarter" idx="12"/>
          </p:nvPr>
        </p:nvSpPr>
        <p:spPr/>
        <p:txBody>
          <a:bodyPr/>
          <a:lstStyle/>
          <a:p>
            <a:pPr>
              <a:defRPr/>
            </a:pPr>
            <a:fld id="{4530466C-22AA-401D-8BB2-7054FE12703F}" type="slidenum">
              <a:rPr lang="en-US" smtClean="0"/>
              <a:pPr>
                <a:defRPr/>
              </a:pPr>
              <a:t>3</a:t>
            </a:fld>
            <a:endParaRPr lang="en-US" dirty="0"/>
          </a:p>
        </p:txBody>
      </p:sp>
      <p:sp>
        <p:nvSpPr>
          <p:cNvPr id="6" name="TextBox 5"/>
          <p:cNvSpPr txBox="1"/>
          <p:nvPr/>
        </p:nvSpPr>
        <p:spPr>
          <a:xfrm>
            <a:off x="559904" y="1094546"/>
            <a:ext cx="8458200" cy="5620000"/>
          </a:xfrm>
          <a:prstGeom prst="rect">
            <a:avLst/>
          </a:prstGeom>
          <a:noFill/>
        </p:spPr>
        <p:txBody>
          <a:bodyPr wrap="square" rtlCol="0">
            <a:spAutoFit/>
          </a:bodyPr>
          <a:lstStyle/>
          <a:p>
            <a:r>
              <a:rPr lang="en-US" sz="2000" b="1" dirty="0">
                <a:solidFill>
                  <a:schemeClr val="accent2">
                    <a:lumMod val="75000"/>
                  </a:schemeClr>
                </a:solidFill>
                <a:latin typeface="+mn-lt"/>
              </a:rPr>
              <a:t>What is a CRADA? </a:t>
            </a:r>
          </a:p>
          <a:p>
            <a:endParaRPr lang="en-US" sz="1000" b="1" dirty="0"/>
          </a:p>
          <a:p>
            <a:pPr algn="just"/>
            <a:r>
              <a:rPr lang="en-US" dirty="0">
                <a:latin typeface="+mn-lt"/>
              </a:rPr>
              <a:t>A CRADA is an agreement between a Federal laboratory and a Non-Federal party to perform collaborative research and development in any area that is consistent with the Federal laboratory’s mission. CRADAs are a frequently used mechanism for formalizing interactions and partnerships between private industry and NPS, and the only mechanism for receiving funds from non-Federal sources for collaborative work. Both parties to a CRADA may provide personnel, facilities, equipment, or other resources, but the government may not provide funding to non-federal entities under a CRADA.</a:t>
            </a:r>
          </a:p>
          <a:p>
            <a:pPr algn="just"/>
            <a:endParaRPr lang="en-US" sz="1600" dirty="0">
              <a:latin typeface="+mn-lt"/>
            </a:endParaRPr>
          </a:p>
          <a:p>
            <a:pPr marR="100330" algn="just">
              <a:lnSpc>
                <a:spcPct val="105000"/>
              </a:lnSpc>
              <a:spcBef>
                <a:spcPts val="0"/>
              </a:spcBef>
              <a:spcAft>
                <a:spcPts val="0"/>
              </a:spcAft>
            </a:pPr>
            <a:r>
              <a:rPr lang="en-US" dirty="0">
                <a:effectLst/>
                <a:latin typeface="+mn-lt"/>
                <a:ea typeface="Arial Narrow" panose="020B0606020202030204" pitchFamily="34" charset="0"/>
                <a:cs typeface="Times New Roman" panose="02020603050405020304" pitchFamily="18" charset="0"/>
              </a:rPr>
              <a:t>CRADA projects are highly focused, and the specific technical responsibilities of the collaborators are delineated. A CRADA defines the tasks to be done within an area of collaboration and grants the Government a Government purpose license and the non-Federal party a non-exclusive, paid-up, royalty-free license for internal use of any inventions that result from the CRADA research. The Non-Federal party is granted an option to negotiate either an exclusive or nonexclusive commercial license within a pre-specified, CRADA-related field of use, subject to Government-purpose rights. The CRADA also provides protection of proprietary information for both sides.</a:t>
            </a:r>
            <a:endParaRPr lang="en-US" dirty="0">
              <a:latin typeface="+mn-lt"/>
            </a:endParaRPr>
          </a:p>
          <a:p>
            <a:pPr lvl="0"/>
            <a:endParaRPr lang="en-US" dirty="0"/>
          </a:p>
          <a:p>
            <a:pPr lvl="0"/>
            <a:endParaRPr lang="en-US" dirty="0"/>
          </a:p>
        </p:txBody>
      </p:sp>
    </p:spTree>
    <p:extLst>
      <p:ext uri="{BB962C8B-B14F-4D97-AF65-F5344CB8AC3E}">
        <p14:creationId xmlns:p14="http://schemas.microsoft.com/office/powerpoint/2010/main" val="2510293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763000" cy="762000"/>
          </a:xfrm>
        </p:spPr>
        <p:txBody>
          <a:bodyPr/>
          <a:lstStyle/>
          <a:p>
            <a:pPr algn="ctr"/>
            <a:r>
              <a:rPr lang="en-US" sz="2800" dirty="0">
                <a:latin typeface="Arial" panose="020B0604020202020204" pitchFamily="34" charset="0"/>
                <a:cs typeface="Arial" panose="020B0604020202020204" pitchFamily="34" charset="0"/>
              </a:rPr>
              <a:t>CRADA</a:t>
            </a:r>
          </a:p>
        </p:txBody>
      </p:sp>
      <p:sp>
        <p:nvSpPr>
          <p:cNvPr id="5" name="Slide Number Placeholder 4"/>
          <p:cNvSpPr>
            <a:spLocks noGrp="1"/>
          </p:cNvSpPr>
          <p:nvPr>
            <p:ph type="sldNum" sz="quarter" idx="12"/>
          </p:nvPr>
        </p:nvSpPr>
        <p:spPr/>
        <p:txBody>
          <a:bodyPr/>
          <a:lstStyle/>
          <a:p>
            <a:pPr>
              <a:defRPr/>
            </a:pPr>
            <a:fld id="{4530466C-22AA-401D-8BB2-7054FE12703F}" type="slidenum">
              <a:rPr lang="en-US" smtClean="0"/>
              <a:pPr>
                <a:defRPr/>
              </a:pPr>
              <a:t>4</a:t>
            </a:fld>
            <a:endParaRPr lang="en-US" dirty="0"/>
          </a:p>
        </p:txBody>
      </p:sp>
      <p:sp>
        <p:nvSpPr>
          <p:cNvPr id="6" name="TextBox 5"/>
          <p:cNvSpPr txBox="1"/>
          <p:nvPr/>
        </p:nvSpPr>
        <p:spPr>
          <a:xfrm>
            <a:off x="685800" y="778162"/>
            <a:ext cx="7772400" cy="5729197"/>
          </a:xfrm>
          <a:prstGeom prst="rect">
            <a:avLst/>
          </a:prstGeom>
          <a:noFill/>
        </p:spPr>
        <p:txBody>
          <a:bodyPr wrap="square" rtlCol="0">
            <a:spAutoFit/>
          </a:bodyPr>
          <a:lstStyle/>
          <a:p>
            <a:pPr>
              <a:lnSpc>
                <a:spcPct val="200000"/>
              </a:lnSpc>
            </a:pPr>
            <a:r>
              <a:rPr lang="en-US" sz="2000" b="1" dirty="0">
                <a:solidFill>
                  <a:schemeClr val="accent2">
                    <a:lumMod val="75000"/>
                  </a:schemeClr>
                </a:solidFill>
                <a:latin typeface="+mn-lt"/>
              </a:rPr>
              <a:t>When is a CRADA appropriate?</a:t>
            </a:r>
            <a:endParaRPr lang="en-US" sz="2000" dirty="0">
              <a:effectLst/>
              <a:latin typeface="+mn-lt"/>
              <a:ea typeface="Arial Narrow" panose="020B0606020202030204" pitchFamily="34" charset="0"/>
              <a:cs typeface="Arial Narrow" panose="020B0606020202030204" pitchFamily="34" charset="0"/>
            </a:endParaRPr>
          </a:p>
          <a:p>
            <a:pPr marR="99060" algn="just">
              <a:spcBef>
                <a:spcPts val="265"/>
              </a:spcBef>
              <a:spcAft>
                <a:spcPts val="0"/>
              </a:spcAft>
            </a:pPr>
            <a:r>
              <a:rPr lang="en-US" dirty="0">
                <a:effectLst/>
                <a:latin typeface="+mn-lt"/>
                <a:ea typeface="Arial Narrow" panose="020B0606020202030204" pitchFamily="34" charset="0"/>
                <a:cs typeface="Arial Narrow" panose="020B0606020202030204" pitchFamily="34" charset="0"/>
              </a:rPr>
              <a:t>CRADAs</a:t>
            </a:r>
            <a:r>
              <a:rPr lang="en-US" spc="-70"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enable</a:t>
            </a:r>
            <a:r>
              <a:rPr lang="en-US" spc="-7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NPS</a:t>
            </a:r>
            <a:r>
              <a:rPr lang="en-US" spc="-70"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researchers</a:t>
            </a:r>
            <a:r>
              <a:rPr lang="en-US" spc="-7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to</a:t>
            </a:r>
            <a:r>
              <a:rPr lang="en-US" spc="-7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exchange technical </a:t>
            </a:r>
            <a:r>
              <a:rPr lang="en-US" spc="10" dirty="0">
                <a:effectLst/>
                <a:latin typeface="+mn-lt"/>
                <a:ea typeface="Arial Narrow" panose="020B0606020202030204" pitchFamily="34" charset="0"/>
                <a:cs typeface="Arial Narrow" panose="020B0606020202030204" pitchFamily="34" charset="0"/>
              </a:rPr>
              <a:t>expertise </a:t>
            </a:r>
            <a:r>
              <a:rPr lang="en-US" dirty="0">
                <a:effectLst/>
                <a:latin typeface="+mn-lt"/>
                <a:ea typeface="Arial Narrow" panose="020B0606020202030204" pitchFamily="34" charset="0"/>
                <a:cs typeface="Arial Narrow" panose="020B0606020202030204" pitchFamily="34" charset="0"/>
              </a:rPr>
              <a:t>with non-federal partners and protect the rights of both parties to inventions that may result from the collaboration. CRADAs</a:t>
            </a:r>
            <a:r>
              <a:rPr lang="en-US" spc="-50"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are</a:t>
            </a:r>
            <a:r>
              <a:rPr lang="en-US" spc="-4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ideal</a:t>
            </a:r>
            <a:r>
              <a:rPr lang="en-US" spc="-50"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mechanisms</a:t>
            </a:r>
            <a:r>
              <a:rPr lang="en-US" spc="-4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when</a:t>
            </a:r>
            <a:r>
              <a:rPr lang="en-US" spc="-4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NPS</a:t>
            </a:r>
            <a:r>
              <a:rPr lang="en-US" spc="-50"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labs</a:t>
            </a:r>
            <a:r>
              <a:rPr lang="en-US" spc="-4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and</a:t>
            </a:r>
            <a:r>
              <a:rPr lang="en-US" spc="-4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an</a:t>
            </a:r>
            <a:r>
              <a:rPr lang="en-US" spc="-50"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external</a:t>
            </a:r>
            <a:r>
              <a:rPr lang="en-US" spc="-4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partner</a:t>
            </a:r>
            <a:r>
              <a:rPr lang="en-US" spc="-4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can</a:t>
            </a:r>
            <a:r>
              <a:rPr lang="en-US" spc="-50"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share</a:t>
            </a:r>
            <a:r>
              <a:rPr lang="en-US" spc="-4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resources</a:t>
            </a:r>
            <a:r>
              <a:rPr lang="en-US" spc="-4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and</a:t>
            </a:r>
            <a:r>
              <a:rPr lang="en-US" spc="-50" dirty="0">
                <a:effectLst/>
                <a:latin typeface="+mn-lt"/>
                <a:ea typeface="Arial Narrow" panose="020B0606020202030204" pitchFamily="34" charset="0"/>
                <a:cs typeface="Arial Narrow" panose="020B0606020202030204" pitchFamily="34" charset="0"/>
              </a:rPr>
              <a:t> </a:t>
            </a:r>
            <a:r>
              <a:rPr lang="en-US" spc="10" dirty="0">
                <a:effectLst/>
                <a:latin typeface="+mn-lt"/>
                <a:ea typeface="Arial Narrow" panose="020B0606020202030204" pitchFamily="34" charset="0"/>
                <a:cs typeface="Arial Narrow" panose="020B0606020202030204" pitchFamily="34" charset="0"/>
              </a:rPr>
              <a:t>expertise</a:t>
            </a:r>
            <a:r>
              <a:rPr lang="en-US" spc="-4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not</a:t>
            </a:r>
            <a:r>
              <a:rPr lang="en-US" spc="-50"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otherwise</a:t>
            </a:r>
            <a:r>
              <a:rPr lang="en-US" spc="-4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available</a:t>
            </a:r>
            <a:r>
              <a:rPr lang="en-US" spc="-4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to</a:t>
            </a:r>
            <a:r>
              <a:rPr lang="en-US" spc="-50"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the other</a:t>
            </a:r>
            <a:r>
              <a:rPr lang="en-US" spc="20" dirty="0">
                <a:effectLst/>
                <a:latin typeface="+mn-lt"/>
                <a:ea typeface="Arial Narrow" panose="020B0606020202030204" pitchFamily="34" charset="0"/>
                <a:cs typeface="Arial Narrow" panose="020B0606020202030204" pitchFamily="34" charset="0"/>
              </a:rPr>
              <a:t> </a:t>
            </a:r>
            <a:r>
              <a:rPr lang="en-US" spc="15" dirty="0">
                <a:effectLst/>
                <a:latin typeface="+mn-lt"/>
                <a:ea typeface="Arial Narrow" panose="020B0606020202030204" pitchFamily="34" charset="0"/>
                <a:cs typeface="Arial Narrow" panose="020B0606020202030204" pitchFamily="34" charset="0"/>
              </a:rPr>
              <a:t>party</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to</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help</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advance</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development</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of</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an</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idea</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or</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technology</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that</a:t>
            </a:r>
            <a:r>
              <a:rPr lang="en-US" spc="20"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helps</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meet</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Department</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of</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the</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Navy</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(DON)</a:t>
            </a:r>
            <a:r>
              <a:rPr lang="en-US" spc="25" dirty="0">
                <a:effectLst/>
                <a:latin typeface="+mn-lt"/>
                <a:ea typeface="Arial Narrow" panose="020B0606020202030204" pitchFamily="34" charset="0"/>
                <a:cs typeface="Arial Narrow" panose="020B0606020202030204" pitchFamily="34" charset="0"/>
              </a:rPr>
              <a:t> </a:t>
            </a:r>
            <a:r>
              <a:rPr lang="en-US" dirty="0">
                <a:effectLst/>
                <a:latin typeface="+mn-lt"/>
                <a:ea typeface="Arial Narrow" panose="020B0606020202030204" pitchFamily="34" charset="0"/>
                <a:cs typeface="Arial Narrow" panose="020B0606020202030204" pitchFamily="34" charset="0"/>
              </a:rPr>
              <a:t>needs.</a:t>
            </a:r>
            <a:endParaRPr lang="en-US" dirty="0">
              <a:latin typeface="+mn-lt"/>
              <a:ea typeface="Arial Narrow" panose="020B0606020202030204" pitchFamily="34" charset="0"/>
              <a:cs typeface="Arial Narrow" panose="020B0606020202030204" pitchFamily="34" charset="0"/>
            </a:endParaRPr>
          </a:p>
          <a:p>
            <a:pPr marL="173038" marR="0" lvl="0" indent="-173038" algn="l" defTabSz="914400" rtl="0" eaLnBrk="1" fontAlgn="base" latinLnBrk="0" hangingPunct="1">
              <a:lnSpc>
                <a:spcPct val="2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333399">
                    <a:lumMod val="75000"/>
                  </a:srgbClr>
                </a:solidFill>
                <a:effectLst/>
                <a:uLnTx/>
                <a:uFillTx/>
                <a:latin typeface="+mn-lt"/>
                <a:ea typeface="+mn-ea"/>
                <a:cs typeface="+mn-cs"/>
              </a:rPr>
              <a:t>Who may participate in CRADAs?</a:t>
            </a:r>
            <a:endParaRPr kumimoji="0" lang="en-US" sz="2000" b="1"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solidFill>
                <a:srgbClr val="000000"/>
              </a:solidFill>
              <a:effectLst/>
              <a:uLnTx/>
              <a:uFillTx/>
              <a:latin typeface="Times"/>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b="0" i="0" u="none" strike="noStrike" kern="1200" cap="none" spc="0" normalizeH="0" baseline="0" noProof="0" dirty="0">
                <a:ln>
                  <a:noFill/>
                </a:ln>
                <a:solidFill>
                  <a:srgbClr val="000000"/>
                </a:solidFill>
                <a:effectLst/>
                <a:uLnTx/>
                <a:uFillTx/>
                <a:latin typeface="+mn-lt"/>
                <a:ea typeface="+mn-ea"/>
                <a:cs typeface="+mn-cs"/>
              </a:rPr>
              <a:t>CRADAs must involve at least one Non-Federal party. In addition to NPS, the other participants in a CRADA may be one or more of the following:</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solidFill>
                <a:srgbClr val="000000"/>
              </a:solidFill>
              <a:effectLst/>
              <a:uLnTx/>
              <a:uFillTx/>
              <a:latin typeface="+mn-lt"/>
              <a:ea typeface="+mn-ea"/>
              <a:cs typeface="+mn-cs"/>
            </a:endParaRPr>
          </a:p>
          <a:p>
            <a:pPr marL="285750" marR="0" lvl="0" indent="-285750" algn="l" defTabSz="914400" rtl="0" eaLnBrk="1" fontAlgn="base" latinLnBrk="0" hangingPunct="1">
              <a:lnSpc>
                <a:spcPct val="100000"/>
              </a:lnSpc>
              <a:spcBef>
                <a:spcPts val="0"/>
              </a:spcBef>
              <a:spcAft>
                <a:spcPts val="0"/>
              </a:spcAft>
              <a:buClrTx/>
              <a:buSzPts val="1000"/>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mn-lt"/>
                <a:ea typeface="Times New Roman" panose="02020603050405020304" pitchFamily="18" charset="0"/>
                <a:cs typeface="Times New Roman" panose="02020603050405020304" pitchFamily="18" charset="0"/>
              </a:rPr>
              <a:t>Large corporations (U.S. or foreign)</a:t>
            </a:r>
            <a:endParaRPr kumimoji="0" lang="en-US" b="0" i="0" u="none" strike="noStrike" kern="1200" cap="none" spc="0" normalizeH="0" baseline="0" noProof="0" dirty="0">
              <a:ln>
                <a:noFill/>
              </a:ln>
              <a:solidFill>
                <a:srgbClr val="000000"/>
              </a:solidFill>
              <a:effectLst/>
              <a:uLnTx/>
              <a:uFillTx/>
              <a:latin typeface="+mn-lt"/>
              <a:ea typeface="Arial Narrow" panose="020B0606020202030204" pitchFamily="34" charset="0"/>
              <a:cs typeface="Arial Narrow" panose="020B0606020202030204" pitchFamily="34" charset="0"/>
            </a:endParaRPr>
          </a:p>
          <a:p>
            <a:pPr marL="285750" marR="0" lvl="0" indent="-285750" algn="l" defTabSz="914400" rtl="0" eaLnBrk="1" fontAlgn="base" latinLnBrk="0" hangingPunct="1">
              <a:lnSpc>
                <a:spcPct val="100000"/>
              </a:lnSpc>
              <a:spcBef>
                <a:spcPts val="0"/>
              </a:spcBef>
              <a:spcAft>
                <a:spcPts val="0"/>
              </a:spcAft>
              <a:buClrTx/>
              <a:buSzPts val="1000"/>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mn-lt"/>
                <a:ea typeface="Times New Roman" panose="02020603050405020304" pitchFamily="18" charset="0"/>
                <a:cs typeface="Times New Roman" panose="02020603050405020304" pitchFamily="18" charset="0"/>
              </a:rPr>
              <a:t>Small business (U.S. or foreign)</a:t>
            </a:r>
            <a:endParaRPr kumimoji="0" lang="en-US" b="0" i="0" u="none" strike="noStrike" kern="1200" cap="none" spc="0" normalizeH="0" baseline="0" noProof="0" dirty="0">
              <a:ln>
                <a:noFill/>
              </a:ln>
              <a:solidFill>
                <a:srgbClr val="000000"/>
              </a:solidFill>
              <a:effectLst/>
              <a:uLnTx/>
              <a:uFillTx/>
              <a:latin typeface="+mn-lt"/>
              <a:ea typeface="Arial Narrow" panose="020B0606020202030204" pitchFamily="34" charset="0"/>
              <a:cs typeface="Arial Narrow" panose="020B0606020202030204" pitchFamily="34" charset="0"/>
            </a:endParaRPr>
          </a:p>
          <a:p>
            <a:pPr marL="285750" marR="0" lvl="0" indent="-285750" algn="l" defTabSz="914400" rtl="0" eaLnBrk="1" fontAlgn="base" latinLnBrk="0" hangingPunct="1">
              <a:lnSpc>
                <a:spcPct val="100000"/>
              </a:lnSpc>
              <a:spcBef>
                <a:spcPts val="0"/>
              </a:spcBef>
              <a:spcAft>
                <a:spcPts val="0"/>
              </a:spcAft>
              <a:buClrTx/>
              <a:buSzPts val="1000"/>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mn-lt"/>
                <a:ea typeface="Times New Roman" panose="02020603050405020304" pitchFamily="18" charset="0"/>
                <a:cs typeface="Times New Roman" panose="02020603050405020304" pitchFamily="18" charset="0"/>
              </a:rPr>
              <a:t>Colleges and universities (U.S. or foreign)</a:t>
            </a:r>
            <a:endParaRPr kumimoji="0" lang="en-US" b="0" i="0" u="none" strike="noStrike" kern="1200" cap="none" spc="0" normalizeH="0" baseline="0" noProof="0" dirty="0">
              <a:ln>
                <a:noFill/>
              </a:ln>
              <a:solidFill>
                <a:srgbClr val="000000"/>
              </a:solidFill>
              <a:effectLst/>
              <a:uLnTx/>
              <a:uFillTx/>
              <a:latin typeface="+mn-lt"/>
              <a:ea typeface="Arial Narrow" panose="020B0606020202030204" pitchFamily="34" charset="0"/>
              <a:cs typeface="Arial Narrow" panose="020B0606020202030204" pitchFamily="34" charset="0"/>
            </a:endParaRPr>
          </a:p>
          <a:p>
            <a:pPr marL="285750" marR="0" lvl="0" indent="-285750" algn="l" defTabSz="914400" rtl="0" eaLnBrk="1" fontAlgn="base" latinLnBrk="0" hangingPunct="1">
              <a:lnSpc>
                <a:spcPct val="100000"/>
              </a:lnSpc>
              <a:spcBef>
                <a:spcPts val="0"/>
              </a:spcBef>
              <a:spcAft>
                <a:spcPts val="0"/>
              </a:spcAft>
              <a:buClrTx/>
              <a:buSzPts val="1000"/>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mn-lt"/>
                <a:ea typeface="Times New Roman" panose="02020603050405020304" pitchFamily="18" charset="0"/>
                <a:cs typeface="Times New Roman" panose="02020603050405020304" pitchFamily="18" charset="0"/>
              </a:rPr>
              <a:t>State or local government</a:t>
            </a:r>
            <a:endParaRPr kumimoji="0" lang="en-US" b="0" i="0" u="none" strike="noStrike" kern="1200" cap="none" spc="0" normalizeH="0" baseline="0" noProof="0" dirty="0">
              <a:ln>
                <a:noFill/>
              </a:ln>
              <a:solidFill>
                <a:srgbClr val="000000"/>
              </a:solidFill>
              <a:effectLst/>
              <a:uLnTx/>
              <a:uFillTx/>
              <a:latin typeface="+mn-lt"/>
              <a:ea typeface="Arial Narrow" panose="020B0606020202030204" pitchFamily="34" charset="0"/>
              <a:cs typeface="Arial Narrow" panose="020B0606020202030204" pitchFamily="34" charset="0"/>
            </a:endParaRPr>
          </a:p>
          <a:p>
            <a:pPr marL="285750" marR="0" lvl="0" indent="-285750" algn="l" defTabSz="914400" rtl="0" eaLnBrk="1" fontAlgn="base" latinLnBrk="0" hangingPunct="1">
              <a:lnSpc>
                <a:spcPct val="100000"/>
              </a:lnSpc>
              <a:spcBef>
                <a:spcPts val="0"/>
              </a:spcBef>
              <a:spcAft>
                <a:spcPts val="0"/>
              </a:spcAft>
              <a:buClrTx/>
              <a:buSzPts val="1000"/>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mn-lt"/>
                <a:ea typeface="Times New Roman" panose="02020603050405020304" pitchFamily="18" charset="0"/>
                <a:cs typeface="Times New Roman" panose="02020603050405020304" pitchFamily="18" charset="0"/>
              </a:rPr>
              <a:t>An individual</a:t>
            </a:r>
          </a:p>
          <a:p>
            <a:pPr>
              <a:lnSpc>
                <a:spcPct val="200000"/>
              </a:lnSpc>
            </a:pPr>
            <a:endParaRPr lang="en-US" sz="2000" dirty="0"/>
          </a:p>
        </p:txBody>
      </p:sp>
    </p:spTree>
    <p:extLst>
      <p:ext uri="{BB962C8B-B14F-4D97-AF65-F5344CB8AC3E}">
        <p14:creationId xmlns:p14="http://schemas.microsoft.com/office/powerpoint/2010/main" val="2808171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448" y="0"/>
            <a:ext cx="8793552" cy="762000"/>
          </a:xfrm>
        </p:spPr>
        <p:txBody>
          <a:bodyPr/>
          <a:lstStyle/>
          <a:p>
            <a:pPr algn="ctr"/>
            <a:r>
              <a:rPr lang="en-US" sz="2800" dirty="0">
                <a:latin typeface="Arial" panose="020B0604020202020204" pitchFamily="34" charset="0"/>
                <a:cs typeface="Arial" panose="020B0604020202020204" pitchFamily="34" charset="0"/>
              </a:rPr>
              <a:t>CRADA</a:t>
            </a:r>
          </a:p>
        </p:txBody>
      </p:sp>
      <p:sp>
        <p:nvSpPr>
          <p:cNvPr id="5" name="Slide Number Placeholder 4"/>
          <p:cNvSpPr>
            <a:spLocks noGrp="1"/>
          </p:cNvSpPr>
          <p:nvPr>
            <p:ph type="sldNum" sz="quarter" idx="12"/>
          </p:nvPr>
        </p:nvSpPr>
        <p:spPr/>
        <p:txBody>
          <a:bodyPr/>
          <a:lstStyle/>
          <a:p>
            <a:pPr>
              <a:defRPr/>
            </a:pPr>
            <a:fld id="{4530466C-22AA-401D-8BB2-7054FE12703F}" type="slidenum">
              <a:rPr lang="en-US" smtClean="0"/>
              <a:pPr>
                <a:defRPr/>
              </a:pPr>
              <a:t>5</a:t>
            </a:fld>
            <a:endParaRPr lang="en-US" dirty="0"/>
          </a:p>
        </p:txBody>
      </p:sp>
      <p:sp>
        <p:nvSpPr>
          <p:cNvPr id="10" name="TextBox 9"/>
          <p:cNvSpPr txBox="1"/>
          <p:nvPr/>
        </p:nvSpPr>
        <p:spPr>
          <a:xfrm>
            <a:off x="609600" y="762001"/>
            <a:ext cx="8286750" cy="5640006"/>
          </a:xfrm>
          <a:prstGeom prst="rect">
            <a:avLst/>
          </a:prstGeom>
          <a:noFill/>
        </p:spPr>
        <p:txBody>
          <a:bodyPr wrap="square" rtlCol="0">
            <a:spAutoFit/>
          </a:bodyPr>
          <a:lstStyle/>
          <a:p>
            <a:pPr marL="342900" marR="0" lvl="0" indent="-342900">
              <a:spcBef>
                <a:spcPts val="0"/>
              </a:spcBef>
              <a:spcAft>
                <a:spcPts val="0"/>
              </a:spcAft>
              <a:buSzPts val="1000"/>
              <a:buFont typeface="Arial Narrow" panose="020B0606020202030204" pitchFamily="34" charset="0"/>
              <a:buChar char="•"/>
            </a:pPr>
            <a:endParaRPr lang="en-US" sz="1600" dirty="0"/>
          </a:p>
          <a:p>
            <a:r>
              <a:rPr lang="en-US" sz="2000" b="1" dirty="0">
                <a:solidFill>
                  <a:srgbClr val="002060"/>
                </a:solidFill>
                <a:latin typeface="+mn-lt"/>
              </a:rPr>
              <a:t>Benefits of using CRADAs</a:t>
            </a:r>
          </a:p>
          <a:p>
            <a:endParaRPr lang="en-US" sz="1000" b="1" dirty="0">
              <a:solidFill>
                <a:schemeClr val="accent2">
                  <a:lumMod val="75000"/>
                </a:schemeClr>
              </a:solidFill>
              <a:latin typeface="+mn-lt"/>
            </a:endParaRPr>
          </a:p>
          <a:p>
            <a:r>
              <a:rPr lang="en-US" dirty="0">
                <a:solidFill>
                  <a:schemeClr val="tx2"/>
                </a:solidFill>
                <a:effectLst/>
                <a:latin typeface="+mn-lt"/>
                <a:ea typeface="Calibri" panose="020F0502020204030204" pitchFamily="34" charset="0"/>
              </a:rPr>
              <a:t>CRADAs provide NPS Labs and CRADA partners the opportunity to engage in joint R&amp;D efforts and offer the following benefits:</a:t>
            </a:r>
          </a:p>
          <a:p>
            <a:endParaRPr lang="en-US" dirty="0">
              <a:solidFill>
                <a:schemeClr val="tx2"/>
              </a:solidFill>
              <a:effectLst/>
              <a:latin typeface="+mn-lt"/>
              <a:ea typeface="Calibri" panose="020F0502020204030204" pitchFamily="34" charset="0"/>
            </a:endParaRPr>
          </a:p>
          <a:p>
            <a:pPr marL="285750" indent="-285750">
              <a:buFont typeface="Arial" panose="020B0604020202020204" pitchFamily="34" charset="0"/>
              <a:buChar char="•"/>
            </a:pPr>
            <a:r>
              <a:rPr lang="en-US" dirty="0">
                <a:solidFill>
                  <a:schemeClr val="tx2"/>
                </a:solidFill>
                <a:effectLst/>
                <a:latin typeface="+mn-lt"/>
                <a:ea typeface="Calibri" panose="020F0502020204030204" pitchFamily="34" charset="0"/>
              </a:rPr>
              <a:t>Access to NPS laboratories’ expertise, capabilities, and technologies to foster innovation.</a:t>
            </a:r>
          </a:p>
          <a:p>
            <a:endParaRPr lang="en-US" sz="1000" dirty="0">
              <a:solidFill>
                <a:schemeClr val="tx2"/>
              </a:solidFill>
              <a:effectLst/>
              <a:latin typeface="+mn-lt"/>
              <a:ea typeface="Calibri" panose="020F0502020204030204" pitchFamily="34" charset="0"/>
            </a:endParaRPr>
          </a:p>
          <a:p>
            <a:pPr marL="285750" indent="-285750">
              <a:buFont typeface="Arial" panose="020B0604020202020204" pitchFamily="34" charset="0"/>
              <a:buChar char="•"/>
            </a:pPr>
            <a:r>
              <a:rPr lang="en-US" dirty="0">
                <a:solidFill>
                  <a:schemeClr val="tx2"/>
                </a:solidFill>
                <a:effectLst/>
                <a:latin typeface="+mn-lt"/>
                <a:ea typeface="Calibri" panose="020F0502020204030204" pitchFamily="34" charset="0"/>
              </a:rPr>
              <a:t>Access to NPS IP resulting from sponsored research activities. In the past 5 years, NPS has filed over sixty patent applications based on faculty and student research, many of which are in key technology areas such as additive </a:t>
            </a:r>
            <a:r>
              <a:rPr lang="en-US">
                <a:solidFill>
                  <a:schemeClr val="tx2"/>
                </a:solidFill>
                <a:effectLst/>
                <a:latin typeface="+mn-lt"/>
                <a:ea typeface="Calibri" panose="020F0502020204030204" pitchFamily="34" charset="0"/>
              </a:rPr>
              <a:t>manufacturing, advanced </a:t>
            </a:r>
            <a:r>
              <a:rPr lang="en-US" dirty="0">
                <a:solidFill>
                  <a:schemeClr val="tx2"/>
                </a:solidFill>
                <a:effectLst/>
                <a:latin typeface="+mn-lt"/>
                <a:ea typeface="Calibri" panose="020F0502020204030204" pitchFamily="34" charset="0"/>
              </a:rPr>
              <a:t>autonomous systems, space and cyberspace as warfighting domains, and resilient and agile logistics. There have been over 100 patents issued to NPS.</a:t>
            </a:r>
          </a:p>
          <a:p>
            <a:pPr marR="0" lvl="0" algn="just">
              <a:spcBef>
                <a:spcPts val="305"/>
              </a:spcBef>
              <a:spcAft>
                <a:spcPts val="0"/>
              </a:spcAft>
              <a:buClr>
                <a:srgbClr val="00447C"/>
              </a:buClr>
              <a:buSzPts val="1000"/>
              <a:tabLst>
                <a:tab pos="209550" algn="l"/>
              </a:tabLst>
            </a:pPr>
            <a:endParaRPr lang="en-US" sz="1600" dirty="0">
              <a:effectLst/>
              <a:latin typeface="+mn-lt"/>
              <a:ea typeface="Calibri" panose="020F0502020204030204" pitchFamily="34" charset="0"/>
            </a:endParaRPr>
          </a:p>
          <a:p>
            <a:endParaRPr lang="en-US" sz="1600" dirty="0"/>
          </a:p>
          <a:p>
            <a:endParaRPr lang="en-US" sz="1600" dirty="0"/>
          </a:p>
          <a:p>
            <a:endParaRPr lang="en-US" sz="1600" dirty="0"/>
          </a:p>
          <a:p>
            <a:endParaRPr lang="en-US" sz="1600" dirty="0"/>
          </a:p>
          <a:p>
            <a:endParaRPr lang="en-US" sz="1600" dirty="0"/>
          </a:p>
          <a:p>
            <a:r>
              <a:rPr lang="en-US" sz="1600" dirty="0"/>
              <a:t> </a:t>
            </a:r>
          </a:p>
        </p:txBody>
      </p:sp>
    </p:spTree>
    <p:extLst>
      <p:ext uri="{BB962C8B-B14F-4D97-AF65-F5344CB8AC3E}">
        <p14:creationId xmlns:p14="http://schemas.microsoft.com/office/powerpoint/2010/main" val="318932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448" y="0"/>
            <a:ext cx="8793552" cy="762000"/>
          </a:xfrm>
        </p:spPr>
        <p:txBody>
          <a:bodyPr/>
          <a:lstStyle/>
          <a:p>
            <a:pPr algn="ctr"/>
            <a:r>
              <a:rPr lang="en-US" sz="2800" dirty="0">
                <a:latin typeface="Arial" panose="020B0604020202020204" pitchFamily="34" charset="0"/>
                <a:cs typeface="Arial" panose="020B0604020202020204" pitchFamily="34" charset="0"/>
              </a:rPr>
              <a:t>LP-CRADA</a:t>
            </a:r>
          </a:p>
        </p:txBody>
      </p:sp>
      <p:sp>
        <p:nvSpPr>
          <p:cNvPr id="5" name="Slide Number Placeholder 4"/>
          <p:cNvSpPr>
            <a:spLocks noGrp="1"/>
          </p:cNvSpPr>
          <p:nvPr>
            <p:ph type="sldNum" sz="quarter" idx="12"/>
          </p:nvPr>
        </p:nvSpPr>
        <p:spPr/>
        <p:txBody>
          <a:bodyPr/>
          <a:lstStyle/>
          <a:p>
            <a:pPr>
              <a:defRPr/>
            </a:pPr>
            <a:fld id="{4530466C-22AA-401D-8BB2-7054FE12703F}" type="slidenum">
              <a:rPr lang="en-US" smtClean="0"/>
              <a:pPr>
                <a:defRPr/>
              </a:pPr>
              <a:t>6</a:t>
            </a:fld>
            <a:endParaRPr lang="en-US" dirty="0"/>
          </a:p>
        </p:txBody>
      </p:sp>
      <p:sp>
        <p:nvSpPr>
          <p:cNvPr id="10" name="TextBox 9"/>
          <p:cNvSpPr txBox="1"/>
          <p:nvPr/>
        </p:nvSpPr>
        <p:spPr>
          <a:xfrm>
            <a:off x="533400" y="990600"/>
            <a:ext cx="8362950" cy="7794441"/>
          </a:xfrm>
          <a:prstGeom prst="rect">
            <a:avLst/>
          </a:prstGeom>
          <a:noFill/>
        </p:spPr>
        <p:txBody>
          <a:bodyPr wrap="square" rtlCol="0">
            <a:spAutoFit/>
          </a:bodyPr>
          <a:lstStyle/>
          <a:p>
            <a:pPr marL="0" marR="0">
              <a:spcBef>
                <a:spcPts val="0"/>
              </a:spcBef>
              <a:spcAft>
                <a:spcPts val="0"/>
              </a:spcAft>
            </a:pPr>
            <a:r>
              <a:rPr lang="en-US" sz="2000" b="1" dirty="0">
                <a:solidFill>
                  <a:srgbClr val="002060"/>
                </a:solidFill>
                <a:effectLst/>
                <a:latin typeface="+mn-lt"/>
                <a:ea typeface="Times New Roman" panose="02020603050405020304" pitchFamily="18" charset="0"/>
                <a:cs typeface="Arial Narrow" panose="020B0606020202030204" pitchFamily="34" charset="0"/>
              </a:rPr>
              <a:t>WHAT is an LP-CRADA?</a:t>
            </a:r>
          </a:p>
          <a:p>
            <a:pPr marL="0" marR="0">
              <a:spcBef>
                <a:spcPts val="0"/>
              </a:spcBef>
              <a:spcAft>
                <a:spcPts val="0"/>
              </a:spcAft>
            </a:pPr>
            <a:endParaRPr lang="en-US" sz="10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dirty="0">
                <a:effectLst/>
                <a:latin typeface="+mn-lt"/>
                <a:ea typeface="Times New Roman" panose="02020603050405020304" pitchFamily="18" charset="0"/>
                <a:cs typeface="Times New Roman" panose="02020603050405020304" pitchFamily="18" charset="0"/>
              </a:rPr>
              <a:t>LP- CRADA is a legal instrument that allows for an exchange of existing equipment/data/material between a Federal </a:t>
            </a:r>
            <a:r>
              <a:rPr lang="en-US" dirty="0">
                <a:latin typeface="+mn-lt"/>
                <a:ea typeface="Times New Roman" panose="02020603050405020304" pitchFamily="18" charset="0"/>
                <a:cs typeface="Times New Roman" panose="02020603050405020304" pitchFamily="18" charset="0"/>
              </a:rPr>
              <a:t>L</a:t>
            </a:r>
            <a:r>
              <a:rPr lang="en-US" dirty="0">
                <a:effectLst/>
                <a:latin typeface="+mn-lt"/>
                <a:ea typeface="Times New Roman" panose="02020603050405020304" pitchFamily="18" charset="0"/>
                <a:cs typeface="Times New Roman" panose="02020603050405020304" pitchFamily="18" charset="0"/>
              </a:rPr>
              <a:t>ab and a Non-Federal entity (parties) for the recipient’s purposes.</a:t>
            </a:r>
          </a:p>
          <a:p>
            <a:pPr marL="0" marR="0">
              <a:spcBef>
                <a:spcPts val="0"/>
              </a:spcBef>
              <a:spcAft>
                <a:spcPts val="0"/>
              </a:spcAft>
            </a:pPr>
            <a:endParaRPr lang="en-US" sz="1000" dirty="0">
              <a:effectLst/>
              <a:latin typeface="+mn-lt"/>
              <a:ea typeface="Arial Narrow" panose="020B0606020202030204" pitchFamily="34" charset="0"/>
              <a:cs typeface="Arial Narrow" panose="020B0606020202030204" pitchFamily="34" charset="0"/>
            </a:endParaRPr>
          </a:p>
          <a:p>
            <a:pPr marL="342900" marR="0" lvl="0" indent="-342900">
              <a:spcBef>
                <a:spcPts val="0"/>
              </a:spcBef>
              <a:spcAft>
                <a:spcPts val="0"/>
              </a:spcAft>
              <a:buSzPts val="1000"/>
              <a:buFont typeface="Arial Narrow" panose="020B0606020202030204" pitchFamily="34" charset="0"/>
              <a:buChar char="•"/>
            </a:pPr>
            <a:r>
              <a:rPr lang="en-US" dirty="0">
                <a:solidFill>
                  <a:schemeClr val="tx2"/>
                </a:solidFill>
                <a:effectLst/>
                <a:latin typeface="+mn-lt"/>
                <a:ea typeface="Times New Roman" panose="02020603050405020304" pitchFamily="18" charset="0"/>
                <a:cs typeface="Times New Roman" panose="02020603050405020304" pitchFamily="18" charset="0"/>
              </a:rPr>
              <a:t>The Provider provides equipment/data/material that the parties want evaluated or used by the Recipient.</a:t>
            </a:r>
            <a:endParaRPr lang="en-US" dirty="0">
              <a:solidFill>
                <a:schemeClr val="tx2"/>
              </a:solidFill>
              <a:effectLst/>
              <a:latin typeface="+mn-lt"/>
              <a:ea typeface="Arial Narrow" panose="020B0606020202030204" pitchFamily="34" charset="0"/>
              <a:cs typeface="Arial Narrow" panose="020B0606020202030204" pitchFamily="34" charset="0"/>
            </a:endParaRPr>
          </a:p>
          <a:p>
            <a:pPr marL="342900" marR="0" lvl="0" indent="-342900">
              <a:spcBef>
                <a:spcPts val="280"/>
              </a:spcBef>
              <a:spcAft>
                <a:spcPts val="0"/>
              </a:spcAft>
              <a:buSzPts val="1000"/>
              <a:buFont typeface="Arial Narrow" panose="020B0606020202030204" pitchFamily="34" charset="0"/>
              <a:buChar char="•"/>
            </a:pPr>
            <a:r>
              <a:rPr lang="en-US" dirty="0">
                <a:solidFill>
                  <a:schemeClr val="tx2"/>
                </a:solidFill>
                <a:effectLst/>
                <a:latin typeface="+mn-lt"/>
                <a:ea typeface="Times New Roman" panose="02020603050405020304" pitchFamily="18" charset="0"/>
                <a:cs typeface="Times New Roman" panose="02020603050405020304" pitchFamily="18" charset="0"/>
              </a:rPr>
              <a:t>The Recipient conducts testing and evaluation as part of their own independent research and delivers a report of the results relevant to the Provider’s equipment/data/material.</a:t>
            </a:r>
            <a:endParaRPr lang="en-US" dirty="0">
              <a:solidFill>
                <a:schemeClr val="tx2"/>
              </a:solidFill>
              <a:effectLst/>
              <a:latin typeface="+mn-lt"/>
              <a:ea typeface="Arial Narrow" panose="020B0606020202030204" pitchFamily="34" charset="0"/>
              <a:cs typeface="Arial Narrow" panose="020B0606020202030204" pitchFamily="34" charset="0"/>
            </a:endParaRPr>
          </a:p>
          <a:p>
            <a:endParaRPr lang="en-US" sz="1000" dirty="0">
              <a:latin typeface="+mn-lt"/>
            </a:endParaRPr>
          </a:p>
          <a:p>
            <a:pPr marL="0" marR="0">
              <a:spcBef>
                <a:spcPts val="0"/>
              </a:spcBef>
              <a:spcAft>
                <a:spcPts val="0"/>
              </a:spcAft>
            </a:pPr>
            <a:r>
              <a:rPr lang="en-US" sz="2000" b="1" dirty="0">
                <a:solidFill>
                  <a:srgbClr val="002060"/>
                </a:solidFill>
                <a:effectLst/>
                <a:latin typeface="+mn-lt"/>
                <a:ea typeface="Times New Roman" panose="02020603050405020304" pitchFamily="18" charset="0"/>
                <a:cs typeface="Arial Narrow" panose="020B0606020202030204" pitchFamily="34" charset="0"/>
              </a:rPr>
              <a:t>Who may participate in LP-CRADAs?</a:t>
            </a:r>
          </a:p>
          <a:p>
            <a:pPr marL="0" marR="0">
              <a:spcBef>
                <a:spcPts val="0"/>
              </a:spcBef>
              <a:spcAft>
                <a:spcPts val="0"/>
              </a:spcAft>
            </a:pPr>
            <a:endParaRPr lang="en-US" sz="1000" dirty="0">
              <a:effectLst/>
              <a:latin typeface="Arial Narrow" panose="020B0606020202030204" pitchFamily="34" charset="0"/>
              <a:ea typeface="Arial Narrow" panose="020B0606020202030204" pitchFamily="34" charset="0"/>
              <a:cs typeface="Arial Narrow" panose="020B0606020202030204" pitchFamily="34" charset="0"/>
            </a:endParaRPr>
          </a:p>
          <a:p>
            <a:pPr marL="0" marR="0">
              <a:spcBef>
                <a:spcPts val="0"/>
              </a:spcBef>
              <a:spcAft>
                <a:spcPts val="0"/>
              </a:spcAft>
            </a:pPr>
            <a:r>
              <a:rPr lang="en-US" dirty="0">
                <a:effectLst/>
                <a:latin typeface="+mn-lt"/>
                <a:ea typeface="Times New Roman" panose="02020603050405020304" pitchFamily="18" charset="0"/>
                <a:cs typeface="Times New Roman" panose="02020603050405020304" pitchFamily="18" charset="0"/>
              </a:rPr>
              <a:t>Non-Federal party or </a:t>
            </a:r>
            <a:r>
              <a:rPr lang="en-US" dirty="0">
                <a:latin typeface="+mn-lt"/>
                <a:ea typeface="Times New Roman" panose="02020603050405020304" pitchFamily="18" charset="0"/>
                <a:cs typeface="Times New Roman" panose="02020603050405020304" pitchFamily="18" charset="0"/>
              </a:rPr>
              <a:t>NPS </a:t>
            </a:r>
            <a:r>
              <a:rPr lang="en-US" dirty="0">
                <a:effectLst/>
                <a:latin typeface="+mn-lt"/>
                <a:ea typeface="Times New Roman" panose="02020603050405020304" pitchFamily="18" charset="0"/>
                <a:cs typeface="Times New Roman" panose="02020603050405020304" pitchFamily="18" charset="0"/>
              </a:rPr>
              <a:t>can be the Provider or the Recipient. LP-CRADA Non-Federal Providers may be one of the following:</a:t>
            </a:r>
            <a:endParaRPr lang="en-US" dirty="0">
              <a:latin typeface="+mn-lt"/>
              <a:ea typeface="Times New Roman" panose="02020603050405020304" pitchFamily="18" charset="0"/>
              <a:cs typeface="Times New Roman" panose="02020603050405020304" pitchFamily="18" charset="0"/>
            </a:endParaRPr>
          </a:p>
          <a:p>
            <a:pPr marL="0" marR="0">
              <a:spcBef>
                <a:spcPts val="0"/>
              </a:spcBef>
              <a:spcAft>
                <a:spcPts val="0"/>
              </a:spcAft>
            </a:pPr>
            <a:endParaRPr lang="en-US" sz="1000" dirty="0">
              <a:effectLst/>
              <a:latin typeface="+mn-lt"/>
              <a:ea typeface="Arial Narrow" panose="020B0606020202030204" pitchFamily="34" charset="0"/>
              <a:cs typeface="Arial Narrow" panose="020B0606020202030204" pitchFamily="34" charset="0"/>
            </a:endParaRPr>
          </a:p>
          <a:p>
            <a:pPr marL="342900" marR="0" lvl="0" indent="-342900">
              <a:spcBef>
                <a:spcPts val="0"/>
              </a:spcBef>
              <a:spcAft>
                <a:spcPts val="0"/>
              </a:spcAft>
              <a:buSzPts val="1000"/>
              <a:buFont typeface="Arial Narrow" panose="020B0606020202030204" pitchFamily="34" charset="0"/>
              <a:buChar char="•"/>
            </a:pPr>
            <a:r>
              <a:rPr lang="en-US" dirty="0">
                <a:solidFill>
                  <a:schemeClr val="tx2"/>
                </a:solidFill>
                <a:effectLst/>
                <a:latin typeface="+mn-lt"/>
                <a:ea typeface="Times New Roman" panose="02020603050405020304" pitchFamily="18" charset="0"/>
                <a:cs typeface="Times New Roman" panose="02020603050405020304" pitchFamily="18" charset="0"/>
              </a:rPr>
              <a:t>Large corporations (U.S. or foreign)</a:t>
            </a:r>
            <a:endParaRPr lang="en-US" dirty="0">
              <a:solidFill>
                <a:schemeClr val="tx2"/>
              </a:solidFill>
              <a:effectLst/>
              <a:latin typeface="+mn-lt"/>
              <a:ea typeface="Arial Narrow" panose="020B0606020202030204" pitchFamily="34" charset="0"/>
              <a:cs typeface="Arial Narrow" panose="020B0606020202030204" pitchFamily="34" charset="0"/>
            </a:endParaRPr>
          </a:p>
          <a:p>
            <a:pPr marL="342900" marR="0" lvl="0" indent="-342900">
              <a:spcBef>
                <a:spcPts val="0"/>
              </a:spcBef>
              <a:spcAft>
                <a:spcPts val="0"/>
              </a:spcAft>
              <a:buSzPts val="1000"/>
              <a:buFont typeface="Arial Narrow" panose="020B0606020202030204" pitchFamily="34" charset="0"/>
              <a:buChar char="•"/>
            </a:pPr>
            <a:r>
              <a:rPr lang="en-US" dirty="0">
                <a:solidFill>
                  <a:schemeClr val="tx2"/>
                </a:solidFill>
                <a:effectLst/>
                <a:latin typeface="+mn-lt"/>
                <a:ea typeface="Times New Roman" panose="02020603050405020304" pitchFamily="18" charset="0"/>
                <a:cs typeface="Times New Roman" panose="02020603050405020304" pitchFamily="18" charset="0"/>
              </a:rPr>
              <a:t>Small business (U.S. or foreign)</a:t>
            </a:r>
            <a:endParaRPr lang="en-US" dirty="0">
              <a:solidFill>
                <a:schemeClr val="tx2"/>
              </a:solidFill>
              <a:effectLst/>
              <a:latin typeface="+mn-lt"/>
              <a:ea typeface="Arial Narrow" panose="020B0606020202030204" pitchFamily="34" charset="0"/>
              <a:cs typeface="Arial Narrow" panose="020B0606020202030204" pitchFamily="34" charset="0"/>
            </a:endParaRPr>
          </a:p>
          <a:p>
            <a:pPr marL="342900" marR="0" lvl="0" indent="-342900">
              <a:spcBef>
                <a:spcPts val="0"/>
              </a:spcBef>
              <a:spcAft>
                <a:spcPts val="0"/>
              </a:spcAft>
              <a:buSzPts val="1000"/>
              <a:buFont typeface="Arial Narrow" panose="020B0606020202030204" pitchFamily="34" charset="0"/>
              <a:buChar char="•"/>
            </a:pPr>
            <a:r>
              <a:rPr lang="en-US" dirty="0">
                <a:solidFill>
                  <a:schemeClr val="tx2"/>
                </a:solidFill>
                <a:effectLst/>
                <a:latin typeface="+mn-lt"/>
                <a:ea typeface="Times New Roman" panose="02020603050405020304" pitchFamily="18" charset="0"/>
                <a:cs typeface="Times New Roman" panose="02020603050405020304" pitchFamily="18" charset="0"/>
              </a:rPr>
              <a:t>Colleges and universities (U.S. or foreign)</a:t>
            </a:r>
            <a:endParaRPr lang="en-US" dirty="0">
              <a:solidFill>
                <a:schemeClr val="tx2"/>
              </a:solidFill>
              <a:effectLst/>
              <a:latin typeface="+mn-lt"/>
              <a:ea typeface="Arial Narrow" panose="020B0606020202030204" pitchFamily="34" charset="0"/>
              <a:cs typeface="Arial Narrow" panose="020B0606020202030204" pitchFamily="34" charset="0"/>
            </a:endParaRPr>
          </a:p>
          <a:p>
            <a:pPr marL="342900" marR="0" lvl="0" indent="-342900">
              <a:spcBef>
                <a:spcPts val="0"/>
              </a:spcBef>
              <a:spcAft>
                <a:spcPts val="0"/>
              </a:spcAft>
              <a:buSzPts val="1000"/>
              <a:buFont typeface="Arial Narrow" panose="020B0606020202030204" pitchFamily="34" charset="0"/>
              <a:buChar char="•"/>
            </a:pPr>
            <a:r>
              <a:rPr lang="en-US" dirty="0">
                <a:solidFill>
                  <a:schemeClr val="tx2"/>
                </a:solidFill>
                <a:effectLst/>
                <a:latin typeface="+mn-lt"/>
                <a:ea typeface="Times New Roman" panose="02020603050405020304" pitchFamily="18" charset="0"/>
                <a:cs typeface="Times New Roman" panose="02020603050405020304" pitchFamily="18" charset="0"/>
              </a:rPr>
              <a:t>State or local government</a:t>
            </a:r>
            <a:endParaRPr lang="en-US" dirty="0">
              <a:solidFill>
                <a:schemeClr val="tx2"/>
              </a:solidFill>
              <a:effectLst/>
              <a:latin typeface="+mn-lt"/>
              <a:ea typeface="Arial Narrow" panose="020B0606020202030204" pitchFamily="34" charset="0"/>
              <a:cs typeface="Arial Narrow" panose="020B0606020202030204" pitchFamily="34" charset="0"/>
            </a:endParaRPr>
          </a:p>
          <a:p>
            <a:pPr marL="342900" marR="0" lvl="0" indent="-342900">
              <a:spcBef>
                <a:spcPts val="0"/>
              </a:spcBef>
              <a:spcAft>
                <a:spcPts val="0"/>
              </a:spcAft>
              <a:buSzPts val="1000"/>
              <a:buFont typeface="Arial Narrow" panose="020B0606020202030204" pitchFamily="34" charset="0"/>
              <a:buChar char="•"/>
            </a:pPr>
            <a:r>
              <a:rPr lang="en-US" dirty="0">
                <a:solidFill>
                  <a:schemeClr val="tx2"/>
                </a:solidFill>
                <a:effectLst/>
                <a:latin typeface="+mn-lt"/>
                <a:ea typeface="Times New Roman" panose="02020603050405020304" pitchFamily="18" charset="0"/>
                <a:cs typeface="Times New Roman" panose="02020603050405020304" pitchFamily="18" charset="0"/>
              </a:rPr>
              <a:t>An individual </a:t>
            </a:r>
            <a:endParaRPr lang="en-US" dirty="0">
              <a:solidFill>
                <a:schemeClr val="tx2"/>
              </a:solidFill>
              <a:effectLst/>
              <a:latin typeface="+mn-lt"/>
              <a:ea typeface="Arial Narrow" panose="020B0606020202030204" pitchFamily="34" charset="0"/>
              <a:cs typeface="Arial Narrow" panose="020B0606020202030204" pitchFamily="34" charset="0"/>
            </a:endParaRPr>
          </a:p>
          <a:p>
            <a:endParaRPr lang="en-US" dirty="0">
              <a:latin typeface="+mn-lt"/>
            </a:endParaRPr>
          </a:p>
          <a:p>
            <a:endParaRPr lang="en-US" sz="1600" dirty="0"/>
          </a:p>
          <a:p>
            <a:endParaRPr lang="en-US" sz="1600" dirty="0"/>
          </a:p>
          <a:p>
            <a:endParaRPr lang="en-US" sz="1600" dirty="0"/>
          </a:p>
          <a:p>
            <a:endParaRPr lang="en-US" sz="1600" dirty="0"/>
          </a:p>
          <a:p>
            <a:endParaRPr lang="en-US" sz="1600" dirty="0"/>
          </a:p>
          <a:p>
            <a:endParaRPr lang="en-US" sz="1600" dirty="0"/>
          </a:p>
          <a:p>
            <a:r>
              <a:rPr lang="en-US" sz="1600" dirty="0"/>
              <a:t> </a:t>
            </a:r>
          </a:p>
        </p:txBody>
      </p:sp>
    </p:spTree>
    <p:extLst>
      <p:ext uri="{BB962C8B-B14F-4D97-AF65-F5344CB8AC3E}">
        <p14:creationId xmlns:p14="http://schemas.microsoft.com/office/powerpoint/2010/main" val="2590917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448" y="0"/>
            <a:ext cx="8793552" cy="762000"/>
          </a:xfrm>
        </p:spPr>
        <p:txBody>
          <a:bodyPr/>
          <a:lstStyle/>
          <a:p>
            <a:pPr algn="ctr"/>
            <a:r>
              <a:rPr lang="en-US" sz="2400" dirty="0">
                <a:latin typeface="Arial" panose="020B0604020202020204" pitchFamily="34" charset="0"/>
                <a:cs typeface="Arial" panose="020B0604020202020204" pitchFamily="34" charset="0"/>
              </a:rPr>
              <a:t>TSA</a:t>
            </a:r>
          </a:p>
        </p:txBody>
      </p:sp>
      <p:sp>
        <p:nvSpPr>
          <p:cNvPr id="5" name="Slide Number Placeholder 4"/>
          <p:cNvSpPr>
            <a:spLocks noGrp="1"/>
          </p:cNvSpPr>
          <p:nvPr>
            <p:ph type="sldNum" sz="quarter" idx="12"/>
          </p:nvPr>
        </p:nvSpPr>
        <p:spPr/>
        <p:txBody>
          <a:bodyPr/>
          <a:lstStyle/>
          <a:p>
            <a:pPr>
              <a:defRPr/>
            </a:pPr>
            <a:fld id="{4530466C-22AA-401D-8BB2-7054FE12703F}" type="slidenum">
              <a:rPr lang="en-US" smtClean="0"/>
              <a:pPr>
                <a:defRPr/>
              </a:pPr>
              <a:t>7</a:t>
            </a:fld>
            <a:endParaRPr lang="en-US" dirty="0"/>
          </a:p>
        </p:txBody>
      </p:sp>
      <p:sp>
        <p:nvSpPr>
          <p:cNvPr id="10" name="TextBox 9"/>
          <p:cNvSpPr txBox="1"/>
          <p:nvPr/>
        </p:nvSpPr>
        <p:spPr>
          <a:xfrm>
            <a:off x="450574" y="1364974"/>
            <a:ext cx="8545904" cy="6347892"/>
          </a:xfrm>
          <a:prstGeom prst="rect">
            <a:avLst/>
          </a:prstGeom>
          <a:noFill/>
        </p:spPr>
        <p:txBody>
          <a:bodyPr wrap="square" rtlCol="0">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2060"/>
                </a:solidFill>
                <a:effectLst/>
                <a:uLnTx/>
                <a:uFillTx/>
                <a:latin typeface="Times"/>
                <a:ea typeface="Times New Roman" panose="02020603050405020304" pitchFamily="18" charset="0"/>
                <a:cs typeface="Arial Narrow" panose="020B0606020202030204" pitchFamily="34" charset="0"/>
              </a:rPr>
              <a:t>WHAT is a TSA?</a:t>
            </a:r>
          </a:p>
          <a:p>
            <a:pPr marL="0" marR="0">
              <a:spcBef>
                <a:spcPts val="0"/>
              </a:spcBef>
              <a:spcAft>
                <a:spcPts val="0"/>
              </a:spcAft>
            </a:pPr>
            <a:endParaRPr lang="en-US" sz="1000" dirty="0">
              <a:latin typeface="+mn-lt"/>
              <a:ea typeface="Times New Roman" panose="02020603050405020304" pitchFamily="18" charset="0"/>
              <a:cs typeface="Times New Roman" panose="02020603050405020304" pitchFamily="18" charset="0"/>
            </a:endParaRPr>
          </a:p>
          <a:p>
            <a:pPr marL="0" marR="0">
              <a:spcBef>
                <a:spcPts val="0"/>
              </a:spcBef>
              <a:spcAft>
                <a:spcPts val="0"/>
              </a:spcAft>
            </a:pPr>
            <a:r>
              <a:rPr lang="en-US" dirty="0">
                <a:effectLst/>
                <a:latin typeface="+mn-lt"/>
                <a:ea typeface="Times New Roman" panose="02020603050405020304" pitchFamily="18" charset="0"/>
                <a:cs typeface="Times New Roman" panose="02020603050405020304" pitchFamily="18" charset="0"/>
              </a:rPr>
              <a:t>A Technical Services Agreement (TSA), also known as Work for Private Party Agreement, allows a federal lab to provide its unique equipment and facilities for use by non-federal organizations when excess resources are available. </a:t>
            </a:r>
            <a:endParaRPr lang="en-US" dirty="0">
              <a:effectLst/>
              <a:latin typeface="+mn-lt"/>
              <a:ea typeface="Arial Narrow" panose="020B0606020202030204" pitchFamily="34" charset="0"/>
              <a:cs typeface="Arial Narrow" panose="020B0606020202030204" pitchFamily="34" charset="0"/>
            </a:endParaRPr>
          </a:p>
          <a:p>
            <a:pPr marL="0" marR="0">
              <a:spcBef>
                <a:spcPts val="0"/>
              </a:spcBef>
              <a:spcAft>
                <a:spcPts val="0"/>
              </a:spcAft>
            </a:pPr>
            <a:r>
              <a:rPr lang="en-US" dirty="0">
                <a:effectLst/>
                <a:latin typeface="+mn-lt"/>
                <a:ea typeface="Times New Roman" panose="02020603050405020304" pitchFamily="18" charset="0"/>
                <a:cs typeface="Times New Roman" panose="02020603050405020304" pitchFamily="18" charset="0"/>
              </a:rPr>
              <a:t> </a:t>
            </a:r>
            <a:endParaRPr lang="en-US" dirty="0">
              <a:effectLst/>
              <a:latin typeface="+mn-lt"/>
              <a:ea typeface="Arial Narrow" panose="020B0606020202030204" pitchFamily="34" charset="0"/>
              <a:cs typeface="Arial Narrow" panose="020B0606020202030204" pitchFamily="34" charset="0"/>
            </a:endParaRPr>
          </a:p>
          <a:p>
            <a:pPr marL="342900" marR="0" lvl="0" indent="-342900">
              <a:spcBef>
                <a:spcPts val="0"/>
              </a:spcBef>
              <a:spcAft>
                <a:spcPts val="0"/>
              </a:spcAft>
              <a:buSzPts val="1000"/>
              <a:buFont typeface="Arial Narrow" panose="020B0606020202030204" pitchFamily="34" charset="0"/>
              <a:buChar char="•"/>
            </a:pPr>
            <a:r>
              <a:rPr lang="en-US" dirty="0">
                <a:solidFill>
                  <a:schemeClr val="tx2"/>
                </a:solidFill>
                <a:effectLst/>
                <a:latin typeface="+mn-lt"/>
                <a:ea typeface="Times New Roman" panose="02020603050405020304" pitchFamily="18" charset="0"/>
                <a:cs typeface="Times New Roman" panose="02020603050405020304" pitchFamily="18" charset="0"/>
              </a:rPr>
              <a:t>These agreements should be used when there is no need for technical collaboration between NPS and the requesting entity.</a:t>
            </a:r>
            <a:endParaRPr lang="en-US" dirty="0">
              <a:solidFill>
                <a:schemeClr val="tx2"/>
              </a:solidFill>
              <a:effectLst/>
              <a:latin typeface="+mn-lt"/>
              <a:ea typeface="Arial Narrow" panose="020B0606020202030204" pitchFamily="34" charset="0"/>
              <a:cs typeface="Arial Narrow" panose="020B0606020202030204" pitchFamily="34" charset="0"/>
            </a:endParaRPr>
          </a:p>
          <a:p>
            <a:pPr marL="342900" marR="0" lvl="0" indent="-342900">
              <a:spcBef>
                <a:spcPts val="280"/>
              </a:spcBef>
              <a:spcAft>
                <a:spcPts val="0"/>
              </a:spcAft>
              <a:buSzPts val="1000"/>
              <a:buFont typeface="Arial Narrow" panose="020B0606020202030204" pitchFamily="34" charset="0"/>
              <a:buChar char="•"/>
            </a:pPr>
            <a:r>
              <a:rPr lang="en-US" dirty="0">
                <a:solidFill>
                  <a:schemeClr val="tx2"/>
                </a:solidFill>
                <a:effectLst/>
                <a:latin typeface="+mn-lt"/>
                <a:ea typeface="Times New Roman" panose="02020603050405020304" pitchFamily="18" charset="0"/>
                <a:cs typeface="Times New Roman" panose="02020603050405020304" pitchFamily="18" charset="0"/>
              </a:rPr>
              <a:t>The entity requesting the laboratory’s services must warrant that provision of the services will not constitute undue competition with the private sector and that that the services requested does not involve expansion of laboratory capabilities or facilities. </a:t>
            </a:r>
            <a:endParaRPr lang="en-US" dirty="0">
              <a:solidFill>
                <a:schemeClr val="tx2"/>
              </a:solidFill>
              <a:effectLst/>
              <a:latin typeface="+mn-lt"/>
              <a:ea typeface="Arial Narrow" panose="020B0606020202030204" pitchFamily="34" charset="0"/>
              <a:cs typeface="Arial Narrow" panose="020B0606020202030204" pitchFamily="34" charset="0"/>
            </a:endParaRPr>
          </a:p>
          <a:p>
            <a:pPr marL="342900" marR="0" lvl="0" indent="-342900">
              <a:spcBef>
                <a:spcPts val="0"/>
              </a:spcBef>
              <a:spcAft>
                <a:spcPts val="0"/>
              </a:spcAft>
              <a:buSzPts val="1000"/>
              <a:buFont typeface="Arial Narrow" panose="020B0606020202030204" pitchFamily="34" charset="0"/>
              <a:buChar char="•"/>
            </a:pPr>
            <a:r>
              <a:rPr lang="en-US" dirty="0">
                <a:solidFill>
                  <a:schemeClr val="tx2"/>
                </a:solidFill>
                <a:effectLst/>
                <a:latin typeface="+mn-lt"/>
                <a:ea typeface="Times New Roman" panose="02020603050405020304" pitchFamily="18" charset="0"/>
                <a:cs typeface="Times New Roman" panose="02020603050405020304" pitchFamily="18" charset="0"/>
              </a:rPr>
              <a:t>Projects must be limited to providing testing and use of the facility. PI(s), budget, and period of performance are documented in the agreement. </a:t>
            </a:r>
            <a:endParaRPr lang="en-US" dirty="0">
              <a:solidFill>
                <a:schemeClr val="tx2"/>
              </a:solidFill>
              <a:effectLst/>
              <a:latin typeface="+mn-lt"/>
              <a:ea typeface="Arial Narrow" panose="020B0606020202030204" pitchFamily="34" charset="0"/>
              <a:cs typeface="Arial Narrow" panose="020B0606020202030204" pitchFamily="34" charset="0"/>
            </a:endParaRPr>
          </a:p>
          <a:p>
            <a:pPr marL="0" marR="0">
              <a:spcBef>
                <a:spcPts val="0"/>
              </a:spcBef>
              <a:spcAft>
                <a:spcPts val="0"/>
              </a:spcAft>
            </a:pPr>
            <a:r>
              <a:rPr lang="en-US" dirty="0">
                <a:effectLst/>
                <a:latin typeface="+mn-lt"/>
                <a:ea typeface="Times New Roman" panose="02020603050405020304" pitchFamily="18" charset="0"/>
                <a:cs typeface="Times New Roman" panose="02020603050405020304" pitchFamily="18" charset="0"/>
              </a:rPr>
              <a:t> </a:t>
            </a:r>
            <a:endParaRPr lang="en-US" dirty="0">
              <a:effectLst/>
              <a:latin typeface="+mn-lt"/>
              <a:ea typeface="Arial Narrow" panose="020B0606020202030204" pitchFamily="34" charset="0"/>
              <a:cs typeface="Arial Narrow" panose="020B0606020202030204" pitchFamily="34" charset="0"/>
            </a:endParaRPr>
          </a:p>
          <a:p>
            <a:pPr marL="0" marR="0">
              <a:spcBef>
                <a:spcPts val="0"/>
              </a:spcBef>
              <a:spcAft>
                <a:spcPts val="0"/>
              </a:spcAft>
            </a:pPr>
            <a:r>
              <a:rPr lang="en-US" dirty="0">
                <a:effectLst/>
                <a:latin typeface="+mn-lt"/>
                <a:ea typeface="Times New Roman" panose="02020603050405020304" pitchFamily="18" charset="0"/>
                <a:cs typeface="Times New Roman" panose="02020603050405020304" pitchFamily="18" charset="0"/>
              </a:rPr>
              <a:t>TSA non-federal partners may include an individual, partnership, corporation, association, state, local, or tribunal government, or an agency or instrumentality of the United States. Thus, the only limitation on participants is that they may not be agencies of foreign governments.</a:t>
            </a:r>
            <a:endParaRPr lang="en-US" dirty="0">
              <a:effectLst/>
              <a:latin typeface="+mn-lt"/>
              <a:ea typeface="Arial Narrow" panose="020B0606020202030204" pitchFamily="34" charset="0"/>
              <a:cs typeface="Arial Narrow" panose="020B0606020202030204" pitchFamily="34" charset="0"/>
            </a:endParaRPr>
          </a:p>
          <a:p>
            <a:endParaRPr lang="en-US" sz="1600" dirty="0"/>
          </a:p>
          <a:p>
            <a:pPr algn="ctr"/>
            <a:endParaRPr lang="en-US" sz="1600" dirty="0"/>
          </a:p>
          <a:p>
            <a:pPr algn="ctr"/>
            <a:endParaRPr lang="en-US" sz="1600" dirty="0"/>
          </a:p>
          <a:p>
            <a:pPr algn="ctr"/>
            <a:endParaRPr lang="en-US" sz="1600" dirty="0"/>
          </a:p>
          <a:p>
            <a:pPr algn="ctr"/>
            <a:endParaRPr lang="en-US" sz="1600" dirty="0"/>
          </a:p>
        </p:txBody>
      </p:sp>
    </p:spTree>
    <p:extLst>
      <p:ext uri="{BB962C8B-B14F-4D97-AF65-F5344CB8AC3E}">
        <p14:creationId xmlns:p14="http://schemas.microsoft.com/office/powerpoint/2010/main" val="3430874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447" y="0"/>
            <a:ext cx="8793553" cy="762000"/>
          </a:xfrm>
        </p:spPr>
        <p:txBody>
          <a:bodyPr/>
          <a:lstStyle/>
          <a:p>
            <a:pPr algn="ctr"/>
            <a:r>
              <a:rPr lang="en-US" sz="2800" dirty="0">
                <a:latin typeface="Arial" panose="020B0604020202020204" pitchFamily="34" charset="0"/>
                <a:cs typeface="Arial" panose="020B0604020202020204" pitchFamily="34" charset="0"/>
              </a:rPr>
              <a:t>Patent License Agreement </a:t>
            </a:r>
          </a:p>
        </p:txBody>
      </p:sp>
      <p:sp>
        <p:nvSpPr>
          <p:cNvPr id="5" name="Slide Number Placeholder 4"/>
          <p:cNvSpPr>
            <a:spLocks noGrp="1"/>
          </p:cNvSpPr>
          <p:nvPr>
            <p:ph type="sldNum" sz="quarter" idx="12"/>
          </p:nvPr>
        </p:nvSpPr>
        <p:spPr/>
        <p:txBody>
          <a:bodyPr/>
          <a:lstStyle/>
          <a:p>
            <a:pPr>
              <a:defRPr/>
            </a:pPr>
            <a:fld id="{4530466C-22AA-401D-8BB2-7054FE12703F}" type="slidenum">
              <a:rPr lang="en-US" smtClean="0"/>
              <a:pPr>
                <a:defRPr/>
              </a:pPr>
              <a:t>8</a:t>
            </a:fld>
            <a:endParaRPr lang="en-US" dirty="0"/>
          </a:p>
        </p:txBody>
      </p:sp>
      <p:sp>
        <p:nvSpPr>
          <p:cNvPr id="4" name="TextBox 3"/>
          <p:cNvSpPr txBox="1"/>
          <p:nvPr/>
        </p:nvSpPr>
        <p:spPr>
          <a:xfrm>
            <a:off x="541935" y="1066800"/>
            <a:ext cx="8060129" cy="5170646"/>
          </a:xfrm>
          <a:prstGeom prst="rect">
            <a:avLst/>
          </a:prstGeom>
          <a:noFill/>
        </p:spPr>
        <p:txBody>
          <a:bodyPr wrap="square" rtlCol="0">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2060"/>
                </a:solidFill>
                <a:effectLst/>
                <a:uLnTx/>
                <a:uFillTx/>
                <a:latin typeface="Times"/>
                <a:ea typeface="Times New Roman" panose="02020603050405020304" pitchFamily="18" charset="0"/>
                <a:cs typeface="Arial Narrow" panose="020B0606020202030204" pitchFamily="34" charset="0"/>
              </a:rPr>
              <a:t>Patent License Agreement</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000" b="0" i="0" dirty="0">
              <a:solidFill>
                <a:srgbClr val="444444"/>
              </a:solidFill>
              <a:effectLst/>
              <a:latin typeface="+mn-lt"/>
            </a:endParaRPr>
          </a:p>
          <a:p>
            <a:pPr algn="l" fontAlgn="base"/>
            <a:r>
              <a:rPr lang="en-US" b="0" i="0" dirty="0">
                <a:solidFill>
                  <a:srgbClr val="444444"/>
                </a:solidFill>
                <a:effectLst/>
                <a:latin typeface="+mn-lt"/>
              </a:rPr>
              <a:t>NPS has an extensive portfolio of over 100 patents covering important technological developments in a wide variety of scientific and engineering disciplines. Commercial Licenses are intended for partners who wish to manufacture and sell products in both private sector and government markets, or in solely private sector markets. </a:t>
            </a:r>
            <a:endParaRPr lang="en-US" dirty="0">
              <a:solidFill>
                <a:srgbClr val="444444"/>
              </a:solidFill>
              <a:latin typeface="+mn-lt"/>
            </a:endParaRPr>
          </a:p>
          <a:p>
            <a:pPr algn="l" fontAlgn="base"/>
            <a:endParaRPr lang="en-US" sz="1000" b="0" i="0" dirty="0">
              <a:solidFill>
                <a:srgbClr val="444444"/>
              </a:solidFill>
              <a:effectLst/>
              <a:latin typeface="+mn-lt"/>
            </a:endParaRPr>
          </a:p>
          <a:p>
            <a:pPr algn="l" fontAlgn="base"/>
            <a:r>
              <a:rPr lang="en-US" b="0" i="0" dirty="0">
                <a:solidFill>
                  <a:srgbClr val="444444"/>
                </a:solidFill>
                <a:effectLst/>
                <a:latin typeface="+mn-lt"/>
              </a:rPr>
              <a:t>NPS works closely with TechLink, a non-profit organization based at the University of Montana, that specializes in licensing and marketing technologies developed within DOD and VA labs nationwide, to promote NPS developed technologies available for licensing and further development.</a:t>
            </a:r>
          </a:p>
          <a:p>
            <a:pPr algn="l" fontAlgn="base"/>
            <a:endParaRPr lang="en-US" sz="1000" dirty="0">
              <a:solidFill>
                <a:srgbClr val="444444"/>
              </a:solidFill>
              <a:latin typeface="+mn-lt"/>
            </a:endParaRPr>
          </a:p>
          <a:p>
            <a:pPr algn="l" fontAlgn="base"/>
            <a:r>
              <a:rPr lang="en-US" b="0" i="0" dirty="0">
                <a:solidFill>
                  <a:srgbClr val="444444"/>
                </a:solidFill>
                <a:effectLst/>
                <a:latin typeface="+mn-lt"/>
              </a:rPr>
              <a:t>License Agreements can be:</a:t>
            </a:r>
          </a:p>
          <a:p>
            <a:pPr marL="285750" indent="-285750" algn="l" fontAlgn="base">
              <a:buFont typeface="Arial" panose="020B0604020202020204" pitchFamily="34" charset="0"/>
              <a:buChar char="•"/>
            </a:pPr>
            <a:r>
              <a:rPr lang="en-US" b="0" i="0" dirty="0">
                <a:solidFill>
                  <a:srgbClr val="444444"/>
                </a:solidFill>
                <a:effectLst/>
                <a:latin typeface="+mn-lt"/>
              </a:rPr>
              <a:t>Non-exclusive, partially exclusive or exclusive.</a:t>
            </a:r>
          </a:p>
          <a:p>
            <a:pPr marL="285750" indent="-285750" algn="l" fontAlgn="base">
              <a:buFont typeface="Arial" panose="020B0604020202020204" pitchFamily="34" charset="0"/>
              <a:buChar char="•"/>
            </a:pPr>
            <a:r>
              <a:rPr lang="en-US" b="0" i="0" dirty="0">
                <a:solidFill>
                  <a:srgbClr val="444444"/>
                </a:solidFill>
                <a:effectLst/>
                <a:latin typeface="+mn-lt"/>
              </a:rPr>
              <a:t>Each license agreement is individually negotiated between NPS and the prospective licensee.</a:t>
            </a:r>
          </a:p>
          <a:p>
            <a:pPr marL="285750" indent="-285750" algn="l" fontAlgn="base">
              <a:buFont typeface="Arial" panose="020B0604020202020204" pitchFamily="34" charset="0"/>
              <a:buChar char="•"/>
            </a:pPr>
            <a:r>
              <a:rPr lang="en-US" dirty="0">
                <a:solidFill>
                  <a:srgbClr val="444444"/>
                </a:solidFill>
                <a:latin typeface="+mn-lt"/>
              </a:rPr>
              <a:t>Navy</a:t>
            </a:r>
            <a:r>
              <a:rPr lang="en-US" b="0" i="0" dirty="0">
                <a:solidFill>
                  <a:srgbClr val="444444"/>
                </a:solidFill>
                <a:effectLst/>
                <a:latin typeface="+mn-lt"/>
              </a:rPr>
              <a:t> licenses are subject to an irrevocable, royalty-free right of Government to practice the licensed invention.</a:t>
            </a:r>
          </a:p>
          <a:p>
            <a:pPr algn="l" fontAlgn="base"/>
            <a:endParaRPr lang="en-US" sz="1000" dirty="0">
              <a:solidFill>
                <a:srgbClr val="444444"/>
              </a:solidFill>
              <a:latin typeface="+mn-lt"/>
            </a:endParaRPr>
          </a:p>
          <a:p>
            <a:pPr algn="l" fontAlgn="base"/>
            <a:r>
              <a:rPr lang="en-US" b="0" i="0" dirty="0">
                <a:solidFill>
                  <a:srgbClr val="444444"/>
                </a:solidFill>
                <a:effectLst/>
                <a:latin typeface="+mn-lt"/>
              </a:rPr>
              <a:t>NPS technologies available for licensing </a:t>
            </a:r>
            <a:r>
              <a:rPr lang="en-US" b="0" i="0" dirty="0">
                <a:solidFill>
                  <a:schemeClr val="tx2"/>
                </a:solidFill>
                <a:effectLst/>
                <a:latin typeface="+mn-lt"/>
              </a:rPr>
              <a:t>can be found </a:t>
            </a:r>
            <a:r>
              <a:rPr lang="en-US" b="0" i="0" u="none" strike="noStrike" dirty="0">
                <a:solidFill>
                  <a:schemeClr val="tx2"/>
                </a:solidFill>
                <a:effectLst/>
                <a:latin typeface="+mn-lt"/>
              </a:rPr>
              <a:t>on </a:t>
            </a:r>
            <a:r>
              <a:rPr lang="en-US" b="0" i="0" u="none" strike="noStrike" dirty="0">
                <a:solidFill>
                  <a:schemeClr val="tx2"/>
                </a:solidFill>
                <a:effectLst/>
                <a:latin typeface="+mn-lt"/>
                <a:hlinkClick r:id="rId3"/>
              </a:rPr>
              <a:t>TechLink’s website </a:t>
            </a:r>
            <a:endParaRPr lang="en-US" b="0" i="0" dirty="0">
              <a:solidFill>
                <a:schemeClr val="tx2"/>
              </a:solidFill>
              <a:effectLst/>
              <a:latin typeface="+mn-lt"/>
            </a:endParaRPr>
          </a:p>
        </p:txBody>
      </p:sp>
    </p:spTree>
    <p:extLst>
      <p:ext uri="{BB962C8B-B14F-4D97-AF65-F5344CB8AC3E}">
        <p14:creationId xmlns:p14="http://schemas.microsoft.com/office/powerpoint/2010/main" val="4166245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FEA68-26F6-1C01-DD15-6C1CE82829C9}"/>
              </a:ext>
            </a:extLst>
          </p:cNvPr>
          <p:cNvSpPr>
            <a:spLocks noGrp="1"/>
          </p:cNvSpPr>
          <p:nvPr>
            <p:ph type="title"/>
          </p:nvPr>
        </p:nvSpPr>
        <p:spPr/>
        <p:txBody>
          <a:bodyPr/>
          <a:lstStyle/>
          <a:p>
            <a:pPr algn="ctr"/>
            <a:r>
              <a:rPr lang="en-US" dirty="0"/>
              <a:t>EPA</a:t>
            </a:r>
          </a:p>
        </p:txBody>
      </p:sp>
      <p:sp>
        <p:nvSpPr>
          <p:cNvPr id="3" name="Content Placeholder 2">
            <a:extLst>
              <a:ext uri="{FF2B5EF4-FFF2-40B4-BE49-F238E27FC236}">
                <a16:creationId xmlns:a16="http://schemas.microsoft.com/office/drawing/2014/main" id="{90C37080-E4C3-22E9-3CDA-574428F1115B}"/>
              </a:ext>
            </a:extLst>
          </p:cNvPr>
          <p:cNvSpPr>
            <a:spLocks noGrp="1"/>
          </p:cNvSpPr>
          <p:nvPr>
            <p:ph idx="1"/>
          </p:nvPr>
        </p:nvSpPr>
        <p:spPr>
          <a:xfrm>
            <a:off x="440635" y="914400"/>
            <a:ext cx="8229600" cy="5181600"/>
          </a:xfrm>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2060"/>
                </a:solidFill>
                <a:effectLst/>
                <a:uLnTx/>
                <a:uFillTx/>
                <a:latin typeface="Times"/>
                <a:ea typeface="Times New Roman" panose="02020603050405020304" pitchFamily="18" charset="0"/>
                <a:cs typeface="Arial Narrow" panose="020B0606020202030204" pitchFamily="34" charset="0"/>
              </a:rPr>
              <a:t>WHAT is an EPA?</a:t>
            </a:r>
          </a:p>
          <a:p>
            <a:pPr marL="0" indent="0">
              <a:buNone/>
            </a:pPr>
            <a:endParaRPr lang="en-US" sz="1000" dirty="0"/>
          </a:p>
          <a:p>
            <a:pPr marL="0" indent="0">
              <a:buNone/>
            </a:pPr>
            <a:r>
              <a:rPr lang="en-US" sz="1800" dirty="0"/>
              <a:t>EPAs are designed to encourage and enhance study in scientific disciplines at all educational levels. EPAs are appropriate for any educational institution or nonprofit which seeks to build or improve STEM educational and research capacity through partnership with NPS. Under an EPA NPS can provide assistance to the educational institution:</a:t>
            </a:r>
          </a:p>
          <a:p>
            <a:pPr marL="404813" indent="-285750"/>
            <a:r>
              <a:rPr lang="en-US" sz="1800" dirty="0"/>
              <a:t>Loan computer equipment or other scientific equipment as appropriate.</a:t>
            </a:r>
          </a:p>
          <a:p>
            <a:pPr marL="404813" indent="-285750"/>
            <a:r>
              <a:rPr lang="en-US" sz="1800" dirty="0"/>
              <a:t>Make laboratory personnel available to teach science courses or to assist in the development of science courses and materials for the institution.</a:t>
            </a:r>
          </a:p>
          <a:p>
            <a:pPr marL="404813" indent="-285750"/>
            <a:r>
              <a:rPr lang="en-US" sz="1800" dirty="0"/>
              <a:t>Provide sabbatical opportunities for faculty and internship opportunities for students.</a:t>
            </a:r>
          </a:p>
          <a:p>
            <a:pPr marL="404813" indent="-285750"/>
            <a:r>
              <a:rPr lang="en-US" sz="1800" dirty="0"/>
              <a:t>Involve faculty and students of the institution in defense laboratory projects, including research and T2 or transition projects.</a:t>
            </a:r>
          </a:p>
          <a:p>
            <a:pPr marL="404813" indent="-285750"/>
            <a:r>
              <a:rPr lang="en-US" sz="1800" dirty="0"/>
              <a:t>Cooperate with the institution in developing a program under which students may be given academic credit for work on defense laboratory projects.</a:t>
            </a:r>
          </a:p>
          <a:p>
            <a:pPr marL="404813" indent="-285750"/>
            <a:r>
              <a:rPr lang="en-US" sz="1800" dirty="0"/>
              <a:t>Provide academic and career advice and assistance to students of the institution.</a:t>
            </a:r>
          </a:p>
          <a:p>
            <a:pPr marL="0" indent="0">
              <a:buNone/>
            </a:pPr>
            <a:endParaRPr lang="en-US" sz="1600" dirty="0"/>
          </a:p>
          <a:p>
            <a:endParaRPr lang="en-US" sz="1600" dirty="0"/>
          </a:p>
        </p:txBody>
      </p:sp>
      <p:sp>
        <p:nvSpPr>
          <p:cNvPr id="5" name="Slide Number Placeholder 4">
            <a:extLst>
              <a:ext uri="{FF2B5EF4-FFF2-40B4-BE49-F238E27FC236}">
                <a16:creationId xmlns:a16="http://schemas.microsoft.com/office/drawing/2014/main" id="{2DE67A3B-01EA-55F4-1BAC-E25C822B6C95}"/>
              </a:ext>
            </a:extLst>
          </p:cNvPr>
          <p:cNvSpPr>
            <a:spLocks noGrp="1"/>
          </p:cNvSpPr>
          <p:nvPr>
            <p:ph type="sldNum" sz="quarter" idx="12"/>
          </p:nvPr>
        </p:nvSpPr>
        <p:spPr/>
        <p:txBody>
          <a:bodyPr/>
          <a:lstStyle/>
          <a:p>
            <a:pPr>
              <a:defRPr/>
            </a:pPr>
            <a:fld id="{4530466C-22AA-401D-8BB2-7054FE12703F}" type="slidenum">
              <a:rPr lang="en-US" smtClean="0"/>
              <a:pPr>
                <a:defRPr/>
              </a:pPr>
              <a:t>9</a:t>
            </a:fld>
            <a:endParaRPr lang="en-US" dirty="0"/>
          </a:p>
        </p:txBody>
      </p:sp>
    </p:spTree>
    <p:extLst>
      <p:ext uri="{BB962C8B-B14F-4D97-AF65-F5344CB8AC3E}">
        <p14:creationId xmlns:p14="http://schemas.microsoft.com/office/powerpoint/2010/main" val="207033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11D45D6618B54D8FA5FD9E1867A6E2" ma:contentTypeVersion="0" ma:contentTypeDescription="Create a new document." ma:contentTypeScope="" ma:versionID="09bcabebc902151233f45dc49cacd839">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57F1907A-7351-4801-9C42-D22B7B7A8C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384EF23E-0C0F-40F3-ABAB-BDC2E170B9F0}">
  <ds:schemaRefs>
    <ds:schemaRef ds:uri="http://schemas.microsoft.com/sharepoint/v3/contenttype/forms"/>
  </ds:schemaRefs>
</ds:datastoreItem>
</file>

<file path=customXml/itemProps3.xml><?xml version="1.0" encoding="utf-8"?>
<ds:datastoreItem xmlns:ds="http://schemas.openxmlformats.org/officeDocument/2006/customXml" ds:itemID="{1415D6CC-EADC-4737-8244-F12BEF290A16}">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12904</TotalTime>
  <Words>1266</Words>
  <Application>Microsoft Office PowerPoint</Application>
  <PresentationFormat>On-screen Show (4:3)</PresentationFormat>
  <Paragraphs>135</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Narrow</vt:lpstr>
      <vt:lpstr>Times</vt:lpstr>
      <vt:lpstr>Times New Roman</vt:lpstr>
      <vt:lpstr>Default Design</vt:lpstr>
      <vt:lpstr>HOW TO WORK WITH NPS</vt:lpstr>
      <vt:lpstr>Partnership with NPS </vt:lpstr>
      <vt:lpstr>CRADA</vt:lpstr>
      <vt:lpstr>CRADA</vt:lpstr>
      <vt:lpstr>CRADA</vt:lpstr>
      <vt:lpstr>LP-CRADA</vt:lpstr>
      <vt:lpstr>TSA</vt:lpstr>
      <vt:lpstr>Patent License Agreement </vt:lpstr>
      <vt:lpstr>EPA</vt:lpstr>
      <vt:lpstr>Thank you</vt:lpstr>
    </vt:vector>
  </TitlesOfParts>
  <Company>CISR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Rose</dc:creator>
  <cp:lastModifiedBy>Maslowska, Agata (CIV)</cp:lastModifiedBy>
  <cp:revision>725</cp:revision>
  <cp:lastPrinted>2018-06-22T22:29:26Z</cp:lastPrinted>
  <dcterms:created xsi:type="dcterms:W3CDTF">2011-02-15T19:39:06Z</dcterms:created>
  <dcterms:modified xsi:type="dcterms:W3CDTF">2023-05-24T22:07:36Z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0x0101007C11D45D6618B54D8FA5FD9E1867A6E2</vt:lpwstr>
  </property>
</Properties>
</file>