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6"/>
  </p:handoutMasterIdLst>
  <p:sldIdLst>
    <p:sldId id="256" r:id="rId5"/>
    <p:sldId id="257" r:id="rId6"/>
    <p:sldId id="258" r:id="rId7"/>
    <p:sldId id="259" r:id="rId8"/>
    <p:sldId id="260" r:id="rId9"/>
    <p:sldId id="267" r:id="rId10"/>
    <p:sldId id="268" r:id="rId11"/>
    <p:sldId id="269" r:id="rId12"/>
    <p:sldId id="266" r:id="rId13"/>
    <p:sldId id="272" r:id="rId14"/>
    <p:sldId id="270" r:id="rId15"/>
    <p:sldId id="271" r:id="rId16"/>
    <p:sldId id="262" r:id="rId17"/>
    <p:sldId id="263" r:id="rId18"/>
    <p:sldId id="264"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6B4"/>
    <a:srgbClr val="ED5012"/>
    <a:srgbClr val="001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116" d="100"/>
          <a:sy n="116" d="100"/>
        </p:scale>
        <p:origin x="198" y="204"/>
      </p:cViewPr>
      <p:guideLst/>
    </p:cSldViewPr>
  </p:slideViewPr>
  <p:notesTextViewPr>
    <p:cViewPr>
      <p:scale>
        <a:sx n="1" d="1"/>
        <a:sy n="1" d="1"/>
      </p:scale>
      <p:origin x="0" y="0"/>
    </p:cViewPr>
  </p:notesTextViewPr>
  <p:notesViewPr>
    <p:cSldViewPr snapToGrid="0">
      <p:cViewPr varScale="1">
        <p:scale>
          <a:sx n="107" d="100"/>
          <a:sy n="107" d="100"/>
        </p:scale>
        <p:origin x="219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17F3E9-4C52-4608-9B3C-C8A34129B175}" type="datetimeFigureOut">
              <a:rPr lang="en-US" smtClean="0"/>
              <a:t>5/22/2023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76AB1C-59F8-470D-BD0A-E626F520FD75}" type="slidenum">
              <a:rPr lang="en-US" smtClean="0"/>
              <a:t>‹#›</a:t>
            </a:fld>
            <a:endParaRPr lang="en-US"/>
          </a:p>
        </p:txBody>
      </p:sp>
    </p:spTree>
    <p:extLst>
      <p:ext uri="{BB962C8B-B14F-4D97-AF65-F5344CB8AC3E}">
        <p14:creationId xmlns:p14="http://schemas.microsoft.com/office/powerpoint/2010/main" val="41836056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807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36987" y="5536407"/>
            <a:ext cx="519490" cy="1063717"/>
          </a:xfrm>
          <a:prstGeom prst="rect">
            <a:avLst/>
          </a:prstGeom>
        </p:spPr>
      </p:pic>
    </p:spTree>
    <p:extLst>
      <p:ext uri="{BB962C8B-B14F-4D97-AF65-F5344CB8AC3E}">
        <p14:creationId xmlns:p14="http://schemas.microsoft.com/office/powerpoint/2010/main" val="121778227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109123" y="317310"/>
            <a:ext cx="6711404" cy="2862322"/>
          </a:xfrm>
          <a:prstGeom prst="rect">
            <a:avLst/>
          </a:prstGeom>
          <a:noFill/>
        </p:spPr>
        <p:txBody>
          <a:bodyPr wrap="square" rtlCol="0">
            <a:spAutoFit/>
          </a:bodyPr>
          <a:lstStyle/>
          <a:p>
            <a:pPr algn="r"/>
            <a:r>
              <a:rPr lang="en-US" sz="6000" dirty="0">
                <a:solidFill>
                  <a:srgbClr val="00133B"/>
                </a:solidFill>
                <a:latin typeface="Franklin Gothic Heavy" panose="020B0903020102020204" pitchFamily="34" charset="0"/>
              </a:rPr>
              <a:t>NATO Modeling and Simulation Efforts in MOVES</a:t>
            </a:r>
          </a:p>
        </p:txBody>
      </p:sp>
      <p:sp>
        <p:nvSpPr>
          <p:cNvPr id="8" name="TextBox 7"/>
          <p:cNvSpPr txBox="1"/>
          <p:nvPr/>
        </p:nvSpPr>
        <p:spPr>
          <a:xfrm>
            <a:off x="5866107" y="3269868"/>
            <a:ext cx="5954419" cy="769441"/>
          </a:xfrm>
          <a:prstGeom prst="rect">
            <a:avLst/>
          </a:prstGeom>
          <a:noFill/>
        </p:spPr>
        <p:txBody>
          <a:bodyPr wrap="square" rtlCol="0">
            <a:spAutoFit/>
          </a:bodyPr>
          <a:lstStyle/>
          <a:p>
            <a:pPr algn="r"/>
            <a:r>
              <a:rPr lang="en-US" sz="4400" dirty="0">
                <a:solidFill>
                  <a:srgbClr val="2356B4"/>
                </a:solidFill>
                <a:latin typeface="+mj-lt"/>
              </a:rPr>
              <a:t>Curtis Blais, PhD</a:t>
            </a:r>
          </a:p>
        </p:txBody>
      </p:sp>
      <p:sp>
        <p:nvSpPr>
          <p:cNvPr id="9" name="TextBox 8"/>
          <p:cNvSpPr txBox="1"/>
          <p:nvPr/>
        </p:nvSpPr>
        <p:spPr>
          <a:xfrm>
            <a:off x="5619750" y="4034217"/>
            <a:ext cx="6200777" cy="523220"/>
          </a:xfrm>
          <a:prstGeom prst="rect">
            <a:avLst/>
          </a:prstGeom>
          <a:noFill/>
        </p:spPr>
        <p:txBody>
          <a:bodyPr wrap="square" rtlCol="0">
            <a:spAutoFit/>
          </a:bodyPr>
          <a:lstStyle/>
          <a:p>
            <a:pPr algn="r"/>
            <a:r>
              <a:rPr lang="en-US" sz="2800" dirty="0">
                <a:solidFill>
                  <a:srgbClr val="2356B4"/>
                </a:solidFill>
                <a:latin typeface="+mj-lt"/>
              </a:rPr>
              <a:t>24 May 2023</a:t>
            </a:r>
          </a:p>
        </p:txBody>
      </p:sp>
      <p:sp>
        <p:nvSpPr>
          <p:cNvPr id="10" name="TextBox 9"/>
          <p:cNvSpPr txBox="1"/>
          <p:nvPr/>
        </p:nvSpPr>
        <p:spPr>
          <a:xfrm>
            <a:off x="5953125" y="4465997"/>
            <a:ext cx="5867402" cy="523220"/>
          </a:xfrm>
          <a:prstGeom prst="rect">
            <a:avLst/>
          </a:prstGeom>
          <a:noFill/>
        </p:spPr>
        <p:txBody>
          <a:bodyPr wrap="square" rtlCol="0">
            <a:spAutoFit/>
          </a:bodyPr>
          <a:lstStyle/>
          <a:p>
            <a:pPr algn="r"/>
            <a:r>
              <a:rPr lang="en-US" sz="2800" dirty="0">
                <a:solidFill>
                  <a:srgbClr val="2356B4"/>
                </a:solidFill>
                <a:latin typeface="+mj-lt"/>
              </a:rPr>
              <a:t>clblais@nps.edu</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25" y="-163835"/>
            <a:ext cx="6257768" cy="62528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010" y="6062905"/>
            <a:ext cx="1716199" cy="45228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320" y="5972565"/>
            <a:ext cx="998001" cy="689528"/>
          </a:xfrm>
          <a:prstGeom prst="rect">
            <a:avLst/>
          </a:prstGeom>
        </p:spPr>
      </p:pic>
    </p:spTree>
    <p:extLst>
      <p:ext uri="{BB962C8B-B14F-4D97-AF65-F5344CB8AC3E}">
        <p14:creationId xmlns:p14="http://schemas.microsoft.com/office/powerpoint/2010/main" val="281579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M&amp;S Standards in NATO FMN</a:t>
            </a:r>
          </a:p>
        </p:txBody>
      </p:sp>
      <p:sp>
        <p:nvSpPr>
          <p:cNvPr id="3" name="TextBox 2"/>
          <p:cNvSpPr txBox="1"/>
          <p:nvPr/>
        </p:nvSpPr>
        <p:spPr>
          <a:xfrm>
            <a:off x="480561" y="1037877"/>
            <a:ext cx="11230878" cy="4869025"/>
          </a:xfrm>
          <a:prstGeom prst="rect">
            <a:avLst/>
          </a:prstGeom>
          <a:noFill/>
        </p:spPr>
        <p:txBody>
          <a:bodyPr wrap="square" rtlCol="0">
            <a:spAutoFit/>
          </a:bodyPr>
          <a:lstStyle/>
          <a:p>
            <a:pPr fontAlgn="base">
              <a:spcBef>
                <a:spcPct val="20000"/>
              </a:spcBef>
              <a:spcAft>
                <a:spcPct val="0"/>
              </a:spcAft>
            </a:pPr>
            <a:r>
              <a:rPr lang="en-US" sz="2800" dirty="0">
                <a:solidFill>
                  <a:prstClr val="white">
                    <a:lumMod val="85000"/>
                  </a:prstClr>
                </a:solidFill>
                <a:latin typeface="+mj-lt"/>
                <a:ea typeface="MS PGothic" pitchFamily="34" charset="-128"/>
              </a:rPr>
              <a:t>Participating in MSG-211 on integrating M&amp;S standards and best practices into FMN (annual spiral development)</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Information exchange content and protocols are governed by a number of established standards and best practices within NATO and across the international M&amp;S community:</a:t>
            </a:r>
          </a:p>
          <a:p>
            <a:pPr marL="742950" lvl="1" indent="-285750" fontAlgn="base">
              <a:spcBef>
                <a:spcPct val="20000"/>
              </a:spcBef>
              <a:spcAft>
                <a:spcPct val="0"/>
              </a:spcAft>
              <a:buFont typeface="Arial" pitchFamily="34" charset="0"/>
              <a:buChar char="•"/>
            </a:pPr>
            <a:r>
              <a:rPr lang="en-US" sz="2000" dirty="0">
                <a:solidFill>
                  <a:prstClr val="white">
                    <a:lumMod val="85000"/>
                  </a:prstClr>
                </a:solidFill>
                <a:latin typeface="+mj-lt"/>
                <a:ea typeface="MS PGothic" pitchFamily="34" charset="-128"/>
              </a:rPr>
              <a:t>Command and Control Systems – Simulation Systems Interoperation (C2SIM), NATO STANAG 4856 Ed 01</a:t>
            </a:r>
          </a:p>
          <a:p>
            <a:pPr marL="742950" lvl="1" indent="-285750" fontAlgn="base">
              <a:spcBef>
                <a:spcPct val="20000"/>
              </a:spcBef>
              <a:spcAft>
                <a:spcPct val="0"/>
              </a:spcAft>
              <a:buFont typeface="Arial" pitchFamily="34" charset="0"/>
              <a:buChar char="•"/>
            </a:pPr>
            <a:r>
              <a:rPr lang="en-US" sz="2000" dirty="0">
                <a:solidFill>
                  <a:prstClr val="white">
                    <a:lumMod val="85000"/>
                  </a:prstClr>
                </a:solidFill>
                <a:latin typeface="+mj-lt"/>
                <a:ea typeface="MS PGothic" pitchFamily="34" charset="-128"/>
              </a:rPr>
              <a:t>High Level Architecture (HLA), NATO STANAG 4603 Ed 03</a:t>
            </a:r>
          </a:p>
          <a:p>
            <a:pPr marL="742950" lvl="1" indent="-285750" fontAlgn="base">
              <a:spcBef>
                <a:spcPct val="20000"/>
              </a:spcBef>
              <a:spcAft>
                <a:spcPct val="0"/>
              </a:spcAft>
              <a:buFont typeface="Arial" pitchFamily="34" charset="0"/>
              <a:buChar char="•"/>
            </a:pPr>
            <a:r>
              <a:rPr lang="en-US" sz="2000" dirty="0">
                <a:solidFill>
                  <a:prstClr val="white">
                    <a:lumMod val="85000"/>
                  </a:prstClr>
                </a:solidFill>
                <a:latin typeface="+mj-lt"/>
                <a:ea typeface="MS PGothic" pitchFamily="34" charset="-128"/>
              </a:rPr>
              <a:t>NATO Education and Training Network Federation Object Model (NETN-FOM)</a:t>
            </a:r>
          </a:p>
          <a:p>
            <a:pPr marL="742950" lvl="1" indent="-285750" fontAlgn="base">
              <a:spcBef>
                <a:spcPct val="20000"/>
              </a:spcBef>
              <a:spcAft>
                <a:spcPct val="0"/>
              </a:spcAft>
              <a:buFont typeface="Arial" pitchFamily="34" charset="0"/>
              <a:buChar char="•"/>
            </a:pPr>
            <a:r>
              <a:rPr lang="en-US" sz="2000" dirty="0">
                <a:solidFill>
                  <a:prstClr val="white">
                    <a:lumMod val="85000"/>
                  </a:prstClr>
                </a:solidFill>
                <a:latin typeface="+mj-lt"/>
                <a:ea typeface="MS PGothic" pitchFamily="34" charset="-128"/>
              </a:rPr>
              <a:t>Modeling and Simulation as a Service (</a:t>
            </a:r>
            <a:r>
              <a:rPr lang="en-US" sz="2000" dirty="0" err="1">
                <a:solidFill>
                  <a:prstClr val="white">
                    <a:lumMod val="85000"/>
                  </a:prstClr>
                </a:solidFill>
                <a:latin typeface="+mj-lt"/>
                <a:ea typeface="MS PGothic" pitchFamily="34" charset="-128"/>
              </a:rPr>
              <a:t>MSaaS</a:t>
            </a:r>
            <a:r>
              <a:rPr lang="en-US" sz="2000" dirty="0">
                <a:solidFill>
                  <a:prstClr val="white">
                    <a:lumMod val="85000"/>
                  </a:prstClr>
                </a:solidFill>
                <a:latin typeface="+mj-lt"/>
                <a:ea typeface="MS PGothic" pitchFamily="34" charset="-128"/>
              </a:rPr>
              <a:t>)</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Includes annual participation in the Coalition Warrior Interoperability Exercise (CWIX)</a:t>
            </a:r>
          </a:p>
        </p:txBody>
      </p:sp>
    </p:spTree>
    <p:extLst>
      <p:ext uri="{BB962C8B-B14F-4D97-AF65-F5344CB8AC3E}">
        <p14:creationId xmlns:p14="http://schemas.microsoft.com/office/powerpoint/2010/main" val="565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1CBE32-87C5-8D85-3E9B-A1B4ACA42AF3}"/>
              </a:ext>
            </a:extLst>
          </p:cNvPr>
          <p:cNvSpPr/>
          <p:nvPr/>
        </p:nvSpPr>
        <p:spPr>
          <a:xfrm>
            <a:off x="681174" y="847725"/>
            <a:ext cx="10761699" cy="50566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M&amp;S Architecture in NATO FMN</a:t>
            </a:r>
          </a:p>
        </p:txBody>
      </p:sp>
      <p:sp>
        <p:nvSpPr>
          <p:cNvPr id="2" name="Text Placeholder 2">
            <a:extLst>
              <a:ext uri="{FF2B5EF4-FFF2-40B4-BE49-F238E27FC236}">
                <a16:creationId xmlns:a16="http://schemas.microsoft.com/office/drawing/2014/main" id="{BE16BDD3-F423-F795-4128-6BE2EA779D27}"/>
              </a:ext>
            </a:extLst>
          </p:cNvPr>
          <p:cNvSpPr txBox="1">
            <a:spLocks/>
          </p:cNvSpPr>
          <p:nvPr/>
        </p:nvSpPr>
        <p:spPr>
          <a:xfrm>
            <a:off x="30163" y="1417624"/>
            <a:ext cx="10515600" cy="3564434"/>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Clr>
                <a:srgbClr val="AFD8ED"/>
              </a:buClr>
              <a:buFont typeface="Wingdings" pitchFamily="2" charset="2"/>
              <a:buChar char="§"/>
              <a:defRPr sz="2400" kern="1200">
                <a:solidFill>
                  <a:srgbClr val="383838"/>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AFD8ED"/>
              </a:buClr>
              <a:buFont typeface="Wingdings" pitchFamily="2" charset="2"/>
              <a:buChar char="§"/>
              <a:defRPr sz="2000" kern="1200">
                <a:solidFill>
                  <a:srgbClr val="383838"/>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AFD8ED"/>
              </a:buClr>
              <a:buFont typeface="Wingdings" pitchFamily="2" charset="2"/>
              <a:buChar char="§"/>
              <a:defRPr sz="1800" kern="1200">
                <a:solidFill>
                  <a:srgbClr val="383838"/>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AFD8ED"/>
              </a:buClr>
              <a:buFont typeface="Wingdings" pitchFamily="2" charset="2"/>
              <a:buChar char="§"/>
              <a:defRPr sz="1600" kern="1200">
                <a:solidFill>
                  <a:srgbClr val="383838"/>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20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GB" dirty="0"/>
          </a:p>
        </p:txBody>
      </p:sp>
      <p:pic>
        <p:nvPicPr>
          <p:cNvPr id="4" name="Picture 3">
            <a:extLst>
              <a:ext uri="{FF2B5EF4-FFF2-40B4-BE49-F238E27FC236}">
                <a16:creationId xmlns:a16="http://schemas.microsoft.com/office/drawing/2014/main" id="{8CF29AC4-F62F-2E18-B508-64ED3D525B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554" y="1028499"/>
            <a:ext cx="9998891" cy="3953559"/>
          </a:xfrm>
          <a:prstGeom prst="rect">
            <a:avLst/>
          </a:prstGeom>
          <a:noFill/>
          <a:ln>
            <a:noFill/>
          </a:ln>
        </p:spPr>
      </p:pic>
      <p:sp>
        <p:nvSpPr>
          <p:cNvPr id="5" name="TextBox 4">
            <a:extLst>
              <a:ext uri="{FF2B5EF4-FFF2-40B4-BE49-F238E27FC236}">
                <a16:creationId xmlns:a16="http://schemas.microsoft.com/office/drawing/2014/main" id="{C0554094-05F1-11B1-77BB-2FC3146C2635}"/>
              </a:ext>
            </a:extLst>
          </p:cNvPr>
          <p:cNvSpPr txBox="1"/>
          <p:nvPr/>
        </p:nvSpPr>
        <p:spPr bwMode="auto">
          <a:xfrm flipH="1">
            <a:off x="681174" y="5409690"/>
            <a:ext cx="9014759" cy="475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nchor="ctr">
            <a:spAutoFit/>
          </a:bodyPr>
          <a:lstStyle/>
          <a:p>
            <a:pPr>
              <a:lnSpc>
                <a:spcPct val="130000"/>
              </a:lnSpc>
            </a:pPr>
            <a:r>
              <a:rPr lang="en-US"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rPr>
              <a:t>C2: Comman</a:t>
            </a:r>
            <a:r>
              <a:rPr lang="en-US" sz="1000" dirty="0">
                <a:solidFill>
                  <a:srgbClr val="545454"/>
                </a:solidFill>
                <a:latin typeface="Noto Sans" panose="020B0502040504020204" pitchFamily="34" charset="0"/>
                <a:ea typeface="Noto Sans" panose="020B0502040504020204" pitchFamily="34" charset="0"/>
                <a:cs typeface="Noto Sans" panose="020B0502040504020204" pitchFamily="34" charset="0"/>
              </a:rPr>
              <a:t>d and Control; C2IS: C2 Information System; C2SIM: C2 Systems – Simulation Systems Interoperation; ICT: Initialization, Control, Tasking and Reporting interactions; M&amp;S: Modelling and Simulation; NETN:  NATO Education and Training Network</a:t>
            </a:r>
            <a:endParaRPr lang="en-US"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TextBox 5">
            <a:extLst>
              <a:ext uri="{FF2B5EF4-FFF2-40B4-BE49-F238E27FC236}">
                <a16:creationId xmlns:a16="http://schemas.microsoft.com/office/drawing/2014/main" id="{8DFCBC99-6072-F264-F251-23C0D630A38C}"/>
              </a:ext>
            </a:extLst>
          </p:cNvPr>
          <p:cNvSpPr txBox="1"/>
          <p:nvPr/>
        </p:nvSpPr>
        <p:spPr bwMode="auto">
          <a:xfrm>
            <a:off x="8848682" y="4924358"/>
            <a:ext cx="2775166" cy="475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nchor="ctr">
            <a:spAutoFit/>
          </a:bodyPr>
          <a:lstStyle/>
          <a:p>
            <a:pPr algn="l" eaLnBrk="1" hangingPunct="1">
              <a:lnSpc>
                <a:spcPct val="130000"/>
              </a:lnSpc>
            </a:pPr>
            <a:r>
              <a:rPr lang="en-US"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rPr>
              <a:t>Source: FMN Spiral 5 Service Instructions for Modelling and Simulation, 2022.</a:t>
            </a:r>
          </a:p>
        </p:txBody>
      </p:sp>
    </p:spTree>
    <p:extLst>
      <p:ext uri="{BB962C8B-B14F-4D97-AF65-F5344CB8AC3E}">
        <p14:creationId xmlns:p14="http://schemas.microsoft.com/office/powerpoint/2010/main" val="248174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1446550"/>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Coalition Warrior Interoperability Exercise (CWIX) 2023: Planned Configuration</a:t>
            </a:r>
          </a:p>
        </p:txBody>
      </p:sp>
      <p:pic>
        <p:nvPicPr>
          <p:cNvPr id="2" name="Picture 1" descr="Diagram&#10;&#10;Description automatically generated">
            <a:extLst>
              <a:ext uri="{FF2B5EF4-FFF2-40B4-BE49-F238E27FC236}">
                <a16:creationId xmlns:a16="http://schemas.microsoft.com/office/drawing/2014/main" id="{1B65812A-0880-FE15-1BB9-17A96A203F3B}"/>
              </a:ext>
            </a:extLst>
          </p:cNvPr>
          <p:cNvPicPr>
            <a:picLocks noChangeAspect="1"/>
          </p:cNvPicPr>
          <p:nvPr/>
        </p:nvPicPr>
        <p:blipFill rotWithShape="1">
          <a:blip r:embed="rId2">
            <a:extLst>
              <a:ext uri="{28A0092B-C50C-407E-A947-70E740481C1C}">
                <a14:useLocalDpi xmlns:a14="http://schemas.microsoft.com/office/drawing/2010/main" val="0"/>
              </a:ext>
            </a:extLst>
          </a:blip>
          <a:srcRect l="-2919" t="18481" r="2919" b="5676"/>
          <a:stretch/>
        </p:blipFill>
        <p:spPr>
          <a:xfrm>
            <a:off x="1695024" y="1524399"/>
            <a:ext cx="8801951" cy="4765468"/>
          </a:xfrm>
          <a:prstGeom prst="rect">
            <a:avLst/>
          </a:prstGeom>
        </p:spPr>
      </p:pic>
      <p:sp>
        <p:nvSpPr>
          <p:cNvPr id="4" name="Oval 3">
            <a:extLst>
              <a:ext uri="{FF2B5EF4-FFF2-40B4-BE49-F238E27FC236}">
                <a16:creationId xmlns:a16="http://schemas.microsoft.com/office/drawing/2014/main" id="{4D2631B5-D297-4E00-F2B3-79D15C00C9A5}"/>
              </a:ext>
            </a:extLst>
          </p:cNvPr>
          <p:cNvSpPr/>
          <p:nvPr/>
        </p:nvSpPr>
        <p:spPr>
          <a:xfrm>
            <a:off x="4070555" y="3604444"/>
            <a:ext cx="2025445" cy="1150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59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Future Work</a:t>
            </a:r>
          </a:p>
        </p:txBody>
      </p:sp>
      <p:sp>
        <p:nvSpPr>
          <p:cNvPr id="3" name="TextBox 2"/>
          <p:cNvSpPr txBox="1"/>
          <p:nvPr/>
        </p:nvSpPr>
        <p:spPr>
          <a:xfrm>
            <a:off x="480561" y="872412"/>
            <a:ext cx="11230878" cy="4869025"/>
          </a:xfrm>
          <a:prstGeom prst="rect">
            <a:avLst/>
          </a:prstGeom>
          <a:noFill/>
        </p:spPr>
        <p:txBody>
          <a:bodyPr wrap="square" rtlCol="0">
            <a:spAutoFit/>
          </a:bodyPr>
          <a:lstStyle/>
          <a:p>
            <a:pPr fontAlgn="base">
              <a:spcBef>
                <a:spcPct val="20000"/>
              </a:spcBef>
              <a:spcAft>
                <a:spcPct val="0"/>
              </a:spcAft>
            </a:pPr>
            <a:r>
              <a:rPr lang="en-US" sz="3200" dirty="0">
                <a:solidFill>
                  <a:prstClr val="white">
                    <a:lumMod val="85000"/>
                  </a:prstClr>
                </a:solidFill>
                <a:latin typeface="+mj-lt"/>
                <a:ea typeface="MS PGothic" pitchFamily="34" charset="-128"/>
              </a:rPr>
              <a:t>Leading MSG-211, Lecture Series on Modeling and Simulation Standards for NATO Federated Mission Networking (FMN)</a:t>
            </a:r>
          </a:p>
          <a:p>
            <a:pPr marL="285750" indent="-285750" fontAlgn="base">
              <a:spcBef>
                <a:spcPct val="20000"/>
              </a:spcBef>
              <a:spcAft>
                <a:spcPct val="0"/>
              </a:spcAft>
              <a:buFont typeface="Arial" pitchFamily="34" charset="0"/>
              <a:buChar char="•"/>
            </a:pPr>
            <a:r>
              <a:rPr lang="en-US" sz="2800" dirty="0">
                <a:solidFill>
                  <a:prstClr val="white">
                    <a:lumMod val="85000"/>
                  </a:prstClr>
                </a:solidFill>
                <a:latin typeface="+mj-lt"/>
                <a:ea typeface="MS PGothic" pitchFamily="34" charset="-128"/>
              </a:rPr>
              <a:t>First-year effort begins in July 2023</a:t>
            </a:r>
          </a:p>
          <a:p>
            <a:pPr marL="742950" lvl="1"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Leading a team of 5 lecturers to cover key standards and best practices adopted by NATO for FMN</a:t>
            </a:r>
          </a:p>
          <a:p>
            <a:pPr marL="285750" indent="-285750" fontAlgn="base">
              <a:spcBef>
                <a:spcPct val="20000"/>
              </a:spcBef>
              <a:spcAft>
                <a:spcPct val="0"/>
              </a:spcAft>
              <a:buFont typeface="Arial" pitchFamily="34" charset="0"/>
              <a:buChar char="•"/>
            </a:pPr>
            <a:r>
              <a:rPr lang="en-US" sz="2800" dirty="0">
                <a:solidFill>
                  <a:prstClr val="white">
                    <a:lumMod val="85000"/>
                  </a:prstClr>
                </a:solidFill>
                <a:latin typeface="+mj-lt"/>
                <a:ea typeface="MS PGothic" pitchFamily="34" charset="-128"/>
              </a:rPr>
              <a:t>Initial course will be conducted in coordination with the NATO Modeling and Simulation Group (NMSG) Business Meeting and Symposium at NPS October 16-20, 2023</a:t>
            </a:r>
          </a:p>
          <a:p>
            <a:pPr marL="285750" indent="-285750" fontAlgn="base">
              <a:spcBef>
                <a:spcPct val="20000"/>
              </a:spcBef>
              <a:spcAft>
                <a:spcPct val="0"/>
              </a:spcAft>
              <a:buFont typeface="Arial" pitchFamily="34" charset="0"/>
              <a:buChar char="•"/>
            </a:pPr>
            <a:r>
              <a:rPr lang="en-US" sz="2800" dirty="0">
                <a:solidFill>
                  <a:prstClr val="white">
                    <a:lumMod val="85000"/>
                  </a:prstClr>
                </a:solidFill>
                <a:latin typeface="+mj-lt"/>
                <a:ea typeface="MS PGothic" pitchFamily="34" charset="-128"/>
              </a:rPr>
              <a:t>Spring 2024 offering may be conducted in concert with IT2EC in London</a:t>
            </a:r>
          </a:p>
        </p:txBody>
      </p:sp>
    </p:spTree>
    <p:extLst>
      <p:ext uri="{BB962C8B-B14F-4D97-AF65-F5344CB8AC3E}">
        <p14:creationId xmlns:p14="http://schemas.microsoft.com/office/powerpoint/2010/main" val="160834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269315"/>
            <a:ext cx="12192000" cy="923330"/>
          </a:xfrm>
          <a:prstGeom prst="rect">
            <a:avLst/>
          </a:prstGeom>
          <a:noFill/>
        </p:spPr>
        <p:txBody>
          <a:bodyPr wrap="square" rtlCol="0">
            <a:spAutoFit/>
          </a:bodyPr>
          <a:lstStyle/>
          <a:p>
            <a:pPr algn="ctr"/>
            <a:r>
              <a:rPr lang="en-US" sz="5400" dirty="0">
                <a:solidFill>
                  <a:schemeClr val="bg1"/>
                </a:solidFill>
                <a:latin typeface="Franklin Gothic Heavy" panose="020B0903020102020204" pitchFamily="34" charset="0"/>
              </a:rPr>
              <a:t>Discussion</a:t>
            </a:r>
          </a:p>
        </p:txBody>
      </p:sp>
      <p:sp>
        <p:nvSpPr>
          <p:cNvPr id="3" name="TextBox 2"/>
          <p:cNvSpPr txBox="1"/>
          <p:nvPr/>
        </p:nvSpPr>
        <p:spPr>
          <a:xfrm>
            <a:off x="0" y="3305738"/>
            <a:ext cx="12192000" cy="769441"/>
          </a:xfrm>
          <a:prstGeom prst="rect">
            <a:avLst/>
          </a:prstGeom>
          <a:noFill/>
        </p:spPr>
        <p:txBody>
          <a:bodyPr wrap="square" rtlCol="0">
            <a:spAutoFit/>
          </a:bodyPr>
          <a:lstStyle/>
          <a:p>
            <a:pPr algn="ctr"/>
            <a:r>
              <a:rPr lang="en-US" sz="4400" dirty="0">
                <a:solidFill>
                  <a:schemeClr val="bg1"/>
                </a:solidFill>
                <a:latin typeface="Franklin Gothic Heavy" panose="020B0903020102020204" pitchFamily="34" charset="0"/>
              </a:rPr>
              <a:t>NATO M&amp;S Efforts in MOVES</a:t>
            </a:r>
          </a:p>
        </p:txBody>
      </p:sp>
    </p:spTree>
    <p:extLst>
      <p:ext uri="{BB962C8B-B14F-4D97-AF65-F5344CB8AC3E}">
        <p14:creationId xmlns:p14="http://schemas.microsoft.com/office/powerpoint/2010/main" val="155825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522943"/>
            <a:ext cx="12192000" cy="1107996"/>
          </a:xfrm>
          <a:prstGeom prst="rect">
            <a:avLst/>
          </a:prstGeom>
          <a:noFill/>
        </p:spPr>
        <p:txBody>
          <a:bodyPr wrap="square" rtlCol="0">
            <a:spAutoFit/>
          </a:bodyPr>
          <a:lstStyle/>
          <a:p>
            <a:pPr algn="ctr"/>
            <a:r>
              <a:rPr lang="en-US" sz="6600" dirty="0">
                <a:solidFill>
                  <a:schemeClr val="bg1"/>
                </a:solidFill>
                <a:latin typeface="Franklin Gothic Heavy" panose="020B0903020102020204" pitchFamily="34" charset="0"/>
              </a:rPr>
              <a:t>Backup Slides</a:t>
            </a:r>
          </a:p>
        </p:txBody>
      </p:sp>
    </p:spTree>
    <p:extLst>
      <p:ext uri="{BB962C8B-B14F-4D97-AF65-F5344CB8AC3E}">
        <p14:creationId xmlns:p14="http://schemas.microsoft.com/office/powerpoint/2010/main" val="86030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1446550"/>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Command and Control Systems – Simulation Systems Interoperation (C2SIM)</a:t>
            </a:r>
          </a:p>
        </p:txBody>
      </p:sp>
      <p:sp>
        <p:nvSpPr>
          <p:cNvPr id="3" name="TextBox 2"/>
          <p:cNvSpPr txBox="1"/>
          <p:nvPr/>
        </p:nvSpPr>
        <p:spPr>
          <a:xfrm>
            <a:off x="480561" y="1542984"/>
            <a:ext cx="11230878" cy="4647426"/>
          </a:xfrm>
          <a:prstGeom prst="rect">
            <a:avLst/>
          </a:prstGeom>
          <a:noFill/>
        </p:spPr>
        <p:txBody>
          <a:bodyPr wrap="square" rtlCol="0">
            <a:spAutoFit/>
          </a:bodyPr>
          <a:lstStyle/>
          <a:p>
            <a:pPr fontAlgn="base">
              <a:spcBef>
                <a:spcPct val="20000"/>
              </a:spcBef>
              <a:spcAft>
                <a:spcPct val="0"/>
              </a:spcAft>
            </a:pPr>
            <a:r>
              <a:rPr lang="en-US" sz="2800" dirty="0">
                <a:solidFill>
                  <a:prstClr val="white">
                    <a:lumMod val="85000"/>
                  </a:prstClr>
                </a:solidFill>
                <a:latin typeface="+mj-lt"/>
                <a:ea typeface="MS PGothic" pitchFamily="34" charset="-128"/>
              </a:rPr>
              <a:t>International standard produced by the Simulation Interoperability Standards Organization (SISO)</a:t>
            </a:r>
          </a:p>
          <a:p>
            <a:pPr marL="457200"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SISO-STD-019-2020 &amp; SISO-STD-020-2020</a:t>
            </a:r>
          </a:p>
          <a:p>
            <a:pPr marL="457200"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NATO STANAG 4856 Ed 01</a:t>
            </a:r>
          </a:p>
          <a:p>
            <a:pPr marL="457200"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Specifies information for exchange across C2 systems, simulation systems, and robotic and autonomous systems (RAS)</a:t>
            </a:r>
          </a:p>
          <a:p>
            <a:pPr marL="914400" lvl="1"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Core data model with methodology for domain extensions, with an example Land Operations Extension</a:t>
            </a:r>
          </a:p>
          <a:p>
            <a:pPr marL="914400" lvl="1"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Other domains explored or under consideration: Air Operations, Tactical Data Links, Sensor Systems, Cybersecurity Systems, Combat Systems, Electronic Warfare Systems</a:t>
            </a:r>
          </a:p>
        </p:txBody>
      </p:sp>
    </p:spTree>
    <p:extLst>
      <p:ext uri="{BB962C8B-B14F-4D97-AF65-F5344CB8AC3E}">
        <p14:creationId xmlns:p14="http://schemas.microsoft.com/office/powerpoint/2010/main" val="3916565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High Level Architecture (HLA)</a:t>
            </a:r>
          </a:p>
        </p:txBody>
      </p:sp>
      <p:sp>
        <p:nvSpPr>
          <p:cNvPr id="3" name="TextBox 2"/>
          <p:cNvSpPr txBox="1"/>
          <p:nvPr/>
        </p:nvSpPr>
        <p:spPr>
          <a:xfrm>
            <a:off x="480561" y="1177229"/>
            <a:ext cx="11230878" cy="4327338"/>
          </a:xfrm>
          <a:prstGeom prst="rect">
            <a:avLst/>
          </a:prstGeom>
          <a:noFill/>
        </p:spPr>
        <p:txBody>
          <a:bodyPr wrap="square" rtlCol="0">
            <a:spAutoFit/>
          </a:bodyPr>
          <a:lstStyle/>
          <a:p>
            <a:pPr fontAlgn="base">
              <a:spcBef>
                <a:spcPct val="20000"/>
              </a:spcBef>
              <a:spcAft>
                <a:spcPct val="0"/>
              </a:spcAft>
            </a:pPr>
            <a:r>
              <a:rPr lang="en-US" sz="3200" dirty="0">
                <a:solidFill>
                  <a:prstClr val="white">
                    <a:lumMod val="85000"/>
                  </a:prstClr>
                </a:solidFill>
                <a:latin typeface="+mj-lt"/>
                <a:ea typeface="MS PGothic" pitchFamily="34" charset="-128"/>
              </a:rPr>
              <a:t>International standard produced by SISO through the Institute for Electrical and Electronic Engineers (IEEE)</a:t>
            </a:r>
            <a:endParaRPr lang="en-US" sz="2800" dirty="0">
              <a:solidFill>
                <a:prstClr val="white">
                  <a:lumMod val="85000"/>
                </a:prstClr>
              </a:solidFill>
              <a:latin typeface="+mj-lt"/>
              <a:ea typeface="MS PGothic" pitchFamily="34" charset="-128"/>
            </a:endParaRPr>
          </a:p>
          <a:p>
            <a:pPr marL="457200"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IEEE Standard 1516</a:t>
            </a:r>
          </a:p>
          <a:p>
            <a:pPr marL="457200"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STANAG 4603 Ed 03: MODELLING AND SIMULATION ARCHITECTURE STANDARDS FOR TECHNICAL INTEROPERABILITY: HIGH LEVEL ARCHITECTURE (HLA)</a:t>
            </a:r>
          </a:p>
          <a:p>
            <a:pPr marL="457200"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Interoperability framework for exchange of data and interactions across distributed simulation systems, including a set of run-time infrastructure services (see next slide)</a:t>
            </a:r>
          </a:p>
          <a:p>
            <a:pPr marL="457200"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Supported by the Distributed Simulation Engineering and Execution Process, IEEE 1730</a:t>
            </a:r>
          </a:p>
        </p:txBody>
      </p:sp>
    </p:spTree>
    <p:extLst>
      <p:ext uri="{BB962C8B-B14F-4D97-AF65-F5344CB8AC3E}">
        <p14:creationId xmlns:p14="http://schemas.microsoft.com/office/powerpoint/2010/main" val="172082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HLA Concept</a:t>
            </a:r>
          </a:p>
        </p:txBody>
      </p:sp>
      <p:pic>
        <p:nvPicPr>
          <p:cNvPr id="2" name="Picture 1">
            <a:extLst>
              <a:ext uri="{FF2B5EF4-FFF2-40B4-BE49-F238E27FC236}">
                <a16:creationId xmlns:a16="http://schemas.microsoft.com/office/drawing/2014/main" id="{C2FA0700-25ED-2C7E-14D7-7A6E9100BC97}"/>
              </a:ext>
            </a:extLst>
          </p:cNvPr>
          <p:cNvPicPr>
            <a:picLocks noChangeAspect="1"/>
          </p:cNvPicPr>
          <p:nvPr/>
        </p:nvPicPr>
        <p:blipFill rotWithShape="1">
          <a:blip r:embed="rId2"/>
          <a:srcRect l="22544" t="65097" r="19471" b="14846"/>
          <a:stretch/>
        </p:blipFill>
        <p:spPr>
          <a:xfrm>
            <a:off x="331014" y="1458914"/>
            <a:ext cx="11529972" cy="2160240"/>
          </a:xfrm>
          <a:prstGeom prst="rect">
            <a:avLst/>
          </a:prstGeom>
        </p:spPr>
      </p:pic>
      <p:sp>
        <p:nvSpPr>
          <p:cNvPr id="4" name="TextBox 4">
            <a:extLst>
              <a:ext uri="{FF2B5EF4-FFF2-40B4-BE49-F238E27FC236}">
                <a16:creationId xmlns:a16="http://schemas.microsoft.com/office/drawing/2014/main" id="{FB7AF91C-AB61-C44A-2200-F1E58E467DE8}"/>
              </a:ext>
            </a:extLst>
          </p:cNvPr>
          <p:cNvSpPr txBox="1"/>
          <p:nvPr/>
        </p:nvSpPr>
        <p:spPr>
          <a:xfrm>
            <a:off x="7987720" y="3729895"/>
            <a:ext cx="3960440" cy="261610"/>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100" dirty="0">
                <a:solidFill>
                  <a:schemeClr val="bg1"/>
                </a:solidFill>
              </a:rPr>
              <a:t>Source: 2021 Simulation Innovation Workshop HLA Tutorial</a:t>
            </a:r>
            <a:endParaRPr lang="en-US" dirty="0">
              <a:solidFill>
                <a:schemeClr val="bg1"/>
              </a:solidFill>
            </a:endParaRPr>
          </a:p>
        </p:txBody>
      </p:sp>
      <p:sp>
        <p:nvSpPr>
          <p:cNvPr id="5" name="TextBox 4">
            <a:extLst>
              <a:ext uri="{FF2B5EF4-FFF2-40B4-BE49-F238E27FC236}">
                <a16:creationId xmlns:a16="http://schemas.microsoft.com/office/drawing/2014/main" id="{14A1ADB4-63F9-5E16-9FE3-93BD1AD9D38B}"/>
              </a:ext>
            </a:extLst>
          </p:cNvPr>
          <p:cNvSpPr txBox="1"/>
          <p:nvPr/>
        </p:nvSpPr>
        <p:spPr bwMode="auto">
          <a:xfrm flipH="1">
            <a:off x="331014" y="3729895"/>
            <a:ext cx="6552728" cy="275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a:lnSpc>
                <a:spcPct val="130000"/>
              </a:lnSpc>
            </a:pPr>
            <a:r>
              <a:rPr lang="en-US" sz="1000" b="0" i="0" dirty="0">
                <a:solidFill>
                  <a:schemeClr val="bg1"/>
                </a:solidFill>
                <a:latin typeface="Noto Sans" panose="020B0502040504020204" pitchFamily="34" charset="0"/>
                <a:ea typeface="Noto Sans" panose="020B0502040504020204" pitchFamily="34" charset="0"/>
                <a:cs typeface="Noto Sans" panose="020B0502040504020204" pitchFamily="34" charset="0"/>
              </a:rPr>
              <a:t>API: Application Program Interface; FOM: Federation Object Model; RTI: Run-Time Infrastructure</a:t>
            </a:r>
          </a:p>
        </p:txBody>
      </p:sp>
    </p:spTree>
    <p:extLst>
      <p:ext uri="{BB962C8B-B14F-4D97-AF65-F5344CB8AC3E}">
        <p14:creationId xmlns:p14="http://schemas.microsoft.com/office/powerpoint/2010/main" val="286821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1446550"/>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NATO Education and Training Network Federation Object Model (NETN-FOM)</a:t>
            </a:r>
          </a:p>
        </p:txBody>
      </p:sp>
      <p:sp>
        <p:nvSpPr>
          <p:cNvPr id="3" name="TextBox 2"/>
          <p:cNvSpPr txBox="1"/>
          <p:nvPr/>
        </p:nvSpPr>
        <p:spPr>
          <a:xfrm>
            <a:off x="480561" y="1446554"/>
            <a:ext cx="11230878" cy="1077218"/>
          </a:xfrm>
          <a:prstGeom prst="rect">
            <a:avLst/>
          </a:prstGeom>
          <a:noFill/>
        </p:spPr>
        <p:txBody>
          <a:bodyPr wrap="square" rtlCol="0">
            <a:spAutoFit/>
          </a:bodyPr>
          <a:lstStyle/>
          <a:p>
            <a:pPr marL="457200" indent="-4572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Data model for exchange of data and interactions across a NATO federation of simulations running under HLA</a:t>
            </a:r>
          </a:p>
          <a:p>
            <a:pPr marL="457200" indent="-4572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Designed as a set of function-specific modules</a:t>
            </a:r>
          </a:p>
        </p:txBody>
      </p:sp>
      <p:pic>
        <p:nvPicPr>
          <p:cNvPr id="2" name="Picture 1">
            <a:extLst>
              <a:ext uri="{FF2B5EF4-FFF2-40B4-BE49-F238E27FC236}">
                <a16:creationId xmlns:a16="http://schemas.microsoft.com/office/drawing/2014/main" id="{D26C2DE2-404F-C1E8-EB3A-273E937BEE5B}"/>
              </a:ext>
            </a:extLst>
          </p:cNvPr>
          <p:cNvPicPr>
            <a:picLocks noChangeAspect="1"/>
          </p:cNvPicPr>
          <p:nvPr/>
        </p:nvPicPr>
        <p:blipFill>
          <a:blip r:embed="rId2"/>
          <a:stretch>
            <a:fillRect/>
          </a:stretch>
        </p:blipFill>
        <p:spPr>
          <a:xfrm>
            <a:off x="1304665" y="2562503"/>
            <a:ext cx="9582669" cy="3543452"/>
          </a:xfrm>
          <a:prstGeom prst="rect">
            <a:avLst/>
          </a:prstGeom>
        </p:spPr>
      </p:pic>
      <p:sp>
        <p:nvSpPr>
          <p:cNvPr id="4" name="TextBox 4">
            <a:extLst>
              <a:ext uri="{FF2B5EF4-FFF2-40B4-BE49-F238E27FC236}">
                <a16:creationId xmlns:a16="http://schemas.microsoft.com/office/drawing/2014/main" id="{028167AB-DBAB-A14E-F411-8AFE2CB30EA3}"/>
              </a:ext>
            </a:extLst>
          </p:cNvPr>
          <p:cNvSpPr txBox="1"/>
          <p:nvPr/>
        </p:nvSpPr>
        <p:spPr>
          <a:xfrm>
            <a:off x="2342709" y="6096768"/>
            <a:ext cx="7506582" cy="461665"/>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200" dirty="0">
                <a:solidFill>
                  <a:schemeClr val="bg1"/>
                </a:solidFill>
              </a:rPr>
              <a:t>Source: Lofstrand, B., Herzog, R., Kuhn, T., </a:t>
            </a:r>
            <a:r>
              <a:rPr lang="en-US" sz="1200" dirty="0" err="1">
                <a:solidFill>
                  <a:schemeClr val="bg1"/>
                </a:solidFill>
              </a:rPr>
              <a:t>Behner</a:t>
            </a:r>
            <a:r>
              <a:rPr lang="en-US" sz="1200" dirty="0">
                <a:solidFill>
                  <a:schemeClr val="bg1"/>
                </a:solidFill>
              </a:rPr>
              <a:t>, H., and van den Berg, T.: “Evolution of NATO Standards for Federated Simulation,” Paper 2020-SIW-025, Simulation Innovation Workshop, February 2020.</a:t>
            </a:r>
          </a:p>
        </p:txBody>
      </p:sp>
    </p:spTree>
    <p:extLst>
      <p:ext uri="{BB962C8B-B14F-4D97-AF65-F5344CB8AC3E}">
        <p14:creationId xmlns:p14="http://schemas.microsoft.com/office/powerpoint/2010/main" val="191204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Agenda</a:t>
            </a:r>
          </a:p>
        </p:txBody>
      </p:sp>
      <p:sp>
        <p:nvSpPr>
          <p:cNvPr id="8" name="TextBox 7"/>
          <p:cNvSpPr txBox="1"/>
          <p:nvPr/>
        </p:nvSpPr>
        <p:spPr>
          <a:xfrm>
            <a:off x="480561" y="1003047"/>
            <a:ext cx="11230878" cy="2948499"/>
          </a:xfrm>
          <a:prstGeom prst="rect">
            <a:avLst/>
          </a:prstGeom>
          <a:noFill/>
        </p:spPr>
        <p:txBody>
          <a:bodyPr wrap="square" rtlCol="0">
            <a:spAutoFit/>
          </a:bodyPr>
          <a:lstStyle/>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NATO Modeling and Simulation Organization</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Activities of Interest</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Direct MOVES Engagement</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Future Work</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Discussion</a:t>
            </a:r>
          </a:p>
        </p:txBody>
      </p:sp>
    </p:spTree>
    <p:extLst>
      <p:ext uri="{BB962C8B-B14F-4D97-AF65-F5344CB8AC3E}">
        <p14:creationId xmlns:p14="http://schemas.microsoft.com/office/powerpoint/2010/main" val="248702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1446550"/>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Modeling and Simulation as a Service (</a:t>
            </a:r>
            <a:r>
              <a:rPr lang="en-US" sz="4400" dirty="0" err="1">
                <a:solidFill>
                  <a:schemeClr val="bg1"/>
                </a:solidFill>
                <a:latin typeface="Franklin Gothic Heavy" panose="020B0903020102020204" pitchFamily="34" charset="0"/>
              </a:rPr>
              <a:t>MSaaS</a:t>
            </a:r>
            <a:r>
              <a:rPr lang="en-US" sz="4400" dirty="0">
                <a:solidFill>
                  <a:schemeClr val="bg1"/>
                </a:solidFill>
                <a:latin typeface="Franklin Gothic Heavy" panose="020B0903020102020204" pitchFamily="34" charset="0"/>
              </a:rPr>
              <a:t>)</a:t>
            </a:r>
          </a:p>
        </p:txBody>
      </p:sp>
      <p:sp>
        <p:nvSpPr>
          <p:cNvPr id="3" name="TextBox 2"/>
          <p:cNvSpPr txBox="1"/>
          <p:nvPr/>
        </p:nvSpPr>
        <p:spPr>
          <a:xfrm>
            <a:off x="480561" y="1446554"/>
            <a:ext cx="11230878" cy="4856714"/>
          </a:xfrm>
          <a:prstGeom prst="rect">
            <a:avLst/>
          </a:prstGeom>
          <a:noFill/>
        </p:spPr>
        <p:txBody>
          <a:bodyPr wrap="square" rtlCol="0">
            <a:spAutoFit/>
          </a:bodyPr>
          <a:lstStyle/>
          <a:p>
            <a:pPr marL="457200"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Cloud computing technology and service-oriented architectures offer opportunities to better utilize M&amp;S capabilities to satisfy NATO critical needs</a:t>
            </a:r>
          </a:p>
          <a:p>
            <a:pPr marL="457200"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M&amp;S as a Service (</a:t>
            </a:r>
            <a:r>
              <a:rPr lang="en-US" sz="2400" dirty="0" err="1">
                <a:solidFill>
                  <a:prstClr val="white">
                    <a:lumMod val="85000"/>
                  </a:prstClr>
                </a:solidFill>
                <a:latin typeface="+mj-lt"/>
                <a:ea typeface="MS PGothic" pitchFamily="34" charset="-128"/>
              </a:rPr>
              <a:t>MSaaS</a:t>
            </a:r>
            <a:r>
              <a:rPr lang="en-US" sz="2400" dirty="0">
                <a:solidFill>
                  <a:prstClr val="white">
                    <a:lumMod val="85000"/>
                  </a:prstClr>
                </a:solidFill>
                <a:latin typeface="+mj-lt"/>
                <a:ea typeface="MS PGothic" pitchFamily="34" charset="-128"/>
              </a:rPr>
              <a:t>) combines service orientation and the provision of M&amp;S applications via the as-a-service model of cloud computing to enable more composable simulation environments that can be deployed and executed on-demand (see next slides)</a:t>
            </a:r>
          </a:p>
          <a:p>
            <a:pPr marL="457200" indent="-4572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NATO has established the Allied Framework for </a:t>
            </a:r>
            <a:r>
              <a:rPr lang="en-US" sz="2400" dirty="0" err="1">
                <a:solidFill>
                  <a:prstClr val="white">
                    <a:lumMod val="85000"/>
                  </a:prstClr>
                </a:solidFill>
                <a:latin typeface="+mj-lt"/>
                <a:ea typeface="MS PGothic" pitchFamily="34" charset="-128"/>
              </a:rPr>
              <a:t>MSaaS</a:t>
            </a:r>
            <a:r>
              <a:rPr lang="en-US" sz="2400" dirty="0">
                <a:solidFill>
                  <a:prstClr val="white">
                    <a:lumMod val="85000"/>
                  </a:prstClr>
                </a:solidFill>
                <a:latin typeface="+mj-lt"/>
                <a:ea typeface="MS PGothic" pitchFamily="34" charset="-128"/>
              </a:rPr>
              <a:t>:</a:t>
            </a:r>
          </a:p>
          <a:p>
            <a:pPr marL="914400" lvl="1" indent="-4572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Operational Concept Document: intended use, key capabilities and desired effects of the Allied Framework for </a:t>
            </a:r>
            <a:r>
              <a:rPr lang="en-US" sz="2000" dirty="0" err="1">
                <a:solidFill>
                  <a:prstClr val="white">
                    <a:lumMod val="85000"/>
                  </a:prstClr>
                </a:solidFill>
                <a:latin typeface="+mj-lt"/>
                <a:ea typeface="MS PGothic" pitchFamily="34" charset="-128"/>
              </a:rPr>
              <a:t>MSaaS</a:t>
            </a:r>
            <a:r>
              <a:rPr lang="en-US" sz="2000" dirty="0">
                <a:solidFill>
                  <a:prstClr val="white">
                    <a:lumMod val="85000"/>
                  </a:prstClr>
                </a:solidFill>
                <a:latin typeface="+mj-lt"/>
                <a:ea typeface="MS PGothic" pitchFamily="34" charset="-128"/>
              </a:rPr>
              <a:t> from a user’s perspective</a:t>
            </a:r>
          </a:p>
          <a:p>
            <a:pPr marL="914400" lvl="1" indent="-4572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Technical Reference Architecture: architectural building blocks and patterns for realizing </a:t>
            </a:r>
            <a:r>
              <a:rPr lang="en-US" sz="2000" dirty="0" err="1">
                <a:solidFill>
                  <a:prstClr val="white">
                    <a:lumMod val="85000"/>
                  </a:prstClr>
                </a:solidFill>
                <a:latin typeface="+mj-lt"/>
                <a:ea typeface="MS PGothic" pitchFamily="34" charset="-128"/>
              </a:rPr>
              <a:t>MSaaS</a:t>
            </a:r>
            <a:r>
              <a:rPr lang="en-US" sz="2000" dirty="0">
                <a:solidFill>
                  <a:prstClr val="white">
                    <a:lumMod val="85000"/>
                  </a:prstClr>
                </a:solidFill>
                <a:latin typeface="+mj-lt"/>
                <a:ea typeface="MS PGothic" pitchFamily="34" charset="-128"/>
              </a:rPr>
              <a:t> capabilities</a:t>
            </a:r>
          </a:p>
          <a:p>
            <a:pPr marL="914400" lvl="1" indent="-4572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Governance Policies: </a:t>
            </a:r>
            <a:r>
              <a:rPr lang="en-US" sz="2000" dirty="0" err="1">
                <a:solidFill>
                  <a:prstClr val="white">
                    <a:lumMod val="85000"/>
                  </a:prstClr>
                </a:solidFill>
                <a:latin typeface="+mj-lt"/>
                <a:ea typeface="MS PGothic" pitchFamily="34" charset="-128"/>
              </a:rPr>
              <a:t>MSaaS</a:t>
            </a:r>
            <a:r>
              <a:rPr lang="en-US" sz="2000" dirty="0">
                <a:solidFill>
                  <a:prstClr val="white">
                    <a:lumMod val="85000"/>
                  </a:prstClr>
                </a:solidFill>
                <a:latin typeface="+mj-lt"/>
                <a:ea typeface="MS PGothic" pitchFamily="34" charset="-128"/>
              </a:rPr>
              <a:t> stakeholders, relationships and guidance for implementing and maintaining the Allied Framework for </a:t>
            </a:r>
            <a:r>
              <a:rPr lang="en-US" sz="2000" dirty="0" err="1">
                <a:solidFill>
                  <a:prstClr val="white">
                    <a:lumMod val="85000"/>
                  </a:prstClr>
                </a:solidFill>
                <a:latin typeface="+mj-lt"/>
                <a:ea typeface="MS PGothic" pitchFamily="34" charset="-128"/>
              </a:rPr>
              <a:t>MSaaS</a:t>
            </a:r>
            <a:endParaRPr lang="en-US" sz="2000" dirty="0">
              <a:solidFill>
                <a:prstClr val="white">
                  <a:lumMod val="85000"/>
                </a:prstClr>
              </a:solidFill>
              <a:latin typeface="+mj-lt"/>
              <a:ea typeface="MS PGothic" pitchFamily="34" charset="-128"/>
            </a:endParaRPr>
          </a:p>
        </p:txBody>
      </p:sp>
      <p:sp>
        <p:nvSpPr>
          <p:cNvPr id="2" name="TextBox 1">
            <a:extLst>
              <a:ext uri="{FF2B5EF4-FFF2-40B4-BE49-F238E27FC236}">
                <a16:creationId xmlns:a16="http://schemas.microsoft.com/office/drawing/2014/main" id="{B22193DB-5F18-C8C0-E5D1-AF9E0D31519C}"/>
              </a:ext>
            </a:extLst>
          </p:cNvPr>
          <p:cNvSpPr txBox="1"/>
          <p:nvPr/>
        </p:nvSpPr>
        <p:spPr>
          <a:xfrm>
            <a:off x="5857207" y="6206488"/>
            <a:ext cx="5384666" cy="461665"/>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200" dirty="0">
                <a:solidFill>
                  <a:schemeClr val="bg1"/>
                </a:solidFill>
              </a:rPr>
              <a:t>Source: Siegfried, R., J. Lloyd, T. van den Berg, “A New Reality: Modelling and Simulation as a Service,” CSIAC Journal, 6:3, November 2018.</a:t>
            </a:r>
          </a:p>
        </p:txBody>
      </p:sp>
    </p:spTree>
    <p:extLst>
      <p:ext uri="{BB962C8B-B14F-4D97-AF65-F5344CB8AC3E}">
        <p14:creationId xmlns:p14="http://schemas.microsoft.com/office/powerpoint/2010/main" val="388862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Summary: M&amp;S in NATO FMN</a:t>
            </a:r>
          </a:p>
        </p:txBody>
      </p:sp>
      <p:sp>
        <p:nvSpPr>
          <p:cNvPr id="3" name="TextBox 2"/>
          <p:cNvSpPr txBox="1"/>
          <p:nvPr/>
        </p:nvSpPr>
        <p:spPr>
          <a:xfrm>
            <a:off x="480561" y="906116"/>
            <a:ext cx="11230878" cy="5176802"/>
          </a:xfrm>
          <a:prstGeom prst="rect">
            <a:avLst/>
          </a:prstGeom>
          <a:noFill/>
        </p:spPr>
        <p:txBody>
          <a:bodyPr wrap="square" rtlCol="0">
            <a:spAutoFit/>
          </a:bodyPr>
          <a:lstStyle/>
          <a:p>
            <a:pPr marL="457200" indent="-457200" fontAlgn="base">
              <a:spcBef>
                <a:spcPct val="20000"/>
              </a:spcBef>
              <a:spcAft>
                <a:spcPct val="0"/>
              </a:spcAft>
              <a:buFont typeface="Arial" panose="020B0604020202020204" pitchFamily="34" charset="0"/>
              <a:buChar char="•"/>
            </a:pPr>
            <a:r>
              <a:rPr lang="en-US" sz="2800" dirty="0">
                <a:solidFill>
                  <a:prstClr val="white">
                    <a:lumMod val="85000"/>
                  </a:prstClr>
                </a:solidFill>
                <a:latin typeface="+mj-lt"/>
                <a:ea typeface="MS PGothic" pitchFamily="34" charset="-128"/>
              </a:rPr>
              <a:t>Modeling and Simulation (M&amp;S) supports military operations through training, analysis, testing, planning, and execution</a:t>
            </a:r>
          </a:p>
          <a:p>
            <a:pPr marL="457200" indent="-457200" fontAlgn="base">
              <a:spcBef>
                <a:spcPct val="20000"/>
              </a:spcBef>
              <a:spcAft>
                <a:spcPct val="0"/>
              </a:spcAft>
              <a:buFont typeface="Arial" panose="020B0604020202020204" pitchFamily="34" charset="0"/>
              <a:buChar char="•"/>
            </a:pPr>
            <a:r>
              <a:rPr lang="en-US" sz="2800" dirty="0">
                <a:solidFill>
                  <a:prstClr val="white">
                    <a:lumMod val="85000"/>
                  </a:prstClr>
                </a:solidFill>
                <a:latin typeface="+mj-lt"/>
                <a:ea typeface="MS PGothic" pitchFamily="34" charset="-128"/>
              </a:rPr>
              <a:t>M&amp;S is an identified requirement for Federated Mission Networking (FMN)</a:t>
            </a:r>
          </a:p>
          <a:p>
            <a:pPr marL="457200" indent="-457200" fontAlgn="base">
              <a:spcBef>
                <a:spcPct val="20000"/>
              </a:spcBef>
              <a:spcAft>
                <a:spcPct val="0"/>
              </a:spcAft>
              <a:buFont typeface="Arial" panose="020B0604020202020204" pitchFamily="34" charset="0"/>
              <a:buChar char="•"/>
            </a:pPr>
            <a:r>
              <a:rPr lang="en-US" sz="2800" dirty="0">
                <a:solidFill>
                  <a:prstClr val="white">
                    <a:lumMod val="85000"/>
                  </a:prstClr>
                </a:solidFill>
                <a:latin typeface="+mj-lt"/>
                <a:ea typeface="MS PGothic" pitchFamily="34" charset="-128"/>
              </a:rPr>
              <a:t>Interoperability is achieved through application of established standards</a:t>
            </a:r>
          </a:p>
          <a:p>
            <a:pPr marL="457200" indent="-457200" fontAlgn="base">
              <a:spcBef>
                <a:spcPct val="20000"/>
              </a:spcBef>
              <a:spcAft>
                <a:spcPct val="0"/>
              </a:spcAft>
              <a:buFont typeface="Arial" panose="020B0604020202020204" pitchFamily="34" charset="0"/>
              <a:buChar char="•"/>
            </a:pPr>
            <a:r>
              <a:rPr lang="en-US" sz="2800" dirty="0">
                <a:solidFill>
                  <a:prstClr val="white">
                    <a:lumMod val="85000"/>
                  </a:prstClr>
                </a:solidFill>
                <a:latin typeface="+mj-lt"/>
                <a:ea typeface="MS PGothic" pitchFamily="34" charset="-128"/>
              </a:rPr>
              <a:t>Instruction in “M&amp;S Standards for NATO FMN” by the MSG-211 team will equip FMN developers and users in essential knowledge to ensure success</a:t>
            </a:r>
          </a:p>
          <a:p>
            <a:pPr marL="457200" indent="-457200" fontAlgn="base">
              <a:spcBef>
                <a:spcPct val="20000"/>
              </a:spcBef>
              <a:spcAft>
                <a:spcPct val="0"/>
              </a:spcAft>
              <a:buFont typeface="Arial" panose="020B0604020202020204" pitchFamily="34" charset="0"/>
              <a:buChar char="•"/>
            </a:pPr>
            <a:r>
              <a:rPr lang="en-US" sz="2800" dirty="0">
                <a:solidFill>
                  <a:prstClr val="white">
                    <a:lumMod val="85000"/>
                  </a:prstClr>
                </a:solidFill>
                <a:latin typeface="+mj-lt"/>
                <a:ea typeface="MS PGothic" pitchFamily="34" charset="-128"/>
              </a:rPr>
              <a:t>First course presentation planned for October 2023 during NMSG in Monterey, CA</a:t>
            </a:r>
          </a:p>
        </p:txBody>
      </p:sp>
      <p:sp>
        <p:nvSpPr>
          <p:cNvPr id="2" name="TextBox 1">
            <a:extLst>
              <a:ext uri="{FF2B5EF4-FFF2-40B4-BE49-F238E27FC236}">
                <a16:creationId xmlns:a16="http://schemas.microsoft.com/office/drawing/2014/main" id="{B22193DB-5F18-C8C0-E5D1-AF9E0D31519C}"/>
              </a:ext>
            </a:extLst>
          </p:cNvPr>
          <p:cNvSpPr txBox="1"/>
          <p:nvPr/>
        </p:nvSpPr>
        <p:spPr>
          <a:xfrm>
            <a:off x="5857207" y="6206488"/>
            <a:ext cx="5384666" cy="461665"/>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200" dirty="0">
                <a:solidFill>
                  <a:schemeClr val="bg1"/>
                </a:solidFill>
              </a:rPr>
              <a:t>Source: Siegfried, R., J. Lloyd, T. van den Berg, “A New Reality: Modelling and Simulation as a Service,” CSIAC Journal, 6:3, November 2018.</a:t>
            </a:r>
          </a:p>
        </p:txBody>
      </p:sp>
    </p:spTree>
    <p:extLst>
      <p:ext uri="{BB962C8B-B14F-4D97-AF65-F5344CB8AC3E}">
        <p14:creationId xmlns:p14="http://schemas.microsoft.com/office/powerpoint/2010/main" val="183052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NATO Modeling and Simulation Organization</a:t>
            </a:r>
          </a:p>
        </p:txBody>
      </p:sp>
      <p:sp>
        <p:nvSpPr>
          <p:cNvPr id="3" name="TextBox 2"/>
          <p:cNvSpPr txBox="1"/>
          <p:nvPr/>
        </p:nvSpPr>
        <p:spPr>
          <a:xfrm>
            <a:off x="480561" y="1003047"/>
            <a:ext cx="11230878" cy="4819781"/>
          </a:xfrm>
          <a:prstGeom prst="rect">
            <a:avLst/>
          </a:prstGeom>
          <a:noFill/>
        </p:spPr>
        <p:txBody>
          <a:bodyPr wrap="square" rtlCol="0">
            <a:spAutoFit/>
          </a:bodyPr>
          <a:lstStyle/>
          <a:p>
            <a:pPr fontAlgn="base">
              <a:spcBef>
                <a:spcPct val="20000"/>
              </a:spcBef>
              <a:spcAft>
                <a:spcPct val="0"/>
              </a:spcAft>
            </a:pPr>
            <a:r>
              <a:rPr lang="en-US" sz="3200" dirty="0">
                <a:solidFill>
                  <a:prstClr val="white">
                    <a:lumMod val="85000"/>
                  </a:prstClr>
                </a:solidFill>
                <a:latin typeface="+mj-lt"/>
                <a:ea typeface="MS PGothic" pitchFamily="34" charset="-128"/>
              </a:rPr>
              <a:t>“The mission of the NATO Modelling and Simulation (M&amp;S) Group (NMSG) is to promote co-operation among Alliance bodies, NATO member nations and partner nations to </a:t>
            </a:r>
            <a:r>
              <a:rPr lang="en-US" sz="3200" dirty="0" err="1">
                <a:solidFill>
                  <a:prstClr val="white">
                    <a:lumMod val="85000"/>
                  </a:prstClr>
                </a:solidFill>
                <a:latin typeface="+mj-lt"/>
                <a:ea typeface="MS PGothic" pitchFamily="34" charset="-128"/>
              </a:rPr>
              <a:t>maximise</a:t>
            </a:r>
            <a:r>
              <a:rPr lang="en-US" sz="3200" dirty="0">
                <a:solidFill>
                  <a:prstClr val="white">
                    <a:lumMod val="85000"/>
                  </a:prstClr>
                </a:solidFill>
                <a:latin typeface="+mj-lt"/>
                <a:ea typeface="MS PGothic" pitchFamily="34" charset="-128"/>
              </a:rPr>
              <a:t> the effective </a:t>
            </a:r>
            <a:r>
              <a:rPr lang="en-US" sz="3200" dirty="0" err="1">
                <a:solidFill>
                  <a:prstClr val="white">
                    <a:lumMod val="85000"/>
                  </a:prstClr>
                </a:solidFill>
                <a:latin typeface="+mj-lt"/>
                <a:ea typeface="MS PGothic" pitchFamily="34" charset="-128"/>
              </a:rPr>
              <a:t>utilisation</a:t>
            </a:r>
            <a:r>
              <a:rPr lang="en-US" sz="3200" dirty="0">
                <a:solidFill>
                  <a:prstClr val="white">
                    <a:lumMod val="85000"/>
                  </a:prstClr>
                </a:solidFill>
                <a:latin typeface="+mj-lt"/>
                <a:ea typeface="MS PGothic" pitchFamily="34" charset="-128"/>
              </a:rPr>
              <a:t> of M&amp;S.”</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Operates as part of the NATO Science and Technology Organization (STO)</a:t>
            </a:r>
          </a:p>
          <a:p>
            <a:pPr marL="742950" lvl="1"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e.g., see current STO activities at https://www.sto.nato.int/Pages/activitieslisting.aspx</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Oversees numerous efforts related to M&amp;S</a:t>
            </a:r>
          </a:p>
        </p:txBody>
      </p:sp>
    </p:spTree>
    <p:extLst>
      <p:ext uri="{BB962C8B-B14F-4D97-AF65-F5344CB8AC3E}">
        <p14:creationId xmlns:p14="http://schemas.microsoft.com/office/powerpoint/2010/main" val="10597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NMSG Activities of Interest to MOVES*</a:t>
            </a:r>
          </a:p>
        </p:txBody>
      </p:sp>
      <p:sp>
        <p:nvSpPr>
          <p:cNvPr id="3" name="TextBox 2"/>
          <p:cNvSpPr txBox="1"/>
          <p:nvPr/>
        </p:nvSpPr>
        <p:spPr>
          <a:xfrm>
            <a:off x="480561" y="1003047"/>
            <a:ext cx="11230878" cy="2850011"/>
          </a:xfrm>
          <a:prstGeom prst="rect">
            <a:avLst/>
          </a:prstGeom>
          <a:noFill/>
        </p:spPr>
        <p:txBody>
          <a:bodyPr wrap="square" rtlCol="0">
            <a:spAutoFit/>
          </a:bodyPr>
          <a:lstStyle/>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Human Behavior Modeling</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Cyberwarfare Modeling (just starting)</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C2 System, Simulation System, Robotic System Interoperability</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M&amp;S in NATO Federated Mission Networking</a:t>
            </a:r>
          </a:p>
        </p:txBody>
      </p:sp>
      <p:sp>
        <p:nvSpPr>
          <p:cNvPr id="2" name="TextBox 1">
            <a:extLst>
              <a:ext uri="{FF2B5EF4-FFF2-40B4-BE49-F238E27FC236}">
                <a16:creationId xmlns:a16="http://schemas.microsoft.com/office/drawing/2014/main" id="{D4D430F0-5C4F-DBA1-3A70-6578D7CA036A}"/>
              </a:ext>
            </a:extLst>
          </p:cNvPr>
          <p:cNvSpPr txBox="1"/>
          <p:nvPr/>
        </p:nvSpPr>
        <p:spPr>
          <a:xfrm>
            <a:off x="8410832" y="5296930"/>
            <a:ext cx="1643142" cy="369332"/>
          </a:xfrm>
          <a:prstGeom prst="rect">
            <a:avLst/>
          </a:prstGeom>
          <a:noFill/>
        </p:spPr>
        <p:txBody>
          <a:bodyPr wrap="none" rtlCol="0">
            <a:spAutoFit/>
          </a:bodyPr>
          <a:lstStyle/>
          <a:p>
            <a:r>
              <a:rPr lang="en-US" dirty="0">
                <a:solidFill>
                  <a:schemeClr val="bg1"/>
                </a:solidFill>
              </a:rPr>
              <a:t>* At this time…</a:t>
            </a:r>
          </a:p>
        </p:txBody>
      </p:sp>
    </p:spTree>
    <p:extLst>
      <p:ext uri="{BB962C8B-B14F-4D97-AF65-F5344CB8AC3E}">
        <p14:creationId xmlns:p14="http://schemas.microsoft.com/office/powerpoint/2010/main" val="395763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Direct MOVES Engagement</a:t>
            </a:r>
          </a:p>
        </p:txBody>
      </p:sp>
      <p:sp>
        <p:nvSpPr>
          <p:cNvPr id="3" name="TextBox 2"/>
          <p:cNvSpPr txBox="1"/>
          <p:nvPr/>
        </p:nvSpPr>
        <p:spPr>
          <a:xfrm>
            <a:off x="304800" y="942084"/>
            <a:ext cx="11591109" cy="5213735"/>
          </a:xfrm>
          <a:prstGeom prst="rect">
            <a:avLst/>
          </a:prstGeom>
          <a:noFill/>
        </p:spPr>
        <p:txBody>
          <a:bodyPr wrap="square" rtlCol="0">
            <a:spAutoFit/>
          </a:bodyPr>
          <a:lstStyle/>
          <a:p>
            <a:pPr fontAlgn="base">
              <a:spcBef>
                <a:spcPct val="20000"/>
              </a:spcBef>
              <a:spcAft>
                <a:spcPct val="0"/>
              </a:spcAft>
            </a:pPr>
            <a:r>
              <a:rPr lang="en-US" sz="3200" dirty="0">
                <a:solidFill>
                  <a:prstClr val="white">
                    <a:lumMod val="85000"/>
                  </a:prstClr>
                </a:solidFill>
                <a:latin typeface="+mj-lt"/>
                <a:ea typeface="MS PGothic" pitchFamily="34" charset="-128"/>
              </a:rPr>
              <a:t>MOVES researchers have participated in (and led) various NMSG activities (as well as an invited paper/presentation in Rome in 2016 on “Challenges in Representing Human-Robot Teams in Combat Simulations”)</a:t>
            </a:r>
          </a:p>
          <a:p>
            <a:pPr marL="285750" indent="-285750" fontAlgn="base">
              <a:spcBef>
                <a:spcPct val="20000"/>
              </a:spcBef>
              <a:spcAft>
                <a:spcPct val="0"/>
              </a:spcAft>
              <a:buFont typeface="Arial" pitchFamily="34" charset="0"/>
              <a:buChar char="•"/>
            </a:pPr>
            <a:r>
              <a:rPr lang="en-US" sz="2800" dirty="0">
                <a:solidFill>
                  <a:prstClr val="white">
                    <a:lumMod val="85000"/>
                  </a:prstClr>
                </a:solidFill>
                <a:latin typeface="+mj-lt"/>
                <a:ea typeface="MS PGothic" pitchFamily="34" charset="-128"/>
              </a:rPr>
              <a:t>Human Behavior Modeling (MSG-127 and MSG-198)</a:t>
            </a:r>
          </a:p>
          <a:p>
            <a:pPr marL="285750" indent="-285750" fontAlgn="base">
              <a:spcBef>
                <a:spcPct val="20000"/>
              </a:spcBef>
              <a:spcAft>
                <a:spcPct val="0"/>
              </a:spcAft>
              <a:buFont typeface="Arial" pitchFamily="34" charset="0"/>
              <a:buChar char="•"/>
            </a:pPr>
            <a:r>
              <a:rPr lang="en-US" sz="2800" dirty="0">
                <a:solidFill>
                  <a:prstClr val="white">
                    <a:lumMod val="85000"/>
                  </a:prstClr>
                </a:solidFill>
                <a:latin typeface="+mj-lt"/>
                <a:ea typeface="MS PGothic" pitchFamily="34" charset="-128"/>
              </a:rPr>
              <a:t>C2-Simulation Interoperability Studies (MSG-085, MSG-145, MSG-193, MSG-201)</a:t>
            </a:r>
          </a:p>
          <a:p>
            <a:pPr marL="285750" indent="-285750" fontAlgn="base">
              <a:spcBef>
                <a:spcPct val="20000"/>
              </a:spcBef>
              <a:spcAft>
                <a:spcPct val="0"/>
              </a:spcAft>
              <a:buFont typeface="Arial" pitchFamily="34" charset="0"/>
              <a:buChar char="•"/>
            </a:pPr>
            <a:r>
              <a:rPr lang="en-US" sz="2800" dirty="0">
                <a:solidFill>
                  <a:prstClr val="white">
                    <a:lumMod val="85000"/>
                  </a:prstClr>
                </a:solidFill>
                <a:latin typeface="+mj-lt"/>
                <a:ea typeface="MS PGothic" pitchFamily="34" charset="-128"/>
              </a:rPr>
              <a:t>Led MSG-194 Lecture Series on the C2 Systems – Simulation Systems Interoperation (C2SIM) international standard </a:t>
            </a:r>
          </a:p>
          <a:p>
            <a:pPr marL="742950" lvl="1" indent="-285750" fontAlgn="base">
              <a:spcBef>
                <a:spcPct val="20000"/>
              </a:spcBef>
              <a:spcAft>
                <a:spcPct val="0"/>
              </a:spcAft>
              <a:buFont typeface="Arial" pitchFamily="34" charset="0"/>
              <a:buChar char="•"/>
            </a:pPr>
            <a:r>
              <a:rPr lang="en-US" sz="2000" dirty="0">
                <a:solidFill>
                  <a:prstClr val="white">
                    <a:lumMod val="85000"/>
                  </a:prstClr>
                </a:solidFill>
                <a:latin typeface="+mj-lt"/>
                <a:ea typeface="MS PGothic" pitchFamily="34" charset="-128"/>
              </a:rPr>
              <a:t>Conducted courses in the Spring and Fall of 2021 and 2022 for over 200 NATO members</a:t>
            </a:r>
          </a:p>
          <a:p>
            <a:pPr marL="742950" lvl="1" indent="-285750" fontAlgn="base">
              <a:spcBef>
                <a:spcPct val="20000"/>
              </a:spcBef>
              <a:spcAft>
                <a:spcPct val="0"/>
              </a:spcAft>
              <a:buFont typeface="Arial" pitchFamily="34" charset="0"/>
              <a:buChar char="•"/>
            </a:pPr>
            <a:r>
              <a:rPr lang="en-US" sz="2000" dirty="0">
                <a:solidFill>
                  <a:prstClr val="white">
                    <a:lumMod val="85000"/>
                  </a:prstClr>
                </a:solidFill>
                <a:latin typeface="+mj-lt"/>
                <a:ea typeface="MS PGothic" pitchFamily="34" charset="-128"/>
              </a:rPr>
              <a:t>Included separate hands-on instruction in use of C2SIM software in the Fall of 2021 and 2022</a:t>
            </a:r>
            <a:endParaRPr lang="en-US" dirty="0">
              <a:solidFill>
                <a:prstClr val="white">
                  <a:lumMod val="85000"/>
                </a:prstClr>
              </a:solidFill>
              <a:latin typeface="+mj-lt"/>
              <a:ea typeface="MS PGothic" pitchFamily="34" charset="-128"/>
            </a:endParaRPr>
          </a:p>
        </p:txBody>
      </p:sp>
    </p:spTree>
    <p:extLst>
      <p:ext uri="{BB962C8B-B14F-4D97-AF65-F5344CB8AC3E}">
        <p14:creationId xmlns:p14="http://schemas.microsoft.com/office/powerpoint/2010/main" val="194944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Human Behavior Modeling</a:t>
            </a:r>
          </a:p>
        </p:txBody>
      </p:sp>
      <p:sp>
        <p:nvSpPr>
          <p:cNvPr id="3" name="TextBox 2"/>
          <p:cNvSpPr txBox="1"/>
          <p:nvPr/>
        </p:nvSpPr>
        <p:spPr>
          <a:xfrm>
            <a:off x="480561" y="854763"/>
            <a:ext cx="11230878" cy="584775"/>
          </a:xfrm>
          <a:prstGeom prst="rect">
            <a:avLst/>
          </a:prstGeom>
          <a:noFill/>
        </p:spPr>
        <p:txBody>
          <a:bodyPr wrap="square" rtlCol="0">
            <a:spAutoFit/>
          </a:bodyPr>
          <a:lstStyle/>
          <a:p>
            <a:pPr fontAlgn="base">
              <a:spcBef>
                <a:spcPct val="20000"/>
              </a:spcBef>
              <a:spcAft>
                <a:spcPct val="0"/>
              </a:spcAft>
            </a:pPr>
            <a:r>
              <a:rPr lang="en-US" sz="3200" dirty="0">
                <a:solidFill>
                  <a:prstClr val="white">
                    <a:lumMod val="85000"/>
                  </a:prstClr>
                </a:solidFill>
                <a:latin typeface="+mj-lt"/>
                <a:ea typeface="MS PGothic" pitchFamily="34" charset="-128"/>
              </a:rPr>
              <a:t>Participated in / contributed to the following efforts:</a:t>
            </a:r>
          </a:p>
        </p:txBody>
      </p:sp>
      <p:pic>
        <p:nvPicPr>
          <p:cNvPr id="4" name="Picture 3">
            <a:extLst>
              <a:ext uri="{FF2B5EF4-FFF2-40B4-BE49-F238E27FC236}">
                <a16:creationId xmlns:a16="http://schemas.microsoft.com/office/drawing/2014/main" id="{E4AE03CE-A916-B810-CE27-ED5380DCE9FA}"/>
              </a:ext>
            </a:extLst>
          </p:cNvPr>
          <p:cNvPicPr>
            <a:picLocks noChangeAspect="1"/>
          </p:cNvPicPr>
          <p:nvPr/>
        </p:nvPicPr>
        <p:blipFill>
          <a:blip r:embed="rId2"/>
          <a:stretch>
            <a:fillRect/>
          </a:stretch>
        </p:blipFill>
        <p:spPr>
          <a:xfrm>
            <a:off x="81413" y="2508916"/>
            <a:ext cx="5764247" cy="3440738"/>
          </a:xfrm>
          <a:prstGeom prst="rect">
            <a:avLst/>
          </a:prstGeom>
        </p:spPr>
      </p:pic>
      <p:pic>
        <p:nvPicPr>
          <p:cNvPr id="6" name="Picture 5">
            <a:extLst>
              <a:ext uri="{FF2B5EF4-FFF2-40B4-BE49-F238E27FC236}">
                <a16:creationId xmlns:a16="http://schemas.microsoft.com/office/drawing/2014/main" id="{15B6BE9B-B1A3-25C7-98A3-390B3E2463FC}"/>
              </a:ext>
            </a:extLst>
          </p:cNvPr>
          <p:cNvPicPr>
            <a:picLocks noChangeAspect="1"/>
          </p:cNvPicPr>
          <p:nvPr/>
        </p:nvPicPr>
        <p:blipFill>
          <a:blip r:embed="rId3"/>
          <a:stretch>
            <a:fillRect/>
          </a:stretch>
        </p:blipFill>
        <p:spPr>
          <a:xfrm>
            <a:off x="5941312" y="2787599"/>
            <a:ext cx="6169275" cy="3153955"/>
          </a:xfrm>
          <a:prstGeom prst="rect">
            <a:avLst/>
          </a:prstGeom>
        </p:spPr>
      </p:pic>
      <p:sp>
        <p:nvSpPr>
          <p:cNvPr id="8" name="TextBox 7">
            <a:extLst>
              <a:ext uri="{FF2B5EF4-FFF2-40B4-BE49-F238E27FC236}">
                <a16:creationId xmlns:a16="http://schemas.microsoft.com/office/drawing/2014/main" id="{3343FD29-BC34-1C78-9164-2BB13EDDF5B6}"/>
              </a:ext>
            </a:extLst>
          </p:cNvPr>
          <p:cNvSpPr txBox="1"/>
          <p:nvPr/>
        </p:nvSpPr>
        <p:spPr>
          <a:xfrm>
            <a:off x="148873" y="1483070"/>
            <a:ext cx="5302693" cy="904863"/>
          </a:xfrm>
          <a:prstGeom prst="rect">
            <a:avLst/>
          </a:prstGeom>
          <a:noFill/>
        </p:spPr>
        <p:txBody>
          <a:bodyPr wrap="square" rtlCol="0">
            <a:spAutoFit/>
          </a:bodyPr>
          <a:lstStyle/>
          <a:p>
            <a:pPr fontAlgn="base">
              <a:spcBef>
                <a:spcPct val="20000"/>
              </a:spcBef>
              <a:spcAft>
                <a:spcPct val="0"/>
              </a:spcAft>
            </a:pPr>
            <a:r>
              <a:rPr lang="en-US" sz="2400" dirty="0">
                <a:solidFill>
                  <a:prstClr val="white">
                    <a:lumMod val="85000"/>
                  </a:prstClr>
                </a:solidFill>
                <a:latin typeface="+mj-lt"/>
                <a:ea typeface="MS PGothic" pitchFamily="34" charset="-128"/>
              </a:rPr>
              <a:t>MSG-127 Reference Architecture </a:t>
            </a:r>
          </a:p>
          <a:p>
            <a:pPr fontAlgn="base">
              <a:spcBef>
                <a:spcPct val="20000"/>
              </a:spcBef>
              <a:spcAft>
                <a:spcPct val="0"/>
              </a:spcAft>
            </a:pPr>
            <a:r>
              <a:rPr lang="en-US" sz="2400" dirty="0">
                <a:solidFill>
                  <a:prstClr val="white">
                    <a:lumMod val="85000"/>
                  </a:prstClr>
                </a:solidFill>
                <a:latin typeface="+mj-lt"/>
                <a:ea typeface="MS PGothic" pitchFamily="34" charset="-128"/>
              </a:rPr>
              <a:t>for Human </a:t>
            </a:r>
            <a:r>
              <a:rPr lang="en-US" sz="2400" dirty="0" err="1">
                <a:solidFill>
                  <a:prstClr val="white">
                    <a:lumMod val="85000"/>
                  </a:prstClr>
                </a:solidFill>
                <a:latin typeface="+mj-lt"/>
                <a:ea typeface="MS PGothic" pitchFamily="34" charset="-128"/>
              </a:rPr>
              <a:t>Behaviour</a:t>
            </a:r>
            <a:r>
              <a:rPr lang="en-US" sz="2400" dirty="0">
                <a:solidFill>
                  <a:prstClr val="white">
                    <a:lumMod val="85000"/>
                  </a:prstClr>
                </a:solidFill>
                <a:latin typeface="+mj-lt"/>
                <a:ea typeface="MS PGothic" pitchFamily="34" charset="-128"/>
              </a:rPr>
              <a:t> Modelling (2018)</a:t>
            </a:r>
          </a:p>
        </p:txBody>
      </p:sp>
      <p:sp>
        <p:nvSpPr>
          <p:cNvPr id="9" name="TextBox 8">
            <a:extLst>
              <a:ext uri="{FF2B5EF4-FFF2-40B4-BE49-F238E27FC236}">
                <a16:creationId xmlns:a16="http://schemas.microsoft.com/office/drawing/2014/main" id="{8CD0B06B-58C2-1FF3-C2E6-E88E28549B4A}"/>
              </a:ext>
            </a:extLst>
          </p:cNvPr>
          <p:cNvSpPr txBox="1"/>
          <p:nvPr/>
        </p:nvSpPr>
        <p:spPr>
          <a:xfrm>
            <a:off x="6096000" y="1439538"/>
            <a:ext cx="5503817" cy="1348061"/>
          </a:xfrm>
          <a:prstGeom prst="rect">
            <a:avLst/>
          </a:prstGeom>
          <a:noFill/>
        </p:spPr>
        <p:txBody>
          <a:bodyPr wrap="square" rtlCol="0">
            <a:spAutoFit/>
          </a:bodyPr>
          <a:lstStyle/>
          <a:p>
            <a:pPr fontAlgn="base">
              <a:spcBef>
                <a:spcPct val="20000"/>
              </a:spcBef>
              <a:spcAft>
                <a:spcPct val="0"/>
              </a:spcAft>
            </a:pPr>
            <a:r>
              <a:rPr lang="en-US" sz="2400" dirty="0">
                <a:solidFill>
                  <a:prstClr val="white">
                    <a:lumMod val="85000"/>
                  </a:prstClr>
                </a:solidFill>
                <a:latin typeface="+mj-lt"/>
                <a:ea typeface="MS PGothic" pitchFamily="34" charset="-128"/>
              </a:rPr>
              <a:t>MSG-198 Composable Human </a:t>
            </a:r>
          </a:p>
          <a:p>
            <a:pPr fontAlgn="base">
              <a:spcBef>
                <a:spcPct val="20000"/>
              </a:spcBef>
              <a:spcAft>
                <a:spcPct val="0"/>
              </a:spcAft>
            </a:pPr>
            <a:r>
              <a:rPr lang="en-US" sz="2400" dirty="0" err="1">
                <a:solidFill>
                  <a:prstClr val="white">
                    <a:lumMod val="85000"/>
                  </a:prstClr>
                </a:solidFill>
                <a:latin typeface="+mj-lt"/>
                <a:ea typeface="MS PGothic" pitchFamily="34" charset="-128"/>
              </a:rPr>
              <a:t>Behaviour</a:t>
            </a:r>
            <a:r>
              <a:rPr lang="en-US" sz="2400" dirty="0">
                <a:solidFill>
                  <a:prstClr val="white">
                    <a:lumMod val="85000"/>
                  </a:prstClr>
                </a:solidFill>
                <a:latin typeface="+mj-lt"/>
                <a:ea typeface="MS PGothic" pitchFamily="34" charset="-128"/>
              </a:rPr>
              <a:t> Representation in </a:t>
            </a:r>
          </a:p>
          <a:p>
            <a:pPr fontAlgn="base">
              <a:spcBef>
                <a:spcPct val="20000"/>
              </a:spcBef>
              <a:spcAft>
                <a:spcPct val="0"/>
              </a:spcAft>
            </a:pPr>
            <a:r>
              <a:rPr lang="en-US" sz="2400" dirty="0">
                <a:solidFill>
                  <a:prstClr val="white">
                    <a:lumMod val="85000"/>
                  </a:prstClr>
                </a:solidFill>
                <a:latin typeface="+mj-lt"/>
                <a:ea typeface="MS PGothic" pitchFamily="34" charset="-128"/>
              </a:rPr>
              <a:t>Constructive Simulation Systems (2023)</a:t>
            </a:r>
          </a:p>
        </p:txBody>
      </p:sp>
      <p:sp>
        <p:nvSpPr>
          <p:cNvPr id="2" name="TextBox 1">
            <a:extLst>
              <a:ext uri="{FF2B5EF4-FFF2-40B4-BE49-F238E27FC236}">
                <a16:creationId xmlns:a16="http://schemas.microsoft.com/office/drawing/2014/main" id="{407E45C8-B0D8-6CCB-15FF-7F0128D6DE23}"/>
              </a:ext>
            </a:extLst>
          </p:cNvPr>
          <p:cNvSpPr txBox="1"/>
          <p:nvPr/>
        </p:nvSpPr>
        <p:spPr>
          <a:xfrm>
            <a:off x="6548251" y="6003237"/>
            <a:ext cx="4955396" cy="369332"/>
          </a:xfrm>
          <a:prstGeom prst="rect">
            <a:avLst/>
          </a:prstGeom>
          <a:noFill/>
        </p:spPr>
        <p:txBody>
          <a:bodyPr wrap="none" rtlCol="0">
            <a:spAutoFit/>
          </a:bodyPr>
          <a:lstStyle/>
          <a:p>
            <a:r>
              <a:rPr lang="en-US" dirty="0">
                <a:solidFill>
                  <a:schemeClr val="bg1"/>
                </a:solidFill>
              </a:rPr>
              <a:t>…with interest in the proposed follow-on activity…</a:t>
            </a:r>
          </a:p>
        </p:txBody>
      </p:sp>
    </p:spTree>
    <p:extLst>
      <p:ext uri="{BB962C8B-B14F-4D97-AF65-F5344CB8AC3E}">
        <p14:creationId xmlns:p14="http://schemas.microsoft.com/office/powerpoint/2010/main" val="269362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Interoperability</a:t>
            </a:r>
          </a:p>
        </p:txBody>
      </p:sp>
      <p:sp>
        <p:nvSpPr>
          <p:cNvPr id="3" name="TextBox 2"/>
          <p:cNvSpPr txBox="1"/>
          <p:nvPr/>
        </p:nvSpPr>
        <p:spPr>
          <a:xfrm>
            <a:off x="480561" y="817101"/>
            <a:ext cx="11230878" cy="5890843"/>
          </a:xfrm>
          <a:prstGeom prst="rect">
            <a:avLst/>
          </a:prstGeom>
          <a:noFill/>
        </p:spPr>
        <p:txBody>
          <a:bodyPr wrap="square" rtlCol="0">
            <a:spAutoFit/>
          </a:bodyPr>
          <a:lstStyle/>
          <a:p>
            <a:pPr fontAlgn="base">
              <a:spcBef>
                <a:spcPct val="20000"/>
              </a:spcBef>
              <a:spcAft>
                <a:spcPct val="0"/>
              </a:spcAft>
            </a:pPr>
            <a:r>
              <a:rPr lang="en-US" sz="2800" dirty="0">
                <a:solidFill>
                  <a:prstClr val="white">
                    <a:lumMod val="85000"/>
                  </a:prstClr>
                </a:solidFill>
                <a:latin typeface="+mj-lt"/>
                <a:ea typeface="MS PGothic" pitchFamily="34" charset="-128"/>
              </a:rPr>
              <a:t>Participated in proof-of-concept studies MSG-085 and MSG-145 contributing to development and approval of the C2SIM international standard</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Command and Control Systems – Simulation Systems Interoperation (C2SIM) standard approved in 2020 by the Simulation Interoperability Standards Organization (SISO)</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Addresses information interchange across C2 systems, simulation systems, and robotic and autonomous systems (RAS) while providing the conceptual foundation for interoperability across other classes of systems (e.g., cybersecurity systems, sensor systems, logistics systems, etc.)</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Identified by NATO in 2021 as one of the M&amp;S standards for use in the Federated Mission Networking (FMN) program</a:t>
            </a:r>
          </a:p>
          <a:p>
            <a:pPr marL="285750"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Adopted by NATO as Standardization Agreement (STANAG) 4856 in March 2023</a:t>
            </a:r>
          </a:p>
          <a:p>
            <a:pPr marL="285750" indent="-285750" fontAlgn="base">
              <a:spcBef>
                <a:spcPct val="20000"/>
              </a:spcBef>
              <a:spcAft>
                <a:spcPct val="0"/>
              </a:spcAft>
              <a:buFont typeface="Arial" pitchFamily="34" charset="0"/>
              <a:buChar char="•"/>
            </a:pPr>
            <a:endParaRPr lang="en-US" sz="2800" dirty="0">
              <a:solidFill>
                <a:prstClr val="white">
                  <a:lumMod val="85000"/>
                </a:prstClr>
              </a:solidFill>
              <a:latin typeface="+mj-lt"/>
              <a:ea typeface="MS PGothic" pitchFamily="34" charset="-128"/>
            </a:endParaRPr>
          </a:p>
        </p:txBody>
      </p:sp>
    </p:spTree>
    <p:extLst>
      <p:ext uri="{BB962C8B-B14F-4D97-AF65-F5344CB8AC3E}">
        <p14:creationId xmlns:p14="http://schemas.microsoft.com/office/powerpoint/2010/main" val="190691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NATO Federated Mission Networking (FMN)</a:t>
            </a:r>
          </a:p>
        </p:txBody>
      </p:sp>
      <p:sp>
        <p:nvSpPr>
          <p:cNvPr id="3" name="TextBox 2"/>
          <p:cNvSpPr txBox="1"/>
          <p:nvPr/>
        </p:nvSpPr>
        <p:spPr>
          <a:xfrm>
            <a:off x="480561" y="1003047"/>
            <a:ext cx="11230878" cy="5509200"/>
          </a:xfrm>
          <a:prstGeom prst="rect">
            <a:avLst/>
          </a:prstGeom>
          <a:noFill/>
        </p:spPr>
        <p:txBody>
          <a:bodyPr wrap="square" rtlCol="0">
            <a:spAutoFit/>
          </a:bodyPr>
          <a:lstStyle/>
          <a:p>
            <a:pPr fontAlgn="base">
              <a:spcBef>
                <a:spcPct val="20000"/>
              </a:spcBef>
              <a:spcAft>
                <a:spcPct val="0"/>
              </a:spcAft>
            </a:pPr>
            <a:r>
              <a:rPr lang="en-US" sz="3200" dirty="0">
                <a:solidFill>
                  <a:prstClr val="white">
                    <a:lumMod val="85000"/>
                  </a:prstClr>
                </a:solidFill>
                <a:latin typeface="+mj-lt"/>
                <a:ea typeface="MS PGothic" pitchFamily="34" charset="-128"/>
              </a:rPr>
              <a:t>Concept for bringing together diverse systems from multiple nations in support of coalition operations.</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Key concept is “Day Zero” interoperability</a:t>
            </a:r>
          </a:p>
          <a:p>
            <a:pPr marL="742950" lvl="1"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Enabling minimum capabilities required to support the needs of the Commander during the pre-deployment and initial deployment phases of an operation</a:t>
            </a:r>
          </a:p>
          <a:p>
            <a:pPr marL="742950" lvl="1"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Supporting rapid, smooth, and efficient transition from pre-deployment to initial operations</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Dependent on application of agreed-upon standards</a:t>
            </a:r>
          </a:p>
          <a:p>
            <a:pPr marL="285750" indent="-285750" fontAlgn="base">
              <a:spcBef>
                <a:spcPct val="20000"/>
              </a:spcBef>
              <a:spcAft>
                <a:spcPct val="0"/>
              </a:spcAft>
              <a:buFont typeface="Arial" pitchFamily="34" charset="0"/>
              <a:buChar char="•"/>
            </a:pPr>
            <a:endParaRPr lang="en-US" sz="3200" dirty="0">
              <a:solidFill>
                <a:prstClr val="white">
                  <a:lumMod val="85000"/>
                </a:prstClr>
              </a:solidFill>
              <a:latin typeface="+mj-lt"/>
              <a:ea typeface="MS PGothic" pitchFamily="34" charset="-128"/>
            </a:endParaRPr>
          </a:p>
        </p:txBody>
      </p:sp>
    </p:spTree>
    <p:extLst>
      <p:ext uri="{BB962C8B-B14F-4D97-AF65-F5344CB8AC3E}">
        <p14:creationId xmlns:p14="http://schemas.microsoft.com/office/powerpoint/2010/main" val="351673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Need for M&amp;S Standards in NATO FMN</a:t>
            </a:r>
          </a:p>
        </p:txBody>
      </p:sp>
      <p:sp>
        <p:nvSpPr>
          <p:cNvPr id="3" name="TextBox 2"/>
          <p:cNvSpPr txBox="1"/>
          <p:nvPr/>
        </p:nvSpPr>
        <p:spPr>
          <a:xfrm>
            <a:off x="480561" y="1081428"/>
            <a:ext cx="11230878" cy="4967514"/>
          </a:xfrm>
          <a:prstGeom prst="rect">
            <a:avLst/>
          </a:prstGeom>
          <a:noFill/>
        </p:spPr>
        <p:txBody>
          <a:bodyPr wrap="square" rtlCol="0">
            <a:spAutoFit/>
          </a:bodyPr>
          <a:lstStyle/>
          <a:p>
            <a:pPr fontAlgn="base">
              <a:spcBef>
                <a:spcPct val="20000"/>
              </a:spcBef>
              <a:spcAft>
                <a:spcPct val="0"/>
              </a:spcAft>
            </a:pPr>
            <a:r>
              <a:rPr lang="en-US" sz="3200" dirty="0">
                <a:solidFill>
                  <a:prstClr val="white">
                    <a:lumMod val="85000"/>
                  </a:prstClr>
                </a:solidFill>
                <a:latin typeface="+mj-lt"/>
                <a:ea typeface="MS PGothic" pitchFamily="34" charset="-128"/>
              </a:rPr>
              <a:t>Requirements for interoperation of C2 systems with Simulation systems include:</a:t>
            </a:r>
          </a:p>
          <a:p>
            <a:pPr marL="285750" indent="-285750" fontAlgn="base">
              <a:spcBef>
                <a:spcPct val="20000"/>
              </a:spcBef>
              <a:spcAft>
                <a:spcPct val="0"/>
              </a:spcAft>
              <a:buFont typeface="Arial" pitchFamily="34" charset="0"/>
              <a:buChar char="•"/>
            </a:pPr>
            <a:r>
              <a:rPr lang="en-US" sz="2800" dirty="0">
                <a:solidFill>
                  <a:prstClr val="white">
                    <a:lumMod val="85000"/>
                  </a:prstClr>
                </a:solidFill>
                <a:latin typeface="+mj-lt"/>
                <a:ea typeface="MS PGothic" pitchFamily="34" charset="-128"/>
              </a:rPr>
              <a:t>Force Readiness and Training – M&amp;S provides the synthetic environment to support collective training</a:t>
            </a:r>
          </a:p>
          <a:p>
            <a:pPr marL="742950" lvl="1" indent="-285750" fontAlgn="base">
              <a:spcBef>
                <a:spcPct val="20000"/>
              </a:spcBef>
              <a:spcAft>
                <a:spcPct val="0"/>
              </a:spcAft>
              <a:buFont typeface="Arial" pitchFamily="34" charset="0"/>
              <a:buChar char="•"/>
            </a:pPr>
            <a:r>
              <a:rPr lang="en-US" sz="2400" dirty="0">
                <a:solidFill>
                  <a:prstClr val="white">
                    <a:lumMod val="85000"/>
                  </a:prstClr>
                </a:solidFill>
                <a:latin typeface="+mj-lt"/>
                <a:ea typeface="MS PGothic" pitchFamily="34" charset="-128"/>
              </a:rPr>
              <a:t>Stimulates C2 systems for “train as you fight”</a:t>
            </a:r>
          </a:p>
          <a:p>
            <a:pPr marL="285750" indent="-285750" fontAlgn="base">
              <a:spcBef>
                <a:spcPct val="20000"/>
              </a:spcBef>
              <a:spcAft>
                <a:spcPct val="0"/>
              </a:spcAft>
              <a:buFont typeface="Arial" pitchFamily="34" charset="0"/>
              <a:buChar char="•"/>
            </a:pPr>
            <a:r>
              <a:rPr lang="en-US" sz="2800" dirty="0">
                <a:solidFill>
                  <a:prstClr val="white">
                    <a:lumMod val="85000"/>
                  </a:prstClr>
                </a:solidFill>
                <a:latin typeface="+mj-lt"/>
                <a:ea typeface="MS PGothic" pitchFamily="34" charset="-128"/>
              </a:rPr>
              <a:t>Support to Operations – M&amp;S provides alternative timings and schemes of maneuver to evaluate current and future plans </a:t>
            </a:r>
          </a:p>
          <a:p>
            <a:pPr marL="285750" indent="-285750" fontAlgn="base">
              <a:spcBef>
                <a:spcPct val="20000"/>
              </a:spcBef>
              <a:spcAft>
                <a:spcPct val="0"/>
              </a:spcAft>
              <a:buFont typeface="Arial" pitchFamily="34" charset="0"/>
              <a:buChar char="•"/>
            </a:pPr>
            <a:r>
              <a:rPr lang="en-US" sz="2800" dirty="0">
                <a:solidFill>
                  <a:prstClr val="white">
                    <a:lumMod val="85000"/>
                  </a:prstClr>
                </a:solidFill>
                <a:latin typeface="+mj-lt"/>
                <a:ea typeface="MS PGothic" pitchFamily="34" charset="-128"/>
              </a:rPr>
              <a:t>Wargaming</a:t>
            </a:r>
          </a:p>
          <a:p>
            <a:pPr marL="285750" indent="-285750" fontAlgn="base">
              <a:spcBef>
                <a:spcPct val="20000"/>
              </a:spcBef>
              <a:spcAft>
                <a:spcPct val="0"/>
              </a:spcAft>
              <a:buFont typeface="Arial" pitchFamily="34" charset="0"/>
              <a:buChar char="•"/>
            </a:pPr>
            <a:r>
              <a:rPr lang="en-US" sz="2800" dirty="0">
                <a:solidFill>
                  <a:prstClr val="white">
                    <a:lumMod val="85000"/>
                  </a:prstClr>
                </a:solidFill>
                <a:latin typeface="+mj-lt"/>
                <a:ea typeface="MS PGothic" pitchFamily="34" charset="-128"/>
              </a:rPr>
              <a:t>Mission Planning </a:t>
            </a:r>
          </a:p>
          <a:p>
            <a:pPr marL="285750" indent="-285750" fontAlgn="base">
              <a:spcBef>
                <a:spcPct val="20000"/>
              </a:spcBef>
              <a:spcAft>
                <a:spcPct val="0"/>
              </a:spcAft>
              <a:buFont typeface="Arial" pitchFamily="34" charset="0"/>
              <a:buChar char="•"/>
            </a:pPr>
            <a:r>
              <a:rPr lang="en-US" sz="2800" dirty="0">
                <a:solidFill>
                  <a:prstClr val="white">
                    <a:lumMod val="85000"/>
                  </a:prstClr>
                </a:solidFill>
                <a:latin typeface="+mj-lt"/>
                <a:ea typeface="MS PGothic" pitchFamily="34" charset="-128"/>
              </a:rPr>
              <a:t>Mission Rehearsal</a:t>
            </a:r>
            <a:endParaRPr lang="en-US" sz="2400" dirty="0">
              <a:solidFill>
                <a:prstClr val="white">
                  <a:lumMod val="85000"/>
                </a:prstClr>
              </a:solidFill>
              <a:latin typeface="+mj-lt"/>
              <a:ea typeface="MS PGothic" pitchFamily="34" charset="-128"/>
            </a:endParaRPr>
          </a:p>
        </p:txBody>
      </p:sp>
    </p:spTree>
    <p:extLst>
      <p:ext uri="{BB962C8B-B14F-4D97-AF65-F5344CB8AC3E}">
        <p14:creationId xmlns:p14="http://schemas.microsoft.com/office/powerpoint/2010/main" val="1315691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A035B6AE7A664380395BF9EAC71D05" ma:contentTypeVersion="14" ma:contentTypeDescription="Create a new document." ma:contentTypeScope="" ma:versionID="631558baf0fa8891b7519916780d2554">
  <xsd:schema xmlns:xsd="http://www.w3.org/2001/XMLSchema" xmlns:xs="http://www.w3.org/2001/XMLSchema" xmlns:p="http://schemas.microsoft.com/office/2006/metadata/properties" xmlns:ns1="http://schemas.microsoft.com/sharepoint/v3" xmlns:ns2="60994e55-592b-4e13-bfa5-b17d7f139efc" xmlns:ns3="f6d79280-f427-430c-a3f9-8eefd2c92e2a" targetNamespace="http://schemas.microsoft.com/office/2006/metadata/properties" ma:root="true" ma:fieldsID="488f164793f19c1d56008d4c05efc9f2" ns1:_="" ns2:_="" ns3:_="">
    <xsd:import namespace="http://schemas.microsoft.com/sharepoint/v3"/>
    <xsd:import namespace="60994e55-592b-4e13-bfa5-b17d7f139efc"/>
    <xsd:import namespace="f6d79280-f427-430c-a3f9-8eefd2c92e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994e55-592b-4e13-bfa5-b17d7f139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d79280-f427-430c-a3f9-8eefd2c92e2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1D6458-F92F-4CA0-91B5-CB6F4E944651}">
  <ds:schemaRefs>
    <ds:schemaRef ds:uri="http://schemas.microsoft.com/sharepoint/v3/contenttype/forms"/>
  </ds:schemaRefs>
</ds:datastoreItem>
</file>

<file path=customXml/itemProps2.xml><?xml version="1.0" encoding="utf-8"?>
<ds:datastoreItem xmlns:ds="http://schemas.openxmlformats.org/officeDocument/2006/customXml" ds:itemID="{67BA1229-7250-4E64-A683-57F061B622CF}">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CF1E22C-7A12-4EAE-8223-5FBCC9F6B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994e55-592b-4e13-bfa5-b17d7f139efc"/>
    <ds:schemaRef ds:uri="f6d79280-f427-430c-a3f9-8eefd2c92e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525</TotalTime>
  <Words>1443</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Franklin Gothic Book</vt:lpstr>
      <vt:lpstr>Franklin Gothic Heavy</vt:lpstr>
      <vt:lpstr>Franklin Gothic Medium</vt:lpstr>
      <vt:lpstr>Noto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Lee</dc:creator>
  <cp:lastModifiedBy>Blais, Curtis (Curt) (CIV)</cp:lastModifiedBy>
  <cp:revision>32</cp:revision>
  <dcterms:created xsi:type="dcterms:W3CDTF">2019-04-11T19:00:14Z</dcterms:created>
  <dcterms:modified xsi:type="dcterms:W3CDTF">2023-05-23T03:55:14Z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0x010100C3A035B6AE7A664380395BF9EAC71D05</vt:lpwstr>
  </property>
</Properties>
</file>