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3.jpg" ContentType="image/jpg"/>
  <Override PartName="/ppt/notesSlides/notesSlide5.xml" ContentType="application/vnd.openxmlformats-officedocument.presentationml.notesSlide+xml"/>
  <Override PartName="/ppt/media/image15.jpg" ContentType="image/jpg"/>
  <Override PartName="/ppt/media/image16.jpg" ContentType="image/jpg"/>
  <Override PartName="/ppt/media/image17.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419" r:id="rId4"/>
    <p:sldMasterId id="2147485431" r:id="rId5"/>
  </p:sldMasterIdLst>
  <p:notesMasterIdLst>
    <p:notesMasterId r:id="rId21"/>
  </p:notesMasterIdLst>
  <p:handoutMasterIdLst>
    <p:handoutMasterId r:id="rId22"/>
  </p:handoutMasterIdLst>
  <p:sldIdLst>
    <p:sldId id="311" r:id="rId6"/>
    <p:sldId id="1256" r:id="rId7"/>
    <p:sldId id="1254" r:id="rId8"/>
    <p:sldId id="1257" r:id="rId9"/>
    <p:sldId id="1258" r:id="rId10"/>
    <p:sldId id="1259" r:id="rId11"/>
    <p:sldId id="1260" r:id="rId12"/>
    <p:sldId id="1230" r:id="rId13"/>
    <p:sldId id="1261" r:id="rId14"/>
    <p:sldId id="1241" r:id="rId15"/>
    <p:sldId id="1251" r:id="rId16"/>
    <p:sldId id="1237" r:id="rId17"/>
    <p:sldId id="1252" r:id="rId18"/>
    <p:sldId id="1255" r:id="rId19"/>
    <p:sldId id="1218" r:id="rId20"/>
  </p:sldIdLst>
  <p:sldSz cx="12192000" cy="6858000"/>
  <p:notesSz cx="7023100" cy="9309100"/>
  <p:defaultTextStyle>
    <a:defPPr>
      <a:defRPr lang="en-US"/>
    </a:defPPr>
    <a:lvl1pPr algn="l" rtl="0" fontAlgn="base">
      <a:spcBef>
        <a:spcPct val="0"/>
      </a:spcBef>
      <a:spcAft>
        <a:spcPct val="0"/>
      </a:spcAft>
      <a:defRPr sz="600" kern="1200">
        <a:solidFill>
          <a:schemeClr val="bg1"/>
        </a:solidFill>
        <a:latin typeface="Arial" charset="0"/>
        <a:ea typeface="+mn-ea"/>
        <a:cs typeface="Arial" charset="0"/>
      </a:defRPr>
    </a:lvl1pPr>
    <a:lvl2pPr marL="457200" algn="l" rtl="0" fontAlgn="base">
      <a:spcBef>
        <a:spcPct val="0"/>
      </a:spcBef>
      <a:spcAft>
        <a:spcPct val="0"/>
      </a:spcAft>
      <a:defRPr sz="600" kern="1200">
        <a:solidFill>
          <a:schemeClr val="bg1"/>
        </a:solidFill>
        <a:latin typeface="Arial" charset="0"/>
        <a:ea typeface="+mn-ea"/>
        <a:cs typeface="Arial" charset="0"/>
      </a:defRPr>
    </a:lvl2pPr>
    <a:lvl3pPr marL="914400" algn="l" rtl="0" fontAlgn="base">
      <a:spcBef>
        <a:spcPct val="0"/>
      </a:spcBef>
      <a:spcAft>
        <a:spcPct val="0"/>
      </a:spcAft>
      <a:defRPr sz="600" kern="1200">
        <a:solidFill>
          <a:schemeClr val="bg1"/>
        </a:solidFill>
        <a:latin typeface="Arial" charset="0"/>
        <a:ea typeface="+mn-ea"/>
        <a:cs typeface="Arial" charset="0"/>
      </a:defRPr>
    </a:lvl3pPr>
    <a:lvl4pPr marL="1371600" algn="l" rtl="0" fontAlgn="base">
      <a:spcBef>
        <a:spcPct val="0"/>
      </a:spcBef>
      <a:spcAft>
        <a:spcPct val="0"/>
      </a:spcAft>
      <a:defRPr sz="600" kern="1200">
        <a:solidFill>
          <a:schemeClr val="bg1"/>
        </a:solidFill>
        <a:latin typeface="Arial" charset="0"/>
        <a:ea typeface="+mn-ea"/>
        <a:cs typeface="Arial" charset="0"/>
      </a:defRPr>
    </a:lvl4pPr>
    <a:lvl5pPr marL="1828800" algn="l" rtl="0" fontAlgn="base">
      <a:spcBef>
        <a:spcPct val="0"/>
      </a:spcBef>
      <a:spcAft>
        <a:spcPct val="0"/>
      </a:spcAft>
      <a:defRPr sz="600" kern="1200">
        <a:solidFill>
          <a:schemeClr val="bg1"/>
        </a:solidFill>
        <a:latin typeface="Arial" charset="0"/>
        <a:ea typeface="+mn-ea"/>
        <a:cs typeface="Arial" charset="0"/>
      </a:defRPr>
    </a:lvl5pPr>
    <a:lvl6pPr marL="2286000" algn="l" defTabSz="914400" rtl="0" eaLnBrk="1" latinLnBrk="0" hangingPunct="1">
      <a:defRPr sz="600" kern="1200">
        <a:solidFill>
          <a:schemeClr val="bg1"/>
        </a:solidFill>
        <a:latin typeface="Arial" charset="0"/>
        <a:ea typeface="+mn-ea"/>
        <a:cs typeface="Arial" charset="0"/>
      </a:defRPr>
    </a:lvl6pPr>
    <a:lvl7pPr marL="2743200" algn="l" defTabSz="914400" rtl="0" eaLnBrk="1" latinLnBrk="0" hangingPunct="1">
      <a:defRPr sz="600" kern="1200">
        <a:solidFill>
          <a:schemeClr val="bg1"/>
        </a:solidFill>
        <a:latin typeface="Arial" charset="0"/>
        <a:ea typeface="+mn-ea"/>
        <a:cs typeface="Arial" charset="0"/>
      </a:defRPr>
    </a:lvl7pPr>
    <a:lvl8pPr marL="3200400" algn="l" defTabSz="914400" rtl="0" eaLnBrk="1" latinLnBrk="0" hangingPunct="1">
      <a:defRPr sz="600" kern="1200">
        <a:solidFill>
          <a:schemeClr val="bg1"/>
        </a:solidFill>
        <a:latin typeface="Arial" charset="0"/>
        <a:ea typeface="+mn-ea"/>
        <a:cs typeface="Arial" charset="0"/>
      </a:defRPr>
    </a:lvl8pPr>
    <a:lvl9pPr marL="3657600" algn="l" defTabSz="914400" rtl="0" eaLnBrk="1" latinLnBrk="0" hangingPunct="1">
      <a:defRPr sz="6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4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90E"/>
    <a:srgbClr val="016FAF"/>
    <a:srgbClr val="0000FF"/>
    <a:srgbClr val="09BAC3"/>
    <a:srgbClr val="378A95"/>
    <a:srgbClr val="00CC00"/>
    <a:srgbClr val="000066"/>
    <a:srgbClr val="002060"/>
    <a:srgbClr val="D0D8E8"/>
    <a:srgbClr val="002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83837" autoAdjust="0"/>
  </p:normalViewPr>
  <p:slideViewPr>
    <p:cSldViewPr snapToGrid="0">
      <p:cViewPr varScale="1">
        <p:scale>
          <a:sx n="93" d="100"/>
          <a:sy n="93" d="100"/>
        </p:scale>
        <p:origin x="1332" y="84"/>
      </p:cViewPr>
      <p:guideLst>
        <p:guide orient="horz" pos="2148"/>
        <p:guide pos="3840"/>
      </p:guideLst>
    </p:cSldViewPr>
  </p:slideViewPr>
  <p:outlineViewPr>
    <p:cViewPr>
      <p:scale>
        <a:sx n="33" d="100"/>
        <a:sy n="33" d="100"/>
      </p:scale>
      <p:origin x="18" y="0"/>
    </p:cViewPr>
  </p:outlin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5" d="100"/>
          <a:sy n="65" d="100"/>
        </p:scale>
        <p:origin x="2388" y="5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rgiou, Jonathan C ST USN NSWC CRD BDA MD (USA)" userId="13bf4567-f3ed-4b1b-b99c-13ceecf53787" providerId="ADAL" clId="{14C29FB7-B0A6-3647-9498-36E2EABB5F1C}"/>
    <pc:docChg chg="undo custSel modSld">
      <pc:chgData name="Stergiou, Jonathan C ST USN NSWC CRD BDA MD (USA)" userId="13bf4567-f3ed-4b1b-b99c-13ceecf53787" providerId="ADAL" clId="{14C29FB7-B0A6-3647-9498-36E2EABB5F1C}" dt="2023-05-02T21:32:43.426" v="96"/>
      <pc:docMkLst>
        <pc:docMk/>
      </pc:docMkLst>
      <pc:sldChg chg="addSp delSp">
        <pc:chgData name="Stergiou, Jonathan C ST USN NSWC CRD BDA MD (USA)" userId="13bf4567-f3ed-4b1b-b99c-13ceecf53787" providerId="ADAL" clId="{14C29FB7-B0A6-3647-9498-36E2EABB5F1C}" dt="2023-05-02T21:32:34.020" v="86"/>
        <pc:sldMkLst>
          <pc:docMk/>
          <pc:sldMk cId="146762384" sldId="1237"/>
        </pc:sldMkLst>
        <pc:inkChg chg="add del">
          <ac:chgData name="Stergiou, Jonathan C ST USN NSWC CRD BDA MD (USA)" userId="13bf4567-f3ed-4b1b-b99c-13ceecf53787" providerId="ADAL" clId="{14C29FB7-B0A6-3647-9498-36E2EABB5F1C}" dt="2023-05-02T21:01:09.358" v="36"/>
          <ac:inkMkLst>
            <pc:docMk/>
            <pc:sldMk cId="146762384" sldId="1237"/>
            <ac:inkMk id="2" creationId="{649963C9-9FAA-2387-A0F7-90685A022041}"/>
          </ac:inkMkLst>
        </pc:inkChg>
        <pc:inkChg chg="add del">
          <ac:chgData name="Stergiou, Jonathan C ST USN NSWC CRD BDA MD (USA)" userId="13bf4567-f3ed-4b1b-b99c-13ceecf53787" providerId="ADAL" clId="{14C29FB7-B0A6-3647-9498-36E2EABB5F1C}" dt="2023-05-02T21:01:09.358" v="36"/>
          <ac:inkMkLst>
            <pc:docMk/>
            <pc:sldMk cId="146762384" sldId="1237"/>
            <ac:inkMk id="10" creationId="{E795FC6A-7652-4F9B-B039-ACF12B4B485E}"/>
          </ac:inkMkLst>
        </pc:inkChg>
        <pc:inkChg chg="add del">
          <ac:chgData name="Stergiou, Jonathan C ST USN NSWC CRD BDA MD (USA)" userId="13bf4567-f3ed-4b1b-b99c-13ceecf53787" providerId="ADAL" clId="{14C29FB7-B0A6-3647-9498-36E2EABB5F1C}" dt="2023-05-02T21:01:09.358" v="36"/>
          <ac:inkMkLst>
            <pc:docMk/>
            <pc:sldMk cId="146762384" sldId="1237"/>
            <ac:inkMk id="14" creationId="{0E9312FE-0C78-88CA-DFCF-C5926CA83279}"/>
          </ac:inkMkLst>
        </pc:inkChg>
        <pc:inkChg chg="add del">
          <ac:chgData name="Stergiou, Jonathan C ST USN NSWC CRD BDA MD (USA)" userId="13bf4567-f3ed-4b1b-b99c-13ceecf53787" providerId="ADAL" clId="{14C29FB7-B0A6-3647-9498-36E2EABB5F1C}" dt="2023-05-02T21:01:09.358" v="36"/>
          <ac:inkMkLst>
            <pc:docMk/>
            <pc:sldMk cId="146762384" sldId="1237"/>
            <ac:inkMk id="15" creationId="{EF6A8083-EB23-9AA7-A805-42DCB55A6A18}"/>
          </ac:inkMkLst>
        </pc:inkChg>
        <pc:inkChg chg="add del">
          <ac:chgData name="Stergiou, Jonathan C ST USN NSWC CRD BDA MD (USA)" userId="13bf4567-f3ed-4b1b-b99c-13ceecf53787" providerId="ADAL" clId="{14C29FB7-B0A6-3647-9498-36E2EABB5F1C}" dt="2023-05-02T21:01:09.358" v="36"/>
          <ac:inkMkLst>
            <pc:docMk/>
            <pc:sldMk cId="146762384" sldId="1237"/>
            <ac:inkMk id="16" creationId="{95A2CC1F-E480-8928-76E5-5FF5F98AD3A2}"/>
          </ac:inkMkLst>
        </pc:inkChg>
        <pc:inkChg chg="add del">
          <ac:chgData name="Stergiou, Jonathan C ST USN NSWC CRD BDA MD (USA)" userId="13bf4567-f3ed-4b1b-b99c-13ceecf53787" providerId="ADAL" clId="{14C29FB7-B0A6-3647-9498-36E2EABB5F1C}" dt="2023-05-02T21:01:09.358" v="36"/>
          <ac:inkMkLst>
            <pc:docMk/>
            <pc:sldMk cId="146762384" sldId="1237"/>
            <ac:inkMk id="17" creationId="{5A04DA77-94AF-C683-5388-83508147C9A3}"/>
          </ac:inkMkLst>
        </pc:inkChg>
        <pc:inkChg chg="add del">
          <ac:chgData name="Stergiou, Jonathan C ST USN NSWC CRD BDA MD (USA)" userId="13bf4567-f3ed-4b1b-b99c-13ceecf53787" providerId="ADAL" clId="{14C29FB7-B0A6-3647-9498-36E2EABB5F1C}" dt="2023-05-02T21:01:09.358" v="36"/>
          <ac:inkMkLst>
            <pc:docMk/>
            <pc:sldMk cId="146762384" sldId="1237"/>
            <ac:inkMk id="18" creationId="{E4976902-06BB-1DA5-3B3B-158EBB8ED086}"/>
          </ac:inkMkLst>
        </pc:inkChg>
        <pc:inkChg chg="add del">
          <ac:chgData name="Stergiou, Jonathan C ST USN NSWC CRD BDA MD (USA)" userId="13bf4567-f3ed-4b1b-b99c-13ceecf53787" providerId="ADAL" clId="{14C29FB7-B0A6-3647-9498-36E2EABB5F1C}" dt="2023-05-02T21:01:09.358" v="36"/>
          <ac:inkMkLst>
            <pc:docMk/>
            <pc:sldMk cId="146762384" sldId="1237"/>
            <ac:inkMk id="21" creationId="{FDD0F831-35EE-9D3A-DE42-131E155F84B4}"/>
          </ac:inkMkLst>
        </pc:inkChg>
        <pc:inkChg chg="add del">
          <ac:chgData name="Stergiou, Jonathan C ST USN NSWC CRD BDA MD (USA)" userId="13bf4567-f3ed-4b1b-b99c-13ceecf53787" providerId="ADAL" clId="{14C29FB7-B0A6-3647-9498-36E2EABB5F1C}" dt="2023-05-02T21:01:09.358" v="36"/>
          <ac:inkMkLst>
            <pc:docMk/>
            <pc:sldMk cId="146762384" sldId="1237"/>
            <ac:inkMk id="22" creationId="{98480932-0A54-C0E2-7362-1A66FB7CAC2A}"/>
          </ac:inkMkLst>
        </pc:inkChg>
        <pc:inkChg chg="add del">
          <ac:chgData name="Stergiou, Jonathan C ST USN NSWC CRD BDA MD (USA)" userId="13bf4567-f3ed-4b1b-b99c-13ceecf53787" providerId="ADAL" clId="{14C29FB7-B0A6-3647-9498-36E2EABB5F1C}" dt="2023-05-02T21:01:09.358" v="36"/>
          <ac:inkMkLst>
            <pc:docMk/>
            <pc:sldMk cId="146762384" sldId="1237"/>
            <ac:inkMk id="23" creationId="{D157EAFE-DB05-5FCC-7FCA-6EA77B030C74}"/>
          </ac:inkMkLst>
        </pc:inkChg>
        <pc:inkChg chg="add del reco">
          <ac:chgData name="Stergiou, Jonathan C ST USN NSWC CRD BDA MD (USA)" userId="13bf4567-f3ed-4b1b-b99c-13ceecf53787" providerId="ADAL" clId="{14C29FB7-B0A6-3647-9498-36E2EABB5F1C}" dt="2023-05-02T21:32:34.010" v="83"/>
          <ac:inkMkLst>
            <pc:docMk/>
            <pc:sldMk cId="146762384" sldId="1237"/>
            <ac:inkMk id="24" creationId="{9776EB35-FDDA-D94D-679A-7BCF84CFB18E}"/>
          </ac:inkMkLst>
        </pc:inkChg>
        <pc:inkChg chg="add del reco">
          <ac:chgData name="Stergiou, Jonathan C ST USN NSWC CRD BDA MD (USA)" userId="13bf4567-f3ed-4b1b-b99c-13ceecf53787" providerId="ADAL" clId="{14C29FB7-B0A6-3647-9498-36E2EABB5F1C}" dt="2023-05-02T21:32:34.005" v="82"/>
          <ac:inkMkLst>
            <pc:docMk/>
            <pc:sldMk cId="146762384" sldId="1237"/>
            <ac:inkMk id="25" creationId="{5FB9B99E-7C82-2B95-DA45-A5B69AB1C524}"/>
          </ac:inkMkLst>
        </pc:inkChg>
        <pc:inkChg chg="add del">
          <ac:chgData name="Stergiou, Jonathan C ST USN NSWC CRD BDA MD (USA)" userId="13bf4567-f3ed-4b1b-b99c-13ceecf53787" providerId="ADAL" clId="{14C29FB7-B0A6-3647-9498-36E2EABB5F1C}" dt="2023-05-02T21:32:34.014" v="84"/>
          <ac:inkMkLst>
            <pc:docMk/>
            <pc:sldMk cId="146762384" sldId="1237"/>
            <ac:inkMk id="26" creationId="{B0BA5C38-0529-6962-B197-541EFA60B31F}"/>
          </ac:inkMkLst>
        </pc:inkChg>
        <pc:inkChg chg="add del">
          <ac:chgData name="Stergiou, Jonathan C ST USN NSWC CRD BDA MD (USA)" userId="13bf4567-f3ed-4b1b-b99c-13ceecf53787" providerId="ADAL" clId="{14C29FB7-B0A6-3647-9498-36E2EABB5F1C}" dt="2023-05-02T21:32:34.017" v="85"/>
          <ac:inkMkLst>
            <pc:docMk/>
            <pc:sldMk cId="146762384" sldId="1237"/>
            <ac:inkMk id="27" creationId="{A7CD07F6-B073-A9B8-ED63-6A275F726EF2}"/>
          </ac:inkMkLst>
        </pc:inkChg>
        <pc:inkChg chg="add del">
          <ac:chgData name="Stergiou, Jonathan C ST USN NSWC CRD BDA MD (USA)" userId="13bf4567-f3ed-4b1b-b99c-13ceecf53787" providerId="ADAL" clId="{14C29FB7-B0A6-3647-9498-36E2EABB5F1C}" dt="2023-05-02T21:32:34.001" v="81"/>
          <ac:inkMkLst>
            <pc:docMk/>
            <pc:sldMk cId="146762384" sldId="1237"/>
            <ac:inkMk id="28" creationId="{DD31DA8A-F2F8-DFBC-212E-9659073601EE}"/>
          </ac:inkMkLst>
        </pc:inkChg>
        <pc:inkChg chg="add del">
          <ac:chgData name="Stergiou, Jonathan C ST USN NSWC CRD BDA MD (USA)" userId="13bf4567-f3ed-4b1b-b99c-13ceecf53787" providerId="ADAL" clId="{14C29FB7-B0A6-3647-9498-36E2EABB5F1C}" dt="2023-05-02T21:32:34.020" v="86"/>
          <ac:inkMkLst>
            <pc:docMk/>
            <pc:sldMk cId="146762384" sldId="1237"/>
            <ac:inkMk id="29" creationId="{4E67E6CF-1521-3FE4-F685-C69E20C29B7F}"/>
          </ac:inkMkLst>
        </pc:inkChg>
        <pc:inkChg chg="add del">
          <ac:chgData name="Stergiou, Jonathan C ST USN NSWC CRD BDA MD (USA)" userId="13bf4567-f3ed-4b1b-b99c-13ceecf53787" providerId="ADAL" clId="{14C29FB7-B0A6-3647-9498-36E2EABB5F1C}" dt="2023-05-02T21:32:32.473" v="80"/>
          <ac:inkMkLst>
            <pc:docMk/>
            <pc:sldMk cId="146762384" sldId="1237"/>
            <ac:inkMk id="31" creationId="{0CC6CE94-97C3-CA0D-4775-B97FF5982BFA}"/>
          </ac:inkMkLst>
        </pc:inkChg>
        <pc:inkChg chg="add del">
          <ac:chgData name="Stergiou, Jonathan C ST USN NSWC CRD BDA MD (USA)" userId="13bf4567-f3ed-4b1b-b99c-13ceecf53787" providerId="ADAL" clId="{14C29FB7-B0A6-3647-9498-36E2EABB5F1C}" dt="2023-05-02T21:32:31.942" v="79"/>
          <ac:inkMkLst>
            <pc:docMk/>
            <pc:sldMk cId="146762384" sldId="1237"/>
            <ac:inkMk id="34" creationId="{998C8C86-0311-07C2-A3DC-BABC588E89A9}"/>
          </ac:inkMkLst>
        </pc:inkChg>
        <pc:inkChg chg="add del">
          <ac:chgData name="Stergiou, Jonathan C ST USN NSWC CRD BDA MD (USA)" userId="13bf4567-f3ed-4b1b-b99c-13ceecf53787" providerId="ADAL" clId="{14C29FB7-B0A6-3647-9498-36E2EABB5F1C}" dt="2023-05-02T21:32:31.810" v="78"/>
          <ac:inkMkLst>
            <pc:docMk/>
            <pc:sldMk cId="146762384" sldId="1237"/>
            <ac:inkMk id="35" creationId="{044B8B70-D2EF-2EBB-139D-9EEBEF4D83A2}"/>
          </ac:inkMkLst>
        </pc:inkChg>
        <pc:inkChg chg="add del">
          <ac:chgData name="Stergiou, Jonathan C ST USN NSWC CRD BDA MD (USA)" userId="13bf4567-f3ed-4b1b-b99c-13ceecf53787" providerId="ADAL" clId="{14C29FB7-B0A6-3647-9498-36E2EABB5F1C}" dt="2023-05-02T21:32:31.702" v="77"/>
          <ac:inkMkLst>
            <pc:docMk/>
            <pc:sldMk cId="146762384" sldId="1237"/>
            <ac:inkMk id="36" creationId="{B295BD6D-E301-CD29-198F-348358B47379}"/>
          </ac:inkMkLst>
        </pc:inkChg>
        <pc:inkChg chg="add del">
          <ac:chgData name="Stergiou, Jonathan C ST USN NSWC CRD BDA MD (USA)" userId="13bf4567-f3ed-4b1b-b99c-13ceecf53787" providerId="ADAL" clId="{14C29FB7-B0A6-3647-9498-36E2EABB5F1C}" dt="2023-05-02T21:32:31.596" v="76"/>
          <ac:inkMkLst>
            <pc:docMk/>
            <pc:sldMk cId="146762384" sldId="1237"/>
            <ac:inkMk id="37" creationId="{1359E71A-3ADF-7156-C6B3-34501723DA4D}"/>
          </ac:inkMkLst>
        </pc:inkChg>
        <pc:inkChg chg="add del">
          <ac:chgData name="Stergiou, Jonathan C ST USN NSWC CRD BDA MD (USA)" userId="13bf4567-f3ed-4b1b-b99c-13ceecf53787" providerId="ADAL" clId="{14C29FB7-B0A6-3647-9498-36E2EABB5F1C}" dt="2023-05-02T21:32:31.473" v="75"/>
          <ac:inkMkLst>
            <pc:docMk/>
            <pc:sldMk cId="146762384" sldId="1237"/>
            <ac:inkMk id="38" creationId="{849486DA-09A7-E0CE-CB32-3551026DB14F}"/>
          </ac:inkMkLst>
        </pc:inkChg>
        <pc:inkChg chg="add del reco">
          <ac:chgData name="Stergiou, Jonathan C ST USN NSWC CRD BDA MD (USA)" userId="13bf4567-f3ed-4b1b-b99c-13ceecf53787" providerId="ADAL" clId="{14C29FB7-B0A6-3647-9498-36E2EABB5F1C}" dt="2023-05-02T21:32:31.473" v="75"/>
          <ac:inkMkLst>
            <pc:docMk/>
            <pc:sldMk cId="146762384" sldId="1237"/>
            <ac:inkMk id="39" creationId="{D9C45B81-48B4-AE1D-196C-5E2EB63AFD63}"/>
          </ac:inkMkLst>
        </pc:inkChg>
        <pc:inkChg chg="add del">
          <ac:chgData name="Stergiou, Jonathan C ST USN NSWC CRD BDA MD (USA)" userId="13bf4567-f3ed-4b1b-b99c-13ceecf53787" providerId="ADAL" clId="{14C29FB7-B0A6-3647-9498-36E2EABB5F1C}" dt="2023-05-02T21:32:31.325" v="74"/>
          <ac:inkMkLst>
            <pc:docMk/>
            <pc:sldMk cId="146762384" sldId="1237"/>
            <ac:inkMk id="40" creationId="{5858F29D-2711-5AEF-BB9B-980E8E94C851}"/>
          </ac:inkMkLst>
        </pc:inkChg>
        <pc:inkChg chg="add del">
          <ac:chgData name="Stergiou, Jonathan C ST USN NSWC CRD BDA MD (USA)" userId="13bf4567-f3ed-4b1b-b99c-13ceecf53787" providerId="ADAL" clId="{14C29FB7-B0A6-3647-9498-36E2EABB5F1C}" dt="2023-05-02T21:32:31.216" v="73"/>
          <ac:inkMkLst>
            <pc:docMk/>
            <pc:sldMk cId="146762384" sldId="1237"/>
            <ac:inkMk id="41" creationId="{74CCCDD2-D5F8-3347-5DBC-89ECDBA7CD70}"/>
          </ac:inkMkLst>
        </pc:inkChg>
        <pc:inkChg chg="add del">
          <ac:chgData name="Stergiou, Jonathan C ST USN NSWC CRD BDA MD (USA)" userId="13bf4567-f3ed-4b1b-b99c-13ceecf53787" providerId="ADAL" clId="{14C29FB7-B0A6-3647-9498-36E2EABB5F1C}" dt="2023-05-02T21:32:31.108" v="72"/>
          <ac:inkMkLst>
            <pc:docMk/>
            <pc:sldMk cId="146762384" sldId="1237"/>
            <ac:inkMk id="42" creationId="{24D2BA9A-D9CE-8A76-2D05-1CD9EFCF0835}"/>
          </ac:inkMkLst>
        </pc:inkChg>
        <pc:inkChg chg="add del">
          <ac:chgData name="Stergiou, Jonathan C ST USN NSWC CRD BDA MD (USA)" userId="13bf4567-f3ed-4b1b-b99c-13ceecf53787" providerId="ADAL" clId="{14C29FB7-B0A6-3647-9498-36E2EABB5F1C}" dt="2023-05-02T21:32:30.951" v="71"/>
          <ac:inkMkLst>
            <pc:docMk/>
            <pc:sldMk cId="146762384" sldId="1237"/>
            <ac:inkMk id="43" creationId="{76512EAA-4C6A-B86B-CDB0-8C7AA435675A}"/>
          </ac:inkMkLst>
        </pc:inkChg>
        <pc:inkChg chg="add del reco">
          <ac:chgData name="Stergiou, Jonathan C ST USN NSWC CRD BDA MD (USA)" userId="13bf4567-f3ed-4b1b-b99c-13ceecf53787" providerId="ADAL" clId="{14C29FB7-B0A6-3647-9498-36E2EABB5F1C}" dt="2023-05-02T21:32:30.951" v="71"/>
          <ac:inkMkLst>
            <pc:docMk/>
            <pc:sldMk cId="146762384" sldId="1237"/>
            <ac:inkMk id="44" creationId="{6D4BB4A4-D0B1-7F88-5CE5-B2EC48315ECA}"/>
          </ac:inkMkLst>
        </pc:inkChg>
        <pc:inkChg chg="add del">
          <ac:chgData name="Stergiou, Jonathan C ST USN NSWC CRD BDA MD (USA)" userId="13bf4567-f3ed-4b1b-b99c-13ceecf53787" providerId="ADAL" clId="{14C29FB7-B0A6-3647-9498-36E2EABB5F1C}" dt="2023-05-02T21:32:30.825" v="70"/>
          <ac:inkMkLst>
            <pc:docMk/>
            <pc:sldMk cId="146762384" sldId="1237"/>
            <ac:inkMk id="45" creationId="{9472D58B-82B3-14A7-0AB4-196762B04785}"/>
          </ac:inkMkLst>
        </pc:inkChg>
        <pc:inkChg chg="add del">
          <ac:chgData name="Stergiou, Jonathan C ST USN NSWC CRD BDA MD (USA)" userId="13bf4567-f3ed-4b1b-b99c-13ceecf53787" providerId="ADAL" clId="{14C29FB7-B0A6-3647-9498-36E2EABB5F1C}" dt="2023-05-02T21:32:30.708" v="69"/>
          <ac:inkMkLst>
            <pc:docMk/>
            <pc:sldMk cId="146762384" sldId="1237"/>
            <ac:inkMk id="46" creationId="{976B8CF3-6037-60C9-1F90-8AD32C3696FE}"/>
          </ac:inkMkLst>
        </pc:inkChg>
        <pc:inkChg chg="add del">
          <ac:chgData name="Stergiou, Jonathan C ST USN NSWC CRD BDA MD (USA)" userId="13bf4567-f3ed-4b1b-b99c-13ceecf53787" providerId="ADAL" clId="{14C29FB7-B0A6-3647-9498-36E2EABB5F1C}" dt="2023-05-02T21:32:30.585" v="68"/>
          <ac:inkMkLst>
            <pc:docMk/>
            <pc:sldMk cId="146762384" sldId="1237"/>
            <ac:inkMk id="47" creationId="{3F4970A9-0581-02A3-7EB2-459A8B36892D}"/>
          </ac:inkMkLst>
        </pc:inkChg>
        <pc:inkChg chg="add del">
          <ac:chgData name="Stergiou, Jonathan C ST USN NSWC CRD BDA MD (USA)" userId="13bf4567-f3ed-4b1b-b99c-13ceecf53787" providerId="ADAL" clId="{14C29FB7-B0A6-3647-9498-36E2EABB5F1C}" dt="2023-05-02T21:32:30.474" v="67"/>
          <ac:inkMkLst>
            <pc:docMk/>
            <pc:sldMk cId="146762384" sldId="1237"/>
            <ac:inkMk id="48" creationId="{D0A3749F-721C-5D20-A26C-7B32C20D58EF}"/>
          </ac:inkMkLst>
        </pc:inkChg>
        <pc:inkChg chg="add del reco">
          <ac:chgData name="Stergiou, Jonathan C ST USN NSWC CRD BDA MD (USA)" userId="13bf4567-f3ed-4b1b-b99c-13ceecf53787" providerId="ADAL" clId="{14C29FB7-B0A6-3647-9498-36E2EABB5F1C}" dt="2023-05-02T21:32:30.474" v="67"/>
          <ac:inkMkLst>
            <pc:docMk/>
            <pc:sldMk cId="146762384" sldId="1237"/>
            <ac:inkMk id="49" creationId="{FDF23056-42CD-9CC3-BDEE-79E6BD6CBD9E}"/>
          </ac:inkMkLst>
        </pc:inkChg>
        <pc:inkChg chg="add del">
          <ac:chgData name="Stergiou, Jonathan C ST USN NSWC CRD BDA MD (USA)" userId="13bf4567-f3ed-4b1b-b99c-13ceecf53787" providerId="ADAL" clId="{14C29FB7-B0A6-3647-9498-36E2EABB5F1C}" dt="2023-05-02T21:32:30.358" v="66"/>
          <ac:inkMkLst>
            <pc:docMk/>
            <pc:sldMk cId="146762384" sldId="1237"/>
            <ac:inkMk id="50" creationId="{3838AD83-82D8-8322-9AC4-E2FCACD13F66}"/>
          </ac:inkMkLst>
        </pc:inkChg>
        <pc:inkChg chg="add del">
          <ac:chgData name="Stergiou, Jonathan C ST USN NSWC CRD BDA MD (USA)" userId="13bf4567-f3ed-4b1b-b99c-13ceecf53787" providerId="ADAL" clId="{14C29FB7-B0A6-3647-9498-36E2EABB5F1C}" dt="2023-05-02T21:32:30.233" v="65"/>
          <ac:inkMkLst>
            <pc:docMk/>
            <pc:sldMk cId="146762384" sldId="1237"/>
            <ac:inkMk id="51" creationId="{B931AECC-417C-F05D-B280-4ECD1E4D6C84}"/>
          </ac:inkMkLst>
        </pc:inkChg>
        <pc:inkChg chg="add del">
          <ac:chgData name="Stergiou, Jonathan C ST USN NSWC CRD BDA MD (USA)" userId="13bf4567-f3ed-4b1b-b99c-13ceecf53787" providerId="ADAL" clId="{14C29FB7-B0A6-3647-9498-36E2EABB5F1C}" dt="2023-05-02T21:32:30.087" v="64"/>
          <ac:inkMkLst>
            <pc:docMk/>
            <pc:sldMk cId="146762384" sldId="1237"/>
            <ac:inkMk id="52" creationId="{A95CCA00-B3B0-ABBB-07A3-DD470E12F564}"/>
          </ac:inkMkLst>
        </pc:inkChg>
        <pc:inkChg chg="add del">
          <ac:chgData name="Stergiou, Jonathan C ST USN NSWC CRD BDA MD (USA)" userId="13bf4567-f3ed-4b1b-b99c-13ceecf53787" providerId="ADAL" clId="{14C29FB7-B0A6-3647-9498-36E2EABB5F1C}" dt="2023-05-02T21:32:29.727" v="63"/>
          <ac:inkMkLst>
            <pc:docMk/>
            <pc:sldMk cId="146762384" sldId="1237"/>
            <ac:inkMk id="53" creationId="{009D9685-6E6B-212D-277B-3436C20AC9B3}"/>
          </ac:inkMkLst>
        </pc:inkChg>
        <pc:inkChg chg="add del reco">
          <ac:chgData name="Stergiou, Jonathan C ST USN NSWC CRD BDA MD (USA)" userId="13bf4567-f3ed-4b1b-b99c-13ceecf53787" providerId="ADAL" clId="{14C29FB7-B0A6-3647-9498-36E2EABB5F1C}" dt="2023-05-02T21:32:29.727" v="63"/>
          <ac:inkMkLst>
            <pc:docMk/>
            <pc:sldMk cId="146762384" sldId="1237"/>
            <ac:inkMk id="54" creationId="{A554F961-25FC-5297-3F62-3F003BD9BBBB}"/>
          </ac:inkMkLst>
        </pc:inkChg>
      </pc:sldChg>
      <pc:sldChg chg="addSp delSp">
        <pc:chgData name="Stergiou, Jonathan C ST USN NSWC CRD BDA MD (USA)" userId="13bf4567-f3ed-4b1b-b99c-13ceecf53787" providerId="ADAL" clId="{14C29FB7-B0A6-3647-9498-36E2EABB5F1C}" dt="2023-05-02T21:32:43.426" v="96"/>
        <pc:sldMkLst>
          <pc:docMk/>
          <pc:sldMk cId="409924872" sldId="1241"/>
        </pc:sldMkLst>
        <pc:inkChg chg="add del">
          <ac:chgData name="Stergiou, Jonathan C ST USN NSWC CRD BDA MD (USA)" userId="13bf4567-f3ed-4b1b-b99c-13ceecf53787" providerId="ADAL" clId="{14C29FB7-B0A6-3647-9498-36E2EABB5F1C}" dt="2023-05-02T21:32:43.420" v="94"/>
          <ac:inkMkLst>
            <pc:docMk/>
            <pc:sldMk cId="409924872" sldId="1241"/>
            <ac:inkMk id="2" creationId="{10E5F071-004F-4B1A-DC02-830AE021354F}"/>
          </ac:inkMkLst>
        </pc:inkChg>
        <pc:inkChg chg="add del">
          <ac:chgData name="Stergiou, Jonathan C ST USN NSWC CRD BDA MD (USA)" userId="13bf4567-f3ed-4b1b-b99c-13ceecf53787" providerId="ADAL" clId="{14C29FB7-B0A6-3647-9498-36E2EABB5F1C}" dt="2023-05-02T20:58:50.761" v="3"/>
          <ac:inkMkLst>
            <pc:docMk/>
            <pc:sldMk cId="409924872" sldId="1241"/>
            <ac:inkMk id="7" creationId="{E19AABE2-F2BB-DBF4-CFC9-DF6E20D4A3C4}"/>
          </ac:inkMkLst>
        </pc:inkChg>
        <pc:inkChg chg="add del">
          <ac:chgData name="Stergiou, Jonathan C ST USN NSWC CRD BDA MD (USA)" userId="13bf4567-f3ed-4b1b-b99c-13ceecf53787" providerId="ADAL" clId="{14C29FB7-B0A6-3647-9498-36E2EABB5F1C}" dt="2023-05-02T20:58:50.761" v="3"/>
          <ac:inkMkLst>
            <pc:docMk/>
            <pc:sldMk cId="409924872" sldId="1241"/>
            <ac:inkMk id="28" creationId="{CD165971-8794-F1CC-D1B2-0672239F4DE9}"/>
          </ac:inkMkLst>
        </pc:inkChg>
        <pc:inkChg chg="add del reco">
          <ac:chgData name="Stergiou, Jonathan C ST USN NSWC CRD BDA MD (USA)" userId="13bf4567-f3ed-4b1b-b99c-13ceecf53787" providerId="ADAL" clId="{14C29FB7-B0A6-3647-9498-36E2EABB5F1C}" dt="2023-05-02T21:32:43.412" v="91"/>
          <ac:inkMkLst>
            <pc:docMk/>
            <pc:sldMk cId="409924872" sldId="1241"/>
            <ac:inkMk id="29" creationId="{E13D541A-C5A8-0730-DE26-AA0126B3204F}"/>
          </ac:inkMkLst>
        </pc:inkChg>
        <pc:inkChg chg="add del">
          <ac:chgData name="Stergiou, Jonathan C ST USN NSWC CRD BDA MD (USA)" userId="13bf4567-f3ed-4b1b-b99c-13ceecf53787" providerId="ADAL" clId="{14C29FB7-B0A6-3647-9498-36E2EABB5F1C}" dt="2023-05-02T20:58:56.441" v="6"/>
          <ac:inkMkLst>
            <pc:docMk/>
            <pc:sldMk cId="409924872" sldId="1241"/>
            <ac:inkMk id="30" creationId="{C51DFBC8-F283-DE97-5F7A-EC746692E731}"/>
          </ac:inkMkLst>
        </pc:inkChg>
        <pc:inkChg chg="add del">
          <ac:chgData name="Stergiou, Jonathan C ST USN NSWC CRD BDA MD (USA)" userId="13bf4567-f3ed-4b1b-b99c-13ceecf53787" providerId="ADAL" clId="{14C29FB7-B0A6-3647-9498-36E2EABB5F1C}" dt="2023-05-02T20:58:56.441" v="6"/>
          <ac:inkMkLst>
            <pc:docMk/>
            <pc:sldMk cId="409924872" sldId="1241"/>
            <ac:inkMk id="31" creationId="{C3040E6D-9B8E-DF99-8FB9-D85BDC141A39}"/>
          </ac:inkMkLst>
        </pc:inkChg>
        <pc:inkChg chg="add del reco">
          <ac:chgData name="Stergiou, Jonathan C ST USN NSWC CRD BDA MD (USA)" userId="13bf4567-f3ed-4b1b-b99c-13ceecf53787" providerId="ADAL" clId="{14C29FB7-B0A6-3647-9498-36E2EABB5F1C}" dt="2023-05-02T21:32:43.417" v="93"/>
          <ac:inkMkLst>
            <pc:docMk/>
            <pc:sldMk cId="409924872" sldId="1241"/>
            <ac:inkMk id="32" creationId="{3F2E1B3A-D982-885C-942E-ABE4FA7E9C47}"/>
          </ac:inkMkLst>
        </pc:inkChg>
        <pc:inkChg chg="add del">
          <ac:chgData name="Stergiou, Jonathan C ST USN NSWC CRD BDA MD (USA)" userId="13bf4567-f3ed-4b1b-b99c-13ceecf53787" providerId="ADAL" clId="{14C29FB7-B0A6-3647-9498-36E2EABB5F1C}" dt="2023-05-02T20:59:00.118" v="9"/>
          <ac:inkMkLst>
            <pc:docMk/>
            <pc:sldMk cId="409924872" sldId="1241"/>
            <ac:inkMk id="33" creationId="{A0C3A69F-8A42-AF73-B699-FC708645CE95}"/>
          </ac:inkMkLst>
        </pc:inkChg>
        <pc:inkChg chg="add del">
          <ac:chgData name="Stergiou, Jonathan C ST USN NSWC CRD BDA MD (USA)" userId="13bf4567-f3ed-4b1b-b99c-13ceecf53787" providerId="ADAL" clId="{14C29FB7-B0A6-3647-9498-36E2EABB5F1C}" dt="2023-05-02T20:59:00.118" v="9"/>
          <ac:inkMkLst>
            <pc:docMk/>
            <pc:sldMk cId="409924872" sldId="1241"/>
            <ac:inkMk id="34" creationId="{85C0E5CD-F50C-ECA0-FC73-0607FEF3E631}"/>
          </ac:inkMkLst>
        </pc:inkChg>
        <pc:inkChg chg="add del reco">
          <ac:chgData name="Stergiou, Jonathan C ST USN NSWC CRD BDA MD (USA)" userId="13bf4567-f3ed-4b1b-b99c-13ceecf53787" providerId="ADAL" clId="{14C29FB7-B0A6-3647-9498-36E2EABB5F1C}" dt="2023-05-02T20:59:21.401" v="18"/>
          <ac:inkMkLst>
            <pc:docMk/>
            <pc:sldMk cId="409924872" sldId="1241"/>
            <ac:inkMk id="35" creationId="{9FE23275-2881-4DEC-8313-3A1185ADF9B8}"/>
          </ac:inkMkLst>
        </pc:inkChg>
        <pc:inkChg chg="add del">
          <ac:chgData name="Stergiou, Jonathan C ST USN NSWC CRD BDA MD (USA)" userId="13bf4567-f3ed-4b1b-b99c-13ceecf53787" providerId="ADAL" clId="{14C29FB7-B0A6-3647-9498-36E2EABB5F1C}" dt="2023-05-02T21:32:43.426" v="96"/>
          <ac:inkMkLst>
            <pc:docMk/>
            <pc:sldMk cId="409924872" sldId="1241"/>
            <ac:inkMk id="36" creationId="{339BA44E-4657-E403-A038-991996D2D1ED}"/>
          </ac:inkMkLst>
        </pc:inkChg>
        <pc:inkChg chg="add del">
          <ac:chgData name="Stergiou, Jonathan C ST USN NSWC CRD BDA MD (USA)" userId="13bf4567-f3ed-4b1b-b99c-13ceecf53787" providerId="ADAL" clId="{14C29FB7-B0A6-3647-9498-36E2EABB5F1C}" dt="2023-05-02T20:59:14.387" v="13"/>
          <ac:inkMkLst>
            <pc:docMk/>
            <pc:sldMk cId="409924872" sldId="1241"/>
            <ac:inkMk id="37" creationId="{8E9A6002-9C35-ADFD-5248-59824B066507}"/>
          </ac:inkMkLst>
        </pc:inkChg>
        <pc:inkChg chg="add del">
          <ac:chgData name="Stergiou, Jonathan C ST USN NSWC CRD BDA MD (USA)" userId="13bf4567-f3ed-4b1b-b99c-13ceecf53787" providerId="ADAL" clId="{14C29FB7-B0A6-3647-9498-36E2EABB5F1C}" dt="2023-05-02T20:59:14.387" v="13"/>
          <ac:inkMkLst>
            <pc:docMk/>
            <pc:sldMk cId="409924872" sldId="1241"/>
            <ac:inkMk id="38" creationId="{92EFA64C-28DC-C8A1-0B6D-46C768B471F9}"/>
          </ac:inkMkLst>
        </pc:inkChg>
        <pc:inkChg chg="add del reco">
          <ac:chgData name="Stergiou, Jonathan C ST USN NSWC CRD BDA MD (USA)" userId="13bf4567-f3ed-4b1b-b99c-13ceecf53787" providerId="ADAL" clId="{14C29FB7-B0A6-3647-9498-36E2EABB5F1C}" dt="2023-05-02T21:32:43.414" v="92"/>
          <ac:inkMkLst>
            <pc:docMk/>
            <pc:sldMk cId="409924872" sldId="1241"/>
            <ac:inkMk id="39" creationId="{0E290DA8-75EB-CC26-5102-A65320B864A7}"/>
          </ac:inkMkLst>
        </pc:inkChg>
        <pc:inkChg chg="add del">
          <ac:chgData name="Stergiou, Jonathan C ST USN NSWC CRD BDA MD (USA)" userId="13bf4567-f3ed-4b1b-b99c-13ceecf53787" providerId="ADAL" clId="{14C29FB7-B0A6-3647-9498-36E2EABB5F1C}" dt="2023-05-02T20:59:17.952" v="16"/>
          <ac:inkMkLst>
            <pc:docMk/>
            <pc:sldMk cId="409924872" sldId="1241"/>
            <ac:inkMk id="40" creationId="{80928286-AC64-E2FB-34D7-33932CBA7E19}"/>
          </ac:inkMkLst>
        </pc:inkChg>
        <pc:inkChg chg="add del">
          <ac:chgData name="Stergiou, Jonathan C ST USN NSWC CRD BDA MD (USA)" userId="13bf4567-f3ed-4b1b-b99c-13ceecf53787" providerId="ADAL" clId="{14C29FB7-B0A6-3647-9498-36E2EABB5F1C}" dt="2023-05-02T20:59:17.952" v="16"/>
          <ac:inkMkLst>
            <pc:docMk/>
            <pc:sldMk cId="409924872" sldId="1241"/>
            <ac:inkMk id="41" creationId="{34654ED8-2D3F-13CD-36A4-1DE0410FB66E}"/>
          </ac:inkMkLst>
        </pc:inkChg>
        <pc:inkChg chg="add del reco">
          <ac:chgData name="Stergiou, Jonathan C ST USN NSWC CRD BDA MD (USA)" userId="13bf4567-f3ed-4b1b-b99c-13ceecf53787" providerId="ADAL" clId="{14C29FB7-B0A6-3647-9498-36E2EABB5F1C}" dt="2023-05-02T20:59:19.864" v="17"/>
          <ac:inkMkLst>
            <pc:docMk/>
            <pc:sldMk cId="409924872" sldId="1241"/>
            <ac:inkMk id="42" creationId="{A4B9F141-D001-9A58-A9D5-37D0ACB6881E}"/>
          </ac:inkMkLst>
        </pc:inkChg>
        <pc:inkChg chg="add del">
          <ac:chgData name="Stergiou, Jonathan C ST USN NSWC CRD BDA MD (USA)" userId="13bf4567-f3ed-4b1b-b99c-13ceecf53787" providerId="ADAL" clId="{14C29FB7-B0A6-3647-9498-36E2EABB5F1C}" dt="2023-05-02T20:59:40.912" v="21"/>
          <ac:inkMkLst>
            <pc:docMk/>
            <pc:sldMk cId="409924872" sldId="1241"/>
            <ac:inkMk id="43" creationId="{CB50E9FC-5BC1-56B9-EB47-327411496A64}"/>
          </ac:inkMkLst>
        </pc:inkChg>
        <pc:inkChg chg="add del">
          <ac:chgData name="Stergiou, Jonathan C ST USN NSWC CRD BDA MD (USA)" userId="13bf4567-f3ed-4b1b-b99c-13ceecf53787" providerId="ADAL" clId="{14C29FB7-B0A6-3647-9498-36E2EABB5F1C}" dt="2023-05-02T20:59:40.912" v="21"/>
          <ac:inkMkLst>
            <pc:docMk/>
            <pc:sldMk cId="409924872" sldId="1241"/>
            <ac:inkMk id="44" creationId="{A65ECE31-E4C8-447F-7522-06574636782D}"/>
          </ac:inkMkLst>
        </pc:inkChg>
        <pc:inkChg chg="add del reco">
          <ac:chgData name="Stergiou, Jonathan C ST USN NSWC CRD BDA MD (USA)" userId="13bf4567-f3ed-4b1b-b99c-13ceecf53787" providerId="ADAL" clId="{14C29FB7-B0A6-3647-9498-36E2EABB5F1C}" dt="2023-05-02T21:32:43.423" v="95"/>
          <ac:inkMkLst>
            <pc:docMk/>
            <pc:sldMk cId="409924872" sldId="1241"/>
            <ac:inkMk id="45" creationId="{777B1B0C-6E99-575E-0DBF-566D7EF57112}"/>
          </ac:inkMkLst>
        </pc:inkChg>
      </pc:sldChg>
      <pc:sldChg chg="addSp delSp">
        <pc:chgData name="Stergiou, Jonathan C ST USN NSWC CRD BDA MD (USA)" userId="13bf4567-f3ed-4b1b-b99c-13ceecf53787" providerId="ADAL" clId="{14C29FB7-B0A6-3647-9498-36E2EABB5F1C}" dt="2023-05-02T21:32:36.887" v="90"/>
        <pc:sldMkLst>
          <pc:docMk/>
          <pc:sldMk cId="1768730880" sldId="1251"/>
        </pc:sldMkLst>
        <pc:inkChg chg="add del">
          <ac:chgData name="Stergiou, Jonathan C ST USN NSWC CRD BDA MD (USA)" userId="13bf4567-f3ed-4b1b-b99c-13ceecf53787" providerId="ADAL" clId="{14C29FB7-B0A6-3647-9498-36E2EABB5F1C}" dt="2023-05-02T21:32:36.884" v="89"/>
          <ac:inkMkLst>
            <pc:docMk/>
            <pc:sldMk cId="1768730880" sldId="1251"/>
            <ac:inkMk id="4" creationId="{979D95B7-2823-7957-78BE-DF09FD87599F}"/>
          </ac:inkMkLst>
        </pc:inkChg>
        <pc:inkChg chg="add del">
          <ac:chgData name="Stergiou, Jonathan C ST USN NSWC CRD BDA MD (USA)" userId="13bf4567-f3ed-4b1b-b99c-13ceecf53787" providerId="ADAL" clId="{14C29FB7-B0A6-3647-9498-36E2EABB5F1C}" dt="2023-05-02T21:32:36.877" v="87"/>
          <ac:inkMkLst>
            <pc:docMk/>
            <pc:sldMk cId="1768730880" sldId="1251"/>
            <ac:inkMk id="6" creationId="{30EA2275-EED9-A093-B10D-C4CB53FCBB24}"/>
          </ac:inkMkLst>
        </pc:inkChg>
        <pc:inkChg chg="add del">
          <ac:chgData name="Stergiou, Jonathan C ST USN NSWC CRD BDA MD (USA)" userId="13bf4567-f3ed-4b1b-b99c-13ceecf53787" providerId="ADAL" clId="{14C29FB7-B0A6-3647-9498-36E2EABB5F1C}" dt="2023-05-02T21:32:36.887" v="90"/>
          <ac:inkMkLst>
            <pc:docMk/>
            <pc:sldMk cId="1768730880" sldId="1251"/>
            <ac:inkMk id="7" creationId="{32D3D198-742B-E233-0E41-E51F0FEEBFF5}"/>
          </ac:inkMkLst>
        </pc:inkChg>
        <pc:inkChg chg="add del">
          <ac:chgData name="Stergiou, Jonathan C ST USN NSWC CRD BDA MD (USA)" userId="13bf4567-f3ed-4b1b-b99c-13ceecf53787" providerId="ADAL" clId="{14C29FB7-B0A6-3647-9498-36E2EABB5F1C}" dt="2023-05-02T21:32:36.882" v="88"/>
          <ac:inkMkLst>
            <pc:docMk/>
            <pc:sldMk cId="1768730880" sldId="1251"/>
            <ac:inkMk id="8" creationId="{525BA088-B8CC-45CC-16BB-2C7F44E5CCEB}"/>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4B960-8D03-44B0-9415-5A07FA385FD0}" type="doc">
      <dgm:prSet loTypeId="urn:microsoft.com/office/officeart/2005/8/layout/hChevron3" loCatId="process" qsTypeId="urn:microsoft.com/office/officeart/2005/8/quickstyle/simple1" qsCatId="simple" csTypeId="urn:microsoft.com/office/officeart/2005/8/colors/colorful2" csCatId="colorful" phldr="1"/>
      <dgm:spPr/>
    </dgm:pt>
    <dgm:pt modelId="{25D50F73-B79B-4A52-AA9D-135897D51C05}">
      <dgm:prSet phldrT="[Text]" custT="1"/>
      <dgm:spPr/>
      <dgm:t>
        <a:bodyPr/>
        <a:lstStyle/>
        <a:p>
          <a:r>
            <a:rPr lang="en-US" sz="1600" dirty="0"/>
            <a:t>OCT 1990</a:t>
          </a:r>
        </a:p>
      </dgm:t>
    </dgm:pt>
    <dgm:pt modelId="{45F8716C-F68A-48A3-90D8-EA2D23B7B7E2}" type="parTrans" cxnId="{4AD56813-7EEE-4AB5-8B2C-9467714B2463}">
      <dgm:prSet/>
      <dgm:spPr/>
      <dgm:t>
        <a:bodyPr/>
        <a:lstStyle/>
        <a:p>
          <a:endParaRPr lang="en-US" sz="1800"/>
        </a:p>
      </dgm:t>
    </dgm:pt>
    <dgm:pt modelId="{BE595A33-11AA-4A0B-AF2D-6B00BA5BFC5E}" type="sibTrans" cxnId="{4AD56813-7EEE-4AB5-8B2C-9467714B2463}">
      <dgm:prSet/>
      <dgm:spPr/>
      <dgm:t>
        <a:bodyPr/>
        <a:lstStyle/>
        <a:p>
          <a:endParaRPr lang="en-US" sz="1800"/>
        </a:p>
      </dgm:t>
    </dgm:pt>
    <dgm:pt modelId="{C723AEB3-1FAB-4721-8F9A-62419BE3CFF9}">
      <dgm:prSet phldrT="[Text]" custT="1"/>
      <dgm:spPr/>
      <dgm:t>
        <a:bodyPr/>
        <a:lstStyle/>
        <a:p>
          <a:r>
            <a:rPr lang="en-US" sz="1600" dirty="0"/>
            <a:t>JUN 1991</a:t>
          </a:r>
        </a:p>
      </dgm:t>
    </dgm:pt>
    <dgm:pt modelId="{550D57E6-DAAA-46E6-AF13-9C91792D80F4}" type="parTrans" cxnId="{62040CB8-F6FA-44AC-A4CF-FC5096A364E7}">
      <dgm:prSet/>
      <dgm:spPr/>
      <dgm:t>
        <a:bodyPr/>
        <a:lstStyle/>
        <a:p>
          <a:endParaRPr lang="en-US" sz="1800"/>
        </a:p>
      </dgm:t>
    </dgm:pt>
    <dgm:pt modelId="{DE51A229-5F8A-424C-A29F-111688BA6D79}" type="sibTrans" cxnId="{62040CB8-F6FA-44AC-A4CF-FC5096A364E7}">
      <dgm:prSet/>
      <dgm:spPr/>
      <dgm:t>
        <a:bodyPr/>
        <a:lstStyle/>
        <a:p>
          <a:endParaRPr lang="en-US" sz="1800"/>
        </a:p>
      </dgm:t>
    </dgm:pt>
    <dgm:pt modelId="{89AB7503-D91F-4C4E-A2E7-A1592D9FC37A}">
      <dgm:prSet phldrT="[Text]" custT="1"/>
      <dgm:spPr/>
      <dgm:t>
        <a:bodyPr/>
        <a:lstStyle/>
        <a:p>
          <a:r>
            <a:rPr lang="en-US" sz="1600" dirty="0"/>
            <a:t>AUG 1995</a:t>
          </a:r>
        </a:p>
      </dgm:t>
    </dgm:pt>
    <dgm:pt modelId="{C311E9BB-F781-4CD2-9E8D-48BB4C31A58F}" type="parTrans" cxnId="{A1027A0D-9C07-4E16-85C6-2B3A953B6857}">
      <dgm:prSet/>
      <dgm:spPr/>
      <dgm:t>
        <a:bodyPr/>
        <a:lstStyle/>
        <a:p>
          <a:endParaRPr lang="en-US" sz="1800"/>
        </a:p>
      </dgm:t>
    </dgm:pt>
    <dgm:pt modelId="{65F00B57-6995-4D95-AE8C-C1ADA0EBB27A}" type="sibTrans" cxnId="{A1027A0D-9C07-4E16-85C6-2B3A953B6857}">
      <dgm:prSet/>
      <dgm:spPr/>
      <dgm:t>
        <a:bodyPr/>
        <a:lstStyle/>
        <a:p>
          <a:endParaRPr lang="en-US" sz="1800"/>
        </a:p>
      </dgm:t>
    </dgm:pt>
    <dgm:pt modelId="{50F8BD28-B2CE-4862-A1A1-FA8C049DE0CA}">
      <dgm:prSet phldrT="[Text]" custT="1"/>
      <dgm:spPr/>
      <dgm:t>
        <a:bodyPr/>
        <a:lstStyle/>
        <a:p>
          <a:r>
            <a:rPr lang="en-US" sz="1600" dirty="0"/>
            <a:t>JUL 2005</a:t>
          </a:r>
        </a:p>
      </dgm:t>
    </dgm:pt>
    <dgm:pt modelId="{100BFAB9-E6B7-471F-9019-7E43B140B7E8}" type="parTrans" cxnId="{D2A81D18-49B5-457F-956E-4B5E87DC001D}">
      <dgm:prSet/>
      <dgm:spPr/>
      <dgm:t>
        <a:bodyPr/>
        <a:lstStyle/>
        <a:p>
          <a:endParaRPr lang="en-US" sz="1600"/>
        </a:p>
      </dgm:t>
    </dgm:pt>
    <dgm:pt modelId="{7F224D2A-E9D4-4D07-B4D8-997C9DB7D5CB}" type="sibTrans" cxnId="{D2A81D18-49B5-457F-956E-4B5E87DC001D}">
      <dgm:prSet/>
      <dgm:spPr/>
      <dgm:t>
        <a:bodyPr/>
        <a:lstStyle/>
        <a:p>
          <a:endParaRPr lang="en-US" sz="1600"/>
        </a:p>
      </dgm:t>
    </dgm:pt>
    <dgm:pt modelId="{EA7D11A9-EBB7-400B-97CD-9427D6B49418}">
      <dgm:prSet phldrT="[Text]" custT="1"/>
      <dgm:spPr/>
      <dgm:t>
        <a:bodyPr/>
        <a:lstStyle/>
        <a:p>
          <a:r>
            <a:rPr lang="en-US" sz="1600" dirty="0"/>
            <a:t>MAR 2012</a:t>
          </a:r>
        </a:p>
      </dgm:t>
    </dgm:pt>
    <dgm:pt modelId="{89DB3630-6EB3-4AF7-80F9-96DE92A894F1}" type="parTrans" cxnId="{D86C19A8-2A45-473F-A908-7052C0F3EF1B}">
      <dgm:prSet/>
      <dgm:spPr/>
      <dgm:t>
        <a:bodyPr/>
        <a:lstStyle/>
        <a:p>
          <a:endParaRPr lang="en-US" sz="1600"/>
        </a:p>
      </dgm:t>
    </dgm:pt>
    <dgm:pt modelId="{71457D96-BA8F-4603-8B71-5D2F8FC5486F}" type="sibTrans" cxnId="{D86C19A8-2A45-473F-A908-7052C0F3EF1B}">
      <dgm:prSet/>
      <dgm:spPr/>
      <dgm:t>
        <a:bodyPr/>
        <a:lstStyle/>
        <a:p>
          <a:endParaRPr lang="en-US" sz="1600"/>
        </a:p>
      </dgm:t>
    </dgm:pt>
    <dgm:pt modelId="{6430200B-648C-45D0-9982-509593583D0B}">
      <dgm:prSet phldrT="[Text]" custT="1"/>
      <dgm:spPr/>
      <dgm:t>
        <a:bodyPr/>
        <a:lstStyle/>
        <a:p>
          <a:r>
            <a:rPr lang="en-US" sz="1600" dirty="0"/>
            <a:t>OCT 2013</a:t>
          </a:r>
        </a:p>
      </dgm:t>
    </dgm:pt>
    <dgm:pt modelId="{5670950D-73BA-46C4-AF58-5089824B54B2}" type="parTrans" cxnId="{A694C057-1654-4DCE-94B1-B3073C2F3931}">
      <dgm:prSet/>
      <dgm:spPr/>
      <dgm:t>
        <a:bodyPr/>
        <a:lstStyle/>
        <a:p>
          <a:endParaRPr lang="en-US" sz="1600"/>
        </a:p>
      </dgm:t>
    </dgm:pt>
    <dgm:pt modelId="{AF2698E1-AFDB-4B51-8C28-D72A328E4D5E}" type="sibTrans" cxnId="{A694C057-1654-4DCE-94B1-B3073C2F3931}">
      <dgm:prSet/>
      <dgm:spPr/>
      <dgm:t>
        <a:bodyPr/>
        <a:lstStyle/>
        <a:p>
          <a:endParaRPr lang="en-US" sz="1600"/>
        </a:p>
      </dgm:t>
    </dgm:pt>
    <dgm:pt modelId="{BFA30B9F-F03E-486F-A4D4-8CA528121523}">
      <dgm:prSet phldrT="[Text]" custT="1"/>
      <dgm:spPr/>
      <dgm:t>
        <a:bodyPr/>
        <a:lstStyle/>
        <a:p>
          <a:r>
            <a:rPr lang="en-US" sz="1600" dirty="0"/>
            <a:t>MAR 2019</a:t>
          </a:r>
        </a:p>
      </dgm:t>
    </dgm:pt>
    <dgm:pt modelId="{55D1ACA4-A0FD-47EC-866C-67844A2027BD}" type="parTrans" cxnId="{EF1368A2-7D61-4629-A34D-619F29D08214}">
      <dgm:prSet/>
      <dgm:spPr/>
      <dgm:t>
        <a:bodyPr/>
        <a:lstStyle/>
        <a:p>
          <a:endParaRPr lang="en-US" sz="1600"/>
        </a:p>
      </dgm:t>
    </dgm:pt>
    <dgm:pt modelId="{728C68BF-CEC6-40E5-8447-1C4D6AE3B0CE}" type="sibTrans" cxnId="{EF1368A2-7D61-4629-A34D-619F29D08214}">
      <dgm:prSet/>
      <dgm:spPr/>
      <dgm:t>
        <a:bodyPr/>
        <a:lstStyle/>
        <a:p>
          <a:endParaRPr lang="en-US" sz="1600"/>
        </a:p>
      </dgm:t>
    </dgm:pt>
    <dgm:pt modelId="{8D0060BA-F273-45D6-993C-53EEFD707473}">
      <dgm:prSet phldrT="[Text]" custT="1"/>
      <dgm:spPr/>
      <dgm:t>
        <a:bodyPr/>
        <a:lstStyle/>
        <a:p>
          <a:r>
            <a:rPr lang="en-US" sz="1600" dirty="0"/>
            <a:t>JUN 2020</a:t>
          </a:r>
        </a:p>
      </dgm:t>
    </dgm:pt>
    <dgm:pt modelId="{ABD51408-BED8-4593-A28E-792EDF4C662C}" type="parTrans" cxnId="{20EA5D28-E9CC-488F-A0F1-43099DACE0A2}">
      <dgm:prSet/>
      <dgm:spPr/>
      <dgm:t>
        <a:bodyPr/>
        <a:lstStyle/>
        <a:p>
          <a:endParaRPr lang="en-US" sz="1600"/>
        </a:p>
      </dgm:t>
    </dgm:pt>
    <dgm:pt modelId="{BB81CADD-4B64-4015-8218-5CA5FB2F0FC1}" type="sibTrans" cxnId="{20EA5D28-E9CC-488F-A0F1-43099DACE0A2}">
      <dgm:prSet/>
      <dgm:spPr/>
      <dgm:t>
        <a:bodyPr/>
        <a:lstStyle/>
        <a:p>
          <a:endParaRPr lang="en-US" sz="1600"/>
        </a:p>
      </dgm:t>
    </dgm:pt>
    <dgm:pt modelId="{7BF3954F-904D-49E1-8FD4-7319A5F383DF}">
      <dgm:prSet phldrT="[Text]" custT="1"/>
      <dgm:spPr/>
      <dgm:t>
        <a:bodyPr/>
        <a:lstStyle/>
        <a:p>
          <a:r>
            <a:rPr lang="en-US" sz="1600" dirty="0"/>
            <a:t>MAY 2022</a:t>
          </a:r>
        </a:p>
      </dgm:t>
    </dgm:pt>
    <dgm:pt modelId="{17A9B223-24FE-44B2-866D-2315C65451E8}" type="parTrans" cxnId="{1A4C4E13-B80E-48DE-9151-AF45F39D0A79}">
      <dgm:prSet/>
      <dgm:spPr/>
      <dgm:t>
        <a:bodyPr/>
        <a:lstStyle/>
        <a:p>
          <a:endParaRPr lang="en-US" sz="1600"/>
        </a:p>
      </dgm:t>
    </dgm:pt>
    <dgm:pt modelId="{50D6A77D-07DD-433E-BECF-BC5E159446A5}" type="sibTrans" cxnId="{1A4C4E13-B80E-48DE-9151-AF45F39D0A79}">
      <dgm:prSet/>
      <dgm:spPr/>
      <dgm:t>
        <a:bodyPr/>
        <a:lstStyle/>
        <a:p>
          <a:endParaRPr lang="en-US" sz="1600"/>
        </a:p>
      </dgm:t>
    </dgm:pt>
    <dgm:pt modelId="{460E55BF-DFAF-4566-9534-86DDEE571102}" type="pres">
      <dgm:prSet presAssocID="{1AD4B960-8D03-44B0-9415-5A07FA385FD0}" presName="Name0" presStyleCnt="0">
        <dgm:presLayoutVars>
          <dgm:dir/>
          <dgm:resizeHandles val="exact"/>
        </dgm:presLayoutVars>
      </dgm:prSet>
      <dgm:spPr/>
    </dgm:pt>
    <dgm:pt modelId="{472231DB-A01C-48E4-B9E5-6EEFFA9BC2EA}" type="pres">
      <dgm:prSet presAssocID="{25D50F73-B79B-4A52-AA9D-135897D51C05}" presName="parTxOnly" presStyleLbl="node1" presStyleIdx="0" presStyleCnt="9">
        <dgm:presLayoutVars>
          <dgm:bulletEnabled val="1"/>
        </dgm:presLayoutVars>
      </dgm:prSet>
      <dgm:spPr/>
      <dgm:t>
        <a:bodyPr/>
        <a:lstStyle/>
        <a:p>
          <a:endParaRPr lang="en-US"/>
        </a:p>
      </dgm:t>
    </dgm:pt>
    <dgm:pt modelId="{4EBC7C6A-7602-46FC-802F-56A0031F1ED2}" type="pres">
      <dgm:prSet presAssocID="{BE595A33-11AA-4A0B-AF2D-6B00BA5BFC5E}" presName="parSpace" presStyleCnt="0"/>
      <dgm:spPr/>
    </dgm:pt>
    <dgm:pt modelId="{68C2D011-DF5C-4C54-81C4-D31B349C1413}" type="pres">
      <dgm:prSet presAssocID="{C723AEB3-1FAB-4721-8F9A-62419BE3CFF9}" presName="parTxOnly" presStyleLbl="node1" presStyleIdx="1" presStyleCnt="9">
        <dgm:presLayoutVars>
          <dgm:bulletEnabled val="1"/>
        </dgm:presLayoutVars>
      </dgm:prSet>
      <dgm:spPr/>
      <dgm:t>
        <a:bodyPr/>
        <a:lstStyle/>
        <a:p>
          <a:endParaRPr lang="en-US"/>
        </a:p>
      </dgm:t>
    </dgm:pt>
    <dgm:pt modelId="{C53F9D13-4B47-4475-A4EC-53D34FEE824D}" type="pres">
      <dgm:prSet presAssocID="{DE51A229-5F8A-424C-A29F-111688BA6D79}" presName="parSpace" presStyleCnt="0"/>
      <dgm:spPr/>
    </dgm:pt>
    <dgm:pt modelId="{8FAB2AC4-774F-45D5-A7A8-27488AB7E347}" type="pres">
      <dgm:prSet presAssocID="{89AB7503-D91F-4C4E-A2E7-A1592D9FC37A}" presName="parTxOnly" presStyleLbl="node1" presStyleIdx="2" presStyleCnt="9">
        <dgm:presLayoutVars>
          <dgm:bulletEnabled val="1"/>
        </dgm:presLayoutVars>
      </dgm:prSet>
      <dgm:spPr/>
      <dgm:t>
        <a:bodyPr/>
        <a:lstStyle/>
        <a:p>
          <a:endParaRPr lang="en-US"/>
        </a:p>
      </dgm:t>
    </dgm:pt>
    <dgm:pt modelId="{C5CD24D7-53E4-4299-86DD-A5D931C1FF2F}" type="pres">
      <dgm:prSet presAssocID="{65F00B57-6995-4D95-AE8C-C1ADA0EBB27A}" presName="parSpace" presStyleCnt="0"/>
      <dgm:spPr/>
    </dgm:pt>
    <dgm:pt modelId="{2F002266-DD89-4FAB-8FA3-1754A4B2DECB}" type="pres">
      <dgm:prSet presAssocID="{50F8BD28-B2CE-4862-A1A1-FA8C049DE0CA}" presName="parTxOnly" presStyleLbl="node1" presStyleIdx="3" presStyleCnt="9">
        <dgm:presLayoutVars>
          <dgm:bulletEnabled val="1"/>
        </dgm:presLayoutVars>
      </dgm:prSet>
      <dgm:spPr/>
      <dgm:t>
        <a:bodyPr/>
        <a:lstStyle/>
        <a:p>
          <a:endParaRPr lang="en-US"/>
        </a:p>
      </dgm:t>
    </dgm:pt>
    <dgm:pt modelId="{F3E6DA3B-19AF-4AC9-A91A-3FF28D226D99}" type="pres">
      <dgm:prSet presAssocID="{7F224D2A-E9D4-4D07-B4D8-997C9DB7D5CB}" presName="parSpace" presStyleCnt="0"/>
      <dgm:spPr/>
    </dgm:pt>
    <dgm:pt modelId="{1192D025-FA45-4B6C-BE55-B8453D1077AA}" type="pres">
      <dgm:prSet presAssocID="{EA7D11A9-EBB7-400B-97CD-9427D6B49418}" presName="parTxOnly" presStyleLbl="node1" presStyleIdx="4" presStyleCnt="9">
        <dgm:presLayoutVars>
          <dgm:bulletEnabled val="1"/>
        </dgm:presLayoutVars>
      </dgm:prSet>
      <dgm:spPr/>
      <dgm:t>
        <a:bodyPr/>
        <a:lstStyle/>
        <a:p>
          <a:endParaRPr lang="en-US"/>
        </a:p>
      </dgm:t>
    </dgm:pt>
    <dgm:pt modelId="{B09A891B-B0A6-4D61-A711-ADB64A1D0F6F}" type="pres">
      <dgm:prSet presAssocID="{71457D96-BA8F-4603-8B71-5D2F8FC5486F}" presName="parSpace" presStyleCnt="0"/>
      <dgm:spPr/>
    </dgm:pt>
    <dgm:pt modelId="{45D9D24D-1C28-4F15-825A-33B46F6A7FDC}" type="pres">
      <dgm:prSet presAssocID="{6430200B-648C-45D0-9982-509593583D0B}" presName="parTxOnly" presStyleLbl="node1" presStyleIdx="5" presStyleCnt="9">
        <dgm:presLayoutVars>
          <dgm:bulletEnabled val="1"/>
        </dgm:presLayoutVars>
      </dgm:prSet>
      <dgm:spPr/>
      <dgm:t>
        <a:bodyPr/>
        <a:lstStyle/>
        <a:p>
          <a:endParaRPr lang="en-US"/>
        </a:p>
      </dgm:t>
    </dgm:pt>
    <dgm:pt modelId="{41E845DB-F34D-40C9-BB32-17B6B403AD0E}" type="pres">
      <dgm:prSet presAssocID="{AF2698E1-AFDB-4B51-8C28-D72A328E4D5E}" presName="parSpace" presStyleCnt="0"/>
      <dgm:spPr/>
    </dgm:pt>
    <dgm:pt modelId="{317ABD94-3AA0-4390-9A27-83E3C9B5A8A4}" type="pres">
      <dgm:prSet presAssocID="{BFA30B9F-F03E-486F-A4D4-8CA528121523}" presName="parTxOnly" presStyleLbl="node1" presStyleIdx="6" presStyleCnt="9">
        <dgm:presLayoutVars>
          <dgm:bulletEnabled val="1"/>
        </dgm:presLayoutVars>
      </dgm:prSet>
      <dgm:spPr/>
      <dgm:t>
        <a:bodyPr/>
        <a:lstStyle/>
        <a:p>
          <a:endParaRPr lang="en-US"/>
        </a:p>
      </dgm:t>
    </dgm:pt>
    <dgm:pt modelId="{EA365737-292F-4549-A9B0-98C1B4F5F4D7}" type="pres">
      <dgm:prSet presAssocID="{728C68BF-CEC6-40E5-8447-1C4D6AE3B0CE}" presName="parSpace" presStyleCnt="0"/>
      <dgm:spPr/>
    </dgm:pt>
    <dgm:pt modelId="{95BD4353-E930-4080-866B-3167C469D14B}" type="pres">
      <dgm:prSet presAssocID="{8D0060BA-F273-45D6-993C-53EEFD707473}" presName="parTxOnly" presStyleLbl="node1" presStyleIdx="7" presStyleCnt="9">
        <dgm:presLayoutVars>
          <dgm:bulletEnabled val="1"/>
        </dgm:presLayoutVars>
      </dgm:prSet>
      <dgm:spPr/>
      <dgm:t>
        <a:bodyPr/>
        <a:lstStyle/>
        <a:p>
          <a:endParaRPr lang="en-US"/>
        </a:p>
      </dgm:t>
    </dgm:pt>
    <dgm:pt modelId="{AA2EDE06-7048-4AD7-8269-419DD7EC0C77}" type="pres">
      <dgm:prSet presAssocID="{BB81CADD-4B64-4015-8218-5CA5FB2F0FC1}" presName="parSpace" presStyleCnt="0"/>
      <dgm:spPr/>
    </dgm:pt>
    <dgm:pt modelId="{11073708-C24E-42F3-9BCA-768D1ED62917}" type="pres">
      <dgm:prSet presAssocID="{7BF3954F-904D-49E1-8FD4-7319A5F383DF}" presName="parTxOnly" presStyleLbl="node1" presStyleIdx="8" presStyleCnt="9">
        <dgm:presLayoutVars>
          <dgm:bulletEnabled val="1"/>
        </dgm:presLayoutVars>
      </dgm:prSet>
      <dgm:spPr/>
      <dgm:t>
        <a:bodyPr/>
        <a:lstStyle/>
        <a:p>
          <a:endParaRPr lang="en-US"/>
        </a:p>
      </dgm:t>
    </dgm:pt>
  </dgm:ptLst>
  <dgm:cxnLst>
    <dgm:cxn modelId="{52795759-B7BC-4C00-8842-629077D35D97}" type="presOf" srcId="{7BF3954F-904D-49E1-8FD4-7319A5F383DF}" destId="{11073708-C24E-42F3-9BCA-768D1ED62917}" srcOrd="0" destOrd="0" presId="urn:microsoft.com/office/officeart/2005/8/layout/hChevron3"/>
    <dgm:cxn modelId="{1A4C4E13-B80E-48DE-9151-AF45F39D0A79}" srcId="{1AD4B960-8D03-44B0-9415-5A07FA385FD0}" destId="{7BF3954F-904D-49E1-8FD4-7319A5F383DF}" srcOrd="8" destOrd="0" parTransId="{17A9B223-24FE-44B2-866D-2315C65451E8}" sibTransId="{50D6A77D-07DD-433E-BECF-BC5E159446A5}"/>
    <dgm:cxn modelId="{24B89BFD-C39B-4E23-9F56-64A30F564FB0}" type="presOf" srcId="{C723AEB3-1FAB-4721-8F9A-62419BE3CFF9}" destId="{68C2D011-DF5C-4C54-81C4-D31B349C1413}" srcOrd="0" destOrd="0" presId="urn:microsoft.com/office/officeart/2005/8/layout/hChevron3"/>
    <dgm:cxn modelId="{EF1368A2-7D61-4629-A34D-619F29D08214}" srcId="{1AD4B960-8D03-44B0-9415-5A07FA385FD0}" destId="{BFA30B9F-F03E-486F-A4D4-8CA528121523}" srcOrd="6" destOrd="0" parTransId="{55D1ACA4-A0FD-47EC-866C-67844A2027BD}" sibTransId="{728C68BF-CEC6-40E5-8447-1C4D6AE3B0CE}"/>
    <dgm:cxn modelId="{82D1D4AC-BF10-43A8-8113-81497D1B9FBC}" type="presOf" srcId="{25D50F73-B79B-4A52-AA9D-135897D51C05}" destId="{472231DB-A01C-48E4-B9E5-6EEFFA9BC2EA}" srcOrd="0" destOrd="0" presId="urn:microsoft.com/office/officeart/2005/8/layout/hChevron3"/>
    <dgm:cxn modelId="{20EA5D28-E9CC-488F-A0F1-43099DACE0A2}" srcId="{1AD4B960-8D03-44B0-9415-5A07FA385FD0}" destId="{8D0060BA-F273-45D6-993C-53EEFD707473}" srcOrd="7" destOrd="0" parTransId="{ABD51408-BED8-4593-A28E-792EDF4C662C}" sibTransId="{BB81CADD-4B64-4015-8218-5CA5FB2F0FC1}"/>
    <dgm:cxn modelId="{7313601C-0A4D-442D-83A9-4E5259D4552C}" type="presOf" srcId="{EA7D11A9-EBB7-400B-97CD-9427D6B49418}" destId="{1192D025-FA45-4B6C-BE55-B8453D1077AA}" srcOrd="0" destOrd="0" presId="urn:microsoft.com/office/officeart/2005/8/layout/hChevron3"/>
    <dgm:cxn modelId="{6CCA3F24-511C-440B-9B4D-1191E5C7735F}" type="presOf" srcId="{89AB7503-D91F-4C4E-A2E7-A1592D9FC37A}" destId="{8FAB2AC4-774F-45D5-A7A8-27488AB7E347}" srcOrd="0" destOrd="0" presId="urn:microsoft.com/office/officeart/2005/8/layout/hChevron3"/>
    <dgm:cxn modelId="{D86C19A8-2A45-473F-A908-7052C0F3EF1B}" srcId="{1AD4B960-8D03-44B0-9415-5A07FA385FD0}" destId="{EA7D11A9-EBB7-400B-97CD-9427D6B49418}" srcOrd="4" destOrd="0" parTransId="{89DB3630-6EB3-4AF7-80F9-96DE92A894F1}" sibTransId="{71457D96-BA8F-4603-8B71-5D2F8FC5486F}"/>
    <dgm:cxn modelId="{614D31CE-0780-463E-92F5-8CA32C35DF4A}" type="presOf" srcId="{8D0060BA-F273-45D6-993C-53EEFD707473}" destId="{95BD4353-E930-4080-866B-3167C469D14B}" srcOrd="0" destOrd="0" presId="urn:microsoft.com/office/officeart/2005/8/layout/hChevron3"/>
    <dgm:cxn modelId="{4AD56813-7EEE-4AB5-8B2C-9467714B2463}" srcId="{1AD4B960-8D03-44B0-9415-5A07FA385FD0}" destId="{25D50F73-B79B-4A52-AA9D-135897D51C05}" srcOrd="0" destOrd="0" parTransId="{45F8716C-F68A-48A3-90D8-EA2D23B7B7E2}" sibTransId="{BE595A33-11AA-4A0B-AF2D-6B00BA5BFC5E}"/>
    <dgm:cxn modelId="{6626B8F5-BC94-425F-93F4-CE0EE6C67ED9}" type="presOf" srcId="{6430200B-648C-45D0-9982-509593583D0B}" destId="{45D9D24D-1C28-4F15-825A-33B46F6A7FDC}" srcOrd="0" destOrd="0" presId="urn:microsoft.com/office/officeart/2005/8/layout/hChevron3"/>
    <dgm:cxn modelId="{D2A81D18-49B5-457F-956E-4B5E87DC001D}" srcId="{1AD4B960-8D03-44B0-9415-5A07FA385FD0}" destId="{50F8BD28-B2CE-4862-A1A1-FA8C049DE0CA}" srcOrd="3" destOrd="0" parTransId="{100BFAB9-E6B7-471F-9019-7E43B140B7E8}" sibTransId="{7F224D2A-E9D4-4D07-B4D8-997C9DB7D5CB}"/>
    <dgm:cxn modelId="{7B999237-AEFE-4114-BE46-DD53692AE77D}" type="presOf" srcId="{1AD4B960-8D03-44B0-9415-5A07FA385FD0}" destId="{460E55BF-DFAF-4566-9534-86DDEE571102}" srcOrd="0" destOrd="0" presId="urn:microsoft.com/office/officeart/2005/8/layout/hChevron3"/>
    <dgm:cxn modelId="{A1027A0D-9C07-4E16-85C6-2B3A953B6857}" srcId="{1AD4B960-8D03-44B0-9415-5A07FA385FD0}" destId="{89AB7503-D91F-4C4E-A2E7-A1592D9FC37A}" srcOrd="2" destOrd="0" parTransId="{C311E9BB-F781-4CD2-9E8D-48BB4C31A58F}" sibTransId="{65F00B57-6995-4D95-AE8C-C1ADA0EBB27A}"/>
    <dgm:cxn modelId="{62040CB8-F6FA-44AC-A4CF-FC5096A364E7}" srcId="{1AD4B960-8D03-44B0-9415-5A07FA385FD0}" destId="{C723AEB3-1FAB-4721-8F9A-62419BE3CFF9}" srcOrd="1" destOrd="0" parTransId="{550D57E6-DAAA-46E6-AF13-9C91792D80F4}" sibTransId="{DE51A229-5F8A-424C-A29F-111688BA6D79}"/>
    <dgm:cxn modelId="{8BCEA50C-A52C-49B4-94BD-37A1C523DD12}" type="presOf" srcId="{50F8BD28-B2CE-4862-A1A1-FA8C049DE0CA}" destId="{2F002266-DD89-4FAB-8FA3-1754A4B2DECB}" srcOrd="0" destOrd="0" presId="urn:microsoft.com/office/officeart/2005/8/layout/hChevron3"/>
    <dgm:cxn modelId="{7931A090-FC96-461B-B4E6-79F2D959A91C}" type="presOf" srcId="{BFA30B9F-F03E-486F-A4D4-8CA528121523}" destId="{317ABD94-3AA0-4390-9A27-83E3C9B5A8A4}" srcOrd="0" destOrd="0" presId="urn:microsoft.com/office/officeart/2005/8/layout/hChevron3"/>
    <dgm:cxn modelId="{A694C057-1654-4DCE-94B1-B3073C2F3931}" srcId="{1AD4B960-8D03-44B0-9415-5A07FA385FD0}" destId="{6430200B-648C-45D0-9982-509593583D0B}" srcOrd="5" destOrd="0" parTransId="{5670950D-73BA-46C4-AF58-5089824B54B2}" sibTransId="{AF2698E1-AFDB-4B51-8C28-D72A328E4D5E}"/>
    <dgm:cxn modelId="{7B208E4F-225F-4A3E-8D58-579D21F0B67A}" type="presParOf" srcId="{460E55BF-DFAF-4566-9534-86DDEE571102}" destId="{472231DB-A01C-48E4-B9E5-6EEFFA9BC2EA}" srcOrd="0" destOrd="0" presId="urn:microsoft.com/office/officeart/2005/8/layout/hChevron3"/>
    <dgm:cxn modelId="{6FE27B48-692A-4716-8776-4F4EB3D759C5}" type="presParOf" srcId="{460E55BF-DFAF-4566-9534-86DDEE571102}" destId="{4EBC7C6A-7602-46FC-802F-56A0031F1ED2}" srcOrd="1" destOrd="0" presId="urn:microsoft.com/office/officeart/2005/8/layout/hChevron3"/>
    <dgm:cxn modelId="{8BE47F17-F767-4FB7-BD03-58F2BE1A4862}" type="presParOf" srcId="{460E55BF-DFAF-4566-9534-86DDEE571102}" destId="{68C2D011-DF5C-4C54-81C4-D31B349C1413}" srcOrd="2" destOrd="0" presId="urn:microsoft.com/office/officeart/2005/8/layout/hChevron3"/>
    <dgm:cxn modelId="{E604E240-0083-48A8-8A1E-0E6297E5715B}" type="presParOf" srcId="{460E55BF-DFAF-4566-9534-86DDEE571102}" destId="{C53F9D13-4B47-4475-A4EC-53D34FEE824D}" srcOrd="3" destOrd="0" presId="urn:microsoft.com/office/officeart/2005/8/layout/hChevron3"/>
    <dgm:cxn modelId="{D6312310-CC08-4CEB-81D9-A3E4820FB498}" type="presParOf" srcId="{460E55BF-DFAF-4566-9534-86DDEE571102}" destId="{8FAB2AC4-774F-45D5-A7A8-27488AB7E347}" srcOrd="4" destOrd="0" presId="urn:microsoft.com/office/officeart/2005/8/layout/hChevron3"/>
    <dgm:cxn modelId="{89CF11F6-D71C-4CD8-BE65-23E507F894A7}" type="presParOf" srcId="{460E55BF-DFAF-4566-9534-86DDEE571102}" destId="{C5CD24D7-53E4-4299-86DD-A5D931C1FF2F}" srcOrd="5" destOrd="0" presId="urn:microsoft.com/office/officeart/2005/8/layout/hChevron3"/>
    <dgm:cxn modelId="{1F877F31-D4A2-480E-8523-3F3A98213719}" type="presParOf" srcId="{460E55BF-DFAF-4566-9534-86DDEE571102}" destId="{2F002266-DD89-4FAB-8FA3-1754A4B2DECB}" srcOrd="6" destOrd="0" presId="urn:microsoft.com/office/officeart/2005/8/layout/hChevron3"/>
    <dgm:cxn modelId="{8480C18C-7624-49B1-8174-02D46F99DF43}" type="presParOf" srcId="{460E55BF-DFAF-4566-9534-86DDEE571102}" destId="{F3E6DA3B-19AF-4AC9-A91A-3FF28D226D99}" srcOrd="7" destOrd="0" presId="urn:microsoft.com/office/officeart/2005/8/layout/hChevron3"/>
    <dgm:cxn modelId="{6FC93F73-2C48-4F30-B7D7-5990D0A74464}" type="presParOf" srcId="{460E55BF-DFAF-4566-9534-86DDEE571102}" destId="{1192D025-FA45-4B6C-BE55-B8453D1077AA}" srcOrd="8" destOrd="0" presId="urn:microsoft.com/office/officeart/2005/8/layout/hChevron3"/>
    <dgm:cxn modelId="{FBE3B013-7D02-4B80-9DA3-90D0D4ABE898}" type="presParOf" srcId="{460E55BF-DFAF-4566-9534-86DDEE571102}" destId="{B09A891B-B0A6-4D61-A711-ADB64A1D0F6F}" srcOrd="9" destOrd="0" presId="urn:microsoft.com/office/officeart/2005/8/layout/hChevron3"/>
    <dgm:cxn modelId="{69427A99-45DD-4D61-B85C-A30F58477791}" type="presParOf" srcId="{460E55BF-DFAF-4566-9534-86DDEE571102}" destId="{45D9D24D-1C28-4F15-825A-33B46F6A7FDC}" srcOrd="10" destOrd="0" presId="urn:microsoft.com/office/officeart/2005/8/layout/hChevron3"/>
    <dgm:cxn modelId="{C3406354-44C0-44B6-9271-8D9B4C7CC687}" type="presParOf" srcId="{460E55BF-DFAF-4566-9534-86DDEE571102}" destId="{41E845DB-F34D-40C9-BB32-17B6B403AD0E}" srcOrd="11" destOrd="0" presId="urn:microsoft.com/office/officeart/2005/8/layout/hChevron3"/>
    <dgm:cxn modelId="{A3D38BA3-26DB-4ECC-85E9-C194F6533AF6}" type="presParOf" srcId="{460E55BF-DFAF-4566-9534-86DDEE571102}" destId="{317ABD94-3AA0-4390-9A27-83E3C9B5A8A4}" srcOrd="12" destOrd="0" presId="urn:microsoft.com/office/officeart/2005/8/layout/hChevron3"/>
    <dgm:cxn modelId="{B96DA35A-9FF9-46BD-BE5E-99A963DBBF29}" type="presParOf" srcId="{460E55BF-DFAF-4566-9534-86DDEE571102}" destId="{EA365737-292F-4549-A9B0-98C1B4F5F4D7}" srcOrd="13" destOrd="0" presId="urn:microsoft.com/office/officeart/2005/8/layout/hChevron3"/>
    <dgm:cxn modelId="{69CB434E-8F1E-4C79-B46E-F17C9D81A0E8}" type="presParOf" srcId="{460E55BF-DFAF-4566-9534-86DDEE571102}" destId="{95BD4353-E930-4080-866B-3167C469D14B}" srcOrd="14" destOrd="0" presId="urn:microsoft.com/office/officeart/2005/8/layout/hChevron3"/>
    <dgm:cxn modelId="{DE482869-D9B0-4229-9A82-3CEAFD94DA06}" type="presParOf" srcId="{460E55BF-DFAF-4566-9534-86DDEE571102}" destId="{AA2EDE06-7048-4AD7-8269-419DD7EC0C77}" srcOrd="15" destOrd="0" presId="urn:microsoft.com/office/officeart/2005/8/layout/hChevron3"/>
    <dgm:cxn modelId="{FF591966-F241-4ABD-9BFF-D4FB84AB16F0}" type="presParOf" srcId="{460E55BF-DFAF-4566-9534-86DDEE571102}" destId="{11073708-C24E-42F3-9BCA-768D1ED62917}"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231DB-A01C-48E4-B9E5-6EEFFA9BC2EA}">
      <dsp:nvSpPr>
        <dsp:cNvPr id="0" name=""/>
        <dsp:cNvSpPr/>
      </dsp:nvSpPr>
      <dsp:spPr>
        <a:xfrm>
          <a:off x="5262" y="228788"/>
          <a:ext cx="1531549" cy="61261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kern="1200" dirty="0"/>
            <a:t>OCT 1990</a:t>
          </a:r>
        </a:p>
      </dsp:txBody>
      <dsp:txXfrm>
        <a:off x="5262" y="228788"/>
        <a:ext cx="1378394" cy="612619"/>
      </dsp:txXfrm>
    </dsp:sp>
    <dsp:sp modelId="{68C2D011-DF5C-4C54-81C4-D31B349C1413}">
      <dsp:nvSpPr>
        <dsp:cNvPr id="0" name=""/>
        <dsp:cNvSpPr/>
      </dsp:nvSpPr>
      <dsp:spPr>
        <a:xfrm>
          <a:off x="1230501" y="228788"/>
          <a:ext cx="1531549" cy="612619"/>
        </a:xfrm>
        <a:prstGeom prst="chevron">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JUN 1991</a:t>
          </a:r>
        </a:p>
      </dsp:txBody>
      <dsp:txXfrm>
        <a:off x="1536811" y="228788"/>
        <a:ext cx="918930" cy="612619"/>
      </dsp:txXfrm>
    </dsp:sp>
    <dsp:sp modelId="{8FAB2AC4-774F-45D5-A7A8-27488AB7E347}">
      <dsp:nvSpPr>
        <dsp:cNvPr id="0" name=""/>
        <dsp:cNvSpPr/>
      </dsp:nvSpPr>
      <dsp:spPr>
        <a:xfrm>
          <a:off x="2455741" y="228788"/>
          <a:ext cx="1531549" cy="612619"/>
        </a:xfrm>
        <a:prstGeom prst="chevron">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AUG 1995</a:t>
          </a:r>
        </a:p>
      </dsp:txBody>
      <dsp:txXfrm>
        <a:off x="2762051" y="228788"/>
        <a:ext cx="918930" cy="612619"/>
      </dsp:txXfrm>
    </dsp:sp>
    <dsp:sp modelId="{2F002266-DD89-4FAB-8FA3-1754A4B2DECB}">
      <dsp:nvSpPr>
        <dsp:cNvPr id="0" name=""/>
        <dsp:cNvSpPr/>
      </dsp:nvSpPr>
      <dsp:spPr>
        <a:xfrm>
          <a:off x="3680981" y="228788"/>
          <a:ext cx="1531549" cy="612619"/>
        </a:xfrm>
        <a:prstGeom prst="chevron">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JUL 2005</a:t>
          </a:r>
        </a:p>
      </dsp:txBody>
      <dsp:txXfrm>
        <a:off x="3987291" y="228788"/>
        <a:ext cx="918930" cy="612619"/>
      </dsp:txXfrm>
    </dsp:sp>
    <dsp:sp modelId="{1192D025-FA45-4B6C-BE55-B8453D1077AA}">
      <dsp:nvSpPr>
        <dsp:cNvPr id="0" name=""/>
        <dsp:cNvSpPr/>
      </dsp:nvSpPr>
      <dsp:spPr>
        <a:xfrm>
          <a:off x="4906221" y="228788"/>
          <a:ext cx="1531549" cy="612619"/>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MAR 2012</a:t>
          </a:r>
        </a:p>
      </dsp:txBody>
      <dsp:txXfrm>
        <a:off x="5212531" y="228788"/>
        <a:ext cx="918930" cy="612619"/>
      </dsp:txXfrm>
    </dsp:sp>
    <dsp:sp modelId="{45D9D24D-1C28-4F15-825A-33B46F6A7FDC}">
      <dsp:nvSpPr>
        <dsp:cNvPr id="0" name=""/>
        <dsp:cNvSpPr/>
      </dsp:nvSpPr>
      <dsp:spPr>
        <a:xfrm>
          <a:off x="6131460" y="228788"/>
          <a:ext cx="1531549" cy="612619"/>
        </a:xfrm>
        <a:prstGeom prst="chevron">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OCT 2013</a:t>
          </a:r>
        </a:p>
      </dsp:txBody>
      <dsp:txXfrm>
        <a:off x="6437770" y="228788"/>
        <a:ext cx="918930" cy="612619"/>
      </dsp:txXfrm>
    </dsp:sp>
    <dsp:sp modelId="{317ABD94-3AA0-4390-9A27-83E3C9B5A8A4}">
      <dsp:nvSpPr>
        <dsp:cNvPr id="0" name=""/>
        <dsp:cNvSpPr/>
      </dsp:nvSpPr>
      <dsp:spPr>
        <a:xfrm>
          <a:off x="7356700" y="228788"/>
          <a:ext cx="1531549" cy="612619"/>
        </a:xfrm>
        <a:prstGeom prst="chevron">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MAR 2019</a:t>
          </a:r>
        </a:p>
      </dsp:txBody>
      <dsp:txXfrm>
        <a:off x="7663010" y="228788"/>
        <a:ext cx="918930" cy="612619"/>
      </dsp:txXfrm>
    </dsp:sp>
    <dsp:sp modelId="{95BD4353-E930-4080-866B-3167C469D14B}">
      <dsp:nvSpPr>
        <dsp:cNvPr id="0" name=""/>
        <dsp:cNvSpPr/>
      </dsp:nvSpPr>
      <dsp:spPr>
        <a:xfrm>
          <a:off x="8581940" y="228788"/>
          <a:ext cx="1531549" cy="612619"/>
        </a:xfrm>
        <a:prstGeom prst="chevron">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JUN 2020</a:t>
          </a:r>
        </a:p>
      </dsp:txBody>
      <dsp:txXfrm>
        <a:off x="8888250" y="228788"/>
        <a:ext cx="918930" cy="612619"/>
      </dsp:txXfrm>
    </dsp:sp>
    <dsp:sp modelId="{11073708-C24E-42F3-9BCA-768D1ED62917}">
      <dsp:nvSpPr>
        <dsp:cNvPr id="0" name=""/>
        <dsp:cNvSpPr/>
      </dsp:nvSpPr>
      <dsp:spPr>
        <a:xfrm>
          <a:off x="9807180" y="228788"/>
          <a:ext cx="1531549" cy="612619"/>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MAY 2022</a:t>
          </a:r>
        </a:p>
      </dsp:txBody>
      <dsp:txXfrm>
        <a:off x="10113490" y="228788"/>
        <a:ext cx="918930" cy="61261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2" y="1"/>
            <a:ext cx="3044520" cy="466417"/>
          </a:xfrm>
          <a:prstGeom prst="rect">
            <a:avLst/>
          </a:prstGeom>
          <a:noFill/>
          <a:ln w="9525">
            <a:noFill/>
            <a:miter lim="800000"/>
            <a:headEnd/>
            <a:tailEnd/>
          </a:ln>
          <a:effectLst/>
        </p:spPr>
        <p:txBody>
          <a:bodyPr vert="horz" wrap="square" lIns="92189" tIns="46093" rIns="92189" bIns="46093"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en-US"/>
          </a:p>
        </p:txBody>
      </p:sp>
      <p:sp>
        <p:nvSpPr>
          <p:cNvPr id="120835" name="Rectangle 3"/>
          <p:cNvSpPr>
            <a:spLocks noGrp="1" noChangeArrowheads="1"/>
          </p:cNvSpPr>
          <p:nvPr>
            <p:ph type="dt" sz="quarter" idx="1"/>
          </p:nvPr>
        </p:nvSpPr>
        <p:spPr bwMode="auto">
          <a:xfrm>
            <a:off x="3976976" y="1"/>
            <a:ext cx="3044520" cy="466417"/>
          </a:xfrm>
          <a:prstGeom prst="rect">
            <a:avLst/>
          </a:prstGeom>
          <a:noFill/>
          <a:ln w="9525">
            <a:noFill/>
            <a:miter lim="800000"/>
            <a:headEnd/>
            <a:tailEnd/>
          </a:ln>
          <a:effectLst/>
        </p:spPr>
        <p:txBody>
          <a:bodyPr vert="horz" wrap="square" lIns="92189" tIns="46093" rIns="92189" bIns="46093"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120836" name="Rectangle 4"/>
          <p:cNvSpPr>
            <a:spLocks noGrp="1" noChangeArrowheads="1"/>
          </p:cNvSpPr>
          <p:nvPr>
            <p:ph type="ftr" sz="quarter" idx="2"/>
          </p:nvPr>
        </p:nvSpPr>
        <p:spPr bwMode="auto">
          <a:xfrm>
            <a:off x="2" y="8841083"/>
            <a:ext cx="3044520" cy="466417"/>
          </a:xfrm>
          <a:prstGeom prst="rect">
            <a:avLst/>
          </a:prstGeom>
          <a:noFill/>
          <a:ln w="9525">
            <a:noFill/>
            <a:miter lim="800000"/>
            <a:headEnd/>
            <a:tailEnd/>
          </a:ln>
          <a:effectLst/>
        </p:spPr>
        <p:txBody>
          <a:bodyPr vert="horz" wrap="square" lIns="92189" tIns="46093" rIns="92189" bIns="46093"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en-US"/>
          </a:p>
        </p:txBody>
      </p:sp>
      <p:sp>
        <p:nvSpPr>
          <p:cNvPr id="120837" name="Rectangle 5"/>
          <p:cNvSpPr>
            <a:spLocks noGrp="1" noChangeArrowheads="1"/>
          </p:cNvSpPr>
          <p:nvPr>
            <p:ph type="sldNum" sz="quarter" idx="3"/>
          </p:nvPr>
        </p:nvSpPr>
        <p:spPr bwMode="auto">
          <a:xfrm>
            <a:off x="3976976" y="8841083"/>
            <a:ext cx="3044520" cy="466417"/>
          </a:xfrm>
          <a:prstGeom prst="rect">
            <a:avLst/>
          </a:prstGeom>
          <a:noFill/>
          <a:ln w="9525">
            <a:noFill/>
            <a:miter lim="800000"/>
            <a:headEnd/>
            <a:tailEnd/>
          </a:ln>
          <a:effectLst/>
        </p:spPr>
        <p:txBody>
          <a:bodyPr vert="horz" wrap="square" lIns="92189" tIns="46093" rIns="92189" bIns="46093" numCol="1" anchor="b" anchorCtr="0" compatLnSpc="1">
            <a:prstTxWarp prst="textNoShape">
              <a:avLst/>
            </a:prstTxWarp>
          </a:bodyPr>
          <a:lstStyle>
            <a:lvl1pPr algn="r">
              <a:defRPr sz="1200">
                <a:solidFill>
                  <a:schemeClr val="tx1"/>
                </a:solidFill>
                <a:latin typeface="Arial" charset="0"/>
                <a:cs typeface="+mn-cs"/>
              </a:defRPr>
            </a:lvl1pPr>
          </a:lstStyle>
          <a:p>
            <a:pPr>
              <a:defRPr/>
            </a:pPr>
            <a:fld id="{9B189A36-BB62-4B3A-90EE-EABD0BAACFBC}" type="slidenum">
              <a:rPr lang="en-US"/>
              <a:pPr>
                <a:defRPr/>
              </a:pPr>
              <a:t>‹#›</a:t>
            </a:fld>
            <a:endParaRPr lang="en-US"/>
          </a:p>
        </p:txBody>
      </p:sp>
    </p:spTree>
    <p:extLst>
      <p:ext uri="{BB962C8B-B14F-4D97-AF65-F5344CB8AC3E}">
        <p14:creationId xmlns:p14="http://schemas.microsoft.com/office/powerpoint/2010/main" val="1508926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1"/>
            <a:ext cx="3044520" cy="466417"/>
          </a:xfrm>
          <a:prstGeom prst="rect">
            <a:avLst/>
          </a:prstGeom>
          <a:noFill/>
          <a:ln w="9525">
            <a:noFill/>
            <a:miter lim="800000"/>
            <a:headEnd/>
            <a:tailEnd/>
          </a:ln>
          <a:effectLst/>
        </p:spPr>
        <p:txBody>
          <a:bodyPr vert="horz" wrap="square" lIns="93138" tIns="46567" rIns="93138" bIns="46567" numCol="1" anchor="t" anchorCtr="0" compatLnSpc="1">
            <a:prstTxWarp prst="textNoShape">
              <a:avLst/>
            </a:prstTxWarp>
          </a:bodyPr>
          <a:lstStyle>
            <a:lvl1pPr algn="l" defTabSz="931705">
              <a:defRPr sz="1200">
                <a:solidFill>
                  <a:schemeClr val="tx1"/>
                </a:solidFill>
                <a:latin typeface="Arial" charset="0"/>
                <a:cs typeface="+mn-cs"/>
              </a:defRPr>
            </a:lvl1pPr>
          </a:lstStyle>
          <a:p>
            <a:pPr>
              <a:defRPr/>
            </a:pPr>
            <a:endParaRPr lang="en-US"/>
          </a:p>
        </p:txBody>
      </p:sp>
      <p:sp>
        <p:nvSpPr>
          <p:cNvPr id="23555" name="Rectangle 3"/>
          <p:cNvSpPr>
            <a:spLocks noGrp="1" noChangeArrowheads="1"/>
          </p:cNvSpPr>
          <p:nvPr>
            <p:ph type="dt" idx="1"/>
          </p:nvPr>
        </p:nvSpPr>
        <p:spPr bwMode="auto">
          <a:xfrm>
            <a:off x="3976976" y="1"/>
            <a:ext cx="3044520" cy="466417"/>
          </a:xfrm>
          <a:prstGeom prst="rect">
            <a:avLst/>
          </a:prstGeom>
          <a:noFill/>
          <a:ln w="9525">
            <a:noFill/>
            <a:miter lim="800000"/>
            <a:headEnd/>
            <a:tailEnd/>
          </a:ln>
          <a:effectLst/>
        </p:spPr>
        <p:txBody>
          <a:bodyPr vert="horz" wrap="square" lIns="93138" tIns="46567" rIns="93138" bIns="46567" numCol="1" anchor="t" anchorCtr="0" compatLnSpc="1">
            <a:prstTxWarp prst="textNoShape">
              <a:avLst/>
            </a:prstTxWarp>
          </a:bodyPr>
          <a:lstStyle>
            <a:lvl1pPr algn="r" defTabSz="931705">
              <a:defRPr sz="1200">
                <a:solidFill>
                  <a:schemeClr val="tx1"/>
                </a:solidFill>
                <a:latin typeface="Arial" charset="0"/>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702952" y="4422144"/>
            <a:ext cx="5617196" cy="4189736"/>
          </a:xfrm>
          <a:prstGeom prst="rect">
            <a:avLst/>
          </a:prstGeom>
          <a:noFill/>
          <a:ln w="9525">
            <a:noFill/>
            <a:miter lim="800000"/>
            <a:headEnd/>
            <a:tailEnd/>
          </a:ln>
          <a:effectLst/>
        </p:spPr>
        <p:txBody>
          <a:bodyPr vert="horz" wrap="square" lIns="93138" tIns="46567" rIns="93138" bIns="465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2" y="8841083"/>
            <a:ext cx="3044520" cy="466417"/>
          </a:xfrm>
          <a:prstGeom prst="rect">
            <a:avLst/>
          </a:prstGeom>
          <a:noFill/>
          <a:ln w="9525">
            <a:noFill/>
            <a:miter lim="800000"/>
            <a:headEnd/>
            <a:tailEnd/>
          </a:ln>
          <a:effectLst/>
        </p:spPr>
        <p:txBody>
          <a:bodyPr vert="horz" wrap="square" lIns="93138" tIns="46567" rIns="93138" bIns="46567" numCol="1" anchor="b" anchorCtr="0" compatLnSpc="1">
            <a:prstTxWarp prst="textNoShape">
              <a:avLst/>
            </a:prstTxWarp>
          </a:bodyPr>
          <a:lstStyle>
            <a:lvl1pPr algn="l" defTabSz="931705">
              <a:defRPr sz="1200">
                <a:solidFill>
                  <a:schemeClr val="tx1"/>
                </a:solidFill>
                <a:latin typeface="Arial"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976976" y="8841083"/>
            <a:ext cx="3044520" cy="466417"/>
          </a:xfrm>
          <a:prstGeom prst="rect">
            <a:avLst/>
          </a:prstGeom>
          <a:noFill/>
          <a:ln w="9525">
            <a:noFill/>
            <a:miter lim="800000"/>
            <a:headEnd/>
            <a:tailEnd/>
          </a:ln>
          <a:effectLst/>
        </p:spPr>
        <p:txBody>
          <a:bodyPr vert="horz" wrap="square" lIns="93138" tIns="46567" rIns="93138" bIns="46567" numCol="1" anchor="b" anchorCtr="0" compatLnSpc="1">
            <a:prstTxWarp prst="textNoShape">
              <a:avLst/>
            </a:prstTxWarp>
          </a:bodyPr>
          <a:lstStyle>
            <a:lvl1pPr algn="r" defTabSz="931705">
              <a:defRPr sz="1200">
                <a:solidFill>
                  <a:schemeClr val="tx1"/>
                </a:solidFill>
                <a:latin typeface="Arial" charset="0"/>
                <a:cs typeface="+mn-cs"/>
              </a:defRPr>
            </a:lvl1pPr>
          </a:lstStyle>
          <a:p>
            <a:pPr>
              <a:defRPr/>
            </a:pPr>
            <a:fld id="{6022FCD7-E6B9-461E-8253-D9D18978FD1D}" type="slidenum">
              <a:rPr lang="en-US"/>
              <a:pPr>
                <a:defRPr/>
              </a:pPr>
              <a:t>‹#›</a:t>
            </a:fld>
            <a:endParaRPr lang="en-US"/>
          </a:p>
        </p:txBody>
      </p:sp>
    </p:spTree>
    <p:extLst>
      <p:ext uri="{BB962C8B-B14F-4D97-AF65-F5344CB8AC3E}">
        <p14:creationId xmlns:p14="http://schemas.microsoft.com/office/powerpoint/2010/main" val="1391899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I must start by saying that what we are doing today isn't generating the advantage we need. </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We are also overly fearful of failure and this risk aversion is stifling Enterprise-wide action and innovation.</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The US is now facing near-peer and peer competitors that we may need to engage and overcome in dynamic </a:t>
            </a:r>
            <a:r>
              <a:rPr lang="en-US" sz="1200" kern="1200" dirty="0" err="1" smtClean="0">
                <a:solidFill>
                  <a:schemeClr val="tx1"/>
                </a:solidFill>
                <a:effectLst/>
                <a:latin typeface="Arial" charset="0"/>
                <a:ea typeface="Calibri" panose="020F0502020204030204" pitchFamily="34" charset="0"/>
                <a:cs typeface="Times New Roman" panose="02020603050405020304" pitchFamily="18" charset="0"/>
              </a:rPr>
              <a:t>multidomain</a:t>
            </a: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 joint and coalition operations. </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We do not know it all and we must avoid being overconfident. We need to learn a lot more and a lot more quickly.</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Briefing themes deduced from:</a:t>
            </a:r>
          </a:p>
          <a:p>
            <a:pPr marL="520700" marR="0" lvl="1" indent="-292100">
              <a:buFont typeface="Arial" panose="020B0604020202020204" pitchFamily="34" charset="0"/>
              <a:buChar char="•"/>
            </a:pPr>
            <a:r>
              <a:rPr lang="en-US" sz="1200" kern="1200" dirty="0" smtClean="0">
                <a:solidFill>
                  <a:schemeClr val="tx1"/>
                </a:solidFill>
                <a:effectLst/>
                <a:latin typeface="Arial" charset="0"/>
                <a:ea typeface="Calibri" panose="020F0502020204030204" pitchFamily="34" charset="0"/>
                <a:cs typeface="+mn-cs"/>
              </a:rPr>
              <a:t>Acquisition Innovation Research Center (AIRC) Sponsor Research Review. (9 November 2021). </a:t>
            </a:r>
            <a:r>
              <a:rPr lang="en-US" sz="1200" i="1" kern="1200" dirty="0" smtClean="0">
                <a:solidFill>
                  <a:schemeClr val="tx1"/>
                </a:solidFill>
                <a:effectLst/>
                <a:latin typeface="Arial" charset="0"/>
                <a:ea typeface="Calibri" panose="020F0502020204030204" pitchFamily="34" charset="0"/>
                <a:cs typeface="+mn-cs"/>
              </a:rPr>
              <a:t>Speech by Paul Mann</a:t>
            </a:r>
            <a:r>
              <a:rPr lang="en-US" sz="1200" kern="1200" dirty="0" smtClean="0">
                <a:solidFill>
                  <a:schemeClr val="tx1"/>
                </a:solidFill>
                <a:effectLst/>
                <a:latin typeface="Arial" charset="0"/>
                <a:ea typeface="Calibri" panose="020F0502020204030204" pitchFamily="34" charset="0"/>
                <a:cs typeface="+mn-cs"/>
              </a:rPr>
              <a:t>, 30:25-39:30, https://www.youtube.com/watch?v=hyZdhKO1kr0&amp;t=2377s</a:t>
            </a:r>
          </a:p>
          <a:p>
            <a:pPr marL="520700" marR="0" lvl="1" indent="-292100">
              <a:buFont typeface="Arial" panose="020B0604020202020204" pitchFamily="34" charset="0"/>
              <a:buChar char="•"/>
            </a:pPr>
            <a:r>
              <a:rPr lang="en-US" sz="1200" kern="1200" dirty="0" smtClean="0">
                <a:solidFill>
                  <a:schemeClr val="tx1"/>
                </a:solidFill>
                <a:effectLst/>
                <a:latin typeface="Arial" charset="0"/>
                <a:ea typeface="Calibri" panose="020F0502020204030204" pitchFamily="34" charset="0"/>
                <a:cs typeface="+mn-cs"/>
              </a:rPr>
              <a:t>Mann, P.D., &amp; Acevedo, R.A. (2018). </a:t>
            </a:r>
            <a:r>
              <a:rPr lang="en-US" sz="1200" i="1" kern="1200" dirty="0" smtClean="0">
                <a:solidFill>
                  <a:schemeClr val="tx1"/>
                </a:solidFill>
                <a:effectLst/>
                <a:latin typeface="Arial" charset="0"/>
                <a:ea typeface="Calibri" panose="020F0502020204030204" pitchFamily="34" charset="0"/>
                <a:cs typeface="+mn-cs"/>
              </a:rPr>
              <a:t>A View From the Bridge</a:t>
            </a:r>
            <a:r>
              <a:rPr lang="en-US" sz="1200" kern="1200" dirty="0" smtClean="0">
                <a:solidFill>
                  <a:schemeClr val="tx1"/>
                </a:solidFill>
                <a:effectLst/>
                <a:latin typeface="Arial" charset="0"/>
                <a:ea typeface="Calibri" panose="020F0502020204030204" pitchFamily="34" charset="0"/>
                <a:cs typeface="+mn-cs"/>
              </a:rPr>
              <a:t>, briefing.</a:t>
            </a:r>
          </a:p>
          <a:p>
            <a:pPr marL="520700" marR="0" lvl="1" indent="-292100">
              <a:buFont typeface="Arial" panose="020B0604020202020204" pitchFamily="34" charset="0"/>
              <a:buChar char="•"/>
            </a:pPr>
            <a:r>
              <a:rPr lang="en-US" sz="1200" kern="1200" dirty="0" smtClean="0">
                <a:solidFill>
                  <a:schemeClr val="tx1"/>
                </a:solidFill>
                <a:effectLst/>
                <a:latin typeface="Arial" charset="0"/>
                <a:ea typeface="Calibri" panose="020F0502020204030204" pitchFamily="34" charset="0"/>
                <a:cs typeface="+mn-cs"/>
              </a:rPr>
              <a:t>NSWC PHD Change of Command. (30 June 2020). Speech by Paul Mann, 7:00-33:20, https://www.facebook.com/nswcporthueneme/videos/193691388719859/</a:t>
            </a:r>
          </a:p>
          <a:p>
            <a:pPr marL="520700" marR="0" lvl="1" indent="-292100">
              <a:buFont typeface="Arial" panose="020B0604020202020204" pitchFamily="34" charset="0"/>
              <a:buChar char="•"/>
            </a:pPr>
            <a:r>
              <a:rPr lang="en-US" sz="1200" kern="1200" dirty="0" smtClean="0">
                <a:solidFill>
                  <a:schemeClr val="tx1"/>
                </a:solidFill>
                <a:effectLst/>
                <a:latin typeface="Arial" charset="0"/>
                <a:ea typeface="Calibri" panose="020F0502020204030204" pitchFamily="34" charset="0"/>
                <a:cs typeface="+mn-cs"/>
              </a:rPr>
              <a:t>NSWC PHD Surface Warfare Engineering Facility (SWEF) LVC Initiative Technical Interchange Meeting. (17 March 2022).  </a:t>
            </a:r>
            <a:r>
              <a:rPr lang="en-US" sz="1200" i="1" kern="1200" dirty="0" smtClean="0">
                <a:solidFill>
                  <a:schemeClr val="tx1"/>
                </a:solidFill>
                <a:effectLst/>
                <a:latin typeface="Arial" charset="0"/>
                <a:ea typeface="Calibri" panose="020F0502020204030204" pitchFamily="34" charset="0"/>
                <a:cs typeface="+mn-cs"/>
              </a:rPr>
              <a:t>Keynote by Paul Mann</a:t>
            </a:r>
            <a:endParaRPr lang="en-US" sz="1200" kern="1200" dirty="0" smtClean="0">
              <a:solidFill>
                <a:schemeClr val="tx1"/>
              </a:solidFill>
              <a:effectLst/>
              <a:latin typeface="Arial" charset="0"/>
              <a:ea typeface="Calibri" panose="020F0502020204030204" pitchFamily="34"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Re bullet #3: https://sciencenode.org/feature/the-5-fastest-supercomputers-in-the-world.php</a:t>
            </a:r>
          </a:p>
        </p:txBody>
      </p:sp>
      <p:sp>
        <p:nvSpPr>
          <p:cNvPr id="4" name="Slide Number Placeholder 3"/>
          <p:cNvSpPr>
            <a:spLocks noGrp="1"/>
          </p:cNvSpPr>
          <p:nvPr>
            <p:ph type="sldNum" sz="quarter" idx="10"/>
          </p:nvPr>
        </p:nvSpPr>
        <p:spPr/>
        <p:txBody>
          <a:bodyPr/>
          <a:lstStyle/>
          <a:p>
            <a:pPr>
              <a:defRPr/>
            </a:pPr>
            <a:fld id="{6022FCD7-E6B9-461E-8253-D9D18978FD1D}" type="slidenum">
              <a:rPr lang="en-US" smtClean="0"/>
              <a:pPr>
                <a:defRPr/>
              </a:pPr>
              <a:t>1</a:t>
            </a:fld>
            <a:endParaRPr lang="en-US"/>
          </a:p>
        </p:txBody>
      </p:sp>
    </p:spTree>
    <p:extLst>
      <p:ext uri="{BB962C8B-B14F-4D97-AF65-F5344CB8AC3E}">
        <p14:creationId xmlns:p14="http://schemas.microsoft.com/office/powerpoint/2010/main" val="85699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Part of that change is to move from delivering platform-based warfighting systems and assets in a system that focuses on predictability to taking an Enterprise-oriented approach where the focus is on innovation, evolution, and adaptation, at the speed of relevance!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increasing complexity and interconnectedness of the warfighting systems being deployed requires significant advances across the Department of the Navy to include learning, engineering, acquisition, training, and support to operations.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It is critical to have shared repositories / ecosystems to minimize duplication and maximize collaboration.</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We are only as good as our people. And in DE and M&amp;S they have unique, valuable, and yet perishable skills. Those skills need to be developed, honed, and maintained within a robust DE and M&amp;S HCM/WFD/E&amp;T Strategy.</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We must focus on data and outcome-based metrics that are measured and analyzed in real-time and used constantly and continually to improve our systems acquisition system and warfighting techniques, tactics, and procedures.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Every one of these important changes will have significant and sometimes profound impact on the discipline and technological development of modeling and simulation (M&amp;S).</a:t>
            </a:r>
          </a:p>
          <a:p>
            <a:r>
              <a:rPr lang="en-US" sz="1200" dirty="0" smtClean="0">
                <a:effectLst/>
                <a:latin typeface="Calibri" panose="020F0502020204030204" pitchFamily="34" charset="0"/>
                <a:cs typeface="Times New Roman" panose="02020603050405020304" pitchFamily="18" charset="0"/>
              </a:rPr>
              <a:t>(Picture from: Revolutionizing Readiness, RADM Paul </a:t>
            </a:r>
            <a:r>
              <a:rPr lang="en-US" sz="1200" dirty="0" err="1" smtClean="0">
                <a:effectLst/>
                <a:latin typeface="Calibri" panose="020F0502020204030204" pitchFamily="34" charset="0"/>
                <a:cs typeface="Times New Roman" panose="02020603050405020304" pitchFamily="18" charset="0"/>
              </a:rPr>
              <a:t>Spedero</a:t>
            </a:r>
            <a:r>
              <a:rPr lang="en-US" sz="1200" dirty="0" smtClean="0">
                <a:effectLst/>
                <a:latin typeface="Calibri" panose="020F0502020204030204" pitchFamily="34" charset="0"/>
                <a:cs typeface="Times New Roman" panose="02020603050405020304" pitchFamily="18" charset="0"/>
              </a:rPr>
              <a:t>, Fleet Readiness Officer (N02R) USFFC, 22 January 2020, UNCLASSIFIED, slide 2)</a:t>
            </a:r>
            <a:endParaRPr lang="en-US" sz="1200" dirty="0" smtClean="0"/>
          </a:p>
        </p:txBody>
      </p:sp>
      <p:sp>
        <p:nvSpPr>
          <p:cNvPr id="4" name="Slide Number Placeholder 3"/>
          <p:cNvSpPr>
            <a:spLocks noGrp="1"/>
          </p:cNvSpPr>
          <p:nvPr>
            <p:ph type="sldNum" sz="quarter" idx="10"/>
          </p:nvPr>
        </p:nvSpPr>
        <p:spPr/>
        <p:txBody>
          <a:bodyPr/>
          <a:lstStyle/>
          <a:p>
            <a:pPr>
              <a:defRPr/>
            </a:pPr>
            <a:fld id="{6022FCD7-E6B9-461E-8253-D9D18978FD1D}" type="slidenum">
              <a:rPr lang="en-US" smtClean="0"/>
              <a:pPr>
                <a:defRPr/>
              </a:pPr>
              <a:t>3</a:t>
            </a:fld>
            <a:endParaRPr lang="en-US"/>
          </a:p>
        </p:txBody>
      </p:sp>
    </p:spTree>
    <p:extLst>
      <p:ext uri="{BB962C8B-B14F-4D97-AF65-F5344CB8AC3E}">
        <p14:creationId xmlns:p14="http://schemas.microsoft.com/office/powerpoint/2010/main" val="48335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 what are our M&amp;S imperatives? They start with intelligently integrating M&amp;S across traditional boundaries. For instance, interoperating simulation-based training capabilities with M&amp;S based capabilities that reside within our Warfare Centers and Systems commands.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Next, it is important to drive the use of M&amp;S to analyze system performance tradeoffs earlier in the acquisition process (on the right side of the Systems Engineering V). It is also critical to improve and balance warfighting scenario representations so that they accurately reflect blue and red force capabilities within an environment and scenario context that provides a fair fight.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key enabler for such developments is associating operational, training, and research and development assets. It is also required to provide timely M&amp;S verified and validated systems within a construct of comprehensive and persistent ATOs.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Having such capabilities in place when needed requires the consideration and definition of downstream simulation requirements as early as possible in their design and development.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Finally, the last set of imperatives are to include unmanned, autonomous, and autonomic representations and functionality in M&amp;S while also effectively incorporating artificial intelligence, machine learning, big data analytics, distributed operations, and similar advanced technologies and techniques.</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(Picture from: Undersea Warfighting Development Center, RADM Butch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Dollaga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Commander, SENEDIA “Defense Innovation Days” 27AUG2019, UNCLASSIFIED Slide 19)</a:t>
            </a:r>
          </a:p>
        </p:txBody>
      </p:sp>
      <p:sp>
        <p:nvSpPr>
          <p:cNvPr id="4" name="Slide Number Placeholder 3"/>
          <p:cNvSpPr>
            <a:spLocks noGrp="1"/>
          </p:cNvSpPr>
          <p:nvPr>
            <p:ph type="sldNum" sz="quarter" idx="10"/>
          </p:nvPr>
        </p:nvSpPr>
        <p:spPr/>
        <p:txBody>
          <a:bodyPr/>
          <a:lstStyle/>
          <a:p>
            <a:pPr>
              <a:defRPr/>
            </a:pPr>
            <a:fld id="{6022FCD7-E6B9-461E-8253-D9D18978FD1D}" type="slidenum">
              <a:rPr lang="en-US" smtClean="0"/>
              <a:pPr>
                <a:defRPr/>
              </a:pPr>
              <a:t>4</a:t>
            </a:fld>
            <a:endParaRPr lang="en-US"/>
          </a:p>
        </p:txBody>
      </p:sp>
    </p:spTree>
    <p:extLst>
      <p:ext uri="{BB962C8B-B14F-4D97-AF65-F5344CB8AC3E}">
        <p14:creationId xmlns:p14="http://schemas.microsoft.com/office/powerpoint/2010/main" val="423171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We are leaning forward and investing in eight topic areas that will help meet each of these imperatives and that will deliver M&amp;S functionality that directly supports long range fires, non-kinetic weapons, and supporting ISR&amp;T/C5ISR/JADC2. First, we are working to improve red or threat M&amp;S capabilities. </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Next, there is the need to enhance the representation of the interactions between forces as they maneuver and engage across the battle space and timeline. At the force and campaign level, the top of the M&amp;S pyramid, there is a need to narrow the number of tools used and increase the standardization across and among these tools. </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In the area of data, specifically to represent force level blue systems, it’s important to develop a technical baseline that provides an authoritative source of truth, appropriately abstracted and scaled to the simulation systems that need to ingest it. </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Another important area of investment will improve the ability of M&amp;S and live, virtual, and constructive (LVC) simulations, to interconnect capabilities and assets that exist within and across the acquisition, R&amp;D, and the operational and warfighting commands. </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There is also always a need to improve the representation of phenomenology, or physics-based M&amp;S, as it often used to provide fundamental inputs to platform, engagement, and mission level simulations. </a:t>
            </a:r>
          </a:p>
          <a:p>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Finally, as in any large enterprise-scale engineering industrial, academic, or governmental organization, distributed collaborative environments (complete within necessary tools, data, and standards) are essential. This is true in general, but also as it applies to specific instantiations, for instance the Aggregated Digital Ecosystem for Naval Advantage.</a:t>
            </a:r>
          </a:p>
          <a:p>
            <a:r>
              <a:rPr lang="en-US" sz="1200" kern="1200" dirty="0" smtClean="0">
                <a:solidFill>
                  <a:schemeClr val="tx1"/>
                </a:solidFill>
                <a:latin typeface="Arial" charset="0"/>
                <a:ea typeface="+mn-ea"/>
                <a:cs typeface="+mn-cs"/>
              </a:rPr>
              <a:t>(Picture from: A View From the Bridge, CAPT Ray Acevedo, Mr. Paul Mann, May 9, 2018, DISTRIBUTION A, slide 20)</a:t>
            </a:r>
          </a:p>
        </p:txBody>
      </p:sp>
      <p:sp>
        <p:nvSpPr>
          <p:cNvPr id="4" name="Slide Number Placeholder 3"/>
          <p:cNvSpPr>
            <a:spLocks noGrp="1"/>
          </p:cNvSpPr>
          <p:nvPr>
            <p:ph type="sldNum" sz="quarter" idx="10"/>
          </p:nvPr>
        </p:nvSpPr>
        <p:spPr/>
        <p:txBody>
          <a:bodyPr/>
          <a:lstStyle/>
          <a:p>
            <a:pPr>
              <a:defRPr/>
            </a:pPr>
            <a:fld id="{6022FCD7-E6B9-461E-8253-D9D18978FD1D}" type="slidenum">
              <a:rPr lang="en-US" smtClean="0"/>
              <a:pPr>
                <a:defRPr/>
              </a:pPr>
              <a:t>5</a:t>
            </a:fld>
            <a:endParaRPr lang="en-US"/>
          </a:p>
        </p:txBody>
      </p:sp>
    </p:spTree>
    <p:extLst>
      <p:ext uri="{BB962C8B-B14F-4D97-AF65-F5344CB8AC3E}">
        <p14:creationId xmlns:p14="http://schemas.microsoft.com/office/powerpoint/2010/main" val="416349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So given our status, M&amp;S imperatives and areas of investment what is the way ahead? </a:t>
            </a:r>
          </a:p>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It begins with people - within the Department of the Navy, the other services, DoD, and our industrial and academic partners to improve our culture in a way that provides leadership, empowers all participants, and takes bold action to improve current capabilities and to become the benchmark against which others compare themselves. </a:t>
            </a:r>
          </a:p>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Then, it's about the data; making sure we understand what we should track, tracking it, and converting it into metrics that reflect outcomes and allow us to operationalize the changes that improve our warfighting capabilities. </a:t>
            </a:r>
          </a:p>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Next, it is critical to exploit innovation, which is something we've been good at historically, but that we need to get even better to outpace our adversaries. </a:t>
            </a:r>
          </a:p>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Part of these innovations will occur in M&amp;S where we must design, develop, align, and employ world class capabilities (personnel, technology, organizational focus, infrastructure, and funding). </a:t>
            </a:r>
          </a:p>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M&amp;S provides the experimental and engineering T&amp;E environments that turns what-if into what will be. </a:t>
            </a:r>
          </a:p>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But individual even highly capable M&amp;S systems are suboptimal if they're not discoverable, connectible, interoperable, and integrated across the Department of the Navy. </a:t>
            </a:r>
          </a:p>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Only with such advanced, and at times revolutionary, improvements in capability can we enable efficient and effective decision making at all levels and accelerate and improve outcomes in all naval mission areas - warfare and support. All of these enable agility, velocity, capacity, and capability to produce winning outcomes.</a:t>
            </a:r>
          </a:p>
          <a:p>
            <a:pPr marL="0" marR="0">
              <a:lnSpc>
                <a:spcPct val="107000"/>
              </a:lnSpc>
              <a:spcBef>
                <a:spcPts val="0"/>
              </a:spcBef>
              <a:spcAft>
                <a:spcPts val="0"/>
              </a:spcAft>
            </a:pPr>
            <a:r>
              <a:rPr lang="en-US" sz="1200" kern="1200" dirty="0" smtClean="0">
                <a:solidFill>
                  <a:schemeClr val="tx1"/>
                </a:solidFill>
                <a:effectLst/>
                <a:latin typeface="Arial" charset="0"/>
                <a:ea typeface="Calibri" panose="020F0502020204030204" pitchFamily="34" charset="0"/>
                <a:cs typeface="Times New Roman" panose="02020603050405020304" pitchFamily="18" charset="0"/>
              </a:rPr>
              <a:t> Again, thank you for the opportunity to provide these remarks at the beginning of this important Open House. My team and I welcome this dialogue and our continuing collaboration in the future to improve the capabilities of the Naval Sea Services.</a:t>
            </a:r>
          </a:p>
          <a:p>
            <a:pPr marL="0" marR="0" lvl="0" indent="0" algn="l" defTabSz="914400" rtl="0" eaLnBrk="0" fontAlgn="base" latinLnBrk="0" hangingPunct="0">
              <a:lnSpc>
                <a:spcPct val="107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(Picture from: A View From the Bridge, CAPT Ray Acevedo, Mr. Paul Mann, May 9, 2018, DISTRIBUTION A, slides 13 and 14)</a:t>
            </a:r>
          </a:p>
        </p:txBody>
      </p:sp>
      <p:sp>
        <p:nvSpPr>
          <p:cNvPr id="4" name="Slide Number Placeholder 3"/>
          <p:cNvSpPr>
            <a:spLocks noGrp="1"/>
          </p:cNvSpPr>
          <p:nvPr>
            <p:ph type="sldNum" sz="quarter" idx="10"/>
          </p:nvPr>
        </p:nvSpPr>
        <p:spPr/>
        <p:txBody>
          <a:bodyPr/>
          <a:lstStyle/>
          <a:p>
            <a:pPr>
              <a:defRPr/>
            </a:pPr>
            <a:fld id="{6022FCD7-E6B9-461E-8253-D9D18978FD1D}" type="slidenum">
              <a:rPr lang="en-US" smtClean="0"/>
              <a:pPr>
                <a:defRPr/>
              </a:pPr>
              <a:t>6</a:t>
            </a:fld>
            <a:endParaRPr lang="en-US"/>
          </a:p>
        </p:txBody>
      </p:sp>
    </p:spTree>
    <p:extLst>
      <p:ext uri="{BB962C8B-B14F-4D97-AF65-F5344CB8AC3E}">
        <p14:creationId xmlns:p14="http://schemas.microsoft.com/office/powerpoint/2010/main" val="344145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dirty="0"/>
              <a:t>Based on that we re-structured the office based on navy priorities and identified thrust areas to focus in 2023.  Here is a basic org structure for the office. </a:t>
            </a:r>
          </a:p>
          <a:p>
            <a:endParaRPr lang="en-US" dirty="0"/>
          </a:p>
        </p:txBody>
      </p:sp>
      <p:sp>
        <p:nvSpPr>
          <p:cNvPr id="4" name="Slide Number Placeholder 3"/>
          <p:cNvSpPr>
            <a:spLocks noGrp="1"/>
          </p:cNvSpPr>
          <p:nvPr>
            <p:ph type="sldNum" sz="quarter" idx="10"/>
          </p:nvPr>
        </p:nvSpPr>
        <p:spPr/>
        <p:txBody>
          <a:bodyPr/>
          <a:lstStyle/>
          <a:p>
            <a:pPr>
              <a:defRPr/>
            </a:pPr>
            <a:fld id="{6022FCD7-E6B9-461E-8253-D9D18978FD1D}" type="slidenum">
              <a:rPr lang="en-US" smtClean="0"/>
              <a:pPr>
                <a:defRPr/>
              </a:pPr>
              <a:t>11</a:t>
            </a:fld>
            <a:endParaRPr lang="en-US"/>
          </a:p>
        </p:txBody>
      </p:sp>
    </p:spTree>
    <p:extLst>
      <p:ext uri="{BB962C8B-B14F-4D97-AF65-F5344CB8AC3E}">
        <p14:creationId xmlns:p14="http://schemas.microsoft.com/office/powerpoint/2010/main" val="38614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1979"/>
            <a:ext cx="10363200" cy="1470025"/>
          </a:xfrm>
        </p:spPr>
        <p:txBody>
          <a:bodyPr/>
          <a:lstStyle>
            <a:lvl1pPr>
              <a:defRPr lang="en-US" sz="3200" b="1" kern="1200" dirty="0">
                <a:solidFill>
                  <a:srgbClr val="000066"/>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325872"/>
            <a:ext cx="8534400" cy="654862"/>
          </a:xfrm>
          <a:prstGeom prst="rect">
            <a:avLst/>
          </a:prstGeom>
        </p:spPr>
        <p:txBody>
          <a:bodyPr>
            <a:normAutofit/>
          </a:bodyPr>
          <a:lstStyle>
            <a:lvl1pPr marL="0" indent="0" algn="ctr">
              <a:buNone/>
              <a:defRPr lang="en-US" sz="1800" b="0" kern="1200" dirty="0" smtClean="0">
                <a:solidFill>
                  <a:srgbClr val="000066"/>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FA7E861-BEDD-473D-8B98-986536AFB658}" type="slidenum">
              <a:rPr lang="en-US" smtClean="0"/>
              <a:t>‹#›</a:t>
            </a:fld>
            <a:endParaRPr lang="en-US"/>
          </a:p>
        </p:txBody>
      </p:sp>
      <p:sp>
        <p:nvSpPr>
          <p:cNvPr id="9" name="Rectangle 8"/>
          <p:cNvSpPr/>
          <p:nvPr userDrawn="1"/>
        </p:nvSpPr>
        <p:spPr>
          <a:xfrm>
            <a:off x="5675745" y="92363"/>
            <a:ext cx="840509" cy="166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974079" y="6656418"/>
            <a:ext cx="236221" cy="166255"/>
          </a:xfrm>
          <a:prstGeom prst="rect">
            <a:avLst/>
          </a:prstGeom>
          <a:solidFill>
            <a:srgbClr val="000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34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with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4D2-9BBC-4EFF-AC91-137038F0D2BE}"/>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3565FAF2-72DC-4BD5-8E01-83499F2F98FA}"/>
              </a:ext>
            </a:extLst>
          </p:cNvPr>
          <p:cNvSpPr>
            <a:spLocks noGrp="1"/>
          </p:cNvSpPr>
          <p:nvPr>
            <p:ph type="sldNum" sz="quarter" idx="10"/>
          </p:nvPr>
        </p:nvSpPr>
        <p:spPr/>
        <p:txBody>
          <a:bodyPr/>
          <a:lstStyle/>
          <a:p>
            <a:fld id="{1FA7E861-BEDD-473D-8B98-986536AFB658}" type="slidenum">
              <a:rPr lang="en-US" smtClean="0"/>
              <a:t>‹#›</a:t>
            </a:fld>
            <a:endParaRPr lang="en-US"/>
          </a:p>
        </p:txBody>
      </p:sp>
      <p:sp>
        <p:nvSpPr>
          <p:cNvPr id="4" name="Content Placeholder 2">
            <a:extLst>
              <a:ext uri="{FF2B5EF4-FFF2-40B4-BE49-F238E27FC236}">
                <a16:creationId xmlns:a16="http://schemas.microsoft.com/office/drawing/2014/main" id="{4E0CEDD7-5037-4BAA-9BE8-0D9CADF471DC}"/>
              </a:ext>
            </a:extLst>
          </p:cNvPr>
          <p:cNvSpPr>
            <a:spLocks noGrp="1"/>
          </p:cNvSpPr>
          <p:nvPr>
            <p:ph idx="1" hasCustomPrompt="1"/>
          </p:nvPr>
        </p:nvSpPr>
        <p:spPr>
          <a:xfrm>
            <a:off x="495300" y="957083"/>
            <a:ext cx="11201400" cy="5453242"/>
          </a:xfrm>
          <a:prstGeom prst="rect">
            <a:avLst/>
          </a:prstGeom>
        </p:spPr>
        <p:txBody>
          <a:bodyPr>
            <a:normAutofit/>
          </a:bodyPr>
          <a:lstStyle>
            <a:lvl1pPr marL="172641" indent="-172641">
              <a:lnSpc>
                <a:spcPct val="110000"/>
              </a:lnSpc>
              <a:spcBef>
                <a:spcPts val="600"/>
              </a:spcBef>
              <a:buFont typeface="Wingdings" panose="05000000000000000000" pitchFamily="2" charset="2"/>
              <a:buChar char="§"/>
              <a:defRPr sz="2100" b="0" i="0" baseline="0">
                <a:solidFill>
                  <a:schemeClr val="tx1"/>
                </a:solidFill>
                <a:latin typeface="+mn-lt"/>
              </a:defRPr>
            </a:lvl1pPr>
            <a:lvl2pPr>
              <a:lnSpc>
                <a:spcPct val="110000"/>
              </a:lnSpc>
              <a:spcBef>
                <a:spcPts val="600"/>
              </a:spcBef>
              <a:defRPr sz="1800" baseline="0">
                <a:solidFill>
                  <a:schemeClr val="tx1"/>
                </a:solidFill>
                <a:latin typeface="+mn-lt"/>
              </a:defRPr>
            </a:lvl2pPr>
            <a:lvl3pPr marL="770335" indent="-169069">
              <a:lnSpc>
                <a:spcPct val="110000"/>
              </a:lnSpc>
              <a:spcBef>
                <a:spcPts val="600"/>
              </a:spcBef>
              <a:buFont typeface="Arial" panose="020B0604020202020204" pitchFamily="34" charset="0"/>
              <a:buChar char="•"/>
              <a:defRPr sz="1600" baseline="0">
                <a:solidFill>
                  <a:schemeClr val="tx1"/>
                </a:solidFill>
                <a:latin typeface="+mn-lt"/>
              </a:defRPr>
            </a:lvl3pPr>
            <a:lvl4pPr>
              <a:lnSpc>
                <a:spcPct val="110000"/>
              </a:lnSpc>
              <a:spcBef>
                <a:spcPts val="600"/>
              </a:spcBef>
              <a:defRPr sz="1400" baseline="0">
                <a:solidFill>
                  <a:schemeClr val="tx1"/>
                </a:solidFill>
                <a:latin typeface="+mn-lt"/>
              </a:defRPr>
            </a:lvl4pPr>
            <a:lvl5pPr>
              <a:lnSpc>
                <a:spcPct val="110000"/>
              </a:lnSpc>
              <a:spcBef>
                <a:spcPts val="600"/>
              </a:spcBef>
              <a:defRPr sz="1050" baseline="0">
                <a:solidFill>
                  <a:schemeClr val="tx1"/>
                </a:solidFill>
                <a:latin typeface="+mn-lt"/>
              </a:defRPr>
            </a:lvl5pPr>
          </a:lstStyle>
          <a:p>
            <a:pPr lvl="0"/>
            <a:r>
              <a:rPr lang="en-US" dirty="0"/>
              <a:t>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088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5293" y="959742"/>
            <a:ext cx="5589108" cy="555441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59742"/>
            <a:ext cx="5589107" cy="555441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18EBA4D2-9BBC-4EFF-AC91-137038F0D2BE}"/>
              </a:ext>
            </a:extLst>
          </p:cNvPr>
          <p:cNvSpPr>
            <a:spLocks noGrp="1"/>
          </p:cNvSpPr>
          <p:nvPr>
            <p:ph type="title"/>
          </p:nvPr>
        </p:nvSpPr>
        <p:spPr>
          <a:xfrm>
            <a:off x="2097549" y="91067"/>
            <a:ext cx="8370426" cy="624975"/>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239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4D2-9BBC-4EFF-AC91-137038F0D2BE}"/>
              </a:ext>
            </a:extLst>
          </p:cNvPr>
          <p:cNvSpPr>
            <a:spLocks noGrp="1"/>
          </p:cNvSpPr>
          <p:nvPr>
            <p:ph type="title"/>
          </p:nvPr>
        </p:nvSpPr>
        <p:spPr>
          <a:xfrm>
            <a:off x="2097549" y="91067"/>
            <a:ext cx="8370426" cy="624975"/>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67907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991" y="4888168"/>
            <a:ext cx="10363200" cy="1362075"/>
          </a:xfrm>
        </p:spPr>
        <p:txBody>
          <a:bodyPr anchor="t"/>
          <a:lstStyle>
            <a:lvl1pPr algn="l">
              <a:defRPr sz="4000" b="1" cap="all"/>
            </a:lvl1pPr>
          </a:lstStyle>
          <a:p>
            <a:r>
              <a:rPr lang="en-US"/>
              <a:t>Click to edit Master title style</a:t>
            </a:r>
            <a:endParaRPr lang="en-US" dirty="0"/>
          </a:p>
        </p:txBody>
      </p:sp>
    </p:spTree>
    <p:extLst>
      <p:ext uri="{BB962C8B-B14F-4D97-AF65-F5344CB8AC3E}">
        <p14:creationId xmlns:p14="http://schemas.microsoft.com/office/powerpoint/2010/main" val="30371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3D72-78EB-43F0-8804-0540B9F38906}"/>
              </a:ext>
            </a:extLst>
          </p:cNvPr>
          <p:cNvSpPr>
            <a:spLocks noGrp="1"/>
          </p:cNvSpPr>
          <p:nvPr>
            <p:ph type="title"/>
          </p:nvPr>
        </p:nvSpPr>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97AF0EF-5605-4346-B7D0-7C11EC2A0A9C}"/>
              </a:ext>
            </a:extLst>
          </p:cNvPr>
          <p:cNvSpPr>
            <a:spLocks noGrp="1"/>
          </p:cNvSpPr>
          <p:nvPr>
            <p:ph sz="quarter" idx="12"/>
          </p:nvPr>
        </p:nvSpPr>
        <p:spPr>
          <a:xfrm>
            <a:off x="6096000" y="1223781"/>
            <a:ext cx="5486400" cy="5111496"/>
          </a:xfrm>
          <a:prstGeom prst="rect">
            <a:avLst/>
          </a:prstGeom>
        </p:spPr>
        <p:txBody>
          <a:bodyPr>
            <a:normAutofit/>
          </a:bodyPr>
          <a:lstStyle>
            <a:lvl1pPr>
              <a:defRPr lang="en-US" sz="2000" b="1" i="0" baseline="0" dirty="0" smtClean="0">
                <a:solidFill>
                  <a:srgbClr val="000066"/>
                </a:solidFill>
                <a:latin typeface="Arial" pitchFamily="34" charset="0"/>
              </a:defRPr>
            </a:lvl1pPr>
            <a:lvl2pPr>
              <a:defRPr lang="en-US" sz="1800" baseline="0" dirty="0" smtClean="0">
                <a:solidFill>
                  <a:schemeClr val="tx2"/>
                </a:solidFill>
                <a:latin typeface="Arial" pitchFamily="34" charset="0"/>
              </a:defRPr>
            </a:lvl2pPr>
            <a:lvl3pPr>
              <a:defRPr lang="en-US" sz="1600" baseline="0" dirty="0" smtClean="0">
                <a:solidFill>
                  <a:schemeClr val="tx2"/>
                </a:solidFill>
                <a:latin typeface="Arial" pitchFamily="34" charset="0"/>
              </a:defRPr>
            </a:lvl3pPr>
            <a:lvl4pPr>
              <a:defRPr lang="en-US" sz="1400" baseline="0" dirty="0" smtClean="0">
                <a:solidFill>
                  <a:schemeClr val="tx2"/>
                </a:solidFill>
                <a:latin typeface="Arial" pitchFamily="34" charset="0"/>
              </a:defRPr>
            </a:lvl4pPr>
            <a:lvl5pPr>
              <a:defRPr lang="en-US" sz="1050" baseline="0" dirty="0">
                <a:solidFill>
                  <a:schemeClr val="tx2"/>
                </a:solidFill>
                <a:latin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24D74E-66C9-48BD-9337-E53ADDD8F72B}"/>
              </a:ext>
            </a:extLst>
          </p:cNvPr>
          <p:cNvSpPr>
            <a:spLocks noGrp="1"/>
          </p:cNvSpPr>
          <p:nvPr>
            <p:ph type="body" sz="quarter" idx="11"/>
          </p:nvPr>
        </p:nvSpPr>
        <p:spPr>
          <a:xfrm>
            <a:off x="609600" y="1223782"/>
            <a:ext cx="5486400" cy="5111496"/>
          </a:xfrm>
          <a:prstGeom prst="rect">
            <a:avLst/>
          </a:prstGeom>
        </p:spPr>
        <p:txBody>
          <a:bodyPr>
            <a:normAutofit/>
          </a:bodyPr>
          <a:lstStyle>
            <a:lvl1pPr>
              <a:defRPr lang="en-US" sz="2000" b="1" i="0" baseline="0" dirty="0" smtClean="0">
                <a:solidFill>
                  <a:srgbClr val="000066"/>
                </a:solidFill>
                <a:latin typeface="Arial" pitchFamily="34" charset="0"/>
              </a:defRPr>
            </a:lvl1pPr>
            <a:lvl2pPr>
              <a:defRPr lang="en-US" sz="1800" baseline="0" dirty="0" smtClean="0">
                <a:solidFill>
                  <a:schemeClr val="tx2"/>
                </a:solidFill>
                <a:latin typeface="Arial" pitchFamily="34" charset="0"/>
              </a:defRPr>
            </a:lvl2pPr>
            <a:lvl3pPr>
              <a:defRPr lang="en-US" sz="1600" baseline="0" dirty="0" smtClean="0">
                <a:solidFill>
                  <a:schemeClr val="tx2"/>
                </a:solidFill>
                <a:latin typeface="Arial" pitchFamily="34" charset="0"/>
              </a:defRPr>
            </a:lvl3pPr>
            <a:lvl4pPr>
              <a:defRPr lang="en-US" sz="1400" baseline="0" dirty="0" smtClean="0">
                <a:solidFill>
                  <a:schemeClr val="tx2"/>
                </a:solidFill>
                <a:latin typeface="Arial" pitchFamily="34" charset="0"/>
              </a:defRPr>
            </a:lvl4pPr>
            <a:lvl5pPr>
              <a:defRPr lang="en-US" sz="1050" baseline="0" dirty="0">
                <a:solidFill>
                  <a:schemeClr val="tx2"/>
                </a:solidFill>
                <a:latin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15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76635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78EDB789-291E-4DD2-8A3A-41F84D045B75}"/>
              </a:ext>
            </a:extLst>
          </p:cNvPr>
          <p:cNvPicPr>
            <a:picLocks noChangeArrowheads="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57300" y="44331"/>
            <a:ext cx="640080" cy="640080"/>
          </a:xfrm>
          <a:prstGeom prst="rect">
            <a:avLst/>
          </a:prstGeom>
          <a:noFill/>
          <a:ln w="9525">
            <a:noFill/>
            <a:miter lim="800000"/>
            <a:headEnd/>
            <a:tailEnd/>
          </a:ln>
        </p:spPr>
      </p:pic>
      <p:pic>
        <p:nvPicPr>
          <p:cNvPr id="7" name="Picture 2" descr="C:\Users\Ivar Oswalt\Desktop\Logo.JPG">
            <a:extLst>
              <a:ext uri="{FF2B5EF4-FFF2-40B4-BE49-F238E27FC236}">
                <a16:creationId xmlns:a16="http://schemas.microsoft.com/office/drawing/2014/main" id="{611F0C50-E6FF-439D-98D6-2AB62CCE3E2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40" y="186532"/>
            <a:ext cx="1280160" cy="3911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userDrawn="1"/>
        </p:nvSpPr>
        <p:spPr bwMode="auto">
          <a:xfrm>
            <a:off x="70597" y="875094"/>
            <a:ext cx="5185106" cy="3412484"/>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0487" tIns="44450" rIns="90487" bIns="4445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S PGothic"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S PGothic" pitchFamily="34" charset="-128"/>
              <a:cs typeface="Times New Roman" panose="02020603050405020304" pitchFamily="18" charset="0"/>
            </a:endParaRPr>
          </a:p>
        </p:txBody>
      </p:sp>
      <p:sp>
        <p:nvSpPr>
          <p:cNvPr id="12" name="Rectangle 70"/>
          <p:cNvSpPr>
            <a:spLocks noChangeArrowheads="1"/>
          </p:cNvSpPr>
          <p:nvPr userDrawn="1"/>
        </p:nvSpPr>
        <p:spPr bwMode="auto">
          <a:xfrm>
            <a:off x="5348832" y="2508213"/>
            <a:ext cx="3569698" cy="2752284"/>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13" name="Rectangle 71"/>
          <p:cNvSpPr>
            <a:spLocks noChangeArrowheads="1"/>
          </p:cNvSpPr>
          <p:nvPr userDrawn="1"/>
        </p:nvSpPr>
        <p:spPr bwMode="auto">
          <a:xfrm>
            <a:off x="6475004" y="2419488"/>
            <a:ext cx="1317353" cy="153888"/>
          </a:xfrm>
          <a:prstGeom prst="rect">
            <a:avLst/>
          </a:prstGeom>
          <a:solidFill>
            <a:schemeClr val="bg1"/>
          </a:solidFill>
          <a:ln w="12700">
            <a:solidFill>
              <a:schemeClr val="bg1"/>
            </a:solidFill>
            <a:miter lim="800000"/>
            <a:headEnd/>
            <a:tailEnd/>
          </a:ln>
        </p:spPr>
        <p:txBody>
          <a:bodyPr wrap="square" lIns="0" tIns="0" rIns="0" bIns="0" anchor="ctr">
            <a:spAutoFit/>
          </a:bodyPr>
          <a:lstStyle/>
          <a:p>
            <a:pPr marL="0" marR="0" lvl="0" indent="0" algn="ctr" defTabSz="1316038"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rPr>
              <a:t>SCHEDULE &amp; COST</a:t>
            </a:r>
          </a:p>
        </p:txBody>
      </p:sp>
      <p:sp>
        <p:nvSpPr>
          <p:cNvPr id="14" name="Rectangle 79"/>
          <p:cNvSpPr>
            <a:spLocks noChangeArrowheads="1"/>
          </p:cNvSpPr>
          <p:nvPr userDrawn="1"/>
        </p:nvSpPr>
        <p:spPr bwMode="auto">
          <a:xfrm>
            <a:off x="5339537" y="875095"/>
            <a:ext cx="3578993" cy="1507738"/>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0487" tIns="44450" rIns="90487" bIns="44450"/>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0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15" name="Rectangle 6"/>
          <p:cNvSpPr>
            <a:spLocks noChangeArrowheads="1"/>
          </p:cNvSpPr>
          <p:nvPr userDrawn="1"/>
        </p:nvSpPr>
        <p:spPr bwMode="auto">
          <a:xfrm>
            <a:off x="1539755" y="806337"/>
            <a:ext cx="2246788" cy="153888"/>
          </a:xfrm>
          <a:prstGeom prst="rect">
            <a:avLst/>
          </a:prstGeom>
          <a:solidFill>
            <a:schemeClr val="bg1"/>
          </a:solidFill>
          <a:ln w="12700">
            <a:solidFill>
              <a:schemeClr val="bg1"/>
            </a:solidFill>
            <a:miter lim="800000"/>
            <a:headEnd/>
            <a:tailEnd/>
          </a:ln>
        </p:spPr>
        <p:txBody>
          <a:bodyPr wrap="square" lIns="0" tIns="0" rIns="0" bIns="0" anchor="ctr">
            <a:spAutoFit/>
          </a:bodyPr>
          <a:lstStyle/>
          <a:p>
            <a:pPr marL="0" marR="0" lvl="0" indent="0" algn="ctr" defTabSz="1316038"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all" spc="0" normalizeH="0" noProof="0" dirty="0">
                <a:ln>
                  <a:noFill/>
                </a:ln>
                <a:solidFill>
                  <a:srgbClr val="000000"/>
                </a:solidFill>
                <a:effectLst/>
                <a:uLnTx/>
                <a:uFillTx/>
                <a:latin typeface="Helvetica" pitchFamily="34" charset="0"/>
                <a:ea typeface="MS PGothic" pitchFamily="34" charset="-128"/>
                <a:cs typeface="+mn-cs"/>
              </a:rPr>
              <a:t>Project/</a:t>
            </a:r>
            <a:r>
              <a:rPr kumimoji="0" lang="en-US" alt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rPr>
              <a:t>INITIATIVE</a:t>
            </a:r>
            <a:r>
              <a:rPr kumimoji="0" lang="en-US" altLang="en-US" sz="1000" b="1" i="0" u="none" strike="noStrike" kern="1200" cap="none" spc="0" normalizeH="0" noProof="0" dirty="0">
                <a:ln>
                  <a:noFill/>
                </a:ln>
                <a:solidFill>
                  <a:srgbClr val="000000"/>
                </a:solidFill>
                <a:effectLst/>
                <a:uLnTx/>
                <a:uFillTx/>
                <a:latin typeface="Helvetica" pitchFamily="34" charset="0"/>
                <a:ea typeface="MS PGothic" pitchFamily="34" charset="-128"/>
                <a:cs typeface="+mn-cs"/>
              </a:rPr>
              <a:t> DESCRIPTION</a:t>
            </a:r>
            <a:endParaRPr kumimoji="0" lang="en-US" alt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endParaRPr>
          </a:p>
        </p:txBody>
      </p:sp>
      <p:sp>
        <p:nvSpPr>
          <p:cNvPr id="17" name="Rectangle 74"/>
          <p:cNvSpPr>
            <a:spLocks noChangeArrowheads="1"/>
          </p:cNvSpPr>
          <p:nvPr userDrawn="1"/>
        </p:nvSpPr>
        <p:spPr bwMode="auto">
          <a:xfrm>
            <a:off x="5339537" y="5388354"/>
            <a:ext cx="3578993" cy="1158806"/>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18" name="Rectangle 75"/>
          <p:cNvSpPr>
            <a:spLocks noChangeArrowheads="1"/>
          </p:cNvSpPr>
          <p:nvPr userDrawn="1"/>
        </p:nvSpPr>
        <p:spPr bwMode="auto">
          <a:xfrm>
            <a:off x="6599063" y="5316614"/>
            <a:ext cx="1064539" cy="153888"/>
          </a:xfrm>
          <a:prstGeom prst="rect">
            <a:avLst/>
          </a:prstGeom>
          <a:solidFill>
            <a:schemeClr val="bg1"/>
          </a:solidFill>
          <a:ln>
            <a:noFill/>
          </a:ln>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rPr>
              <a:t>DELIVERABLES</a:t>
            </a:r>
          </a:p>
        </p:txBody>
      </p:sp>
      <p:sp>
        <p:nvSpPr>
          <p:cNvPr id="19" name="Rectangle 5">
            <a:extLst>
              <a:ext uri="{FF2B5EF4-FFF2-40B4-BE49-F238E27FC236}">
                <a16:creationId xmlns:a16="http://schemas.microsoft.com/office/drawing/2014/main" id="{C918026E-73E8-704A-8CCE-97F5B70598B7}"/>
              </a:ext>
            </a:extLst>
          </p:cNvPr>
          <p:cNvSpPr>
            <a:spLocks noChangeArrowheads="1"/>
          </p:cNvSpPr>
          <p:nvPr userDrawn="1"/>
        </p:nvSpPr>
        <p:spPr bwMode="auto">
          <a:xfrm>
            <a:off x="70596" y="4415241"/>
            <a:ext cx="5185105" cy="2131917"/>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0487" tIns="44450" rIns="90487" bIns="4445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S PGothic"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S PGothic" pitchFamily="34" charset="-128"/>
              <a:cs typeface="Times New Roman" panose="02020603050405020304" pitchFamily="18" charset="0"/>
            </a:endParaRPr>
          </a:p>
        </p:txBody>
      </p:sp>
      <p:sp>
        <p:nvSpPr>
          <p:cNvPr id="20" name="Rectangle 89"/>
          <p:cNvSpPr>
            <a:spLocks noChangeArrowheads="1"/>
          </p:cNvSpPr>
          <p:nvPr userDrawn="1"/>
        </p:nvSpPr>
        <p:spPr bwMode="auto">
          <a:xfrm>
            <a:off x="1315169" y="4335616"/>
            <a:ext cx="2702381" cy="153888"/>
          </a:xfrm>
          <a:prstGeom prst="rect">
            <a:avLst/>
          </a:prstGeom>
          <a:solidFill>
            <a:schemeClr val="bg1"/>
          </a:solidFill>
          <a:ln w="12700">
            <a:solidFill>
              <a:schemeClr val="bg1"/>
            </a:solidFill>
            <a:miter lim="800000"/>
            <a:headEnd/>
            <a:tailEnd/>
          </a:ln>
        </p:spPr>
        <p:txBody>
          <a:bodyPr wrap="square" lIns="0" tIns="0" rIns="0" bIns="0" anchor="ctr">
            <a:spAutoFit/>
          </a:bodyPr>
          <a:lstStyle/>
          <a:p>
            <a:pPr marL="0" marR="0" lvl="0" indent="0" algn="ctr" defTabSz="1316038"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rPr>
              <a:t>ALIGNMENT</a:t>
            </a:r>
            <a:r>
              <a:rPr kumimoji="0" lang="en-US" altLang="en-US" sz="1000" b="1" i="0" u="none" strike="noStrike" kern="1200" cap="none" spc="0" normalizeH="0" noProof="0" dirty="0">
                <a:ln>
                  <a:noFill/>
                </a:ln>
                <a:solidFill>
                  <a:srgbClr val="000000"/>
                </a:solidFill>
                <a:effectLst/>
                <a:uLnTx/>
                <a:uFillTx/>
                <a:latin typeface="Helvetica" pitchFamily="34" charset="0"/>
                <a:ea typeface="MS PGothic" pitchFamily="34" charset="-128"/>
                <a:cs typeface="+mn-cs"/>
              </a:rPr>
              <a:t> TO NMSO FUNCTIONAL AREA</a:t>
            </a:r>
            <a:endParaRPr kumimoji="0" lang="en-US" alt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endParaRPr>
          </a:p>
        </p:txBody>
      </p:sp>
      <p:sp>
        <p:nvSpPr>
          <p:cNvPr id="22" name="Rectangle 75"/>
          <p:cNvSpPr>
            <a:spLocks noChangeArrowheads="1"/>
          </p:cNvSpPr>
          <p:nvPr userDrawn="1"/>
        </p:nvSpPr>
        <p:spPr bwMode="auto">
          <a:xfrm>
            <a:off x="6628401" y="807065"/>
            <a:ext cx="1005865" cy="153888"/>
          </a:xfrm>
          <a:prstGeom prst="rect">
            <a:avLst/>
          </a:prstGeom>
          <a:solidFill>
            <a:schemeClr val="bg1"/>
          </a:solidFill>
          <a:ln>
            <a:noFill/>
          </a:ln>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b="1" dirty="0">
                <a:solidFill>
                  <a:srgbClr val="000000"/>
                </a:solidFill>
                <a:latin typeface="Helvetica" pitchFamily="34" charset="0"/>
                <a:ea typeface="MS PGothic" pitchFamily="34" charset="-128"/>
                <a:cs typeface="+mn-cs"/>
              </a:rPr>
              <a:t>CAPABILITIES</a:t>
            </a:r>
            <a:endParaRPr kumimoji="0" 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endParaRPr>
          </a:p>
        </p:txBody>
      </p:sp>
      <p:sp>
        <p:nvSpPr>
          <p:cNvPr id="24" name="Rectangle 74"/>
          <p:cNvSpPr>
            <a:spLocks noChangeArrowheads="1"/>
          </p:cNvSpPr>
          <p:nvPr userDrawn="1"/>
        </p:nvSpPr>
        <p:spPr bwMode="auto">
          <a:xfrm>
            <a:off x="8991716" y="875095"/>
            <a:ext cx="3131977" cy="1856026"/>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25" name="Rectangle 75"/>
          <p:cNvSpPr>
            <a:spLocks noChangeArrowheads="1"/>
          </p:cNvSpPr>
          <p:nvPr userDrawn="1"/>
        </p:nvSpPr>
        <p:spPr bwMode="auto">
          <a:xfrm>
            <a:off x="9961688" y="806337"/>
            <a:ext cx="1411978" cy="153888"/>
          </a:xfrm>
          <a:prstGeom prst="rect">
            <a:avLst/>
          </a:prstGeom>
          <a:solidFill>
            <a:schemeClr val="bg1"/>
          </a:solidFill>
          <a:ln>
            <a:noFill/>
          </a:ln>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rPr>
              <a:t>FINANCIAL</a:t>
            </a:r>
            <a:r>
              <a:rPr kumimoji="0" lang="en-US" sz="1000" b="1" i="0" u="none" strike="noStrike" kern="1200" cap="none" spc="0" normalizeH="0" noProof="0" dirty="0">
                <a:ln>
                  <a:noFill/>
                </a:ln>
                <a:solidFill>
                  <a:srgbClr val="000000"/>
                </a:solidFill>
                <a:effectLst/>
                <a:uLnTx/>
                <a:uFillTx/>
                <a:latin typeface="Helvetica" pitchFamily="34" charset="0"/>
                <a:ea typeface="MS PGothic" pitchFamily="34" charset="-128"/>
                <a:cs typeface="+mn-cs"/>
              </a:rPr>
              <a:t> INFO</a:t>
            </a:r>
            <a:endParaRPr kumimoji="0" lang="en-US" sz="1000" b="1" i="0" u="none" strike="noStrike" kern="1200" cap="none" spc="0" normalizeH="0" baseline="0" noProof="0" dirty="0">
              <a:ln>
                <a:noFill/>
              </a:ln>
              <a:solidFill>
                <a:srgbClr val="000000"/>
              </a:solidFill>
              <a:effectLst/>
              <a:uLnTx/>
              <a:uFillTx/>
              <a:latin typeface="Helvetica" pitchFamily="34" charset="0"/>
              <a:ea typeface="MS PGothic" pitchFamily="34" charset="-128"/>
              <a:cs typeface="+mn-cs"/>
            </a:endParaRPr>
          </a:p>
        </p:txBody>
      </p:sp>
      <p:sp>
        <p:nvSpPr>
          <p:cNvPr id="27" name="Rectangle 26"/>
          <p:cNvSpPr/>
          <p:nvPr userDrawn="1"/>
        </p:nvSpPr>
        <p:spPr>
          <a:xfrm>
            <a:off x="0" y="6600310"/>
            <a:ext cx="12192000" cy="230832"/>
          </a:xfrm>
          <a:prstGeom prst="rect">
            <a:avLst/>
          </a:prstGeom>
        </p:spPr>
        <p:txBody>
          <a:bodyPr wrap="square">
            <a:spAutoFit/>
          </a:bodyPr>
          <a:lstStyle/>
          <a:p>
            <a:pPr lvl="0" algn="ctr"/>
            <a:r>
              <a:rPr lang="en-US" sz="900" dirty="0">
                <a:solidFill>
                  <a:prstClr val="black"/>
                </a:solidFill>
                <a:latin typeface="Arial" panose="020B0604020202020204" pitchFamily="34" charset="0"/>
              </a:rPr>
              <a:t>Distribution Statement D: Distribution authorized to the Department of Defense and U.S. DoD contractors only, April 1, 2022. Other requests shall be referred to Navy Modeling and Simulation Office, DASN (RDA).</a:t>
            </a:r>
          </a:p>
        </p:txBody>
      </p:sp>
      <p:sp>
        <p:nvSpPr>
          <p:cNvPr id="28" name="Rectangle 74"/>
          <p:cNvSpPr>
            <a:spLocks noChangeArrowheads="1"/>
          </p:cNvSpPr>
          <p:nvPr userDrawn="1"/>
        </p:nvSpPr>
        <p:spPr bwMode="auto">
          <a:xfrm>
            <a:off x="8991716" y="2834141"/>
            <a:ext cx="3131977" cy="3713017"/>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29" name="TextBox 28">
            <a:extLst>
              <a:ext uri="{FF2B5EF4-FFF2-40B4-BE49-F238E27FC236}">
                <a16:creationId xmlns:a16="http://schemas.microsoft.com/office/drawing/2014/main" id="{C37318DE-26A2-8B48-9BE9-E514190B8711}"/>
              </a:ext>
            </a:extLst>
          </p:cNvPr>
          <p:cNvSpPr txBox="1"/>
          <p:nvPr userDrawn="1"/>
        </p:nvSpPr>
        <p:spPr>
          <a:xfrm>
            <a:off x="10255744" y="2785294"/>
            <a:ext cx="577791" cy="153888"/>
          </a:xfrm>
          <a:prstGeom prst="rect">
            <a:avLst/>
          </a:prstGeom>
          <a:solidFill>
            <a:schemeClr val="bg1"/>
          </a:solidFill>
          <a:ln w="12700">
            <a:noFill/>
            <a:miter lim="800000"/>
            <a:headEnd/>
            <a:tailEnd/>
          </a:ln>
        </p:spPr>
        <p:txBody>
          <a:bodyPr wrap="square" lIns="0" tIns="0" rIns="0" bIns="0" anchor="ctr">
            <a:spAutoFit/>
          </a:bodyPr>
          <a:lstStyle>
            <a:defPPr>
              <a:defRPr lang="en-US"/>
            </a:defPPr>
            <a:lvl1pPr marL="0" marR="0" lvl="0" indent="0" algn="ctr" defTabSz="1316038" eaLnBrk="0" latinLnBrk="0" hangingPunct="0">
              <a:lnSpc>
                <a:spcPct val="100000"/>
              </a:lnSpc>
              <a:buClrTx/>
              <a:buSzTx/>
              <a:buFontTx/>
              <a:buNone/>
              <a:tabLst/>
              <a:defRPr kumimoji="0" sz="1000" b="1" i="0" u="none" strike="noStrike" cap="none" spc="0" normalizeH="0" baseline="0">
                <a:ln>
                  <a:noFill/>
                </a:ln>
                <a:solidFill>
                  <a:srgbClr val="000000"/>
                </a:solidFill>
                <a:effectLst/>
                <a:uLnTx/>
                <a:uFillTx/>
                <a:latin typeface="Helvetica" pitchFamily="34" charset="0"/>
                <a:ea typeface="MS PGothic" pitchFamily="34" charset="-128"/>
                <a:cs typeface="+mn-cs"/>
              </a:defRPr>
            </a:lvl1pPr>
          </a:lstStyle>
          <a:p>
            <a:r>
              <a:rPr lang="en-US" dirty="0"/>
              <a:t>POA&amp;M</a:t>
            </a:r>
          </a:p>
        </p:txBody>
      </p:sp>
    </p:spTree>
    <p:extLst>
      <p:ext uri="{BB962C8B-B14F-4D97-AF65-F5344CB8AC3E}">
        <p14:creationId xmlns:p14="http://schemas.microsoft.com/office/powerpoint/2010/main" val="416822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533400"/>
          </a:xfrm>
        </p:spPr>
        <p:txBody>
          <a:bodyPr/>
          <a:lstStyle>
            <a:lvl1pPr algn="l">
              <a:defRPr sz="2400" b="1" i="0" baseline="0"/>
            </a:lvl1pPr>
          </a:lstStyle>
          <a:p>
            <a:r>
              <a:rPr lang="en-US"/>
              <a:t>Click to edit Master title style</a:t>
            </a:r>
          </a:p>
        </p:txBody>
      </p:sp>
      <p:sp>
        <p:nvSpPr>
          <p:cNvPr id="6" name="Content Placeholder 2"/>
          <p:cNvSpPr>
            <a:spLocks noGrp="1"/>
          </p:cNvSpPr>
          <p:nvPr>
            <p:ph idx="1"/>
          </p:nvPr>
        </p:nvSpPr>
        <p:spPr>
          <a:xfrm>
            <a:off x="609600" y="1363541"/>
            <a:ext cx="10972800" cy="4845671"/>
          </a:xfrm>
        </p:spPr>
        <p:txBody>
          <a:bodyPr/>
          <a:lstStyle>
            <a:lvl1pPr>
              <a:defRPr sz="2000" baseline="0"/>
            </a:lvl1pPr>
            <a:lvl2pPr marL="742950" indent="-285750">
              <a:buFont typeface="Arial" panose="020B0604020202020204" pitchFamily="34" charset="0"/>
              <a:buChar char="•"/>
              <a:defRPr sz="1800" baseline="0"/>
            </a:lvl2pPr>
            <a:lvl3pPr>
              <a:defRPr sz="1600" baseline="0"/>
            </a:lvl3pPr>
            <a:lvl4pPr marL="1657350" indent="-285750">
              <a:buFont typeface="Arial" panose="020B0604020202020204" pitchFamily="34" charset="0"/>
              <a:buChar char="•"/>
              <a:defRPr sz="1600" baseline="0"/>
            </a:lvl4pPr>
            <a:lvl5pPr marL="2114550" indent="-285750">
              <a:buFont typeface="Arial" panose="020B0604020202020204" pitchFamily="34" charset="0"/>
              <a:buChar char="•"/>
              <a:defRPr sz="16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2387277" y="222800"/>
            <a:ext cx="7417449" cy="3186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i="0" baseline="0" dirty="0">
                <a:latin typeface="Arial" panose="020B0604020202020204" pitchFamily="34" charset="0"/>
              </a:rPr>
              <a:t>Navy Modeling and Simulation Office (NMSO)</a:t>
            </a:r>
          </a:p>
        </p:txBody>
      </p:sp>
      <p:sp>
        <p:nvSpPr>
          <p:cNvPr id="12" name="Footer Placeholder 4"/>
          <p:cNvSpPr>
            <a:spLocks noGrp="1"/>
          </p:cNvSpPr>
          <p:nvPr>
            <p:ph type="ftr" sz="quarter" idx="11"/>
          </p:nvPr>
        </p:nvSpPr>
        <p:spPr>
          <a:xfrm>
            <a:off x="4165600" y="6356355"/>
            <a:ext cx="3860800" cy="365125"/>
          </a:xfrm>
        </p:spPr>
        <p:txBody>
          <a:bodyPr/>
          <a:lstStyle>
            <a:lvl1pPr>
              <a:defRPr sz="1000" b="0">
                <a:solidFill>
                  <a:schemeClr val="tx1"/>
                </a:solidFill>
              </a:defRPr>
            </a:lvl1pPr>
          </a:lstStyle>
          <a:p>
            <a:pPr>
              <a:defRPr/>
            </a:pPr>
            <a:r>
              <a:rPr lang="en-US"/>
              <a:t>CUI </a:t>
            </a:r>
            <a:endParaRPr lang="en-US" dirty="0"/>
          </a:p>
        </p:txBody>
      </p:sp>
      <p:sp>
        <p:nvSpPr>
          <p:cNvPr id="13" name="Slide Number Placeholder 5"/>
          <p:cNvSpPr>
            <a:spLocks noGrp="1"/>
          </p:cNvSpPr>
          <p:nvPr>
            <p:ph type="sldNum" sz="quarter" idx="12"/>
          </p:nvPr>
        </p:nvSpPr>
        <p:spPr>
          <a:xfrm>
            <a:off x="8737600" y="6356355"/>
            <a:ext cx="2844800" cy="365125"/>
          </a:xfrm>
        </p:spPr>
        <p:txBody>
          <a:bodyPr/>
          <a:lstStyle>
            <a:lvl1pPr>
              <a:defRPr sz="1000"/>
            </a:lvl1pPr>
          </a:lstStyle>
          <a:p>
            <a:pPr>
              <a:defRPr/>
            </a:pPr>
            <a:fld id="{6B4D181C-4774-4CEA-A7DD-F5116E99256F}" type="slidenum">
              <a:rPr lang="en-US" smtClean="0"/>
              <a:pPr>
                <a:defRPr/>
              </a:pPr>
              <a:t>‹#›</a:t>
            </a:fld>
            <a:endParaRPr lang="en-US" dirty="0"/>
          </a:p>
        </p:txBody>
      </p:sp>
      <p:pic>
        <p:nvPicPr>
          <p:cNvPr id="14" name="Picture 2">
            <a:extLst>
              <a:ext uri="{FF2B5EF4-FFF2-40B4-BE49-F238E27FC236}">
                <a16:creationId xmlns:a16="http://schemas.microsoft.com/office/drawing/2014/main" id="{78EDB789-291E-4DD2-8A3A-41F84D045B75}"/>
              </a:ext>
            </a:extLst>
          </p:cNvPr>
          <p:cNvPicPr>
            <a:picLocks noChangeArrowheads="1"/>
          </p:cNvPicPr>
          <p:nvPr userDrawn="1"/>
        </p:nvPicPr>
        <p:blipFill>
          <a:blip r:embed="rId2" cstate="print"/>
          <a:srcRect/>
          <a:stretch>
            <a:fillRect/>
          </a:stretch>
        </p:blipFill>
        <p:spPr bwMode="auto">
          <a:xfrm>
            <a:off x="57300" y="44331"/>
            <a:ext cx="640080" cy="640080"/>
          </a:xfrm>
          <a:prstGeom prst="rect">
            <a:avLst/>
          </a:prstGeom>
          <a:noFill/>
          <a:ln w="9525">
            <a:noFill/>
            <a:miter lim="800000"/>
            <a:headEnd/>
            <a:tailEnd/>
          </a:ln>
        </p:spPr>
      </p:pic>
      <p:pic>
        <p:nvPicPr>
          <p:cNvPr id="15" name="Picture 2" descr="C:\Users\Ivar Oswalt\Desktop\Logo.JPG">
            <a:extLst>
              <a:ext uri="{FF2B5EF4-FFF2-40B4-BE49-F238E27FC236}">
                <a16:creationId xmlns:a16="http://schemas.microsoft.com/office/drawing/2014/main" id="{611F0C50-E6FF-439D-98D6-2AB62CCE3E2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1840" y="186532"/>
            <a:ext cx="1280160" cy="39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5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7549" y="91067"/>
            <a:ext cx="8370426" cy="6249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6700" y="1084975"/>
            <a:ext cx="11620500" cy="52463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809524" y="-29302"/>
            <a:ext cx="4629665" cy="276999"/>
          </a:xfrm>
          <a:prstGeom prst="rect">
            <a:avLst/>
          </a:prstGeom>
          <a:noFill/>
        </p:spPr>
        <p:txBody>
          <a:bodyPr wrap="square" rtlCol="0">
            <a:spAutoFit/>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t>UNCLASSIFIED</a:t>
            </a:r>
            <a:endParaRPr lang="en-US" sz="1200" dirty="0">
              <a:solidFill>
                <a:schemeClr val="tx1"/>
              </a:solidFill>
            </a:endParaRPr>
          </a:p>
        </p:txBody>
      </p:sp>
      <p:sp>
        <p:nvSpPr>
          <p:cNvPr id="12" name="Line 6"/>
          <p:cNvSpPr>
            <a:spLocks noChangeShapeType="1"/>
          </p:cNvSpPr>
          <p:nvPr userDrawn="1"/>
        </p:nvSpPr>
        <p:spPr bwMode="auto">
          <a:xfrm flipV="1">
            <a:off x="291437" y="766396"/>
            <a:ext cx="11430000" cy="0"/>
          </a:xfrm>
          <a:prstGeom prst="line">
            <a:avLst/>
          </a:prstGeom>
          <a:noFill/>
          <a:ln w="28575">
            <a:solidFill>
              <a:schemeClr val="tx2">
                <a:lumMod val="60000"/>
                <a:lumOff val="40000"/>
              </a:schemeClr>
            </a:solidFill>
            <a:round/>
            <a:headEnd/>
            <a:tailEnd/>
          </a:ln>
          <a:effectLst>
            <a:outerShdw dist="160644" dir="1106097" algn="ctr" rotWithShape="0">
              <a:schemeClr val="tx1"/>
            </a:outerShdw>
          </a:effectLst>
        </p:spPr>
        <p:txBody>
          <a:bodyPr/>
          <a:lstStyle/>
          <a:p>
            <a:pPr>
              <a:defRPr/>
            </a:pPr>
            <a:endParaRPr lang="en-US" sz="1600" b="1" dirty="0">
              <a:solidFill>
                <a:srgbClr val="003399"/>
              </a:solidFill>
            </a:endParaRPr>
          </a:p>
        </p:txBody>
      </p:sp>
      <p:pic>
        <p:nvPicPr>
          <p:cNvPr id="15" name="Picture 2" descr="C:\Users\Ivar Oswalt\Desktop\Logo.JPG">
            <a:extLst>
              <a:ext uri="{FF2B5EF4-FFF2-40B4-BE49-F238E27FC236}">
                <a16:creationId xmlns:a16="http://schemas.microsoft.com/office/drawing/2014/main" id="{611F0C50-E6FF-439D-98D6-2AB62CCE3E25}"/>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532533" y="79707"/>
            <a:ext cx="157095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DASN (RDT&amp;E)\NLCCG\NR&amp;DE 101 Brief\432px-USMC_logo_svg.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3798" y="79564"/>
            <a:ext cx="632757" cy="640080"/>
          </a:xfrm>
          <a:prstGeom prst="rect">
            <a:avLst/>
          </a:prstGeom>
          <a:noFill/>
          <a:ln>
            <a:noFill/>
          </a:ln>
        </p:spPr>
      </p:pic>
      <p:pic>
        <p:nvPicPr>
          <p:cNvPr id="11"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4773" y="70140"/>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3F439F75-8A4A-4C44-8E3A-E5AC20E4C7E5}"/>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383071" y="72309"/>
            <a:ext cx="676260" cy="649224"/>
          </a:xfrm>
          <a:prstGeom prst="rect">
            <a:avLst/>
          </a:prstGeom>
        </p:spPr>
      </p:pic>
      <p:pic>
        <p:nvPicPr>
          <p:cNvPr id="16" name="Picture 15">
            <a:extLst>
              <a:ext uri="{FF2B5EF4-FFF2-40B4-BE49-F238E27FC236}">
                <a16:creationId xmlns:a16="http://schemas.microsoft.com/office/drawing/2014/main" id="{48541AC2-CB04-43B5-9783-CEACA8C0852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6444868"/>
            <a:ext cx="12192000" cy="413133"/>
          </a:xfrm>
          <a:prstGeom prst="rect">
            <a:avLst/>
          </a:prstGeom>
        </p:spPr>
      </p:pic>
      <p:sp>
        <p:nvSpPr>
          <p:cNvPr id="19" name="TextBox 18"/>
          <p:cNvSpPr txBox="1"/>
          <p:nvPr/>
        </p:nvSpPr>
        <p:spPr>
          <a:xfrm>
            <a:off x="10387033" y="6636712"/>
            <a:ext cx="1804961" cy="219291"/>
          </a:xfrm>
          <a:prstGeom prst="rect">
            <a:avLst/>
          </a:prstGeom>
          <a:noFill/>
        </p:spPr>
        <p:txBody>
          <a:bodyPr wrap="square" rIns="137160" rtlCol="0">
            <a:spAutoFit/>
          </a:bodyPr>
          <a:lstStyle/>
          <a:p>
            <a:pPr algn="r"/>
            <a:fld id="{13C08B1B-55A2-42BD-A74E-BCC248896FE9}" type="slidenum">
              <a:rPr lang="en-US" sz="825" b="1" smtClean="0">
                <a:solidFill>
                  <a:schemeClr val="bg1"/>
                </a:solidFill>
              </a:rPr>
              <a:pPr algn="r"/>
              <a:t>‹#›</a:t>
            </a:fld>
            <a:endParaRPr lang="en-US" sz="825" b="1" dirty="0">
              <a:solidFill>
                <a:schemeClr val="bg1"/>
              </a:solidFill>
            </a:endParaRPr>
          </a:p>
        </p:txBody>
      </p:sp>
    </p:spTree>
    <p:extLst>
      <p:ext uri="{BB962C8B-B14F-4D97-AF65-F5344CB8AC3E}">
        <p14:creationId xmlns:p14="http://schemas.microsoft.com/office/powerpoint/2010/main" val="2056310023"/>
      </p:ext>
    </p:extLst>
  </p:cSld>
  <p:clrMap bg1="lt1" tx1="dk1" bg2="lt2" tx2="dk2" accent1="accent1" accent2="accent2" accent3="accent3" accent4="accent4" accent5="accent5" accent6="accent6" hlink="hlink" folHlink="folHlink"/>
  <p:sldLayoutIdLst>
    <p:sldLayoutId id="2147485423" r:id="rId1"/>
    <p:sldLayoutId id="2147485425" r:id="rId2"/>
    <p:sldLayoutId id="2147485415" r:id="rId3"/>
    <p:sldLayoutId id="2147485429" r:id="rId4"/>
    <p:sldLayoutId id="2147485412" r:id="rId5"/>
    <p:sldLayoutId id="2147485411" r:id="rId6"/>
  </p:sldLayoutIdLst>
  <p:hf hdr="0" ftr="0" dt="0"/>
  <p:txStyles>
    <p:titleStyle>
      <a:lvl1pPr algn="l" defTabSz="685800" rtl="0" eaLnBrk="1" latinLnBrk="0" hangingPunct="1">
        <a:spcBef>
          <a:spcPct val="0"/>
        </a:spcBef>
        <a:buNone/>
        <a:defRPr sz="3000" b="1" kern="1200">
          <a:solidFill>
            <a:schemeClr val="tx1"/>
          </a:solidFill>
          <a:latin typeface="+mj-lt"/>
          <a:ea typeface="+mj-ea"/>
          <a:cs typeface="+mj-cs"/>
        </a:defRPr>
      </a:lvl1pPr>
    </p:titleStyle>
    <p:bodyStyle>
      <a:lvl1pPr marL="172641" indent="-172641" algn="l" defTabSz="685800" rtl="0" eaLnBrk="1" latinLnBrk="0" hangingPunct="1">
        <a:lnSpc>
          <a:spcPct val="110000"/>
        </a:lnSpc>
        <a:spcBef>
          <a:spcPts val="600"/>
        </a:spcBef>
        <a:buFont typeface="Wingdings" panose="05000000000000000000" pitchFamily="2" charset="2"/>
        <a:buChar char="§"/>
        <a:defRPr sz="2100" kern="1200">
          <a:solidFill>
            <a:schemeClr val="tx1"/>
          </a:solidFill>
          <a:latin typeface="+mn-lt"/>
          <a:ea typeface="+mn-ea"/>
          <a:cs typeface="+mn-cs"/>
        </a:defRPr>
      </a:lvl1pPr>
      <a:lvl2pPr marL="513160" indent="-167879" algn="l" defTabSz="6858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770335" indent="-169069" algn="l" defTabSz="685800" rtl="0" eaLnBrk="1" latinLnBrk="0" hangingPunct="1">
        <a:lnSpc>
          <a:spcPct val="110000"/>
        </a:lnSpc>
        <a:spcBef>
          <a:spcPts val="600"/>
        </a:spcBef>
        <a:buFont typeface="Arial" panose="020B0604020202020204" pitchFamily="34" charset="0"/>
        <a:buChar char="•"/>
        <a:defRPr sz="1500" kern="1200">
          <a:solidFill>
            <a:schemeClr val="tx1"/>
          </a:solidFill>
          <a:latin typeface="+mn-lt"/>
          <a:ea typeface="+mn-ea"/>
          <a:cs typeface="+mn-cs"/>
        </a:defRPr>
      </a:lvl3pPr>
      <a:lvl4pPr marL="1031081" indent="-172641" algn="l" defTabSz="685800" rtl="0" eaLnBrk="1" latinLnBrk="0" hangingPunct="1">
        <a:lnSpc>
          <a:spcPct val="110000"/>
        </a:lnSpc>
        <a:spcBef>
          <a:spcPts val="600"/>
        </a:spcBef>
        <a:buFont typeface="Arial" panose="020B0604020202020204" pitchFamily="34" charset="0"/>
        <a:buChar char="–"/>
        <a:defRPr sz="1350" kern="1200">
          <a:solidFill>
            <a:schemeClr val="tx1"/>
          </a:solidFill>
          <a:latin typeface="+mn-lt"/>
          <a:ea typeface="+mn-ea"/>
          <a:cs typeface="+mn-cs"/>
        </a:defRPr>
      </a:lvl4pPr>
      <a:lvl5pPr marL="1287066" indent="-172641" algn="l" defTabSz="685800" rtl="0" eaLnBrk="1" latinLnBrk="0" hangingPunct="1">
        <a:lnSpc>
          <a:spcPct val="110000"/>
        </a:lnSpc>
        <a:spcBef>
          <a:spcPts val="6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6F1A7-4BC0-4B13-B436-ACF0E05B6429}" type="datetimeFigureOut">
              <a:rPr lang="en-US" smtClean="0"/>
              <a:t>5/24/2023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74FF2-7AA6-45E3-AAC5-EBE571F5EEC4}" type="slidenum">
              <a:rPr lang="en-US" smtClean="0"/>
              <a:t>‹#›</a:t>
            </a:fld>
            <a:endParaRPr lang="en-US"/>
          </a:p>
        </p:txBody>
      </p:sp>
    </p:spTree>
    <p:extLst>
      <p:ext uri="{BB962C8B-B14F-4D97-AF65-F5344CB8AC3E}">
        <p14:creationId xmlns:p14="http://schemas.microsoft.com/office/powerpoint/2010/main" val="3116187348"/>
      </p:ext>
    </p:extLst>
  </p:cSld>
  <p:clrMap bg1="lt1" tx1="dk1" bg2="lt2" tx2="dk2" accent1="accent1" accent2="accent2" accent3="accent3" accent4="accent4" accent5="accent5" accent6="accent6" hlink="hlink" folHlink="folHlink"/>
  <p:sldLayoutIdLst>
    <p:sldLayoutId id="2147485432" r:id="rId1"/>
    <p:sldLayoutId id="214748543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8B33-4FA5-46D1-8453-FD37587B6295}"/>
              </a:ext>
            </a:extLst>
          </p:cNvPr>
          <p:cNvSpPr>
            <a:spLocks noGrp="1"/>
          </p:cNvSpPr>
          <p:nvPr>
            <p:ph type="ctrTitle"/>
          </p:nvPr>
        </p:nvSpPr>
        <p:spPr>
          <a:xfrm>
            <a:off x="1920298" y="1017918"/>
            <a:ext cx="8351404" cy="3450565"/>
          </a:xfrm>
        </p:spPr>
        <p:txBody>
          <a:bodyPr>
            <a:normAutofit/>
          </a:bodyPr>
          <a:lstStyle/>
          <a:p>
            <a:pPr algn="ctr"/>
            <a:r>
              <a:rPr lang="en-US" sz="3600" dirty="0">
                <a:solidFill>
                  <a:schemeClr val="tx1"/>
                </a:solidFill>
                <a:effectLst/>
              </a:rPr>
              <a:t>Opening Remarks</a:t>
            </a:r>
            <a:br>
              <a:rPr lang="en-US" sz="3600" dirty="0">
                <a:solidFill>
                  <a:schemeClr val="tx1"/>
                </a:solidFill>
                <a:effectLst/>
              </a:rPr>
            </a:br>
            <a:r>
              <a:rPr lang="en-US" sz="3600" i="1" dirty="0" smtClean="0">
                <a:solidFill>
                  <a:schemeClr val="tx1"/>
                </a:solidFill>
                <a:effectLst/>
              </a:rPr>
              <a:t>MOVES Open House 2023</a:t>
            </a:r>
            <a:br>
              <a:rPr lang="en-US" sz="3600" i="1" dirty="0" smtClean="0">
                <a:solidFill>
                  <a:schemeClr val="tx1"/>
                </a:solidFill>
                <a:effectLst/>
              </a:rPr>
            </a:br>
            <a:r>
              <a:rPr lang="en-US" sz="3600" dirty="0">
                <a:solidFill>
                  <a:schemeClr val="tx1"/>
                </a:solidFill>
                <a:effectLst/>
              </a:rPr>
              <a:t/>
            </a:r>
            <a:br>
              <a:rPr lang="en-US" sz="3600" dirty="0">
                <a:solidFill>
                  <a:schemeClr val="tx1"/>
                </a:solidFill>
                <a:effectLst/>
              </a:rPr>
            </a:br>
            <a:r>
              <a:rPr lang="en-US" sz="2200" dirty="0" smtClean="0">
                <a:solidFill>
                  <a:schemeClr val="tx1"/>
                </a:solidFill>
                <a:effectLst/>
              </a:rPr>
              <a:t>24 </a:t>
            </a:r>
            <a:r>
              <a:rPr lang="en-US" sz="2200" dirty="0">
                <a:solidFill>
                  <a:schemeClr val="tx1"/>
                </a:solidFill>
                <a:effectLst/>
              </a:rPr>
              <a:t>May 2023</a:t>
            </a:r>
            <a:br>
              <a:rPr lang="en-US" sz="2200" dirty="0">
                <a:solidFill>
                  <a:schemeClr val="tx1"/>
                </a:solidFill>
                <a:effectLst/>
              </a:rPr>
            </a:br>
            <a:r>
              <a:rPr lang="en-US" sz="2200" dirty="0" smtClean="0">
                <a:solidFill>
                  <a:schemeClr val="tx1"/>
                </a:solidFill>
                <a:effectLst/>
              </a:rPr>
              <a:t>Navy Modeling and Simulation Office</a:t>
            </a:r>
            <a:endParaRPr lang="en-US" sz="2700" b="0" dirty="0">
              <a:solidFill>
                <a:schemeClr val="tx1"/>
              </a:solidFill>
              <a:effectLst/>
            </a:endParaRPr>
          </a:p>
        </p:txBody>
      </p:sp>
      <p:sp>
        <p:nvSpPr>
          <p:cNvPr id="10" name="Rectangle 9"/>
          <p:cNvSpPr/>
          <p:nvPr/>
        </p:nvSpPr>
        <p:spPr>
          <a:xfrm>
            <a:off x="109799" y="6189598"/>
            <a:ext cx="11972402" cy="246221"/>
          </a:xfrm>
          <a:prstGeom prst="rect">
            <a:avLst/>
          </a:prstGeom>
        </p:spPr>
        <p:txBody>
          <a:bodyPr wrap="square">
            <a:spAutoFit/>
          </a:bodyPr>
          <a:lstStyle/>
          <a:p>
            <a:pPr algn="ctr"/>
            <a:r>
              <a:rPr lang="en-US" sz="1000" dirty="0" smtClean="0">
                <a:solidFill>
                  <a:schemeClr val="tx1"/>
                </a:solidFill>
                <a:latin typeface="Arial" panose="020B0604020202020204" pitchFamily="34" charset="0"/>
              </a:rPr>
              <a:t>Approved </a:t>
            </a:r>
            <a:r>
              <a:rPr lang="en-US" sz="1000" dirty="0">
                <a:solidFill>
                  <a:schemeClr val="tx1"/>
                </a:solidFill>
                <a:latin typeface="Arial" panose="020B0604020202020204" pitchFamily="34" charset="0"/>
              </a:rPr>
              <a:t>for public release: distribution is unlimited</a:t>
            </a:r>
            <a:r>
              <a:rPr lang="en-US" sz="1000" dirty="0" smtClean="0">
                <a:solidFill>
                  <a:schemeClr val="tx1"/>
                </a:solidFill>
                <a:latin typeface="Arial" panose="020B0604020202020204" pitchFamily="34" charset="0"/>
              </a:rPr>
              <a:t>.</a:t>
            </a:r>
            <a:endParaRPr lang="en-US" sz="1000" dirty="0">
              <a:latin typeface="Arial" panose="020B0604020202020204" pitchFamily="34" charset="0"/>
            </a:endParaRPr>
          </a:p>
        </p:txBody>
      </p:sp>
      <p:sp>
        <p:nvSpPr>
          <p:cNvPr id="3" name="Rectangle 2"/>
          <p:cNvSpPr/>
          <p:nvPr/>
        </p:nvSpPr>
        <p:spPr>
          <a:xfrm>
            <a:off x="1797170" y="4388609"/>
            <a:ext cx="8597661" cy="1600438"/>
          </a:xfrm>
          <a:prstGeom prst="rect">
            <a:avLst/>
          </a:prstGeom>
        </p:spPr>
        <p:txBody>
          <a:bodyPr wrap="square" numCol="1">
            <a:spAutoFit/>
          </a:bodyPr>
          <a:lstStyle/>
          <a:p>
            <a:pPr algn="ctr"/>
            <a:r>
              <a:rPr lang="en-US" sz="1400" b="1" dirty="0" smtClean="0">
                <a:solidFill>
                  <a:schemeClr val="tx1"/>
                </a:solidFill>
                <a:latin typeface="Arial" panose="020B0604020202020204" pitchFamily="34" charset="0"/>
                <a:ea typeface="+mj-ea"/>
                <a:cs typeface="Arial" panose="020B0604020202020204" pitchFamily="34" charset="0"/>
              </a:rPr>
              <a:t>Dr</a:t>
            </a:r>
            <a:r>
              <a:rPr lang="en-US" sz="1400" b="1" dirty="0">
                <a:solidFill>
                  <a:schemeClr val="tx1"/>
                </a:solidFill>
                <a:latin typeface="Arial" panose="020B0604020202020204" pitchFamily="34" charset="0"/>
                <a:ea typeface="+mj-ea"/>
                <a:cs typeface="Arial" panose="020B0604020202020204" pitchFamily="34" charset="0"/>
              </a:rPr>
              <a:t>. </a:t>
            </a:r>
            <a:r>
              <a:rPr lang="en-US" sz="1400" b="1" dirty="0">
                <a:solidFill>
                  <a:schemeClr val="tx1"/>
                </a:solidFill>
                <a:latin typeface="Arial" panose="020B0604020202020204" pitchFamily="34" charset="0"/>
                <a:ea typeface="+mj-ea"/>
                <a:cs typeface="Arial" panose="020B0604020202020204" pitchFamily="34" charset="0"/>
              </a:rPr>
              <a:t>Ivar Oswalt, CMSP</a:t>
            </a:r>
          </a:p>
          <a:p>
            <a:pPr algn="ctr"/>
            <a:r>
              <a:rPr lang="en-US" sz="1400" dirty="0" smtClean="0">
                <a:solidFill>
                  <a:schemeClr val="tx1"/>
                </a:solidFill>
                <a:latin typeface="Arial" panose="020B0604020202020204" pitchFamily="34" charset="0"/>
                <a:ea typeface="+mj-ea"/>
                <a:cs typeface="Arial" panose="020B0604020202020204" pitchFamily="34" charset="0"/>
              </a:rPr>
              <a:t>Plans</a:t>
            </a:r>
            <a:r>
              <a:rPr lang="en-US" sz="1400" dirty="0">
                <a:solidFill>
                  <a:schemeClr val="tx1"/>
                </a:solidFill>
                <a:latin typeface="Arial" panose="020B0604020202020204" pitchFamily="34" charset="0"/>
                <a:ea typeface="+mj-ea"/>
                <a:cs typeface="Arial" panose="020B0604020202020204" pitchFamily="34" charset="0"/>
              </a:rPr>
              <a:t>, Policy, Standards, Education, and </a:t>
            </a:r>
            <a:r>
              <a:rPr lang="en-US" sz="1400" dirty="0" smtClean="0">
                <a:solidFill>
                  <a:schemeClr val="tx1"/>
                </a:solidFill>
                <a:latin typeface="Arial" panose="020B0604020202020204" pitchFamily="34" charset="0"/>
                <a:ea typeface="+mj-ea"/>
                <a:cs typeface="Arial" panose="020B0604020202020204" pitchFamily="34" charset="0"/>
              </a:rPr>
              <a:t>Outreach – NMSO</a:t>
            </a:r>
            <a:endParaRPr lang="en-US" sz="1400" dirty="0">
              <a:solidFill>
                <a:schemeClr val="tx1"/>
              </a:solidFill>
              <a:latin typeface="Arial" panose="020B0604020202020204" pitchFamily="34" charset="0"/>
              <a:ea typeface="+mj-ea"/>
              <a:cs typeface="Arial" panose="020B0604020202020204" pitchFamily="34" charset="0"/>
            </a:endParaRPr>
          </a:p>
          <a:p>
            <a:pPr algn="ctr"/>
            <a:r>
              <a:rPr lang="en-US" sz="1400" dirty="0">
                <a:solidFill>
                  <a:schemeClr val="tx1"/>
                </a:solidFill>
                <a:latin typeface="Arial" panose="020B0604020202020204" pitchFamily="34" charset="0"/>
                <a:ea typeface="+mj-ea"/>
                <a:cs typeface="Arial" panose="020B0604020202020204" pitchFamily="34" charset="0"/>
              </a:rPr>
              <a:t>The MIL Corporation: Senior </a:t>
            </a:r>
            <a:r>
              <a:rPr lang="en-US" sz="1400" dirty="0" smtClean="0">
                <a:solidFill>
                  <a:schemeClr val="tx1"/>
                </a:solidFill>
                <a:latin typeface="Arial" panose="020B0604020202020204" pitchFamily="34" charset="0"/>
                <a:ea typeface="+mj-ea"/>
                <a:cs typeface="Arial" panose="020B0604020202020204" pitchFamily="34" charset="0"/>
              </a:rPr>
              <a:t>Analyst</a:t>
            </a:r>
          </a:p>
          <a:p>
            <a:pPr algn="ctr"/>
            <a:endParaRPr lang="en-US" sz="1400" dirty="0">
              <a:solidFill>
                <a:schemeClr val="tx1"/>
              </a:solidFill>
              <a:latin typeface="Arial" panose="020B0604020202020204" pitchFamily="34" charset="0"/>
              <a:ea typeface="+mj-ea"/>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Jonathan Stergiou, ST</a:t>
            </a:r>
          </a:p>
          <a:p>
            <a:pPr algn="ctr"/>
            <a:r>
              <a:rPr lang="en-US" sz="1400" dirty="0">
                <a:solidFill>
                  <a:schemeClr val="tx1"/>
                </a:solidFill>
                <a:latin typeface="Arial" panose="020B0604020202020204" pitchFamily="34" charset="0"/>
                <a:cs typeface="Arial" panose="020B0604020202020204" pitchFamily="34" charset="0"/>
              </a:rPr>
              <a:t>Director [acting</a:t>
            </a:r>
            <a:r>
              <a:rPr lang="en-US" sz="1400" dirty="0" smtClean="0">
                <a:solidFill>
                  <a:schemeClr val="tx1"/>
                </a:solidFill>
                <a:latin typeface="Arial" panose="020B0604020202020204" pitchFamily="34" charset="0"/>
                <a:cs typeface="Arial" panose="020B0604020202020204" pitchFamily="34" charset="0"/>
              </a:rPr>
              <a:t>] – NMSO</a:t>
            </a:r>
          </a:p>
          <a:p>
            <a:pPr algn="ctr"/>
            <a:r>
              <a:rPr lang="en-US" sz="1400" dirty="0" smtClean="0">
                <a:solidFill>
                  <a:schemeClr val="tx1"/>
                </a:solidFill>
                <a:latin typeface="Arial" panose="020B0604020202020204" pitchFamily="34" charset="0"/>
                <a:cs typeface="Arial" panose="020B0604020202020204" pitchFamily="34" charset="0"/>
              </a:rPr>
              <a:t>Dist. Engr. for Hull &amp; Mech. System/Ship Integration M&amp;S – NSWCCD</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80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63" y="2590687"/>
            <a:ext cx="4535661" cy="2871259"/>
          </a:xfrm>
          <a:prstGeom prst="rect">
            <a:avLst/>
          </a:prstGeom>
        </p:spPr>
      </p:pic>
      <p:sp>
        <p:nvSpPr>
          <p:cNvPr id="4" name="TextBox 3"/>
          <p:cNvSpPr txBox="1"/>
          <p:nvPr/>
        </p:nvSpPr>
        <p:spPr>
          <a:xfrm>
            <a:off x="323310" y="5544925"/>
            <a:ext cx="4955168" cy="738664"/>
          </a:xfrm>
          <a:prstGeom prst="rect">
            <a:avLst/>
          </a:prstGeom>
          <a:solidFill>
            <a:srgbClr val="FFFF00"/>
          </a:solidFill>
          <a:ln>
            <a:solidFill>
              <a:srgbClr val="FFFF00"/>
            </a:solidFill>
          </a:ln>
        </p:spPr>
        <p:txBody>
          <a:bodyPr wrap="square" rtlCol="0">
            <a:spAutoFit/>
          </a:bodyPr>
          <a:lstStyle/>
          <a:p>
            <a:pPr algn="ctr"/>
            <a:r>
              <a:rPr lang="en-US" sz="1400" dirty="0">
                <a:solidFill>
                  <a:schemeClr val="tx1"/>
                </a:solidFill>
              </a:rPr>
              <a:t>We primarily focus on the upper right two levels of the computational methodologies, but we integrate with other simulation methods for specific applications.</a:t>
            </a:r>
          </a:p>
        </p:txBody>
      </p:sp>
      <p:sp>
        <p:nvSpPr>
          <p:cNvPr id="5" name="Oval 4"/>
          <p:cNvSpPr/>
          <p:nvPr/>
        </p:nvSpPr>
        <p:spPr>
          <a:xfrm>
            <a:off x="2741468" y="2810323"/>
            <a:ext cx="2122620" cy="1213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92187" y="2987619"/>
            <a:ext cx="6096000" cy="3046988"/>
          </a:xfrm>
          <a:prstGeom prst="rect">
            <a:avLst/>
          </a:prstGeom>
        </p:spPr>
        <p:txBody>
          <a:bodyPr>
            <a:spAutoFit/>
          </a:bodyPr>
          <a:lstStyle/>
          <a:p>
            <a:r>
              <a:rPr lang="en-US" sz="1200" b="1" dirty="0">
                <a:solidFill>
                  <a:schemeClr val="tx1"/>
                </a:solidFill>
              </a:rPr>
              <a:t>SECNAVINST 5200.46:</a:t>
            </a:r>
            <a:r>
              <a:rPr lang="en-US" sz="1200" dirty="0">
                <a:solidFill>
                  <a:schemeClr val="tx1"/>
                </a:solidFill>
              </a:rPr>
              <a:t> M&amp;S management shall establish common and crosscutting guidance and capabilities; promote the efficient and effective use of M&amp;S tools, data, and services; implement M&amp;S processes that ensure asset visibility and access; and advance increased M&amp;S interoperability, standardization, and reuse. M&amp;S management shall also guide M&amp;S investments and assist in collaborative research, development, acquisition and operation of M&amp;S per reference (a). Processes for M&amp;S management shall assess the status and plan for: future M&amp;S requirements, development of M&amp;S applications, representation of threats, DON operational capabilities, and the implementation of an M&amp;S strategy within the DON. </a:t>
            </a:r>
          </a:p>
          <a:p>
            <a:endParaRPr lang="en-US" sz="1200" dirty="0">
              <a:solidFill>
                <a:schemeClr val="tx1"/>
              </a:solidFill>
            </a:endParaRPr>
          </a:p>
          <a:p>
            <a:r>
              <a:rPr lang="en-US" sz="1200" dirty="0">
                <a:solidFill>
                  <a:schemeClr val="tx1"/>
                </a:solidFill>
              </a:rPr>
              <a:t>M&amp;S management shall ensure that M&amp;S and VV&amp;A manuals, standards, guidebooks, reference guides and templates are readily available and used throughout Navy and Marine Corps installations, commands, activities, field offices, programs and other entities within the DON. It shall also collaborate with M&amp;S stakeholders across the DON to effectively execute and govern M&amp;S and shall ensure SECNAV, CNO, and CMC have insight into M&amp;S investments across all DON activities</a:t>
            </a:r>
          </a:p>
        </p:txBody>
      </p:sp>
      <p:graphicFrame>
        <p:nvGraphicFramePr>
          <p:cNvPr id="9" name="Diagram 8"/>
          <p:cNvGraphicFramePr/>
          <p:nvPr>
            <p:extLst>
              <p:ext uri="{D42A27DB-BD31-4B8C-83A1-F6EECF244321}">
                <p14:modId xmlns:p14="http://schemas.microsoft.com/office/powerpoint/2010/main" val="3017717811"/>
              </p:ext>
            </p:extLst>
          </p:nvPr>
        </p:nvGraphicFramePr>
        <p:xfrm>
          <a:off x="126599" y="1242344"/>
          <a:ext cx="11343992" cy="1070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99742" y="1008256"/>
            <a:ext cx="2370301"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Congress directs DoD to establish a JPO for Simulation</a:t>
            </a:r>
            <a:endParaRPr kumimoji="0" lang="en-US" sz="1050" i="0" u="none" strike="noStrike" kern="1200" cap="none" spc="0" normalizeH="0" baseline="0" noProof="0" dirty="0">
              <a:ln>
                <a:noFill/>
              </a:ln>
              <a:solidFill>
                <a:prstClr val="black"/>
              </a:solidFill>
              <a:effectLst/>
              <a:uLnTx/>
              <a:uFillTx/>
              <a:ea typeface="+mn-ea"/>
            </a:endParaRPr>
          </a:p>
        </p:txBody>
      </p:sp>
      <p:cxnSp>
        <p:nvCxnSpPr>
          <p:cNvPr id="11" name="Straight Connector 10"/>
          <p:cNvCxnSpPr/>
          <p:nvPr/>
        </p:nvCxnSpPr>
        <p:spPr>
          <a:xfrm>
            <a:off x="439217" y="1045788"/>
            <a:ext cx="0" cy="4572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783923" y="2074976"/>
            <a:ext cx="0" cy="457200"/>
          </a:xfrm>
          <a:prstGeom prst="line">
            <a:avLst/>
          </a:prstGeom>
          <a:ln w="19050"/>
        </p:spPr>
        <p:style>
          <a:lnRef idx="1">
            <a:schemeClr val="dk1"/>
          </a:lnRef>
          <a:fillRef idx="0">
            <a:schemeClr val="dk1"/>
          </a:fillRef>
          <a:effectRef idx="0">
            <a:schemeClr val="dk1"/>
          </a:effectRef>
          <a:fontRef idx="minor">
            <a:schemeClr val="tx1"/>
          </a:fontRef>
        </p:style>
      </p:cxnSp>
      <p:sp>
        <p:nvSpPr>
          <p:cNvPr id="13" name="Rectangle 12"/>
          <p:cNvSpPr/>
          <p:nvPr/>
        </p:nvSpPr>
        <p:spPr>
          <a:xfrm>
            <a:off x="1739097" y="2054255"/>
            <a:ext cx="1905544"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DoD Memo issued on the establishment of DMSO</a:t>
            </a:r>
          </a:p>
        </p:txBody>
      </p:sp>
      <p:cxnSp>
        <p:nvCxnSpPr>
          <p:cNvPr id="14" name="Straight Connector 13"/>
          <p:cNvCxnSpPr/>
          <p:nvPr/>
        </p:nvCxnSpPr>
        <p:spPr>
          <a:xfrm>
            <a:off x="2976228" y="1043430"/>
            <a:ext cx="0" cy="45720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307053" y="1045788"/>
            <a:ext cx="0" cy="45720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844064" y="1043430"/>
            <a:ext cx="0" cy="45720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0243527" y="1013744"/>
            <a:ext cx="0" cy="45720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087853" y="2074976"/>
            <a:ext cx="0" cy="45720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6624864" y="2072618"/>
            <a:ext cx="0" cy="45720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9024327" y="2060862"/>
            <a:ext cx="0" cy="457200"/>
          </a:xfrm>
          <a:prstGeom prst="line">
            <a:avLst/>
          </a:prstGeom>
          <a:ln w="19050"/>
        </p:spPr>
        <p:style>
          <a:lnRef idx="1">
            <a:schemeClr val="dk1"/>
          </a:lnRef>
          <a:fillRef idx="0">
            <a:schemeClr val="dk1"/>
          </a:fillRef>
          <a:effectRef idx="0">
            <a:schemeClr val="dk1"/>
          </a:effectRef>
          <a:fontRef idx="minor">
            <a:schemeClr val="tx1"/>
          </a:fontRef>
        </p:style>
      </p:cxnSp>
      <p:sp>
        <p:nvSpPr>
          <p:cNvPr id="21" name="Rectangle 20"/>
          <p:cNvSpPr/>
          <p:nvPr/>
        </p:nvSpPr>
        <p:spPr>
          <a:xfrm>
            <a:off x="2975363" y="1008255"/>
            <a:ext cx="2331689"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NAVMSMO is established in OPNAV C4I/SEW (N6) as N6M</a:t>
            </a:r>
          </a:p>
        </p:txBody>
      </p:sp>
      <p:sp>
        <p:nvSpPr>
          <p:cNvPr id="22" name="Rectangle 21"/>
          <p:cNvSpPr/>
          <p:nvPr/>
        </p:nvSpPr>
        <p:spPr>
          <a:xfrm>
            <a:off x="4043027" y="2039745"/>
            <a:ext cx="2535037"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NAVMSMO (N6M) becomes NMSO under CHENG (ASN (RD&amp;A))</a:t>
            </a:r>
          </a:p>
        </p:txBody>
      </p:sp>
      <p:sp>
        <p:nvSpPr>
          <p:cNvPr id="23" name="Rectangle 22"/>
          <p:cNvSpPr/>
          <p:nvPr/>
        </p:nvSpPr>
        <p:spPr>
          <a:xfrm>
            <a:off x="5307053" y="1038965"/>
            <a:ext cx="20721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50" b="0" i="0" u="none" strike="noStrike" kern="1200" cap="none" spc="0" normalizeH="0" baseline="0" noProof="0" dirty="0">
                <a:ln>
                  <a:noFill/>
                </a:ln>
                <a:solidFill>
                  <a:prstClr val="black"/>
                </a:solidFill>
                <a:effectLst/>
                <a:uLnTx/>
                <a:uFillTx/>
                <a:latin typeface="Arial" charset="0"/>
                <a:ea typeface="+mn-ea"/>
                <a:cs typeface="Arial" charset="0"/>
              </a:rPr>
              <a:t>NMSO reports to DASN (RDT&amp;E) T&amp;E Executive</a:t>
            </a:r>
          </a:p>
        </p:txBody>
      </p:sp>
      <p:sp>
        <p:nvSpPr>
          <p:cNvPr id="24" name="Rectangle 23"/>
          <p:cNvSpPr/>
          <p:nvPr/>
        </p:nvSpPr>
        <p:spPr>
          <a:xfrm>
            <a:off x="6578064" y="2060862"/>
            <a:ext cx="2003051"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NMSO reports to DON M&amp;S Executive</a:t>
            </a:r>
          </a:p>
        </p:txBody>
      </p:sp>
      <p:sp>
        <p:nvSpPr>
          <p:cNvPr id="25" name="Rectangle 24"/>
          <p:cNvSpPr/>
          <p:nvPr/>
        </p:nvSpPr>
        <p:spPr>
          <a:xfrm>
            <a:off x="7844064" y="1032358"/>
            <a:ext cx="2218066"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SECNAVINST 5200.46 DON M&amp;S and VV&amp;A Management</a:t>
            </a:r>
          </a:p>
        </p:txBody>
      </p:sp>
      <p:sp>
        <p:nvSpPr>
          <p:cNvPr id="26" name="Rectangle 25"/>
          <p:cNvSpPr/>
          <p:nvPr/>
        </p:nvSpPr>
        <p:spPr>
          <a:xfrm>
            <a:off x="8973586" y="2039105"/>
            <a:ext cx="2323622"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ASN (RD&amp;A) CHENG becomes DON M&amp;S Executive </a:t>
            </a:r>
            <a:endParaRPr kumimoji="0" lang="en-US" sz="1050" b="0" i="0" u="none" strike="noStrike" kern="1200" cap="none" spc="0" normalizeH="0" baseline="0" noProof="0" dirty="0">
              <a:ln>
                <a:noFill/>
              </a:ln>
              <a:solidFill>
                <a:prstClr val="black"/>
              </a:solidFill>
              <a:effectLst/>
              <a:uLnTx/>
              <a:uFillTx/>
              <a:ea typeface="+mn-ea"/>
            </a:endParaRPr>
          </a:p>
        </p:txBody>
      </p:sp>
      <p:sp>
        <p:nvSpPr>
          <p:cNvPr id="27" name="Rectangle 26"/>
          <p:cNvSpPr/>
          <p:nvPr/>
        </p:nvSpPr>
        <p:spPr>
          <a:xfrm>
            <a:off x="10216482" y="1049751"/>
            <a:ext cx="1804068"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NMSO assume DISC-led DON M&amp;S responsibilities </a:t>
            </a:r>
          </a:p>
        </p:txBody>
      </p:sp>
      <p:sp>
        <p:nvSpPr>
          <p:cNvPr id="8" name="Title 7"/>
          <p:cNvSpPr>
            <a:spLocks noGrp="1"/>
          </p:cNvSpPr>
          <p:nvPr>
            <p:ph type="title"/>
          </p:nvPr>
        </p:nvSpPr>
        <p:spPr/>
        <p:txBody>
          <a:bodyPr/>
          <a:lstStyle/>
          <a:p>
            <a:r>
              <a:rPr lang="en-US" dirty="0"/>
              <a:t>What is and what isn’t…</a:t>
            </a:r>
          </a:p>
        </p:txBody>
      </p:sp>
    </p:spTree>
    <p:extLst>
      <p:ext uri="{BB962C8B-B14F-4D97-AF65-F5344CB8AC3E}">
        <p14:creationId xmlns:p14="http://schemas.microsoft.com/office/powerpoint/2010/main" val="409924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Navy M&amp;S Office (NMSO) Responsibilities</a:t>
            </a:r>
          </a:p>
        </p:txBody>
      </p:sp>
      <p:sp>
        <p:nvSpPr>
          <p:cNvPr id="3" name="Slide Number Placeholder 2">
            <a:extLst>
              <a:ext uri="{FF2B5EF4-FFF2-40B4-BE49-F238E27FC236}">
                <a16:creationId xmlns:a16="http://schemas.microsoft.com/office/drawing/2014/main" id="{886A44B3-D150-4F4C-99FB-401ABF6F1F53}"/>
              </a:ext>
            </a:extLst>
          </p:cNvPr>
          <p:cNvSpPr>
            <a:spLocks noGrp="1"/>
          </p:cNvSpPr>
          <p:nvPr>
            <p:ph type="sldNum" sz="quarter" idx="10"/>
          </p:nvPr>
        </p:nvSpPr>
        <p:spPr/>
        <p:txBody>
          <a:bodyPr/>
          <a:lstStyle/>
          <a:p>
            <a:fld id="{1FA7E861-BEDD-473D-8B98-986536AFB658}" type="slidenum">
              <a:rPr lang="en-US" smtClean="0"/>
              <a:t>10</a:t>
            </a:fld>
            <a:endParaRPr lang="en-US"/>
          </a:p>
        </p:txBody>
      </p:sp>
      <p:sp>
        <p:nvSpPr>
          <p:cNvPr id="2" name="Content Placeholder 1"/>
          <p:cNvSpPr>
            <a:spLocks noGrp="1"/>
          </p:cNvSpPr>
          <p:nvPr>
            <p:ph idx="1"/>
          </p:nvPr>
        </p:nvSpPr>
        <p:spPr/>
        <p:txBody>
          <a:bodyPr>
            <a:normAutofit fontScale="85000" lnSpcReduction="10000"/>
          </a:bodyPr>
          <a:lstStyle/>
          <a:p>
            <a:r>
              <a:rPr lang="en-US" dirty="0"/>
              <a:t>Develop and align policy to promote:</a:t>
            </a:r>
          </a:p>
          <a:p>
            <a:pPr lvl="1"/>
            <a:r>
              <a:rPr lang="en-US" dirty="0"/>
              <a:t>Interoperability of M&amp;S capabilities throughout the DON </a:t>
            </a:r>
          </a:p>
          <a:p>
            <a:pPr lvl="1"/>
            <a:r>
              <a:rPr lang="en-US" dirty="0"/>
              <a:t>Use and reuse of M&amp;S capabilities</a:t>
            </a:r>
          </a:p>
          <a:p>
            <a:pPr lvl="1"/>
            <a:r>
              <a:rPr lang="en-US" dirty="0"/>
              <a:t>R&amp;D activities to respond to emerging challenges</a:t>
            </a:r>
          </a:p>
          <a:p>
            <a:pPr lvl="1"/>
            <a:r>
              <a:rPr lang="en-US" dirty="0"/>
              <a:t>Appropriate balance of data and application distribution rights</a:t>
            </a:r>
          </a:p>
          <a:p>
            <a:r>
              <a:rPr lang="en-US" dirty="0"/>
              <a:t>Develop and provide updates to supporting manuals, guidebooks, and best practice guides</a:t>
            </a:r>
          </a:p>
          <a:p>
            <a:r>
              <a:rPr lang="en-US" dirty="0"/>
              <a:t>Oversee core Service M&amp;S projects</a:t>
            </a:r>
          </a:p>
          <a:p>
            <a:r>
              <a:rPr lang="en-US" dirty="0"/>
              <a:t>Support the development and use of enabling Publications Collaborative environments Portfolio management activities</a:t>
            </a:r>
          </a:p>
          <a:p>
            <a:r>
              <a:rPr lang="en-US" dirty="0"/>
              <a:t>Support the development of common M&amp;S and VV&amp;A tools, interfaces, services, and capabilities throughout DoD</a:t>
            </a:r>
          </a:p>
          <a:p>
            <a:r>
              <a:rPr lang="en-US" dirty="0"/>
              <a:t>Review and provide recommendations on M&amp;S and VV&amp;A issues </a:t>
            </a:r>
          </a:p>
          <a:p>
            <a:r>
              <a:rPr lang="en-US" dirty="0"/>
              <a:t>Support and expand M&amp;S workforce education and strengthen M&amp;S training and education content and capabilities</a:t>
            </a:r>
          </a:p>
          <a:p>
            <a:r>
              <a:rPr lang="en-US" dirty="0"/>
              <a:t>Conduct and participate in M&amp;S technical exchanges and workshops to promote collaboration, coordination, etc.</a:t>
            </a:r>
          </a:p>
          <a:p>
            <a:r>
              <a:rPr lang="en-US" dirty="0"/>
              <a:t>Synchronize M&amp;S S&amp;T, RDT&amp;E, and training to maximize unity of effort across the DON</a:t>
            </a:r>
          </a:p>
          <a:p>
            <a:r>
              <a:rPr lang="en-US" dirty="0"/>
              <a:t>Assist DON M&amp;S efforts in maintaining asset visibility and interoperability with the other Services and applicable Agencies</a:t>
            </a:r>
          </a:p>
        </p:txBody>
      </p:sp>
    </p:spTree>
    <p:extLst>
      <p:ext uri="{BB962C8B-B14F-4D97-AF65-F5344CB8AC3E}">
        <p14:creationId xmlns:p14="http://schemas.microsoft.com/office/powerpoint/2010/main" val="1768730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7E861-BEDD-473D-8B98-986536AFB658}" type="slidenum">
              <a:rPr lang="en-US" smtClean="0"/>
              <a:t>11</a:t>
            </a:fld>
            <a:endParaRPr lang="en-US"/>
          </a:p>
        </p:txBody>
      </p:sp>
      <p:cxnSp>
        <p:nvCxnSpPr>
          <p:cNvPr id="5" name="Straight Connector 4"/>
          <p:cNvCxnSpPr>
            <a:stCxn id="7" idx="2"/>
            <a:endCxn id="6" idx="0"/>
          </p:cNvCxnSpPr>
          <p:nvPr/>
        </p:nvCxnSpPr>
        <p:spPr>
          <a:xfrm flipH="1">
            <a:off x="2631514" y="3515066"/>
            <a:ext cx="1" cy="375798"/>
          </a:xfrm>
          <a:prstGeom prst="line">
            <a:avLst/>
          </a:prstGeom>
          <a:noFill/>
          <a:ln w="19050" cap="flat" cmpd="sng" algn="ctr">
            <a:solidFill>
              <a:sysClr val="windowText" lastClr="000000"/>
            </a:solidFill>
            <a:prstDash val="solid"/>
            <a:miter lim="800000"/>
          </a:ln>
          <a:effectLst/>
        </p:spPr>
      </p:cxnSp>
      <p:sp>
        <p:nvSpPr>
          <p:cNvPr id="6" name="Rounded Rectangle 5"/>
          <p:cNvSpPr/>
          <p:nvPr/>
        </p:nvSpPr>
        <p:spPr>
          <a:xfrm>
            <a:off x="797951" y="3890864"/>
            <a:ext cx="3667125" cy="2261179"/>
          </a:xfrm>
          <a:prstGeom prst="roundRect">
            <a:avLst/>
          </a:prstGeom>
          <a:solidFill>
            <a:srgbClr val="4472C4">
              <a:lumMod val="20000"/>
              <a:lumOff val="80000"/>
            </a:srgbClr>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895350" y="2452183"/>
            <a:ext cx="3472329" cy="1062883"/>
          </a:xfrm>
          <a:prstGeom prst="roundRect">
            <a:avLst/>
          </a:prstGeom>
          <a:solidFill>
            <a:srgbClr val="4472C4">
              <a:lumMod val="20000"/>
              <a:lumOff val="80000"/>
            </a:srgbClr>
          </a:solidFill>
          <a:ln w="12700" cap="flat" cmpd="sng" algn="ctr">
            <a:solidFill>
              <a:srgbClr val="5B9BD5"/>
            </a:solidFill>
            <a:prstDash val="solid"/>
            <a:miter lim="800000"/>
          </a:ln>
          <a:effectLst/>
        </p:spPr>
        <p:txBody>
          <a:bodyPr rtlCol="0" anchor="ctr"/>
          <a:lstStyle/>
          <a:p>
            <a:pPr algn="r"/>
            <a:r>
              <a:rPr lang="en-US" sz="1100" dirty="0">
                <a:solidFill>
                  <a:srgbClr val="00B050"/>
                </a:solidFill>
              </a:rPr>
              <a:t>PP&amp;S</a:t>
            </a:r>
          </a:p>
          <a:p>
            <a:pPr algn="r"/>
            <a:r>
              <a:rPr lang="en-US" sz="1100" dirty="0">
                <a:solidFill>
                  <a:srgbClr val="00B050"/>
                </a:solidFill>
              </a:rPr>
              <a:t>Business Management</a:t>
            </a:r>
          </a:p>
          <a:p>
            <a:pPr algn="r"/>
            <a:r>
              <a:rPr lang="en-US" sz="1100" dirty="0">
                <a:solidFill>
                  <a:srgbClr val="00B050"/>
                </a:solidFill>
              </a:rPr>
              <a:t>Outreach</a:t>
            </a:r>
          </a:p>
          <a:p>
            <a:pPr algn="r"/>
            <a:r>
              <a:rPr lang="en-US" sz="1100" dirty="0">
                <a:solidFill>
                  <a:srgbClr val="00B050"/>
                </a:solidFill>
              </a:rPr>
              <a:t>Security</a:t>
            </a:r>
          </a:p>
          <a:p>
            <a:pPr algn="r"/>
            <a:r>
              <a:rPr lang="en-US" sz="1100" dirty="0">
                <a:solidFill>
                  <a:srgbClr val="00B050"/>
                </a:solidFill>
              </a:rPr>
              <a:t>Workforce Development</a:t>
            </a:r>
          </a:p>
          <a:p>
            <a:pPr algn="r"/>
            <a:r>
              <a:rPr lang="en-US" sz="1100" dirty="0">
                <a:solidFill>
                  <a:srgbClr val="00B050"/>
                </a:solidFill>
              </a:rPr>
              <a:t>VV&amp;A </a:t>
            </a:r>
            <a:endParaRPr lang="en-US" sz="1200" dirty="0">
              <a:solidFill>
                <a:srgbClr val="00B05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353127234"/>
              </p:ext>
            </p:extLst>
          </p:nvPr>
        </p:nvGraphicFramePr>
        <p:xfrm>
          <a:off x="1840773" y="1061798"/>
          <a:ext cx="1588946" cy="797560"/>
        </p:xfrm>
        <a:graphic>
          <a:graphicData uri="http://schemas.openxmlformats.org/drawingml/2006/table">
            <a:tbl>
              <a:tblPr firstRow="1" bandRow="1"/>
              <a:tblGrid>
                <a:gridCol w="1588946">
                  <a:extLst>
                    <a:ext uri="{9D8B030D-6E8A-4147-A177-3AD203B41FA5}">
                      <a16:colId xmlns:a16="http://schemas.microsoft.com/office/drawing/2014/main" val="1381414002"/>
                    </a:ext>
                  </a:extLst>
                </a:gridCol>
              </a:tblGrid>
              <a:tr h="37084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DASN RDT&amp;E CHENG / DON M&amp;S Executive</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8423487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Mr.</a:t>
                      </a:r>
                      <a:r>
                        <a:rPr lang="en-US" sz="1200" baseline="0" dirty="0">
                          <a:solidFill>
                            <a:schemeClr val="tx1"/>
                          </a:solidFill>
                        </a:rPr>
                        <a:t> </a:t>
                      </a:r>
                      <a:r>
                        <a:rPr lang="en-US" sz="1200" dirty="0">
                          <a:solidFill>
                            <a:schemeClr val="tx1"/>
                          </a:solidFill>
                        </a:rPr>
                        <a:t>Rick</a:t>
                      </a:r>
                      <a:r>
                        <a:rPr lang="en-US" sz="1200" baseline="0" dirty="0">
                          <a:solidFill>
                            <a:schemeClr val="tx1"/>
                          </a:solidFill>
                        </a:rPr>
                        <a:t> Quade, SES</a:t>
                      </a:r>
                      <a:endParaRPr lang="en-US" sz="1200" dirty="0">
                        <a:solidFill>
                          <a:schemeClr val="tx1"/>
                        </a:solidFill>
                      </a:endParaRP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95263825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80733765"/>
              </p:ext>
            </p:extLst>
          </p:nvPr>
        </p:nvGraphicFramePr>
        <p:xfrm>
          <a:off x="994460" y="2620426"/>
          <a:ext cx="1588947" cy="741680"/>
        </p:xfrm>
        <a:graphic>
          <a:graphicData uri="http://schemas.openxmlformats.org/drawingml/2006/table">
            <a:tbl>
              <a:tblPr firstRow="1" bandRow="1"/>
              <a:tblGrid>
                <a:gridCol w="1588947">
                  <a:extLst>
                    <a:ext uri="{9D8B030D-6E8A-4147-A177-3AD203B41FA5}">
                      <a16:colId xmlns:a16="http://schemas.microsoft.com/office/drawing/2014/main" val="1381414002"/>
                    </a:ext>
                  </a:extLst>
                </a:gridCol>
              </a:tblGrid>
              <a:tr h="37084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DON M&amp;S Director</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8423487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Dr.</a:t>
                      </a:r>
                      <a:r>
                        <a:rPr lang="en-US" sz="1200" baseline="0" dirty="0">
                          <a:solidFill>
                            <a:schemeClr val="tx1"/>
                          </a:solidFill>
                        </a:rPr>
                        <a:t> </a:t>
                      </a:r>
                      <a:r>
                        <a:rPr lang="en-US" sz="1200" dirty="0">
                          <a:solidFill>
                            <a:schemeClr val="tx1"/>
                          </a:solidFill>
                        </a:rPr>
                        <a:t>Denisse Soto</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2638258"/>
                  </a:ext>
                </a:extLst>
              </a:tr>
            </a:tbl>
          </a:graphicData>
        </a:graphic>
      </p:graphicFrame>
      <p:sp>
        <p:nvSpPr>
          <p:cNvPr id="11" name="TextBox 10"/>
          <p:cNvSpPr txBox="1"/>
          <p:nvPr/>
        </p:nvSpPr>
        <p:spPr>
          <a:xfrm>
            <a:off x="3037899" y="3456999"/>
            <a:ext cx="1020792" cy="276999"/>
          </a:xfrm>
          <a:prstGeom prst="rect">
            <a:avLst/>
          </a:prstGeom>
          <a:noFill/>
        </p:spPr>
        <p:txBody>
          <a:bodyPr wrap="none" rtlCol="0">
            <a:spAutoFit/>
          </a:bodyPr>
          <a:lstStyle/>
          <a:p>
            <a:pPr fontAlgn="auto">
              <a:spcBef>
                <a:spcPts val="0"/>
              </a:spcBef>
              <a:spcAft>
                <a:spcPts val="0"/>
              </a:spcAft>
            </a:pPr>
            <a:r>
              <a:rPr lang="en-US" sz="1200" dirty="0">
                <a:solidFill>
                  <a:prstClr val="black"/>
                </a:solidFill>
                <a:latin typeface="Calibri" panose="020F0502020204030204"/>
                <a:cs typeface="+mn-cs"/>
              </a:rPr>
              <a:t>Core Services</a:t>
            </a:r>
          </a:p>
        </p:txBody>
      </p:sp>
      <p:cxnSp>
        <p:nvCxnSpPr>
          <p:cNvPr id="12" name="Straight Connector 11"/>
          <p:cNvCxnSpPr>
            <a:stCxn id="8" idx="2"/>
            <a:endCxn id="7" idx="0"/>
          </p:cNvCxnSpPr>
          <p:nvPr/>
        </p:nvCxnSpPr>
        <p:spPr>
          <a:xfrm flipH="1">
            <a:off x="2631515" y="1859358"/>
            <a:ext cx="3731" cy="592825"/>
          </a:xfrm>
          <a:prstGeom prst="line">
            <a:avLst/>
          </a:prstGeom>
          <a:noFill/>
          <a:ln w="19050" cap="flat" cmpd="sng" algn="ctr">
            <a:solidFill>
              <a:sysClr val="windowText" lastClr="000000"/>
            </a:solidFill>
            <a:prstDash val="solid"/>
            <a:miter lim="800000"/>
          </a:ln>
          <a:effectLst/>
        </p:spPr>
      </p:cxnSp>
      <p:graphicFrame>
        <p:nvGraphicFramePr>
          <p:cNvPr id="13" name="Table 12"/>
          <p:cNvGraphicFramePr>
            <a:graphicFrameLocks noGrp="1"/>
          </p:cNvGraphicFramePr>
          <p:nvPr>
            <p:extLst>
              <p:ext uri="{D42A27DB-BD31-4B8C-83A1-F6EECF244321}">
                <p14:modId xmlns:p14="http://schemas.microsoft.com/office/powerpoint/2010/main" val="3935456682"/>
              </p:ext>
            </p:extLst>
          </p:nvPr>
        </p:nvGraphicFramePr>
        <p:xfrm>
          <a:off x="2683774" y="4018249"/>
          <a:ext cx="1554480" cy="914400"/>
        </p:xfrm>
        <a:graphic>
          <a:graphicData uri="http://schemas.openxmlformats.org/drawingml/2006/table">
            <a:tbl>
              <a:tblPr firstRow="1" bandRow="1"/>
              <a:tblGrid>
                <a:gridCol w="1554480">
                  <a:extLst>
                    <a:ext uri="{9D8B030D-6E8A-4147-A177-3AD203B41FA5}">
                      <a16:colId xmlns:a16="http://schemas.microsoft.com/office/drawing/2014/main" val="1381414002"/>
                    </a:ext>
                  </a:extLst>
                </a:gridCol>
              </a:tblGrid>
              <a:tr h="501116">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200" dirty="0"/>
                        <a:t>Collaboration &amp;</a:t>
                      </a:r>
                      <a:r>
                        <a:rPr lang="en-US" sz="1200" baseline="0" dirty="0"/>
                        <a:t> Discovery</a:t>
                      </a:r>
                      <a:endParaRPr lang="en-US" sz="1200" dirty="0"/>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84234873"/>
                  </a:ext>
                </a:extLst>
              </a:tr>
              <a:tr h="4132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(LIFT / AMP)</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2638258"/>
                  </a:ext>
                </a:extLst>
              </a:tr>
            </a:tbl>
          </a:graphicData>
        </a:graphic>
      </p:graphicFrame>
      <p:sp>
        <p:nvSpPr>
          <p:cNvPr id="19" name="TextBox 18"/>
          <p:cNvSpPr txBox="1"/>
          <p:nvPr/>
        </p:nvSpPr>
        <p:spPr>
          <a:xfrm>
            <a:off x="797950" y="6114653"/>
            <a:ext cx="366712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cs typeface="+mn-cs"/>
              </a:rPr>
              <a:t>Community Services, Experiments and Prototypes</a:t>
            </a:r>
          </a:p>
        </p:txBody>
      </p:sp>
      <p:graphicFrame>
        <p:nvGraphicFramePr>
          <p:cNvPr id="20" name="Table 19"/>
          <p:cNvGraphicFramePr>
            <a:graphicFrameLocks noGrp="1"/>
          </p:cNvGraphicFramePr>
          <p:nvPr>
            <p:extLst>
              <p:ext uri="{D42A27DB-BD31-4B8C-83A1-F6EECF244321}">
                <p14:modId xmlns:p14="http://schemas.microsoft.com/office/powerpoint/2010/main" val="2659111251"/>
              </p:ext>
            </p:extLst>
          </p:nvPr>
        </p:nvGraphicFramePr>
        <p:xfrm>
          <a:off x="994460" y="4018894"/>
          <a:ext cx="1554480" cy="902638"/>
        </p:xfrm>
        <a:graphic>
          <a:graphicData uri="http://schemas.openxmlformats.org/drawingml/2006/table">
            <a:tbl>
              <a:tblPr firstRow="1" bandRow="1"/>
              <a:tblGrid>
                <a:gridCol w="1554480">
                  <a:extLst>
                    <a:ext uri="{9D8B030D-6E8A-4147-A177-3AD203B41FA5}">
                      <a16:colId xmlns:a16="http://schemas.microsoft.com/office/drawing/2014/main" val="1381414002"/>
                    </a:ext>
                  </a:extLst>
                </a:gridCol>
              </a:tblGrid>
              <a:tr h="455798">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200" dirty="0"/>
                        <a:t>Physics Based M&amp;S</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84234873"/>
                  </a:ext>
                </a:extLst>
              </a:tr>
              <a:tr h="446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High fidelity M&amp;S</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2638258"/>
                  </a:ext>
                </a:extLst>
              </a:tr>
            </a:tbl>
          </a:graphicData>
        </a:graphic>
      </p:graphicFrame>
      <p:sp>
        <p:nvSpPr>
          <p:cNvPr id="30" name="Content Placeholder 2"/>
          <p:cNvSpPr>
            <a:spLocks noGrp="1"/>
          </p:cNvSpPr>
          <p:nvPr>
            <p:ph idx="4294967295"/>
          </p:nvPr>
        </p:nvSpPr>
        <p:spPr>
          <a:xfrm>
            <a:off x="4774063" y="1061797"/>
            <a:ext cx="6979787" cy="5329855"/>
          </a:xfrm>
          <a:prstGeom prst="rect">
            <a:avLst/>
          </a:prstGeom>
        </p:spPr>
        <p:txBody>
          <a:bodyPr>
            <a:noAutofit/>
          </a:bodyPr>
          <a:lstStyle/>
          <a:p>
            <a:pPr>
              <a:lnSpc>
                <a:spcPct val="110000"/>
              </a:lnSpc>
              <a:spcBef>
                <a:spcPts val="600"/>
              </a:spcBef>
            </a:pPr>
            <a:r>
              <a:rPr lang="en-US" sz="1800" b="1" dirty="0">
                <a:latin typeface="Arial" panose="020B0604020202020204" pitchFamily="34" charset="0"/>
                <a:cs typeface="Arial" panose="020B0604020202020204" pitchFamily="34" charset="0"/>
              </a:rPr>
              <a:t>Cores Services</a:t>
            </a:r>
          </a:p>
          <a:p>
            <a:pPr lvl="1">
              <a:lnSpc>
                <a:spcPct val="110000"/>
              </a:lnSpc>
              <a:spcBef>
                <a:spcPts val="600"/>
              </a:spcBef>
            </a:pPr>
            <a:r>
              <a:rPr lang="en-US" sz="1400" dirty="0">
                <a:solidFill>
                  <a:prstClr val="black"/>
                </a:solidFill>
                <a:latin typeface="Arial" charset="0"/>
                <a:cs typeface="Arial" charset="0"/>
              </a:rPr>
              <a:t>M&amp;S and VV&amp;A manuals, standards, guidebooks, reference guides and templates</a:t>
            </a:r>
          </a:p>
          <a:p>
            <a:pPr>
              <a:lnSpc>
                <a:spcPct val="110000"/>
              </a:lnSpc>
              <a:spcBef>
                <a:spcPts val="600"/>
              </a:spcBef>
            </a:pPr>
            <a:r>
              <a:rPr lang="en-US" sz="1800" b="1" dirty="0">
                <a:latin typeface="Arial" panose="020B0604020202020204" pitchFamily="34" charset="0"/>
                <a:cs typeface="Arial" panose="020B0604020202020204" pitchFamily="34" charset="0"/>
              </a:rPr>
              <a:t>Physics Based M&amp;S</a:t>
            </a:r>
          </a:p>
          <a:p>
            <a:pPr marL="511969" lvl="1" indent="-171450">
              <a:lnSpc>
                <a:spcPct val="110000"/>
              </a:lnSpc>
              <a:spcBef>
                <a:spcPts val="600"/>
              </a:spcBef>
            </a:pPr>
            <a:r>
              <a:rPr lang="en-US" sz="1400" dirty="0">
                <a:latin typeface="Arial" panose="020B0604020202020204" pitchFamily="34" charset="0"/>
                <a:cs typeface="Arial" panose="020B0604020202020204" pitchFamily="34" charset="0"/>
              </a:rPr>
              <a:t>Physics-based modeling in support of naval applications (analysis capability &amp; tool/process development) </a:t>
            </a:r>
          </a:p>
          <a:p>
            <a:pPr>
              <a:lnSpc>
                <a:spcPct val="110000"/>
              </a:lnSpc>
              <a:spcBef>
                <a:spcPts val="600"/>
              </a:spcBef>
              <a:buFont typeface="Arial" panose="020B0604020202020204" pitchFamily="34" charset="0"/>
              <a:buChar char="•"/>
            </a:pPr>
            <a:r>
              <a:rPr lang="en-US" sz="1800" b="1" dirty="0">
                <a:latin typeface="Arial" panose="020B0604020202020204" pitchFamily="34" charset="0"/>
                <a:cs typeface="Arial" panose="020B0604020202020204" pitchFamily="34" charset="0"/>
              </a:rPr>
              <a:t>Collaboration and Discovery</a:t>
            </a:r>
          </a:p>
          <a:p>
            <a:pPr marL="511969" lvl="1" indent="-171450">
              <a:lnSpc>
                <a:spcPct val="110000"/>
              </a:lnSpc>
              <a:spcBef>
                <a:spcPts val="600"/>
              </a:spcBef>
            </a:pPr>
            <a:r>
              <a:rPr lang="en-US" sz="1400" dirty="0">
                <a:latin typeface="Arial" panose="020B0604020202020204" pitchFamily="34" charset="0"/>
                <a:cs typeface="Arial" panose="020B0604020202020204" pitchFamily="34" charset="0"/>
              </a:rPr>
              <a:t>Improvement and enhancement tool and data discovery &amp; digital engineering and collaboration environments</a:t>
            </a:r>
          </a:p>
          <a:p>
            <a:pPr>
              <a:lnSpc>
                <a:spcPct val="110000"/>
              </a:lnSpc>
              <a:spcBef>
                <a:spcPts val="600"/>
              </a:spcBef>
              <a:buFont typeface="Arial" panose="020B0604020202020204" pitchFamily="34" charset="0"/>
              <a:buChar char="•"/>
            </a:pPr>
            <a:r>
              <a:rPr lang="en-US" sz="1800" b="1" dirty="0">
                <a:latin typeface="Arial" panose="020B0604020202020204" pitchFamily="34" charset="0"/>
                <a:cs typeface="Arial" panose="020B0604020202020204" pitchFamily="34" charset="0"/>
              </a:rPr>
              <a:t>Enterprise Engineering</a:t>
            </a:r>
          </a:p>
          <a:p>
            <a:pPr marL="511969" lvl="1" indent="-171450">
              <a:lnSpc>
                <a:spcPct val="110000"/>
              </a:lnSpc>
              <a:spcBef>
                <a:spcPts val="600"/>
              </a:spcBef>
            </a:pPr>
            <a:r>
              <a:rPr lang="en-US" sz="1400" dirty="0">
                <a:latin typeface="Arial" panose="020B0604020202020204" pitchFamily="34" charset="0"/>
                <a:cs typeface="Arial" panose="020B0604020202020204" pitchFamily="34" charset="0"/>
              </a:rPr>
              <a:t>Develop/sustain Naval enterprise environments and tools for supporting model based system engineering / digital engineering activities</a:t>
            </a:r>
          </a:p>
          <a:p>
            <a:pPr>
              <a:lnSpc>
                <a:spcPct val="110000"/>
              </a:lnSpc>
              <a:spcBef>
                <a:spcPts val="600"/>
              </a:spcBef>
              <a:buFont typeface="Arial" panose="020B0604020202020204" pitchFamily="34" charset="0"/>
              <a:buChar char="•"/>
            </a:pPr>
            <a:r>
              <a:rPr lang="en-US" sz="1800" b="1" dirty="0">
                <a:latin typeface="Arial" panose="020B0604020202020204" pitchFamily="34" charset="0"/>
                <a:cs typeface="Arial" panose="020B0604020202020204" pitchFamily="34" charset="0"/>
              </a:rPr>
              <a:t>M&amp;S and LVC Tools</a:t>
            </a:r>
          </a:p>
          <a:p>
            <a:pPr marL="511969" lvl="1" indent="-171450">
              <a:lnSpc>
                <a:spcPct val="110000"/>
              </a:lnSpc>
              <a:spcBef>
                <a:spcPts val="600"/>
              </a:spcBef>
            </a:pPr>
            <a:r>
              <a:rPr lang="en-US" sz="1400" dirty="0">
                <a:latin typeface="Arial" panose="020B0604020202020204" pitchFamily="34" charset="0"/>
                <a:cs typeface="Arial" panose="020B0604020202020204" pitchFamily="34" charset="0"/>
              </a:rPr>
              <a:t>Connect and stimulate live HWIL, SWIL, and/or constructive sim for priority capabilities; develop informed, persistent, adaptable federation of M&amp;S capabilities</a:t>
            </a:r>
          </a:p>
        </p:txBody>
      </p:sp>
      <p:graphicFrame>
        <p:nvGraphicFramePr>
          <p:cNvPr id="32" name="Table 31"/>
          <p:cNvGraphicFramePr>
            <a:graphicFrameLocks noGrp="1"/>
          </p:cNvGraphicFramePr>
          <p:nvPr>
            <p:extLst>
              <p:ext uri="{D42A27DB-BD31-4B8C-83A1-F6EECF244321}">
                <p14:modId xmlns:p14="http://schemas.microsoft.com/office/powerpoint/2010/main" val="1793386326"/>
              </p:ext>
            </p:extLst>
          </p:nvPr>
        </p:nvGraphicFramePr>
        <p:xfrm>
          <a:off x="994460" y="5077849"/>
          <a:ext cx="1554480" cy="914400"/>
        </p:xfrm>
        <a:graphic>
          <a:graphicData uri="http://schemas.openxmlformats.org/drawingml/2006/table">
            <a:tbl>
              <a:tblPr firstRow="1" bandRow="1"/>
              <a:tblGrid>
                <a:gridCol w="1554480">
                  <a:extLst>
                    <a:ext uri="{9D8B030D-6E8A-4147-A177-3AD203B41FA5}">
                      <a16:colId xmlns:a16="http://schemas.microsoft.com/office/drawing/2014/main" val="1381414002"/>
                    </a:ext>
                  </a:extLst>
                </a:gridCol>
              </a:tblGrid>
              <a:tr h="504883">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200" dirty="0"/>
                        <a:t>Enterprise Engineering</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84234873"/>
                  </a:ext>
                </a:extLst>
              </a:tr>
              <a:tr h="4095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200" dirty="0">
                          <a:solidFill>
                            <a:schemeClr val="tx1"/>
                          </a:solidFill>
                        </a:rPr>
                        <a:t>IME (MBSE)</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2638258"/>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222728940"/>
              </p:ext>
            </p:extLst>
          </p:nvPr>
        </p:nvGraphicFramePr>
        <p:xfrm>
          <a:off x="2702662" y="5092051"/>
          <a:ext cx="1554480" cy="902638"/>
        </p:xfrm>
        <a:graphic>
          <a:graphicData uri="http://schemas.openxmlformats.org/drawingml/2006/table">
            <a:tbl>
              <a:tblPr firstRow="1" bandRow="1"/>
              <a:tblGrid>
                <a:gridCol w="1554480">
                  <a:extLst>
                    <a:ext uri="{9D8B030D-6E8A-4147-A177-3AD203B41FA5}">
                      <a16:colId xmlns:a16="http://schemas.microsoft.com/office/drawing/2014/main" val="1381414002"/>
                    </a:ext>
                  </a:extLst>
                </a:gridCol>
              </a:tblGrid>
              <a:tr h="430053">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200" dirty="0"/>
                        <a:t>M&amp;S and LVC Tools</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84234873"/>
                  </a:ext>
                </a:extLst>
              </a:tr>
              <a:tr h="4725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Digital Battlespace /</a:t>
                      </a:r>
                      <a:r>
                        <a:rPr lang="en-US" sz="1200" baseline="0" dirty="0">
                          <a:solidFill>
                            <a:schemeClr val="tx1"/>
                          </a:solidFill>
                        </a:rPr>
                        <a:t> Force Campaign M&amp;S</a:t>
                      </a:r>
                      <a:endParaRPr lang="en-US" sz="1200" dirty="0">
                        <a:solidFill>
                          <a:schemeClr val="tx1"/>
                        </a:solidFill>
                      </a:endParaRP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2638258"/>
                  </a:ext>
                </a:extLst>
              </a:tr>
            </a:tbl>
          </a:graphicData>
        </a:graphic>
      </p:graphicFrame>
      <p:sp>
        <p:nvSpPr>
          <p:cNvPr id="4" name="Title 3"/>
          <p:cNvSpPr>
            <a:spLocks noGrp="1"/>
          </p:cNvSpPr>
          <p:nvPr>
            <p:ph type="title"/>
          </p:nvPr>
        </p:nvSpPr>
        <p:spPr/>
        <p:txBody>
          <a:bodyPr/>
          <a:lstStyle/>
          <a:p>
            <a:r>
              <a:rPr lang="en-US" dirty="0"/>
              <a:t>NMSO Office Structure</a:t>
            </a:r>
          </a:p>
        </p:txBody>
      </p:sp>
    </p:spTree>
    <p:extLst>
      <p:ext uri="{BB962C8B-B14F-4D97-AF65-F5344CB8AC3E}">
        <p14:creationId xmlns:p14="http://schemas.microsoft.com/office/powerpoint/2010/main" val="146762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87754031-0C7E-40B0-9AC6-150A79AA6395}" type="slidenum">
              <a:rPr lang="en-US" smtClean="0"/>
              <a:pPr>
                <a:defRPr/>
              </a:pPr>
              <a:t>12</a:t>
            </a:fld>
            <a:endParaRPr lang="en-US" dirty="0"/>
          </a:p>
        </p:txBody>
      </p:sp>
      <p:sp>
        <p:nvSpPr>
          <p:cNvPr id="5" name="Content Placeholder 4"/>
          <p:cNvSpPr>
            <a:spLocks noGrp="1"/>
          </p:cNvSpPr>
          <p:nvPr>
            <p:ph idx="1"/>
          </p:nvPr>
        </p:nvSpPr>
        <p:spPr/>
        <p:txBody>
          <a:bodyPr>
            <a:normAutofit fontScale="77500" lnSpcReduction="20000"/>
          </a:bodyPr>
          <a:lstStyle/>
          <a:p>
            <a:r>
              <a:rPr lang="en-US" b="1" dirty="0"/>
              <a:t>Physics Based M&amp;S</a:t>
            </a:r>
          </a:p>
          <a:p>
            <a:pPr lvl="1"/>
            <a:r>
              <a:rPr lang="en-US" dirty="0"/>
              <a:t>Improvement and enhancements in ability to conduct physics-based modeling in support of naval application such as: fluid/structure interaction for severe conditions, dispersion of energy, multi-body interactions, multi-physics phenomena.  Includes not only analysis capability but also tool and process development. </a:t>
            </a:r>
          </a:p>
          <a:p>
            <a:r>
              <a:rPr lang="en-US" b="1" dirty="0"/>
              <a:t>Collaboration and Discovery</a:t>
            </a:r>
          </a:p>
          <a:p>
            <a:pPr lvl="1"/>
            <a:r>
              <a:rPr lang="en-US" dirty="0"/>
              <a:t>Develop improvements and enhancements of M&amp;S tool and authoritative data discovery and digital engineering and collaboration environments to include infrastructure, licensers, and environment design and built-out and data population in support of Naval M&amp;S and Analytic Master Plan activities. </a:t>
            </a:r>
          </a:p>
          <a:p>
            <a:r>
              <a:rPr lang="en-US" b="1" dirty="0"/>
              <a:t>Enterprise Engineering</a:t>
            </a:r>
          </a:p>
          <a:p>
            <a:pPr lvl="1"/>
            <a:r>
              <a:rPr lang="en-US" dirty="0"/>
              <a:t>Develop/sustain Naval enterprise environments and tools for supporting model based system engineering / digital engineering activities utilizing models and simulations.  Provide improvements in the ability to model and simulate blue/red threat systems and environments that span application areas across force level analysis, high fidelity applications, digital engineering applications, and test and evaluation.  Provide non-proprietary method of integrating models and simulations without the need to change the underlying system being modeled or simulated.</a:t>
            </a:r>
          </a:p>
          <a:p>
            <a:r>
              <a:rPr lang="en-US" b="1" dirty="0"/>
              <a:t>M&amp;S and LVC Tools</a:t>
            </a:r>
          </a:p>
          <a:p>
            <a:pPr lvl="1"/>
            <a:r>
              <a:rPr lang="en-US" dirty="0"/>
              <a:t>Improvements/advancements in ability to connect and stimulate live hardware in the loop, software in the loop, and/or constructive simulation in support/fielding of priority capabilities such as long range fires and naval operation architecture. Develop an informed, persistent, adaptable federation of M&amp;S capabilities to efficiently examine all domain warfighting capabilities and concepts to support maritime warfighting advancement. Prototype means, methods, and processes that apply artificial intelligence and/or machine learning to enhance red/blue simulation and simulation environments</a:t>
            </a:r>
          </a:p>
          <a:p>
            <a:r>
              <a:rPr lang="en-US" b="1" i="1" dirty="0"/>
              <a:t>Cores Services:</a:t>
            </a:r>
          </a:p>
          <a:p>
            <a:pPr lvl="1"/>
            <a:r>
              <a:rPr lang="en-US" i="1" dirty="0"/>
              <a:t>M&amp;S and VV&amp;A Plans, Policy, and Standards will be updated / developed where appropriate. Relevant training and technical support available to M&amp;S community. Execution, advocacy, and oversight of NMSO Functional Areas.</a:t>
            </a:r>
          </a:p>
        </p:txBody>
      </p:sp>
      <p:sp>
        <p:nvSpPr>
          <p:cNvPr id="7" name="Title 6"/>
          <p:cNvSpPr>
            <a:spLocks noGrp="1"/>
          </p:cNvSpPr>
          <p:nvPr>
            <p:ph type="title"/>
          </p:nvPr>
        </p:nvSpPr>
        <p:spPr/>
        <p:txBody>
          <a:bodyPr/>
          <a:lstStyle/>
          <a:p>
            <a:r>
              <a:rPr lang="en-US" dirty="0"/>
              <a:t>Functional Area Descriptions</a:t>
            </a:r>
          </a:p>
        </p:txBody>
      </p:sp>
    </p:spTree>
    <p:extLst>
      <p:ext uri="{BB962C8B-B14F-4D97-AF65-F5344CB8AC3E}">
        <p14:creationId xmlns:p14="http://schemas.microsoft.com/office/powerpoint/2010/main" val="1318680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Rectangle 34"/>
          <p:cNvSpPr/>
          <p:nvPr/>
        </p:nvSpPr>
        <p:spPr>
          <a:xfrm>
            <a:off x="398358" y="963579"/>
            <a:ext cx="7441948" cy="2099911"/>
          </a:xfrm>
          <a:prstGeom prst="rect">
            <a:avLst/>
          </a:prstGeom>
          <a:solidFill>
            <a:srgbClr val="1F497D">
              <a:lumMod val="20000"/>
              <a:lumOff val="80000"/>
            </a:srgbClr>
          </a:solidFill>
          <a:ln w="25400" cap="flat" cmpd="sng" algn="ctr">
            <a:solidFill>
              <a:srgbClr val="1F497D">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latin typeface="Calibri"/>
              <a:ea typeface="+mn-ea"/>
              <a:cs typeface="Arial" charset="0"/>
            </a:endParaRPr>
          </a:p>
        </p:txBody>
      </p:sp>
      <p:graphicFrame>
        <p:nvGraphicFramePr>
          <p:cNvPr id="36" name="Table 35"/>
          <p:cNvGraphicFramePr>
            <a:graphicFrameLocks noGrp="1"/>
          </p:cNvGraphicFramePr>
          <p:nvPr>
            <p:extLst>
              <p:ext uri="{D42A27DB-BD31-4B8C-83A1-F6EECF244321}">
                <p14:modId xmlns:p14="http://schemas.microsoft.com/office/powerpoint/2010/main" val="894634725"/>
              </p:ext>
            </p:extLst>
          </p:nvPr>
        </p:nvGraphicFramePr>
        <p:xfrm>
          <a:off x="494929" y="1058773"/>
          <a:ext cx="2866579" cy="1913981"/>
        </p:xfrm>
        <a:graphic>
          <a:graphicData uri="http://schemas.openxmlformats.org/drawingml/2006/table">
            <a:tbl>
              <a:tblPr firstRow="1" bandRow="1"/>
              <a:tblGrid>
                <a:gridCol w="2866579">
                  <a:extLst>
                    <a:ext uri="{9D8B030D-6E8A-4147-A177-3AD203B41FA5}">
                      <a16:colId xmlns:a16="http://schemas.microsoft.com/office/drawing/2014/main" val="2593502841"/>
                    </a:ext>
                  </a:extLst>
                </a:gridCol>
              </a:tblGrid>
              <a:tr h="35950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600" dirty="0"/>
                        <a:t>VISION</a:t>
                      </a:r>
                    </a:p>
                  </a:txBody>
                  <a:tcPr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365371"/>
                  </a:ext>
                </a:extLst>
              </a:tr>
              <a:tr h="14918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M&amp;S will provide a robust and credible capability to create synthetic environments that accurately represent platforms and systems, predict outcomes, and provide inputs to naval decision makers and Fleet users in support of numerous areas including acquisition, operations, and training.</a:t>
                      </a:r>
                    </a:p>
                  </a:txBody>
                  <a:tcP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sp>
        <p:nvSpPr>
          <p:cNvPr id="37" name="Rectangle 36"/>
          <p:cNvSpPr/>
          <p:nvPr/>
        </p:nvSpPr>
        <p:spPr>
          <a:xfrm>
            <a:off x="4896421" y="3153008"/>
            <a:ext cx="4221453" cy="2046083"/>
          </a:xfrm>
          <a:prstGeom prst="rect">
            <a:avLst/>
          </a:prstGeom>
          <a:solidFill>
            <a:srgbClr val="F79646">
              <a:lumMod val="40000"/>
              <a:lumOff val="60000"/>
            </a:srgbClr>
          </a:solidFill>
          <a:ln w="25400" cap="flat" cmpd="sng" algn="ctr">
            <a:solidFill>
              <a:srgbClr val="F79646">
                <a:lumMod val="40000"/>
                <a:lumOff val="6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latin typeface="Calibri"/>
              <a:ea typeface="+mn-ea"/>
              <a:cs typeface="Arial"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1451320499"/>
              </p:ext>
            </p:extLst>
          </p:nvPr>
        </p:nvGraphicFramePr>
        <p:xfrm>
          <a:off x="5035745" y="3297848"/>
          <a:ext cx="3686267" cy="2250775"/>
        </p:xfrm>
        <a:graphic>
          <a:graphicData uri="http://schemas.openxmlformats.org/drawingml/2006/table">
            <a:tbl>
              <a:tblPr firstRow="1" bandRow="1"/>
              <a:tblGrid>
                <a:gridCol w="3686267">
                  <a:extLst>
                    <a:ext uri="{9D8B030D-6E8A-4147-A177-3AD203B41FA5}">
                      <a16:colId xmlns:a16="http://schemas.microsoft.com/office/drawing/2014/main" val="2593502841"/>
                    </a:ext>
                  </a:extLst>
                </a:gridCol>
              </a:tblGrid>
              <a:tr h="330535">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400" dirty="0"/>
                        <a:t>STRATEGIC</a:t>
                      </a:r>
                      <a:r>
                        <a:rPr lang="en-US" sz="1400" baseline="0" dirty="0"/>
                        <a:t> PRIORITIES</a:t>
                      </a:r>
                      <a:endParaRPr lang="en-US" sz="1400" dirty="0"/>
                    </a:p>
                  </a:txBody>
                  <a:tcPr>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365371"/>
                  </a:ext>
                </a:extLst>
              </a:tr>
              <a:tr h="7854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buFont typeface="Arial" panose="020B0604020202020204" pitchFamily="34" charset="0"/>
                        <a:buChar char="•"/>
                      </a:pPr>
                      <a:r>
                        <a:rPr lang="en-US" sz="1200" dirty="0"/>
                        <a:t>Support and Enhance the 24-7 365 Naval LVC Capabilities </a:t>
                      </a:r>
                    </a:p>
                    <a:p>
                      <a:pPr marL="285750" indent="-285750">
                        <a:buFont typeface="Arial" panose="020B0604020202020204" pitchFamily="34" charset="0"/>
                        <a:buChar char="•"/>
                      </a:pPr>
                      <a:r>
                        <a:rPr lang="en-US" sz="1200" dirty="0"/>
                        <a:t>Balance the Red/Threat M&amp;S Processes and System Representation</a:t>
                      </a:r>
                    </a:p>
                    <a:p>
                      <a:pPr marL="285750" indent="-285750">
                        <a:buFont typeface="Arial" panose="020B0604020202020204" pitchFamily="34" charset="0"/>
                        <a:buChar char="•"/>
                      </a:pPr>
                      <a:r>
                        <a:rPr lang="en-US" sz="1200" dirty="0"/>
                        <a:t>Guide the Service-Level M&amp;S Improvements and Capability Enhancements</a:t>
                      </a:r>
                    </a:p>
                    <a:p>
                      <a:pPr marL="285750" indent="-285750">
                        <a:buFont typeface="Arial" panose="020B0604020202020204" pitchFamily="34" charset="0"/>
                        <a:buChar char="•"/>
                      </a:pPr>
                      <a:r>
                        <a:rPr lang="en-US" sz="1200" dirty="0"/>
                        <a:t>Guide the</a:t>
                      </a:r>
                      <a:r>
                        <a:rPr lang="en-US" sz="1200" baseline="0" dirty="0"/>
                        <a:t> </a:t>
                      </a:r>
                      <a:r>
                        <a:rPr lang="en-US" sz="1200" dirty="0"/>
                        <a:t>Education and Workforce Development / Human Capital Management</a:t>
                      </a:r>
                    </a:p>
                    <a:p>
                      <a:pPr marL="285750" indent="-285750">
                        <a:buFont typeface="Arial" panose="020B0604020202020204" pitchFamily="34" charset="0"/>
                        <a:buChar char="•"/>
                      </a:pPr>
                      <a:r>
                        <a:rPr lang="en-US" sz="1200" dirty="0"/>
                        <a:t>Lead/promulgate Cross-Community / Organization coordination and execution of M&amp;S products</a:t>
                      </a:r>
                      <a:r>
                        <a:rPr lang="en-US" sz="1200" baseline="0" dirty="0"/>
                        <a:t> </a:t>
                      </a:r>
                      <a:endParaRPr lang="en-US" sz="1200" dirty="0"/>
                    </a:p>
                  </a:txBody>
                  <a:tcPr>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349507164"/>
              </p:ext>
            </p:extLst>
          </p:nvPr>
        </p:nvGraphicFramePr>
        <p:xfrm>
          <a:off x="9491055" y="1058772"/>
          <a:ext cx="2346860" cy="4489851"/>
        </p:xfrm>
        <a:graphic>
          <a:graphicData uri="http://schemas.openxmlformats.org/drawingml/2006/table">
            <a:tbl>
              <a:tblPr firstRow="1" bandRow="1"/>
              <a:tblGrid>
                <a:gridCol w="2346860">
                  <a:extLst>
                    <a:ext uri="{9D8B030D-6E8A-4147-A177-3AD203B41FA5}">
                      <a16:colId xmlns:a16="http://schemas.microsoft.com/office/drawing/2014/main" val="2593502841"/>
                    </a:ext>
                  </a:extLst>
                </a:gridCol>
              </a:tblGrid>
              <a:tr h="38380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400" dirty="0"/>
                        <a:t>EXECUTION</a:t>
                      </a:r>
                    </a:p>
                  </a:txBody>
                  <a:tcPr anchor="ctr">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365371"/>
                  </a:ext>
                </a:extLst>
              </a:tr>
              <a:tr h="41060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indent="-171450">
                        <a:spcBef>
                          <a:spcPts val="600"/>
                        </a:spcBef>
                        <a:spcAft>
                          <a:spcPts val="600"/>
                        </a:spcAft>
                        <a:buFont typeface="Arial" panose="020B0604020202020204" pitchFamily="34" charset="0"/>
                        <a:buChar char="•"/>
                      </a:pPr>
                      <a:r>
                        <a:rPr lang="en-US" sz="1200" dirty="0"/>
                        <a:t>Red modeling Enhancement</a:t>
                      </a:r>
                    </a:p>
                    <a:p>
                      <a:pPr marL="171450" indent="-171450">
                        <a:spcBef>
                          <a:spcPts val="600"/>
                        </a:spcBef>
                        <a:spcAft>
                          <a:spcPts val="600"/>
                        </a:spcAft>
                        <a:buFont typeface="Arial" panose="020B0604020202020204" pitchFamily="34" charset="0"/>
                        <a:buChar char="•"/>
                      </a:pPr>
                      <a:r>
                        <a:rPr lang="en-US" sz="1200" dirty="0"/>
                        <a:t>Red/Blue maneuver</a:t>
                      </a:r>
                    </a:p>
                    <a:p>
                      <a:pPr marL="171450" indent="-171450">
                        <a:spcBef>
                          <a:spcPts val="600"/>
                        </a:spcBef>
                        <a:spcAft>
                          <a:spcPts val="600"/>
                        </a:spcAft>
                        <a:buFont typeface="Arial" panose="020B0604020202020204" pitchFamily="34" charset="0"/>
                        <a:buChar char="•"/>
                      </a:pPr>
                      <a:r>
                        <a:rPr lang="en-US" sz="1200" dirty="0"/>
                        <a:t>Force/Campaign M&amp;S Tools Selection</a:t>
                      </a:r>
                    </a:p>
                    <a:p>
                      <a:pPr marL="171450" indent="-171450">
                        <a:spcBef>
                          <a:spcPts val="600"/>
                        </a:spcBef>
                        <a:spcAft>
                          <a:spcPts val="600"/>
                        </a:spcAft>
                        <a:buFont typeface="Arial" panose="020B0604020202020204" pitchFamily="34" charset="0"/>
                        <a:buChar char="•"/>
                      </a:pPr>
                      <a:r>
                        <a:rPr lang="en-US" sz="1200" dirty="0"/>
                        <a:t>Force Level Blue Tech Baseline</a:t>
                      </a:r>
                    </a:p>
                    <a:p>
                      <a:pPr marL="171450" indent="-171450">
                        <a:spcBef>
                          <a:spcPts val="600"/>
                        </a:spcBef>
                        <a:spcAft>
                          <a:spcPts val="600"/>
                        </a:spcAft>
                        <a:buFont typeface="Arial" panose="020B0604020202020204" pitchFamily="34" charset="0"/>
                        <a:buChar char="•"/>
                      </a:pPr>
                      <a:r>
                        <a:rPr lang="en-US" sz="1200" dirty="0"/>
                        <a:t>LVC Connectivity &amp; use case with Acquisition &amp; Operational Assets	</a:t>
                      </a:r>
                    </a:p>
                    <a:p>
                      <a:pPr marL="171450" indent="-171450">
                        <a:spcBef>
                          <a:spcPts val="600"/>
                        </a:spcBef>
                        <a:spcAft>
                          <a:spcPts val="600"/>
                        </a:spcAft>
                        <a:buFont typeface="Arial" panose="020B0604020202020204" pitchFamily="34" charset="0"/>
                        <a:buChar char="•"/>
                      </a:pPr>
                      <a:r>
                        <a:rPr lang="en-US" sz="1200" dirty="0"/>
                        <a:t>Physics based modeling improvements/applications</a:t>
                      </a:r>
                    </a:p>
                    <a:p>
                      <a:pPr marL="171450" indent="-171450">
                        <a:spcBef>
                          <a:spcPts val="600"/>
                        </a:spcBef>
                        <a:spcAft>
                          <a:spcPts val="600"/>
                        </a:spcAft>
                        <a:buFont typeface="Arial" panose="020B0604020202020204" pitchFamily="34" charset="0"/>
                        <a:buChar char="•"/>
                      </a:pPr>
                      <a:r>
                        <a:rPr lang="en-US" sz="1200" dirty="0"/>
                        <a:t>Enterprise level collaboration discovery and engineering environments</a:t>
                      </a:r>
                    </a:p>
                  </a:txBody>
                  <a:tcPr>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sp>
        <p:nvSpPr>
          <p:cNvPr id="40" name="Rectangle 39"/>
          <p:cNvSpPr/>
          <p:nvPr/>
        </p:nvSpPr>
        <p:spPr>
          <a:xfrm>
            <a:off x="398358" y="3153008"/>
            <a:ext cx="4345663" cy="2956452"/>
          </a:xfrm>
          <a:prstGeom prst="rect">
            <a:avLst/>
          </a:prstGeom>
          <a:solidFill>
            <a:srgbClr val="9BBB59">
              <a:lumMod val="60000"/>
              <a:lumOff val="40000"/>
            </a:srgbClr>
          </a:solidFill>
          <a:ln w="25400" cap="flat" cmpd="sng" algn="ctr">
            <a:solidFill>
              <a:srgbClr val="9BBB59">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latin typeface="Calibri"/>
              <a:ea typeface="+mn-ea"/>
              <a:cs typeface="Arial" charset="0"/>
            </a:endParaRPr>
          </a:p>
        </p:txBody>
      </p:sp>
      <p:graphicFrame>
        <p:nvGraphicFramePr>
          <p:cNvPr id="41" name="Table 40"/>
          <p:cNvGraphicFramePr>
            <a:graphicFrameLocks noGrp="1"/>
          </p:cNvGraphicFramePr>
          <p:nvPr>
            <p:extLst>
              <p:ext uri="{D42A27DB-BD31-4B8C-83A1-F6EECF244321}">
                <p14:modId xmlns:p14="http://schemas.microsoft.com/office/powerpoint/2010/main" val="2738551720"/>
              </p:ext>
            </p:extLst>
          </p:nvPr>
        </p:nvGraphicFramePr>
        <p:xfrm>
          <a:off x="7045234" y="1075690"/>
          <a:ext cx="2072640" cy="1842960"/>
        </p:xfrm>
        <a:graphic>
          <a:graphicData uri="http://schemas.openxmlformats.org/drawingml/2006/table">
            <a:tbl>
              <a:tblPr firstRow="1" bandRow="1"/>
              <a:tblGrid>
                <a:gridCol w="2072640">
                  <a:extLst>
                    <a:ext uri="{9D8B030D-6E8A-4147-A177-3AD203B41FA5}">
                      <a16:colId xmlns:a16="http://schemas.microsoft.com/office/drawing/2014/main" val="2593502841"/>
                    </a:ext>
                  </a:extLst>
                </a:gridCol>
              </a:tblGrid>
              <a:tr h="39928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600" dirty="0"/>
                        <a:t>LINES</a:t>
                      </a:r>
                      <a:r>
                        <a:rPr lang="en-US" sz="1600" baseline="0" dirty="0"/>
                        <a:t> OF EFFORTS</a:t>
                      </a:r>
                      <a:endParaRPr lang="en-US" sz="1600" dirty="0"/>
                    </a:p>
                  </a:txBody>
                  <a:tcPr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365371"/>
                  </a:ext>
                </a:extLst>
              </a:tr>
              <a:tr h="14436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nSpc>
                          <a:spcPct val="150000"/>
                        </a:lnSpc>
                        <a:buFont typeface="Arial" panose="020B0604020202020204" pitchFamily="34" charset="0"/>
                        <a:buChar char="•"/>
                      </a:pPr>
                      <a:r>
                        <a:rPr lang="en-US" sz="1200" dirty="0"/>
                        <a:t>Core services</a:t>
                      </a:r>
                    </a:p>
                    <a:p>
                      <a:pPr marL="285750" indent="-285750">
                        <a:lnSpc>
                          <a:spcPct val="150000"/>
                        </a:lnSpc>
                        <a:buFont typeface="Arial" panose="020B0604020202020204" pitchFamily="34" charset="0"/>
                        <a:buChar char="•"/>
                      </a:pPr>
                      <a:r>
                        <a:rPr lang="en-US" sz="1200" dirty="0"/>
                        <a:t>Community Services</a:t>
                      </a:r>
                    </a:p>
                    <a:p>
                      <a:pPr marL="285750" indent="-285750">
                        <a:lnSpc>
                          <a:spcPct val="150000"/>
                        </a:lnSpc>
                        <a:buFont typeface="Arial" panose="020B0604020202020204" pitchFamily="34" charset="0"/>
                        <a:buChar char="•"/>
                      </a:pPr>
                      <a:r>
                        <a:rPr lang="en-US" sz="1200" dirty="0"/>
                        <a:t>Community Experiments and Prototypes</a:t>
                      </a:r>
                    </a:p>
                  </a:txBody>
                  <a:tcP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cxnSp>
        <p:nvCxnSpPr>
          <p:cNvPr id="42" name="Elbow Connector 41"/>
          <p:cNvCxnSpPr>
            <a:stCxn id="41" idx="3"/>
            <a:endCxn id="38" idx="3"/>
          </p:cNvCxnSpPr>
          <p:nvPr/>
        </p:nvCxnSpPr>
        <p:spPr>
          <a:xfrm flipH="1">
            <a:off x="8722012" y="1997170"/>
            <a:ext cx="395862" cy="2426065"/>
          </a:xfrm>
          <a:prstGeom prst="bentConnector3">
            <a:avLst>
              <a:gd name="adj1" fmla="val -42683"/>
            </a:avLst>
          </a:prstGeom>
          <a:noFill/>
          <a:ln w="28575" cap="flat" cmpd="sng" algn="ctr">
            <a:solidFill>
              <a:sysClr val="windowText" lastClr="000000"/>
            </a:solidFill>
            <a:prstDash val="solid"/>
            <a:headEnd type="none" w="med" len="med"/>
            <a:tailEnd type="none" w="med" len="med"/>
          </a:ln>
          <a:effectLst/>
        </p:spPr>
      </p:cxnSp>
      <p:cxnSp>
        <p:nvCxnSpPr>
          <p:cNvPr id="43" name="Straight Connector 42"/>
          <p:cNvCxnSpPr>
            <a:stCxn id="36" idx="3"/>
            <a:endCxn id="41" idx="1"/>
          </p:cNvCxnSpPr>
          <p:nvPr/>
        </p:nvCxnSpPr>
        <p:spPr>
          <a:xfrm flipV="1">
            <a:off x="3361508" y="1997170"/>
            <a:ext cx="3683726" cy="18593"/>
          </a:xfrm>
          <a:prstGeom prst="line">
            <a:avLst/>
          </a:prstGeom>
          <a:noFill/>
          <a:ln w="28575" cap="flat" cmpd="sng" algn="ctr">
            <a:solidFill>
              <a:sysClr val="windowText" lastClr="000000"/>
            </a:solidFill>
            <a:prstDash val="solid"/>
            <a:headEnd type="none" w="med" len="med"/>
            <a:tailEnd type="none" w="med" len="med"/>
          </a:ln>
          <a:effectLst/>
        </p:spPr>
      </p:cxnSp>
      <p:graphicFrame>
        <p:nvGraphicFramePr>
          <p:cNvPr id="44" name="Table 43"/>
          <p:cNvGraphicFramePr>
            <a:graphicFrameLocks noGrp="1"/>
          </p:cNvGraphicFramePr>
          <p:nvPr>
            <p:extLst>
              <p:ext uri="{D42A27DB-BD31-4B8C-83A1-F6EECF244321}">
                <p14:modId xmlns:p14="http://schemas.microsoft.com/office/powerpoint/2010/main" val="2988875191"/>
              </p:ext>
            </p:extLst>
          </p:nvPr>
        </p:nvGraphicFramePr>
        <p:xfrm>
          <a:off x="3513907" y="1058773"/>
          <a:ext cx="3322321" cy="1932621"/>
        </p:xfrm>
        <a:graphic>
          <a:graphicData uri="http://schemas.openxmlformats.org/drawingml/2006/table">
            <a:tbl>
              <a:tblPr firstRow="1" bandRow="1"/>
              <a:tblGrid>
                <a:gridCol w="3322321">
                  <a:extLst>
                    <a:ext uri="{9D8B030D-6E8A-4147-A177-3AD203B41FA5}">
                      <a16:colId xmlns:a16="http://schemas.microsoft.com/office/drawing/2014/main" val="2593502841"/>
                    </a:ext>
                  </a:extLst>
                </a:gridCol>
              </a:tblGrid>
              <a:tr h="37814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600" dirty="0"/>
                        <a:t>MISSION</a:t>
                      </a:r>
                      <a:endParaRPr lang="en-US" sz="1200" dirty="0"/>
                    </a:p>
                  </a:txBody>
                  <a:tcPr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365371"/>
                  </a:ext>
                </a:extLst>
              </a:tr>
              <a:tr h="14617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Enhance efficient and effective decision making and mission accomplishment by</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Improve M&amp;S Interoperability and Reuse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Provide authoritative representations and behaviors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Incorporate Subject Matter Experts Throughout M&amp;S development and use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Enable Discovery and Minimize Duplication</a:t>
                      </a:r>
                    </a:p>
                  </a:txBody>
                  <a:tcP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50442895"/>
              </p:ext>
            </p:extLst>
          </p:nvPr>
        </p:nvGraphicFramePr>
        <p:xfrm>
          <a:off x="493054" y="3240810"/>
          <a:ext cx="1973733" cy="1558009"/>
        </p:xfrm>
        <a:graphic>
          <a:graphicData uri="http://schemas.openxmlformats.org/drawingml/2006/table">
            <a:tbl>
              <a:tblPr firstRow="1" bandRow="1"/>
              <a:tblGrid>
                <a:gridCol w="1973733">
                  <a:extLst>
                    <a:ext uri="{9D8B030D-6E8A-4147-A177-3AD203B41FA5}">
                      <a16:colId xmlns:a16="http://schemas.microsoft.com/office/drawing/2014/main" val="2593502841"/>
                    </a:ext>
                  </a:extLst>
                </a:gridCol>
              </a:tblGrid>
              <a:tr h="36928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400" dirty="0"/>
                        <a:t>STRATEGY</a:t>
                      </a:r>
                      <a:r>
                        <a:rPr lang="en-US" sz="1400" baseline="0" dirty="0"/>
                        <a:t> MAP</a:t>
                      </a:r>
                      <a:endParaRPr lang="en-US" sz="14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365371"/>
                  </a:ext>
                </a:extLst>
              </a:tr>
              <a:tr h="11702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LVC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Digital Battlespace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LIFT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VV&amp;A</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FFC IDS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PPSE&amp;O</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598932616"/>
              </p:ext>
            </p:extLst>
          </p:nvPr>
        </p:nvGraphicFramePr>
        <p:xfrm>
          <a:off x="2561483" y="3240810"/>
          <a:ext cx="2101081" cy="3011996"/>
        </p:xfrm>
        <a:graphic>
          <a:graphicData uri="http://schemas.openxmlformats.org/drawingml/2006/table">
            <a:tbl>
              <a:tblPr firstRow="1" bandRow="1"/>
              <a:tblGrid>
                <a:gridCol w="2101081">
                  <a:extLst>
                    <a:ext uri="{9D8B030D-6E8A-4147-A177-3AD203B41FA5}">
                      <a16:colId xmlns:a16="http://schemas.microsoft.com/office/drawing/2014/main" val="2593502841"/>
                    </a:ext>
                  </a:extLst>
                </a:gridCol>
              </a:tblGrid>
              <a:tr h="36023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400" dirty="0"/>
                        <a:t>INITIATIVES</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365371"/>
                  </a:ext>
                </a:extLst>
              </a:tr>
              <a:tr h="2651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713" marR="0" lvl="0" indent="-1127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Supporting AMP M&amp;S Pillar through</a:t>
                      </a:r>
                      <a:r>
                        <a:rPr lang="en-US" sz="1200" baseline="0" dirty="0"/>
                        <a:t> development of LIFT requirement </a:t>
                      </a:r>
                      <a:endParaRPr lang="en-US" sz="1200" dirty="0"/>
                    </a:p>
                    <a:p>
                      <a:pPr marL="112713" marR="0" lvl="0" indent="-1127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Revising DON M&amp;S</a:t>
                      </a:r>
                      <a:r>
                        <a:rPr lang="en-US" sz="1200" baseline="0" dirty="0"/>
                        <a:t> </a:t>
                      </a:r>
                      <a:r>
                        <a:rPr lang="en-US" sz="1200" dirty="0"/>
                        <a:t>Procurement Guidebook and support the OSD M&amp;S guidebook</a:t>
                      </a:r>
                    </a:p>
                    <a:p>
                      <a:pPr marL="112713" marR="0" lvl="0" indent="-1127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Authoring a DON VV&amp;A Implementation Handbook</a:t>
                      </a:r>
                    </a:p>
                    <a:p>
                      <a:pPr marL="112713" marR="0" lvl="0" indent="-1127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Developing M&amp;S SAG</a:t>
                      </a:r>
                    </a:p>
                    <a:p>
                      <a:pPr marL="112713" marR="0" lvl="0" indent="-1127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Defining and Relating DON M&amp;S to DE, LVC, Test Beds, Emulation, Etc.</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184657371"/>
              </p:ext>
            </p:extLst>
          </p:nvPr>
        </p:nvGraphicFramePr>
        <p:xfrm>
          <a:off x="483659" y="4868101"/>
          <a:ext cx="1973733" cy="1384705"/>
        </p:xfrm>
        <a:graphic>
          <a:graphicData uri="http://schemas.openxmlformats.org/drawingml/2006/table">
            <a:tbl>
              <a:tblPr firstRow="1" bandRow="1"/>
              <a:tblGrid>
                <a:gridCol w="1973733">
                  <a:extLst>
                    <a:ext uri="{9D8B030D-6E8A-4147-A177-3AD203B41FA5}">
                      <a16:colId xmlns:a16="http://schemas.microsoft.com/office/drawing/2014/main" val="2593502841"/>
                    </a:ext>
                  </a:extLst>
                </a:gridCol>
              </a:tblGrid>
              <a:tr h="33216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400" dirty="0"/>
                        <a:t>METRICS</a:t>
                      </a: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365371"/>
                  </a:ext>
                </a:extLst>
              </a:tr>
              <a:tr h="10525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KPs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Leading metrics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Lagging metrics</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cxnSp>
        <p:nvCxnSpPr>
          <p:cNvPr id="48" name="Straight Connector 47"/>
          <p:cNvCxnSpPr/>
          <p:nvPr/>
        </p:nvCxnSpPr>
        <p:spPr>
          <a:xfrm flipH="1">
            <a:off x="4662564" y="4423235"/>
            <a:ext cx="373182" cy="0"/>
          </a:xfrm>
          <a:prstGeom prst="line">
            <a:avLst/>
          </a:prstGeom>
          <a:noFill/>
          <a:ln w="28575" cap="flat" cmpd="sng" algn="ctr">
            <a:solidFill>
              <a:sysClr val="windowText" lastClr="000000"/>
            </a:solidFill>
            <a:prstDash val="solid"/>
            <a:headEnd type="none" w="med" len="med"/>
            <a:tailEnd type="none" w="med" len="med"/>
          </a:ln>
          <a:effectLst/>
        </p:spPr>
      </p:cxnSp>
      <p:cxnSp>
        <p:nvCxnSpPr>
          <p:cNvPr id="49" name="Elbow Connector 48"/>
          <p:cNvCxnSpPr>
            <a:stCxn id="47" idx="2"/>
            <a:endCxn id="39" idx="2"/>
          </p:cNvCxnSpPr>
          <p:nvPr/>
        </p:nvCxnSpPr>
        <p:spPr>
          <a:xfrm rot="5400000" flipH="1" flipV="1">
            <a:off x="5715413" y="1303735"/>
            <a:ext cx="704183" cy="9193960"/>
          </a:xfrm>
          <a:prstGeom prst="bentConnector3">
            <a:avLst>
              <a:gd name="adj1" fmla="val -15149"/>
            </a:avLst>
          </a:prstGeom>
          <a:noFill/>
          <a:ln w="28575" cap="flat" cmpd="sng" algn="ctr">
            <a:solidFill>
              <a:sysClr val="windowText" lastClr="000000"/>
            </a:solidFill>
            <a:prstDash val="solid"/>
            <a:headEnd type="none" w="med" len="med"/>
            <a:tailEnd type="none" w="med" len="med"/>
          </a:ln>
          <a:effectLst/>
        </p:spPr>
      </p:cxnSp>
      <p:sp>
        <p:nvSpPr>
          <p:cNvPr id="2" name="Title 1"/>
          <p:cNvSpPr>
            <a:spLocks noGrp="1"/>
          </p:cNvSpPr>
          <p:nvPr>
            <p:ph type="title"/>
          </p:nvPr>
        </p:nvSpPr>
        <p:spPr/>
        <p:txBody>
          <a:bodyPr/>
          <a:lstStyle/>
          <a:p>
            <a:r>
              <a:rPr lang="en-US" dirty="0"/>
              <a:t>FY23 Strategy</a:t>
            </a:r>
          </a:p>
        </p:txBody>
      </p:sp>
    </p:spTree>
    <p:extLst>
      <p:ext uri="{BB962C8B-B14F-4D97-AF65-F5344CB8AC3E}">
        <p14:creationId xmlns:p14="http://schemas.microsoft.com/office/powerpoint/2010/main" val="1558705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443747488"/>
              </p:ext>
            </p:extLst>
          </p:nvPr>
        </p:nvGraphicFramePr>
        <p:xfrm>
          <a:off x="304800" y="3230758"/>
          <a:ext cx="5632508" cy="2888850"/>
        </p:xfrm>
        <a:graphic>
          <a:graphicData uri="http://schemas.openxmlformats.org/drawingml/2006/table">
            <a:tbl>
              <a:tblPr firstRow="1" bandRow="1"/>
              <a:tblGrid>
                <a:gridCol w="5632508">
                  <a:extLst>
                    <a:ext uri="{9D8B030D-6E8A-4147-A177-3AD203B41FA5}">
                      <a16:colId xmlns:a16="http://schemas.microsoft.com/office/drawing/2014/main" val="2593502841"/>
                    </a:ext>
                  </a:extLst>
                </a:gridCol>
              </a:tblGrid>
              <a:tr h="605898">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2000" dirty="0"/>
                        <a:t> FY24 STRATEGIC</a:t>
                      </a:r>
                      <a:r>
                        <a:rPr lang="en-US" sz="2000" baseline="0" dirty="0"/>
                        <a:t> PRIORITIES</a:t>
                      </a:r>
                      <a:endParaRPr lang="en-US" sz="2000" dirty="0"/>
                    </a:p>
                  </a:txBody>
                  <a:tcPr anchor="ctr">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365371"/>
                  </a:ext>
                </a:extLst>
              </a:tr>
              <a:tr h="15085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0" fontAlgn="base" latinLnBrk="0" hangingPunct="0">
                        <a:lnSpc>
                          <a:spcPct val="110000"/>
                        </a:lnSpc>
                        <a:spcBef>
                          <a:spcPts val="0"/>
                        </a:spcBef>
                        <a:spcAft>
                          <a:spcPts val="60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Force-Level Modeling Advancements</a:t>
                      </a:r>
                    </a:p>
                    <a:p>
                      <a:pPr marL="342900" marR="0" lvl="0" indent="-342900" algn="l" defTabSz="914400" rtl="0" eaLnBrk="0" fontAlgn="base" latinLnBrk="0" hangingPunct="0">
                        <a:lnSpc>
                          <a:spcPct val="110000"/>
                        </a:lnSpc>
                        <a:spcBef>
                          <a:spcPts val="0"/>
                        </a:spcBef>
                        <a:spcAft>
                          <a:spcPts val="60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Live-Virtual-Constructive Enhancements</a:t>
                      </a:r>
                    </a:p>
                    <a:p>
                      <a:pPr marL="342900" marR="0" lvl="0" indent="-342900" algn="l" defTabSz="914400" rtl="0" eaLnBrk="0" fontAlgn="base" latinLnBrk="0" hangingPunct="0">
                        <a:lnSpc>
                          <a:spcPct val="110000"/>
                        </a:lnSpc>
                        <a:spcBef>
                          <a:spcPts val="0"/>
                        </a:spcBef>
                        <a:spcAft>
                          <a:spcPts val="60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Red Modeling Advancements</a:t>
                      </a:r>
                    </a:p>
                    <a:p>
                      <a:pPr marL="342900" marR="0" lvl="0" indent="-342900" algn="l" defTabSz="914400" rtl="0" eaLnBrk="0" fontAlgn="base" latinLnBrk="0" hangingPunct="0">
                        <a:lnSpc>
                          <a:spcPct val="110000"/>
                        </a:lnSpc>
                        <a:spcBef>
                          <a:spcPts val="0"/>
                        </a:spcBef>
                        <a:spcAft>
                          <a:spcPts val="60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Enterprise Model-Based Systems Engineering</a:t>
                      </a:r>
                    </a:p>
                    <a:p>
                      <a:pPr marL="342900" marR="0" lvl="0" indent="-342900" algn="l" defTabSz="914400" rtl="0" eaLnBrk="0" fontAlgn="base" latinLnBrk="0" hangingPunct="0">
                        <a:lnSpc>
                          <a:spcPct val="110000"/>
                        </a:lnSpc>
                        <a:spcBef>
                          <a:spcPts val="0"/>
                        </a:spcBef>
                        <a:spcAft>
                          <a:spcPts val="60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Discovery and Collaboration</a:t>
                      </a:r>
                    </a:p>
                    <a:p>
                      <a:pPr marL="342900" marR="0" lvl="0" indent="-342900" algn="l" defTabSz="914400" rtl="0" eaLnBrk="0" fontAlgn="base" latinLnBrk="0" hangingPunct="0">
                        <a:lnSpc>
                          <a:spcPct val="110000"/>
                        </a:lnSpc>
                        <a:spcBef>
                          <a:spcPts val="0"/>
                        </a:spcBef>
                        <a:spcAft>
                          <a:spcPts val="60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Standards and Policy</a:t>
                      </a:r>
                    </a:p>
                  </a:txBody>
                  <a:tcPr>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7945024"/>
                  </a:ext>
                </a:extLst>
              </a:tr>
            </a:tbl>
          </a:graphicData>
        </a:graphic>
      </p:graphicFrame>
      <p:sp>
        <p:nvSpPr>
          <p:cNvPr id="13" name="TextBox 12"/>
          <p:cNvSpPr txBox="1"/>
          <p:nvPr/>
        </p:nvSpPr>
        <p:spPr>
          <a:xfrm>
            <a:off x="8070380" y="975570"/>
            <a:ext cx="1774909" cy="369332"/>
          </a:xfrm>
          <a:prstGeom prst="rect">
            <a:avLst/>
          </a:prstGeom>
          <a:noFill/>
        </p:spPr>
        <p:txBody>
          <a:bodyPr wrap="none" rtlCol="0">
            <a:spAutoFit/>
          </a:bodyPr>
          <a:lstStyle/>
          <a:p>
            <a:r>
              <a:rPr lang="en-US" dirty="0"/>
              <a:t>FY23 Approach</a:t>
            </a:r>
          </a:p>
        </p:txBody>
      </p:sp>
      <p:pic>
        <p:nvPicPr>
          <p:cNvPr id="4" name="Picture 3"/>
          <p:cNvPicPr>
            <a:picLocks noChangeAspect="1"/>
          </p:cNvPicPr>
          <p:nvPr/>
        </p:nvPicPr>
        <p:blipFill>
          <a:blip r:embed="rId2"/>
          <a:stretch>
            <a:fillRect/>
          </a:stretch>
        </p:blipFill>
        <p:spPr>
          <a:xfrm>
            <a:off x="6381962" y="3162973"/>
            <a:ext cx="5151743" cy="3024419"/>
          </a:xfrm>
          <a:prstGeom prst="rect">
            <a:avLst/>
          </a:prstGeom>
        </p:spPr>
      </p:pic>
      <p:sp>
        <p:nvSpPr>
          <p:cNvPr id="3" name="Title 2"/>
          <p:cNvSpPr>
            <a:spLocks noGrp="1"/>
          </p:cNvSpPr>
          <p:nvPr>
            <p:ph type="title"/>
          </p:nvPr>
        </p:nvSpPr>
        <p:spPr/>
        <p:txBody>
          <a:bodyPr/>
          <a:lstStyle/>
          <a:p>
            <a:r>
              <a:rPr lang="en-US" dirty="0"/>
              <a:t>FY24 Priorities and Request for Projects</a:t>
            </a:r>
          </a:p>
        </p:txBody>
      </p:sp>
      <p:sp>
        <p:nvSpPr>
          <p:cNvPr id="6" name="Content Placeholder 5"/>
          <p:cNvSpPr>
            <a:spLocks noGrp="1"/>
          </p:cNvSpPr>
          <p:nvPr>
            <p:ph idx="1"/>
          </p:nvPr>
        </p:nvSpPr>
        <p:spPr/>
        <p:txBody>
          <a:bodyPr/>
          <a:lstStyle/>
          <a:p>
            <a:r>
              <a:rPr lang="en-US" dirty="0"/>
              <a:t>FY24 Request for Projects seeks to identify and promote projects addressing new M&amp;S tools, technologies, infrastructure, and models that promote cross-cutting benefit to the Naval M&amp;S enterprise as a whole. </a:t>
            </a:r>
          </a:p>
          <a:p>
            <a:r>
              <a:rPr lang="en-US" dirty="0"/>
              <a:t>This call for proposals seeks to fund projects that help to provide Government-owned environments to support Analysis, Acquisition, Training, and Experimentation communities.</a:t>
            </a:r>
          </a:p>
        </p:txBody>
      </p:sp>
    </p:spTree>
    <p:extLst>
      <p:ext uri="{BB962C8B-B14F-4D97-AF65-F5344CB8AC3E}">
        <p14:creationId xmlns:p14="http://schemas.microsoft.com/office/powerpoint/2010/main" val="3189544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7E861-BEDD-473D-8B98-986536AFB658}" type="slidenum">
              <a:rPr lang="en-US" smtClean="0"/>
              <a:t>1</a:t>
            </a:fld>
            <a:endParaRPr lang="en-US"/>
          </a:p>
        </p:txBody>
      </p:sp>
      <p:sp>
        <p:nvSpPr>
          <p:cNvPr id="4" name="Content Placeholder 3"/>
          <p:cNvSpPr>
            <a:spLocks noGrp="1"/>
          </p:cNvSpPr>
          <p:nvPr>
            <p:ph idx="1"/>
          </p:nvPr>
        </p:nvSpPr>
        <p:spPr/>
        <p:txBody>
          <a:bodyPr/>
          <a:lstStyle/>
          <a:p>
            <a:r>
              <a:rPr lang="en-US" dirty="0"/>
              <a:t>What we have today isn’t generating the advantage we need</a:t>
            </a:r>
          </a:p>
          <a:p>
            <a:r>
              <a:rPr lang="en-US" dirty="0"/>
              <a:t>Risk aversion is stifling Enterprise-wide action and innovation</a:t>
            </a:r>
          </a:p>
          <a:p>
            <a:r>
              <a:rPr lang="en-US" dirty="0"/>
              <a:t>We no longer dominate in computing technology</a:t>
            </a:r>
          </a:p>
          <a:p>
            <a:r>
              <a:rPr lang="en-US" dirty="0"/>
              <a:t>Overconfidence must be avoided</a:t>
            </a:r>
          </a:p>
          <a:p>
            <a:endParaRPr lang="en-US" dirty="0"/>
          </a:p>
        </p:txBody>
      </p:sp>
      <p:sp>
        <p:nvSpPr>
          <p:cNvPr id="5" name="Title 4"/>
          <p:cNvSpPr>
            <a:spLocks noGrp="1"/>
          </p:cNvSpPr>
          <p:nvPr>
            <p:ph type="title"/>
          </p:nvPr>
        </p:nvSpPr>
        <p:spPr/>
        <p:txBody>
          <a:bodyPr>
            <a:normAutofit/>
          </a:bodyPr>
          <a:lstStyle/>
          <a:p>
            <a:r>
              <a:rPr lang="en-US" dirty="0"/>
              <a:t>Taking a Fix on Where We </a:t>
            </a:r>
            <a:r>
              <a:rPr lang="en-US" dirty="0" smtClean="0"/>
              <a:t>Are</a:t>
            </a:r>
            <a:endParaRPr lang="en-US" dirty="0"/>
          </a:p>
        </p:txBody>
      </p:sp>
      <p:grpSp>
        <p:nvGrpSpPr>
          <p:cNvPr id="8" name="Group 7"/>
          <p:cNvGrpSpPr/>
          <p:nvPr/>
        </p:nvGrpSpPr>
        <p:grpSpPr>
          <a:xfrm>
            <a:off x="1754378" y="2753473"/>
            <a:ext cx="8683244" cy="3554859"/>
            <a:chOff x="1846728" y="3296908"/>
            <a:chExt cx="8683244" cy="2667560"/>
          </a:xfrm>
        </p:grpSpPr>
        <p:pic>
          <p:nvPicPr>
            <p:cNvPr id="6" name="Picture 5">
              <a:extLst>
                <a:ext uri="{FF2B5EF4-FFF2-40B4-BE49-F238E27FC236}">
                  <a16:creationId xmlns:a16="http://schemas.microsoft.com/office/drawing/2014/main" id="{C8A621D1-303C-904B-6AF6-BEAA9296234C}"/>
                </a:ext>
              </a:extLst>
            </p:cNvPr>
            <p:cNvPicPr>
              <a:picLocks noChangeAspect="1"/>
            </p:cNvPicPr>
            <p:nvPr/>
          </p:nvPicPr>
          <p:blipFill rotWithShape="1">
            <a:blip r:embed="rId3"/>
            <a:srcRect l="1408" t="4669" r="1839" b="15516"/>
            <a:stretch/>
          </p:blipFill>
          <p:spPr>
            <a:xfrm>
              <a:off x="1846728" y="3296908"/>
              <a:ext cx="8683244" cy="2667560"/>
            </a:xfrm>
            <a:prstGeom prst="rect">
              <a:avLst/>
            </a:prstGeom>
            <a:ln>
              <a:noFill/>
            </a:ln>
            <a:effectLst>
              <a:softEdge rad="127000"/>
            </a:effectLst>
          </p:spPr>
        </p:pic>
        <p:sp>
          <p:nvSpPr>
            <p:cNvPr id="7" name="TextBox 6">
              <a:extLst>
                <a:ext uri="{FF2B5EF4-FFF2-40B4-BE49-F238E27FC236}">
                  <a16:creationId xmlns:a16="http://schemas.microsoft.com/office/drawing/2014/main" id="{20CF78A2-4384-7326-7F77-85E3FE9118AB}"/>
                </a:ext>
              </a:extLst>
            </p:cNvPr>
            <p:cNvSpPr txBox="1"/>
            <p:nvPr/>
          </p:nvSpPr>
          <p:spPr>
            <a:xfrm>
              <a:off x="2118826" y="5605988"/>
              <a:ext cx="8139048" cy="246221"/>
            </a:xfrm>
            <a:prstGeom prst="rect">
              <a:avLst/>
            </a:prstGeom>
            <a:noFill/>
          </p:spPr>
          <p:txBody>
            <a:bodyPr wrap="square">
              <a:spAutoFit/>
            </a:bodyPr>
            <a:lstStyle/>
            <a:p>
              <a:pPr marL="0" marR="0"/>
              <a:r>
                <a:rPr lang="en-US" sz="1000" dirty="0">
                  <a:solidFill>
                    <a:srgbClr val="FFFFFF"/>
                  </a:solidFill>
                  <a:effectLst/>
                  <a:latin typeface="Times New Roman" panose="02020603050405020304" pitchFamily="18" charset="0"/>
                  <a:ea typeface="Calibri" panose="020F0502020204030204" pitchFamily="34" charset="0"/>
                </a:rPr>
                <a:t>The Moskva - Sank 14 April 2022 – </a:t>
              </a:r>
              <a:r>
                <a:rPr lang="en-US" sz="1000" dirty="0">
                  <a:solidFill>
                    <a:srgbClr val="FFFFFF"/>
                  </a:solidFill>
                  <a:latin typeface="Times New Roman" panose="02020603050405020304" pitchFamily="18" charset="0"/>
                  <a:ea typeface="Calibri" panose="020F0502020204030204" pitchFamily="34" charset="0"/>
                </a:rPr>
                <a:t>Mike Right, Twitter, </a:t>
              </a:r>
              <a:r>
                <a:rPr lang="en-US" sz="1000" dirty="0">
                  <a:solidFill>
                    <a:srgbClr val="FFFFFF"/>
                  </a:solidFill>
                  <a:effectLst/>
                  <a:latin typeface="Times New Roman" panose="02020603050405020304" pitchFamily="18" charset="0"/>
                  <a:ea typeface="Calibri" panose="020F0502020204030204" pitchFamily="34" charset="0"/>
                </a:rPr>
                <a:t>BBC News, “Sunken Russian warship Moskva: What do we know?” Published 18 April</a:t>
              </a:r>
              <a:endParaRPr lang="en-US" sz="1000" dirty="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389774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DON M&amp;S Vision</a:t>
            </a:r>
          </a:p>
        </p:txBody>
      </p:sp>
      <p:sp>
        <p:nvSpPr>
          <p:cNvPr id="5" name="Content Placeholder 2">
            <a:extLst>
              <a:ext uri="{FF2B5EF4-FFF2-40B4-BE49-F238E27FC236}">
                <a16:creationId xmlns:a16="http://schemas.microsoft.com/office/drawing/2014/main" id="{3DF0B0A0-D4E3-4870-A34C-C015F5611416}"/>
              </a:ext>
            </a:extLst>
          </p:cNvPr>
          <p:cNvSpPr txBox="1">
            <a:spLocks/>
          </p:cNvSpPr>
          <p:nvPr/>
        </p:nvSpPr>
        <p:spPr>
          <a:xfrm>
            <a:off x="974135" y="1727303"/>
            <a:ext cx="10243730" cy="3256679"/>
          </a:xfrm>
          <a:prstGeom prst="rect">
            <a:avLst/>
          </a:prstGeom>
        </p:spPr>
        <p:txBody>
          <a:bodyPr>
            <a:normAutofit/>
          </a:bodyPr>
          <a:lstStyle>
            <a:lvl1pPr marL="172641" indent="-172641" algn="l" defTabSz="685800" rtl="0" eaLnBrk="1" latinLnBrk="0" hangingPunct="1">
              <a:lnSpc>
                <a:spcPct val="110000"/>
              </a:lnSpc>
              <a:spcBef>
                <a:spcPts val="600"/>
              </a:spcBef>
              <a:buFont typeface="Wingdings" panose="05000000000000000000" pitchFamily="2" charset="2"/>
              <a:buChar char="§"/>
              <a:defRPr sz="2100" kern="1200">
                <a:solidFill>
                  <a:schemeClr val="tx1"/>
                </a:solidFill>
                <a:latin typeface="+mn-lt"/>
                <a:ea typeface="+mn-ea"/>
                <a:cs typeface="+mn-cs"/>
              </a:defRPr>
            </a:lvl1pPr>
            <a:lvl2pPr marL="513160" indent="-167879" algn="l" defTabSz="6858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770335" indent="-169069" algn="l" defTabSz="685800" rtl="0" eaLnBrk="1" latinLnBrk="0" hangingPunct="1">
              <a:lnSpc>
                <a:spcPct val="110000"/>
              </a:lnSpc>
              <a:spcBef>
                <a:spcPts val="600"/>
              </a:spcBef>
              <a:buFont typeface="Arial" panose="020B0604020202020204" pitchFamily="34" charset="0"/>
              <a:buChar char="•"/>
              <a:defRPr sz="1500" kern="1200">
                <a:solidFill>
                  <a:schemeClr val="tx1"/>
                </a:solidFill>
                <a:latin typeface="+mn-lt"/>
                <a:ea typeface="+mn-ea"/>
                <a:cs typeface="+mn-cs"/>
              </a:defRPr>
            </a:lvl3pPr>
            <a:lvl4pPr marL="1031081" indent="-172641" algn="l" defTabSz="685800" rtl="0" eaLnBrk="1" latinLnBrk="0" hangingPunct="1">
              <a:lnSpc>
                <a:spcPct val="110000"/>
              </a:lnSpc>
              <a:spcBef>
                <a:spcPts val="600"/>
              </a:spcBef>
              <a:buFont typeface="Arial" panose="020B0604020202020204" pitchFamily="34" charset="0"/>
              <a:buChar char="–"/>
              <a:defRPr sz="1350" kern="1200">
                <a:solidFill>
                  <a:schemeClr val="tx1"/>
                </a:solidFill>
                <a:latin typeface="+mn-lt"/>
                <a:ea typeface="+mn-ea"/>
                <a:cs typeface="+mn-cs"/>
              </a:defRPr>
            </a:lvl4pPr>
            <a:lvl5pPr marL="1287066" indent="-172641" algn="l" defTabSz="685800" rtl="0" eaLnBrk="1" latinLnBrk="0" hangingPunct="1">
              <a:lnSpc>
                <a:spcPct val="110000"/>
              </a:lnSpc>
              <a:spcBef>
                <a:spcPts val="6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lvl="1" indent="0" algn="ctr" fontAlgn="auto">
              <a:lnSpc>
                <a:spcPts val="4600"/>
              </a:lnSpc>
              <a:spcAft>
                <a:spcPts val="0"/>
              </a:spcAft>
              <a:buFont typeface="Arial" panose="020B0604020202020204" pitchFamily="34" charset="0"/>
              <a:buNone/>
            </a:pPr>
            <a:r>
              <a:rPr lang="en-US" sz="2800" dirty="0"/>
              <a:t>M&amp;S will provide a </a:t>
            </a:r>
            <a:r>
              <a:rPr lang="en-US" sz="2800" dirty="0">
                <a:solidFill>
                  <a:srgbClr val="016FAF"/>
                </a:solidFill>
              </a:rPr>
              <a:t>robust and credible</a:t>
            </a:r>
            <a:r>
              <a:rPr lang="en-US" sz="2800" dirty="0"/>
              <a:t> capability to create synthetic environments that accurately </a:t>
            </a:r>
            <a:r>
              <a:rPr lang="en-US" sz="2800" dirty="0">
                <a:solidFill>
                  <a:srgbClr val="016FAF"/>
                </a:solidFill>
              </a:rPr>
              <a:t>represent platforms and systems</a:t>
            </a:r>
            <a:r>
              <a:rPr lang="en-US" sz="2800" dirty="0"/>
              <a:t>, </a:t>
            </a:r>
            <a:r>
              <a:rPr lang="en-US" sz="2800" dirty="0">
                <a:solidFill>
                  <a:srgbClr val="016FAF"/>
                </a:solidFill>
              </a:rPr>
              <a:t>predict outcomes</a:t>
            </a:r>
            <a:r>
              <a:rPr lang="en-US" sz="2800" dirty="0"/>
              <a:t>, and </a:t>
            </a:r>
            <a:r>
              <a:rPr lang="en-US" sz="2800" dirty="0">
                <a:solidFill>
                  <a:srgbClr val="016FAF"/>
                </a:solidFill>
              </a:rPr>
              <a:t>provide inputs </a:t>
            </a:r>
            <a:r>
              <a:rPr lang="en-US" sz="2800" dirty="0"/>
              <a:t>to naval decision makers and Fleet users in support of numerous areas including </a:t>
            </a:r>
            <a:r>
              <a:rPr lang="en-US" sz="2800" dirty="0">
                <a:solidFill>
                  <a:srgbClr val="016FAF"/>
                </a:solidFill>
              </a:rPr>
              <a:t>acquisition</a:t>
            </a:r>
            <a:r>
              <a:rPr lang="en-US" sz="2800" dirty="0"/>
              <a:t>, </a:t>
            </a:r>
            <a:r>
              <a:rPr lang="en-US" sz="2800" dirty="0">
                <a:solidFill>
                  <a:srgbClr val="016FAF"/>
                </a:solidFill>
              </a:rPr>
              <a:t>operations</a:t>
            </a:r>
            <a:r>
              <a:rPr lang="en-US" sz="2800" dirty="0"/>
              <a:t>, and </a:t>
            </a:r>
            <a:r>
              <a:rPr lang="en-US" sz="2800" dirty="0">
                <a:solidFill>
                  <a:srgbClr val="016FAF"/>
                </a:solidFill>
              </a:rPr>
              <a:t>training</a:t>
            </a:r>
            <a:r>
              <a:rPr lang="en-US" sz="2800" dirty="0"/>
              <a:t>.</a:t>
            </a:r>
          </a:p>
        </p:txBody>
      </p:sp>
    </p:spTree>
    <p:extLst>
      <p:ext uri="{BB962C8B-B14F-4D97-AF65-F5344CB8AC3E}">
        <p14:creationId xmlns:p14="http://schemas.microsoft.com/office/powerpoint/2010/main" val="183280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 Engineering </a:t>
            </a:r>
            <a:r>
              <a:rPr lang="en-US" dirty="0" smtClean="0"/>
              <a:t>Initiatives</a:t>
            </a:r>
            <a:endParaRPr lang="en-US" dirty="0"/>
          </a:p>
        </p:txBody>
      </p:sp>
      <p:sp>
        <p:nvSpPr>
          <p:cNvPr id="3" name="Slide Number Placeholder 2"/>
          <p:cNvSpPr>
            <a:spLocks noGrp="1"/>
          </p:cNvSpPr>
          <p:nvPr>
            <p:ph type="sldNum" sz="quarter" idx="10"/>
          </p:nvPr>
        </p:nvSpPr>
        <p:spPr/>
        <p:txBody>
          <a:bodyPr/>
          <a:lstStyle/>
          <a:p>
            <a:fld id="{1FA7E861-BEDD-473D-8B98-986536AFB658}" type="slidenum">
              <a:rPr lang="en-US" smtClean="0"/>
              <a:t>3</a:t>
            </a:fld>
            <a:endParaRPr lang="en-US"/>
          </a:p>
        </p:txBody>
      </p:sp>
      <p:sp>
        <p:nvSpPr>
          <p:cNvPr id="4" name="Content Placeholder 3"/>
          <p:cNvSpPr>
            <a:spLocks noGrp="1"/>
          </p:cNvSpPr>
          <p:nvPr>
            <p:ph idx="1"/>
          </p:nvPr>
        </p:nvSpPr>
        <p:spPr>
          <a:xfrm>
            <a:off x="495300" y="957083"/>
            <a:ext cx="8214732" cy="5453242"/>
          </a:xfrm>
        </p:spPr>
        <p:txBody>
          <a:bodyPr/>
          <a:lstStyle/>
          <a:p>
            <a:r>
              <a:rPr lang="en-US" dirty="0"/>
              <a:t>Critical to move from focusing on delivering platforms predictability to Enterprise-wide initiatives and innovation – especially in AI/ML</a:t>
            </a:r>
          </a:p>
          <a:p>
            <a:r>
              <a:rPr lang="en-US" dirty="0"/>
              <a:t>Increasing system complexity and interconnectedness requires significant advances across DON in DE, etc.</a:t>
            </a:r>
          </a:p>
          <a:p>
            <a:r>
              <a:rPr lang="en-US" dirty="0"/>
              <a:t>Essential to have shared repositories to stamp-out duplication and maximize collaboration</a:t>
            </a:r>
          </a:p>
          <a:p>
            <a:r>
              <a:rPr lang="en-US" dirty="0"/>
              <a:t>We are only as good as our people… DE and M&amp;S are technology areas that need dedicated SMEs: uniform (e.g., 6202s), GS, and contractors</a:t>
            </a:r>
          </a:p>
          <a:p>
            <a:r>
              <a:rPr lang="en-US" dirty="0"/>
              <a:t>Must focus on data and outcome-based metrics that are assessed in real-time and used to constantly improve</a:t>
            </a:r>
          </a:p>
          <a:p>
            <a:r>
              <a:rPr lang="en-US" b="1" i="1" dirty="0"/>
              <a:t>All have significant, sometimes profound, impact on </a:t>
            </a:r>
            <a:r>
              <a:rPr lang="en-US" b="1" i="1" dirty="0" smtClean="0"/>
              <a:t>M&amp;S</a:t>
            </a:r>
            <a:r>
              <a:rPr lang="en-US" b="1" i="1" dirty="0"/>
              <a:t>!</a:t>
            </a:r>
          </a:p>
        </p:txBody>
      </p:sp>
      <p:sp>
        <p:nvSpPr>
          <p:cNvPr id="5" name="object 40"/>
          <p:cNvSpPr/>
          <p:nvPr/>
        </p:nvSpPr>
        <p:spPr>
          <a:xfrm>
            <a:off x="9051150" y="4385756"/>
            <a:ext cx="1446275" cy="691895"/>
          </a:xfrm>
          <a:prstGeom prst="rect">
            <a:avLst/>
          </a:prstGeom>
          <a:blipFill>
            <a:blip r:embed="rId3" cstate="print"/>
            <a:stretch>
              <a:fillRect/>
            </a:stretch>
          </a:blipFill>
        </p:spPr>
        <p:txBody>
          <a:bodyPr wrap="square" lIns="0" tIns="0" rIns="0" bIns="0" rtlCol="0"/>
          <a:lstStyle/>
          <a:p>
            <a:endParaRPr/>
          </a:p>
        </p:txBody>
      </p:sp>
      <p:grpSp>
        <p:nvGrpSpPr>
          <p:cNvPr id="6" name="Group 5">
            <a:extLst>
              <a:ext uri="{FF2B5EF4-FFF2-40B4-BE49-F238E27FC236}">
                <a16:creationId xmlns:a16="http://schemas.microsoft.com/office/drawing/2014/main" id="{C042B41F-2FFF-E12B-85D8-B922EBD2B0AF}"/>
              </a:ext>
            </a:extLst>
          </p:cNvPr>
          <p:cNvGrpSpPr/>
          <p:nvPr/>
        </p:nvGrpSpPr>
        <p:grpSpPr>
          <a:xfrm>
            <a:off x="8670797" y="957083"/>
            <a:ext cx="3025903" cy="4983125"/>
            <a:chOff x="5579782" y="897013"/>
            <a:chExt cx="3526132" cy="5578478"/>
          </a:xfrm>
        </p:grpSpPr>
        <p:sp>
          <p:nvSpPr>
            <p:cNvPr id="7" name="Rounded Rectangle 7">
              <a:extLst>
                <a:ext uri="{FF2B5EF4-FFF2-40B4-BE49-F238E27FC236}">
                  <a16:creationId xmlns:a16="http://schemas.microsoft.com/office/drawing/2014/main" id="{853D39AE-CAE9-5F7B-D427-F6F90278FE6D}"/>
                </a:ext>
              </a:extLst>
            </p:cNvPr>
            <p:cNvSpPr/>
            <p:nvPr/>
          </p:nvSpPr>
          <p:spPr>
            <a:xfrm>
              <a:off x="5579782" y="897013"/>
              <a:ext cx="3526132" cy="5578478"/>
            </a:xfrm>
            <a:prstGeom prst="roundRect">
              <a:avLst>
                <a:gd name="adj" fmla="val 2522"/>
              </a:avLst>
            </a:prstGeom>
            <a:solidFill>
              <a:srgbClr val="0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4CF0CEE-AFD4-85DF-D686-96B168B928EA}"/>
                </a:ext>
              </a:extLst>
            </p:cNvPr>
            <p:cNvPicPr>
              <a:picLocks noChangeAspect="1"/>
            </p:cNvPicPr>
            <p:nvPr/>
          </p:nvPicPr>
          <p:blipFill>
            <a:blip r:embed="rId4"/>
            <a:stretch>
              <a:fillRect/>
            </a:stretch>
          </p:blipFill>
          <p:spPr>
            <a:xfrm>
              <a:off x="5625503" y="897013"/>
              <a:ext cx="3451317" cy="3441558"/>
            </a:xfrm>
            <a:prstGeom prst="rect">
              <a:avLst/>
            </a:prstGeom>
            <a:ln>
              <a:noFill/>
            </a:ln>
          </p:spPr>
        </p:pic>
        <p:sp>
          <p:nvSpPr>
            <p:cNvPr id="9" name="Rectangle 8">
              <a:extLst>
                <a:ext uri="{FF2B5EF4-FFF2-40B4-BE49-F238E27FC236}">
                  <a16:creationId xmlns:a16="http://schemas.microsoft.com/office/drawing/2014/main" id="{A15ACA29-E99C-B164-2AF4-BA157BD64484}"/>
                </a:ext>
              </a:extLst>
            </p:cNvPr>
            <p:cNvSpPr/>
            <p:nvPr/>
          </p:nvSpPr>
          <p:spPr>
            <a:xfrm>
              <a:off x="5579782" y="4338571"/>
              <a:ext cx="3526132" cy="1834717"/>
            </a:xfrm>
            <a:prstGeom prst="rect">
              <a:avLst/>
            </a:prstGeom>
            <a:ln>
              <a:noFill/>
            </a:ln>
          </p:spPr>
          <p:txBody>
            <a:bodyPr wrap="square">
              <a:spAutoFit/>
            </a:bodyPr>
            <a:lstStyle/>
            <a:p>
              <a:pPr algn="ctr"/>
              <a:r>
                <a:rPr lang="en-US" sz="900" dirty="0">
                  <a:solidFill>
                    <a:schemeClr val="bg1"/>
                  </a:solidFill>
                </a:rPr>
                <a:t>Data analytics to integrate the seams in and across</a:t>
              </a:r>
              <a:r>
                <a:rPr lang="en-US" sz="1000" dirty="0">
                  <a:solidFill>
                    <a:schemeClr val="bg1"/>
                  </a:solidFill>
                </a:rPr>
                <a:t>:</a:t>
              </a:r>
            </a:p>
            <a:p>
              <a:pPr algn="ctr"/>
              <a:endParaRPr lang="en-US" sz="300" dirty="0">
                <a:solidFill>
                  <a:schemeClr val="bg1"/>
                </a:solidFill>
              </a:endParaRPr>
            </a:p>
            <a:p>
              <a:pPr algn="ctr"/>
              <a:r>
                <a:rPr lang="en-US" sz="1050" b="1" i="1" dirty="0">
                  <a:solidFill>
                    <a:schemeClr val="bg1"/>
                  </a:solidFill>
                </a:rPr>
                <a:t>Force Development</a:t>
              </a:r>
            </a:p>
            <a:p>
              <a:pPr algn="ctr"/>
              <a:r>
                <a:rPr lang="en-US" sz="1050" b="1" i="1" dirty="0">
                  <a:solidFill>
                    <a:schemeClr val="bg1"/>
                  </a:solidFill>
                </a:rPr>
                <a:t>Force Generation</a:t>
              </a:r>
            </a:p>
            <a:p>
              <a:pPr algn="ctr"/>
              <a:r>
                <a:rPr lang="en-US" sz="1050" b="1" i="1" dirty="0">
                  <a:solidFill>
                    <a:schemeClr val="bg1"/>
                  </a:solidFill>
                </a:rPr>
                <a:t>Force Employment</a:t>
              </a:r>
            </a:p>
            <a:p>
              <a:pPr algn="ctr"/>
              <a:endParaRPr lang="en-US" sz="500" i="1" dirty="0">
                <a:solidFill>
                  <a:schemeClr val="bg1"/>
                </a:solidFill>
              </a:endParaRPr>
            </a:p>
            <a:p>
              <a:pPr algn="ctr"/>
              <a:r>
                <a:rPr lang="en-US" sz="1000" dirty="0">
                  <a:solidFill>
                    <a:schemeClr val="bg1"/>
                  </a:solidFill>
                </a:rPr>
                <a:t>Articulate the holistic picture of readiness across all phases that measures not just readiness outputs but also the health of the readiness production and capability development cycle with </a:t>
              </a:r>
            </a:p>
            <a:p>
              <a:pPr algn="ctr"/>
              <a:r>
                <a:rPr lang="en-US" sz="1050" b="1" i="1" dirty="0">
                  <a:solidFill>
                    <a:schemeClr val="bg1"/>
                  </a:solidFill>
                </a:rPr>
                <a:t>Force Readiness</a:t>
              </a:r>
              <a:endParaRPr lang="en-US" sz="1200" b="1" i="1" dirty="0">
                <a:solidFill>
                  <a:schemeClr val="bg1"/>
                </a:solidFill>
              </a:endParaRPr>
            </a:p>
          </p:txBody>
        </p:sp>
      </p:grpSp>
    </p:spTree>
    <p:extLst>
      <p:ext uri="{BB962C8B-B14F-4D97-AF65-F5344CB8AC3E}">
        <p14:creationId xmlns:p14="http://schemas.microsoft.com/office/powerpoint/2010/main" val="395823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M&amp;S </a:t>
            </a:r>
            <a:r>
              <a:rPr lang="en-US" dirty="0" smtClean="0"/>
              <a:t>Imperatives</a:t>
            </a:r>
            <a:endParaRPr lang="en-US" dirty="0"/>
          </a:p>
        </p:txBody>
      </p:sp>
      <p:sp>
        <p:nvSpPr>
          <p:cNvPr id="3" name="Slide Number Placeholder 2"/>
          <p:cNvSpPr>
            <a:spLocks noGrp="1"/>
          </p:cNvSpPr>
          <p:nvPr>
            <p:ph type="sldNum" sz="quarter" idx="10"/>
          </p:nvPr>
        </p:nvSpPr>
        <p:spPr/>
        <p:txBody>
          <a:bodyPr/>
          <a:lstStyle/>
          <a:p>
            <a:fld id="{1FA7E861-BEDD-473D-8B98-986536AFB658}" type="slidenum">
              <a:rPr lang="en-US" smtClean="0"/>
              <a:t>4</a:t>
            </a:fld>
            <a:endParaRPr lang="en-US"/>
          </a:p>
        </p:txBody>
      </p:sp>
      <p:sp>
        <p:nvSpPr>
          <p:cNvPr id="4" name="Content Placeholder 3"/>
          <p:cNvSpPr>
            <a:spLocks noGrp="1"/>
          </p:cNvSpPr>
          <p:nvPr>
            <p:ph idx="1"/>
          </p:nvPr>
        </p:nvSpPr>
        <p:spPr/>
        <p:txBody>
          <a:bodyPr/>
          <a:lstStyle/>
          <a:p>
            <a:r>
              <a:rPr lang="en-US" dirty="0"/>
              <a:t>Intelligently integrate M&amp;S across community boundaries (R&amp;D, T&amp;E, Training, etc.)</a:t>
            </a:r>
          </a:p>
          <a:p>
            <a:r>
              <a:rPr lang="en-US" dirty="0"/>
              <a:t>Drive M&amp;S to analyze system trades earlier in design</a:t>
            </a:r>
          </a:p>
          <a:p>
            <a:r>
              <a:rPr lang="en-US" dirty="0"/>
              <a:t>Improve and balance warfighting / scenario representation - AKA Fair Fight</a:t>
            </a:r>
          </a:p>
          <a:p>
            <a:r>
              <a:rPr lang="en-US" dirty="0"/>
              <a:t>Interfacing Fleet, training, and R&amp;D assets to enhance LVC</a:t>
            </a:r>
          </a:p>
          <a:p>
            <a:r>
              <a:rPr lang="en-US" dirty="0"/>
              <a:t>Provide timely M&amp;S validation and system accreditation</a:t>
            </a:r>
          </a:p>
          <a:p>
            <a:r>
              <a:rPr lang="en-US" dirty="0"/>
              <a:t>Improve early definition of down-stream simulation use</a:t>
            </a:r>
          </a:p>
          <a:p>
            <a:r>
              <a:rPr lang="en-US" dirty="0"/>
              <a:t>Include unmanned / autonomous representation in M&amp;S</a:t>
            </a:r>
          </a:p>
          <a:p>
            <a:r>
              <a:rPr lang="en-US" dirty="0"/>
              <a:t>Integrate AI/ML, big-data analytics, distributed ops, etc</a:t>
            </a:r>
            <a:r>
              <a:rPr lang="en-US" dirty="0" smtClean="0"/>
              <a:t>.</a:t>
            </a:r>
            <a:endParaRPr lang="en-US" dirty="0"/>
          </a:p>
        </p:txBody>
      </p:sp>
    </p:spTree>
    <p:extLst>
      <p:ext uri="{BB962C8B-B14F-4D97-AF65-F5344CB8AC3E}">
        <p14:creationId xmlns:p14="http://schemas.microsoft.com/office/powerpoint/2010/main" val="47989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7E861-BEDD-473D-8B98-986536AFB658}" type="slidenum">
              <a:rPr lang="en-US" smtClean="0"/>
              <a:t>5</a:t>
            </a:fld>
            <a:endParaRPr lang="en-US"/>
          </a:p>
        </p:txBody>
      </p:sp>
      <p:sp>
        <p:nvSpPr>
          <p:cNvPr id="4" name="Content Placeholder 3"/>
          <p:cNvSpPr>
            <a:spLocks noGrp="1"/>
          </p:cNvSpPr>
          <p:nvPr>
            <p:ph idx="1"/>
          </p:nvPr>
        </p:nvSpPr>
        <p:spPr/>
        <p:txBody>
          <a:bodyPr/>
          <a:lstStyle/>
          <a:p>
            <a:r>
              <a:rPr lang="en-US" dirty="0"/>
              <a:t>Enterprise collaboration and engineering environments</a:t>
            </a:r>
          </a:p>
          <a:p>
            <a:r>
              <a:rPr lang="en-US" dirty="0" smtClean="0"/>
              <a:t>Red </a:t>
            </a:r>
            <a:r>
              <a:rPr lang="en-US" dirty="0"/>
              <a:t>M&amp;S </a:t>
            </a:r>
            <a:r>
              <a:rPr lang="en-US" dirty="0" smtClean="0"/>
              <a:t>enhancements &amp; commonality</a:t>
            </a:r>
            <a:endParaRPr lang="en-US" dirty="0"/>
          </a:p>
          <a:p>
            <a:r>
              <a:rPr lang="en-US" dirty="0"/>
              <a:t>Force-Level Blue system technical baseline</a:t>
            </a:r>
          </a:p>
          <a:p>
            <a:r>
              <a:rPr lang="en-US" dirty="0" smtClean="0"/>
              <a:t>Representation </a:t>
            </a:r>
            <a:r>
              <a:rPr lang="en-US" dirty="0"/>
              <a:t>of warfighting maneuver and interactions</a:t>
            </a:r>
          </a:p>
          <a:p>
            <a:r>
              <a:rPr lang="en-US" dirty="0" smtClean="0"/>
              <a:t>Force/campaign </a:t>
            </a:r>
            <a:r>
              <a:rPr lang="en-US" dirty="0"/>
              <a:t>M&amp;S selection and standardization</a:t>
            </a:r>
          </a:p>
          <a:p>
            <a:r>
              <a:rPr lang="en-US" dirty="0" smtClean="0"/>
              <a:t>LVC federation connecting cross-community assets</a:t>
            </a:r>
          </a:p>
          <a:p>
            <a:r>
              <a:rPr lang="en-US" dirty="0" smtClean="0"/>
              <a:t>Physics-based </a:t>
            </a:r>
            <a:r>
              <a:rPr lang="en-US" dirty="0"/>
              <a:t>modeling improvements and applications</a:t>
            </a:r>
          </a:p>
          <a:p>
            <a:r>
              <a:rPr lang="en-US" dirty="0" smtClean="0"/>
              <a:t>Enterprise </a:t>
            </a:r>
            <a:r>
              <a:rPr lang="en-US" dirty="0"/>
              <a:t>Digital </a:t>
            </a:r>
            <a:r>
              <a:rPr lang="en-US" dirty="0" smtClean="0"/>
              <a:t>Battlespace</a:t>
            </a:r>
            <a:endParaRPr lang="en-US" dirty="0"/>
          </a:p>
        </p:txBody>
      </p:sp>
      <p:sp>
        <p:nvSpPr>
          <p:cNvPr id="12" name="object 16">
            <a:extLst>
              <a:ext uri="{FF2B5EF4-FFF2-40B4-BE49-F238E27FC236}">
                <a16:creationId xmlns:a16="http://schemas.microsoft.com/office/drawing/2014/main" id="{2B55C79D-801F-E615-0EA8-BA790E57FF41}"/>
              </a:ext>
            </a:extLst>
          </p:cNvPr>
          <p:cNvSpPr>
            <a:spLocks noChangeAspect="1"/>
          </p:cNvSpPr>
          <p:nvPr/>
        </p:nvSpPr>
        <p:spPr>
          <a:xfrm>
            <a:off x="7562983" y="957083"/>
            <a:ext cx="3307861" cy="1828800"/>
          </a:xfrm>
          <a:prstGeom prst="rect">
            <a:avLst/>
          </a:prstGeom>
          <a:blipFill>
            <a:blip r:embed="rId3" cstate="print"/>
            <a:stretch>
              <a:fillRect/>
            </a:stretch>
          </a:blipFill>
          <a:effectLst>
            <a:outerShdw blurRad="76200" sx="106000" sy="106000" algn="ctr" rotWithShape="0">
              <a:prstClr val="black">
                <a:alpha val="30000"/>
              </a:prstClr>
            </a:outerShdw>
          </a:effectLst>
        </p:spPr>
        <p:txBody>
          <a:bodyPr wrap="square" lIns="0" tIns="0" rIns="0" bIns="0" rtlCol="0"/>
          <a:lstStyle/>
          <a:p>
            <a:endParaRPr/>
          </a:p>
        </p:txBody>
      </p:sp>
      <p:sp>
        <p:nvSpPr>
          <p:cNvPr id="13" name="object 14">
            <a:extLst>
              <a:ext uri="{FF2B5EF4-FFF2-40B4-BE49-F238E27FC236}">
                <a16:creationId xmlns:a16="http://schemas.microsoft.com/office/drawing/2014/main" id="{A94B60CC-44AE-97C6-5E1C-3FBAE6150A2E}"/>
              </a:ext>
            </a:extLst>
          </p:cNvPr>
          <p:cNvSpPr>
            <a:spLocks noChangeAspect="1"/>
          </p:cNvSpPr>
          <p:nvPr/>
        </p:nvSpPr>
        <p:spPr>
          <a:xfrm>
            <a:off x="7686349" y="2509561"/>
            <a:ext cx="3371395" cy="1828800"/>
          </a:xfrm>
          <a:prstGeom prst="rect">
            <a:avLst/>
          </a:prstGeom>
          <a:blipFill>
            <a:blip r:embed="rId4" cstate="print"/>
            <a:stretch>
              <a:fillRect/>
            </a:stretch>
          </a:blipFill>
          <a:ln>
            <a:noFill/>
          </a:ln>
          <a:effectLst>
            <a:outerShdw blurRad="76200" sx="106000" sy="106000" algn="ctr" rotWithShape="0">
              <a:prstClr val="black">
                <a:alpha val="30000"/>
              </a:prstClr>
            </a:outerShdw>
          </a:effectLst>
        </p:spPr>
        <p:txBody>
          <a:bodyPr wrap="square" lIns="0" tIns="0" rIns="0" bIns="0" rtlCol="0"/>
          <a:lstStyle/>
          <a:p>
            <a:endParaRPr/>
          </a:p>
        </p:txBody>
      </p:sp>
      <p:sp>
        <p:nvSpPr>
          <p:cNvPr id="14" name="object 13">
            <a:extLst>
              <a:ext uri="{FF2B5EF4-FFF2-40B4-BE49-F238E27FC236}">
                <a16:creationId xmlns:a16="http://schemas.microsoft.com/office/drawing/2014/main" id="{BCC54D5C-6D4C-B105-915C-4CBF1F99627B}"/>
              </a:ext>
            </a:extLst>
          </p:cNvPr>
          <p:cNvSpPr>
            <a:spLocks noChangeAspect="1"/>
          </p:cNvSpPr>
          <p:nvPr/>
        </p:nvSpPr>
        <p:spPr>
          <a:xfrm>
            <a:off x="7927803" y="4082586"/>
            <a:ext cx="3223391" cy="1828800"/>
          </a:xfrm>
          <a:prstGeom prst="rect">
            <a:avLst/>
          </a:prstGeom>
          <a:blipFill>
            <a:blip r:embed="rId5" cstate="print"/>
            <a:stretch>
              <a:fillRect/>
            </a:stretch>
          </a:blipFill>
          <a:effectLst>
            <a:outerShdw blurRad="76200" sx="106000" sy="106000" algn="ctr" rotWithShape="0">
              <a:prstClr val="black">
                <a:alpha val="30000"/>
              </a:prstClr>
            </a:outerShdw>
          </a:effectLst>
        </p:spPr>
        <p:txBody>
          <a:bodyPr wrap="square" lIns="0" tIns="0" rIns="0" bIns="0" rtlCol="0"/>
          <a:lstStyle/>
          <a:p>
            <a:endParaRPr/>
          </a:p>
        </p:txBody>
      </p:sp>
      <p:sp>
        <p:nvSpPr>
          <p:cNvPr id="16" name="Title 15"/>
          <p:cNvSpPr>
            <a:spLocks noGrp="1"/>
          </p:cNvSpPr>
          <p:nvPr>
            <p:ph type="title"/>
          </p:nvPr>
        </p:nvSpPr>
        <p:spPr/>
        <p:txBody>
          <a:bodyPr/>
          <a:lstStyle/>
          <a:p>
            <a:r>
              <a:rPr lang="en-US" dirty="0"/>
              <a:t>Areas of M&amp;S Investment</a:t>
            </a:r>
          </a:p>
        </p:txBody>
      </p:sp>
    </p:spTree>
    <p:extLst>
      <p:ext uri="{BB962C8B-B14F-4D97-AF65-F5344CB8AC3E}">
        <p14:creationId xmlns:p14="http://schemas.microsoft.com/office/powerpoint/2010/main" val="3868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Way Ahead</a:t>
            </a:r>
            <a:r>
              <a:rPr lang="en-US" dirty="0" smtClean="0"/>
              <a:t>…</a:t>
            </a:r>
            <a:endParaRPr lang="en-US" dirty="0"/>
          </a:p>
        </p:txBody>
      </p:sp>
      <p:sp>
        <p:nvSpPr>
          <p:cNvPr id="3" name="Slide Number Placeholder 2"/>
          <p:cNvSpPr>
            <a:spLocks noGrp="1"/>
          </p:cNvSpPr>
          <p:nvPr>
            <p:ph type="sldNum" sz="quarter" idx="10"/>
          </p:nvPr>
        </p:nvSpPr>
        <p:spPr/>
        <p:txBody>
          <a:bodyPr/>
          <a:lstStyle/>
          <a:p>
            <a:fld id="{1FA7E861-BEDD-473D-8B98-986536AFB658}" type="slidenum">
              <a:rPr lang="en-US" smtClean="0"/>
              <a:t>6</a:t>
            </a:fld>
            <a:endParaRPr lang="en-US"/>
          </a:p>
        </p:txBody>
      </p:sp>
      <p:sp>
        <p:nvSpPr>
          <p:cNvPr id="4" name="Content Placeholder 3"/>
          <p:cNvSpPr>
            <a:spLocks noGrp="1"/>
          </p:cNvSpPr>
          <p:nvPr>
            <p:ph idx="1"/>
          </p:nvPr>
        </p:nvSpPr>
        <p:spPr/>
        <p:txBody>
          <a:bodyPr/>
          <a:lstStyle/>
          <a:p>
            <a:r>
              <a:rPr lang="en-US" dirty="0" smtClean="0"/>
              <a:t>Continue to improve culture &amp; </a:t>
            </a:r>
            <a:r>
              <a:rPr lang="en-US" dirty="0"/>
              <a:t>personnel</a:t>
            </a:r>
          </a:p>
          <a:p>
            <a:r>
              <a:rPr lang="en-US" dirty="0"/>
              <a:t>Discover, connect, and integrate M&amp;S across DON</a:t>
            </a:r>
          </a:p>
          <a:p>
            <a:r>
              <a:rPr lang="en-US" dirty="0"/>
              <a:t>Enable efficient and effective decision making at all levels</a:t>
            </a:r>
          </a:p>
          <a:p>
            <a:r>
              <a:rPr lang="en-US" dirty="0" smtClean="0"/>
              <a:t>Focus </a:t>
            </a:r>
            <a:r>
              <a:rPr lang="en-US" dirty="0"/>
              <a:t>on metrics that reflect outcomes</a:t>
            </a:r>
          </a:p>
          <a:p>
            <a:r>
              <a:rPr lang="en-US" dirty="0"/>
              <a:t>Exploit innovation – outpace our adversaries</a:t>
            </a:r>
          </a:p>
          <a:p>
            <a:r>
              <a:rPr lang="en-US" dirty="0"/>
              <a:t>Develop, align, and employ world class M&amp;S</a:t>
            </a:r>
          </a:p>
          <a:p>
            <a:r>
              <a:rPr lang="en-US" dirty="0" smtClean="0"/>
              <a:t>Accelerate </a:t>
            </a:r>
            <a:r>
              <a:rPr lang="en-US" dirty="0"/>
              <a:t>and improve outcomes in all naval mission </a:t>
            </a:r>
            <a:r>
              <a:rPr lang="en-US" dirty="0" smtClean="0"/>
              <a:t>areas</a:t>
            </a:r>
            <a:endParaRPr lang="en-US" dirty="0"/>
          </a:p>
        </p:txBody>
      </p:sp>
      <p:sp>
        <p:nvSpPr>
          <p:cNvPr id="5" name="Rounded Rectangle 7">
            <a:extLst>
              <a:ext uri="{FF2B5EF4-FFF2-40B4-BE49-F238E27FC236}">
                <a16:creationId xmlns:a16="http://schemas.microsoft.com/office/drawing/2014/main" id="{8BD0B49F-FEC2-B934-B94D-779E0560DF57}"/>
              </a:ext>
            </a:extLst>
          </p:cNvPr>
          <p:cNvSpPr/>
          <p:nvPr/>
        </p:nvSpPr>
        <p:spPr bwMode="auto">
          <a:xfrm>
            <a:off x="1491551" y="4795018"/>
            <a:ext cx="5009709" cy="889919"/>
          </a:xfrm>
          <a:prstGeom prst="roundRect">
            <a:avLst/>
          </a:prstGeom>
          <a:gradFill>
            <a:gsLst>
              <a:gs pos="0">
                <a:schemeClr val="tx1"/>
              </a:gs>
              <a:gs pos="100000">
                <a:schemeClr val="tx1">
                  <a:lumMod val="75000"/>
                  <a:lumOff val="25000"/>
                </a:schemeClr>
              </a:gs>
            </a:gsLst>
            <a:lin ang="16200000" scaled="0"/>
          </a:gra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2000" b="1" i="1" dirty="0">
                <a:solidFill>
                  <a:srgbClr val="09BAC3"/>
                </a:solidFill>
              </a:rPr>
              <a:t>Agility, Velocity, Capacity, Capability</a:t>
            </a:r>
          </a:p>
          <a:p>
            <a:pPr algn="ctr"/>
            <a:r>
              <a:rPr lang="en-US" sz="2400" b="1" i="1" dirty="0">
                <a:solidFill>
                  <a:srgbClr val="09BAC3"/>
                </a:solidFill>
              </a:rPr>
              <a:t>Produce Outcomes!</a:t>
            </a:r>
            <a:endParaRPr kumimoji="0" lang="en-US" sz="2400" b="1" i="1" u="none" strike="noStrike" cap="none" normalizeH="0" baseline="0" dirty="0">
              <a:ln>
                <a:noFill/>
              </a:ln>
              <a:solidFill>
                <a:srgbClr val="09BAC3"/>
              </a:solidFill>
              <a:effectLst/>
              <a:latin typeface="Arial" charset="0"/>
            </a:endParaRPr>
          </a:p>
        </p:txBody>
      </p:sp>
      <p:sp>
        <p:nvSpPr>
          <p:cNvPr id="6" name="object 40"/>
          <p:cNvSpPr/>
          <p:nvPr/>
        </p:nvSpPr>
        <p:spPr>
          <a:xfrm>
            <a:off x="7775999" y="4640391"/>
            <a:ext cx="1446275" cy="691895"/>
          </a:xfrm>
          <a:prstGeom prst="rect">
            <a:avLst/>
          </a:prstGeom>
          <a:blipFill>
            <a:blip r:embed="rId3"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5700091D-CD17-0FCD-7A5F-1D6A1D90C310}"/>
              </a:ext>
            </a:extLst>
          </p:cNvPr>
          <p:cNvSpPr/>
          <p:nvPr/>
        </p:nvSpPr>
        <p:spPr>
          <a:xfrm>
            <a:off x="7583545" y="1039277"/>
            <a:ext cx="2480919" cy="1627482"/>
          </a:xfrm>
          <a:prstGeom prst="rect">
            <a:avLst/>
          </a:prstGeom>
          <a:blipFill>
            <a:blip r:embed="rId4" cstate="print"/>
            <a:stretch>
              <a:fillRect/>
            </a:stretch>
          </a:blipFill>
          <a:scene3d>
            <a:camera prst="orthographicFront"/>
            <a:lightRig rig="threePt" dir="t"/>
          </a:scene3d>
          <a:sp3d>
            <a:bevelT prst="slope"/>
          </a:sp3d>
        </p:spPr>
        <p:txBody>
          <a:bodyPr wrap="square" lIns="0" tIns="0" rIns="0" bIns="0" rtlCol="0"/>
          <a:lstStyle/>
          <a:p>
            <a:endParaRPr/>
          </a:p>
        </p:txBody>
      </p:sp>
      <p:sp>
        <p:nvSpPr>
          <p:cNvPr id="8" name="object 4">
            <a:extLst>
              <a:ext uri="{FF2B5EF4-FFF2-40B4-BE49-F238E27FC236}">
                <a16:creationId xmlns:a16="http://schemas.microsoft.com/office/drawing/2014/main" id="{72FFDA2C-C0DB-0BFA-1649-C4CD43BFF686}"/>
              </a:ext>
            </a:extLst>
          </p:cNvPr>
          <p:cNvSpPr/>
          <p:nvPr/>
        </p:nvSpPr>
        <p:spPr>
          <a:xfrm>
            <a:off x="8225916" y="2542892"/>
            <a:ext cx="2272848" cy="2039873"/>
          </a:xfrm>
          <a:prstGeom prst="rect">
            <a:avLst/>
          </a:prstGeom>
          <a:blipFill>
            <a:blip r:embed="rId5" cstate="print"/>
            <a:stretch>
              <a:fillRect/>
            </a:stretch>
          </a:blipFill>
          <a:scene3d>
            <a:camera prst="orthographicFront"/>
            <a:lightRig rig="threePt" dir="t"/>
          </a:scene3d>
          <a:sp3d>
            <a:bevelT prst="slope"/>
          </a:sp3d>
        </p:spPr>
        <p:txBody>
          <a:bodyPr wrap="square" lIns="0" tIns="0" rIns="0" bIns="0" rtlCol="0"/>
          <a:lstStyle/>
          <a:p>
            <a:endParaRPr/>
          </a:p>
        </p:txBody>
      </p:sp>
      <p:sp>
        <p:nvSpPr>
          <p:cNvPr id="9" name="object 7">
            <a:extLst>
              <a:ext uri="{FF2B5EF4-FFF2-40B4-BE49-F238E27FC236}">
                <a16:creationId xmlns:a16="http://schemas.microsoft.com/office/drawing/2014/main" id="{EAB8AFC3-FE5A-22C4-CB12-7E8B3DC0B321}"/>
              </a:ext>
            </a:extLst>
          </p:cNvPr>
          <p:cNvSpPr/>
          <p:nvPr/>
        </p:nvSpPr>
        <p:spPr>
          <a:xfrm>
            <a:off x="8714199" y="4521118"/>
            <a:ext cx="2700530" cy="1652450"/>
          </a:xfrm>
          <a:prstGeom prst="rect">
            <a:avLst/>
          </a:prstGeom>
          <a:blipFill>
            <a:blip r:embed="rId6" cstate="print"/>
            <a:stretch>
              <a:fillRect/>
            </a:stretch>
          </a:blipFill>
          <a:scene3d>
            <a:camera prst="orthographicFront"/>
            <a:lightRig rig="threePt" dir="t"/>
          </a:scene3d>
          <a:sp3d>
            <a:bevelT prst="slope"/>
          </a:sp3d>
        </p:spPr>
        <p:txBody>
          <a:bodyPr wrap="square" lIns="0" tIns="0" rIns="0" bIns="0" rtlCol="0"/>
          <a:lstStyle/>
          <a:p>
            <a:endParaRPr/>
          </a:p>
        </p:txBody>
      </p:sp>
    </p:spTree>
    <p:extLst>
      <p:ext uri="{BB962C8B-B14F-4D97-AF65-F5344CB8AC3E}">
        <p14:creationId xmlns:p14="http://schemas.microsoft.com/office/powerpoint/2010/main" val="187220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078" y="3093250"/>
            <a:ext cx="7423842" cy="742950"/>
          </a:xfrm>
          <a:prstGeom prst="rect">
            <a:avLst/>
          </a:prstGeom>
        </p:spPr>
        <p:txBody>
          <a:bodyPr>
            <a:normAutofit/>
          </a:bodyPr>
          <a:lstStyle/>
          <a:p>
            <a:pPr algn="ctr"/>
            <a:r>
              <a:rPr lang="en-US" sz="3600" dirty="0">
                <a:latin typeface="Arial Black" panose="020B0A04020102020204" pitchFamily="34" charset="0"/>
              </a:rPr>
              <a:t>QUESTIONS / DISCUSSION</a:t>
            </a:r>
          </a:p>
        </p:txBody>
      </p:sp>
    </p:spTree>
    <p:extLst>
      <p:ext uri="{BB962C8B-B14F-4D97-AF65-F5344CB8AC3E}">
        <p14:creationId xmlns:p14="http://schemas.microsoft.com/office/powerpoint/2010/main" val="415986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25029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5E79E271626F4584518240F029240F" ma:contentTypeVersion="10" ma:contentTypeDescription="Create a new document." ma:contentTypeScope="" ma:versionID="644b74bf817ffefd1c498b5e8deeeba1">
  <xsd:schema xmlns:xsd="http://www.w3.org/2001/XMLSchema" xmlns:xs="http://www.w3.org/2001/XMLSchema" xmlns:p="http://schemas.microsoft.com/office/2006/metadata/properties" xmlns:ns3="441a6b84-7d17-4360-a6f7-4e45dbc77417" targetNamespace="http://schemas.microsoft.com/office/2006/metadata/properties" ma:root="true" ma:fieldsID="eb2bd96d144f707031bf6f92c9ebc910" ns3:_="">
    <xsd:import namespace="441a6b84-7d17-4360-a6f7-4e45dbc774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a6b84-7d17-4360-a6f7-4e45dbc77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78A5D6-070B-4B70-8EE6-B358B262864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41a6b84-7d17-4360-a6f7-4e45dbc77417"/>
    <ds:schemaRef ds:uri="http://www.w3.org/XML/1998/namespace"/>
    <ds:schemaRef ds:uri="http://purl.org/dc/dcmitype/"/>
  </ds:schemaRefs>
</ds:datastoreItem>
</file>

<file path=customXml/itemProps2.xml><?xml version="1.0" encoding="utf-8"?>
<ds:datastoreItem xmlns:ds="http://schemas.openxmlformats.org/officeDocument/2006/customXml" ds:itemID="{1B44942E-4E9A-4322-8EC0-C94C6A4F1160}">
  <ds:schemaRefs>
    <ds:schemaRef ds:uri="http://schemas.microsoft.com/office/2006/metadata/contentType"/>
    <ds:schemaRef ds:uri="http://schemas.microsoft.com/office/2006/metadata/properties/metaAttributes"/>
    <ds:schemaRef ds:uri="http://www.w3.org/2000/xmlns/"/>
    <ds:schemaRef ds:uri="http://www.w3.org/2001/XMLSchema"/>
    <ds:schemaRef ds:uri="441a6b84-7d17-4360-a6f7-4e45dbc7741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B9643A-8654-459B-97D5-F81CE38D3F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30218</TotalTime>
  <Words>3206</Words>
  <Application>Microsoft Office PowerPoint</Application>
  <PresentationFormat>Widescreen</PresentationFormat>
  <Paragraphs>251</Paragraphs>
  <Slides>15</Slides>
  <Notes>6</Notes>
  <HiddenSlides>7</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MS PGothic</vt:lpstr>
      <vt:lpstr>Arial</vt:lpstr>
      <vt:lpstr>Arial Black</vt:lpstr>
      <vt:lpstr>Calibri</vt:lpstr>
      <vt:lpstr>Calibri Light</vt:lpstr>
      <vt:lpstr>Helvetica</vt:lpstr>
      <vt:lpstr>Times New Roman</vt:lpstr>
      <vt:lpstr>Wingdings</vt:lpstr>
      <vt:lpstr>1_Office Theme</vt:lpstr>
      <vt:lpstr>Custom Design</vt:lpstr>
      <vt:lpstr>Opening Remarks MOVES Open House 2023  24 May 2023 Navy Modeling and Simulation Office</vt:lpstr>
      <vt:lpstr>Taking a Fix on Where We Are</vt:lpstr>
      <vt:lpstr>DON M&amp;S Vision</vt:lpstr>
      <vt:lpstr>DON Engineering Initiatives</vt:lpstr>
      <vt:lpstr>M&amp;S Imperatives</vt:lpstr>
      <vt:lpstr>Areas of M&amp;S Investment</vt:lpstr>
      <vt:lpstr>Way Ahead…</vt:lpstr>
      <vt:lpstr>QUESTIONS / DISCUSSION</vt:lpstr>
      <vt:lpstr>PowerPoint Presentation</vt:lpstr>
      <vt:lpstr>What is and what isn’t…</vt:lpstr>
      <vt:lpstr>Navy M&amp;S Office (NMSO) Responsibilities</vt:lpstr>
      <vt:lpstr>NMSO Office Structure</vt:lpstr>
      <vt:lpstr>Functional Area Descriptions</vt:lpstr>
      <vt:lpstr>FY23 Strategy</vt:lpstr>
      <vt:lpstr>FY24 Priorities and Request for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NMSO Team Meeting    04 March 2022</dc:title>
  <dc:creator>Denisse Soto;Ivar Oswalt, Margaret Callahan</dc:creator>
  <cp:lastModifiedBy>Stergiou, Jonathan C ST USN NSWC CRD BDA MD (USA)</cp:lastModifiedBy>
  <cp:revision>163</cp:revision>
  <cp:lastPrinted>2023-01-25T14:07:00Z</cp:lastPrinted>
  <dcterms:created xsi:type="dcterms:W3CDTF">2010-06-15T13:33:21Z</dcterms:created>
  <dcterms:modified xsi:type="dcterms:W3CDTF">2023-05-24T14:19:43Z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0x010100745E79E271626F4584518240F029240F</vt:lpwstr>
  </property>
</Properties>
</file>