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handoutMasterIdLst>
    <p:handoutMasterId r:id="rId21"/>
  </p:handoutMasterIdLst>
  <p:sldIdLst>
    <p:sldId id="256" r:id="rId5"/>
    <p:sldId id="257" r:id="rId6"/>
    <p:sldId id="258" r:id="rId7"/>
    <p:sldId id="259" r:id="rId8"/>
    <p:sldId id="260" r:id="rId9"/>
    <p:sldId id="261" r:id="rId10"/>
    <p:sldId id="262" r:id="rId11"/>
    <p:sldId id="266" r:id="rId12"/>
    <p:sldId id="263" r:id="rId13"/>
    <p:sldId id="269" r:id="rId14"/>
    <p:sldId id="270" r:id="rId15"/>
    <p:sldId id="271" r:id="rId16"/>
    <p:sldId id="272" r:id="rId17"/>
    <p:sldId id="273" r:id="rId18"/>
    <p:sldId id="274" r:id="rId19"/>
    <p:sldId id="26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009443"/>
    <a:srgbClr val="E76E02"/>
    <a:srgbClr val="2356B4"/>
    <a:srgbClr val="ED5012"/>
    <a:srgbClr val="0013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1" autoAdjust="0"/>
    <p:restoredTop sz="94660"/>
  </p:normalViewPr>
  <p:slideViewPr>
    <p:cSldViewPr snapToGrid="0">
      <p:cViewPr varScale="1">
        <p:scale>
          <a:sx n="69" d="100"/>
          <a:sy n="69" d="100"/>
        </p:scale>
        <p:origin x="492" y="44"/>
      </p:cViewPr>
      <p:guideLst/>
    </p:cSldViewPr>
  </p:slideViewPr>
  <p:notesTextViewPr>
    <p:cViewPr>
      <p:scale>
        <a:sx n="1" d="1"/>
        <a:sy n="1" d="1"/>
      </p:scale>
      <p:origin x="0" y="0"/>
    </p:cViewPr>
  </p:notesTextViewPr>
  <p:notesViewPr>
    <p:cSldViewPr snapToGrid="0">
      <p:cViewPr varScale="1">
        <p:scale>
          <a:sx n="107" d="100"/>
          <a:sy n="107" d="100"/>
        </p:scale>
        <p:origin x="2196" y="11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eg"/><Relationship Id="rId1" Type="http://schemas.openxmlformats.org/officeDocument/2006/relationships/image" Target="../media/image29.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eg"/><Relationship Id="rId1" Type="http://schemas.openxmlformats.org/officeDocument/2006/relationships/image" Target="../media/image29.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53D0DC-0142-BF4C-AE6F-625D0D982827}" type="doc">
      <dgm:prSet loTypeId="urn:microsoft.com/office/officeart/2005/8/layout/hList7" loCatId="" qsTypeId="urn:microsoft.com/office/officeart/2005/8/quickstyle/simple2" qsCatId="simple" csTypeId="urn:microsoft.com/office/officeart/2005/8/colors/accent1_2" csCatId="accent1" phldr="1"/>
      <dgm:spPr/>
      <dgm:t>
        <a:bodyPr/>
        <a:lstStyle/>
        <a:p>
          <a:endParaRPr lang="en-US"/>
        </a:p>
      </dgm:t>
    </dgm:pt>
    <dgm:pt modelId="{083773F2-AAD8-7C44-8006-722E8D7ECF79}">
      <dgm:prSet phldrT="[Text]"/>
      <dgm:spPr/>
      <dgm:t>
        <a:bodyPr anchor="t"/>
        <a:lstStyle/>
        <a:p>
          <a:r>
            <a:rPr lang="en-US" dirty="0"/>
            <a:t>Research Area 2</a:t>
          </a:r>
        </a:p>
        <a:p>
          <a:endParaRPr lang="en-US" dirty="0"/>
        </a:p>
        <a:p>
          <a:r>
            <a:rPr lang="en-US" dirty="0"/>
            <a:t>State Abstraction to Enable Scaling HRL for Combat Modeling and Simulation</a:t>
          </a:r>
        </a:p>
      </dgm:t>
    </dgm:pt>
    <dgm:pt modelId="{AE72B48D-AA54-F144-BA8A-837A1A71A48E}" type="parTrans" cxnId="{01AD8D54-72F9-2A4C-940B-850FF9962440}">
      <dgm:prSet/>
      <dgm:spPr/>
      <dgm:t>
        <a:bodyPr/>
        <a:lstStyle/>
        <a:p>
          <a:endParaRPr lang="en-US"/>
        </a:p>
      </dgm:t>
    </dgm:pt>
    <dgm:pt modelId="{6506F100-0619-2544-A1F4-9D6E7BD82307}" type="sibTrans" cxnId="{01AD8D54-72F9-2A4C-940B-850FF9962440}">
      <dgm:prSet/>
      <dgm:spPr/>
      <dgm:t>
        <a:bodyPr/>
        <a:lstStyle/>
        <a:p>
          <a:endParaRPr lang="en-US"/>
        </a:p>
      </dgm:t>
    </dgm:pt>
    <dgm:pt modelId="{4B17A1E9-C0FE-1947-A942-5BEB22F6456C}">
      <dgm:prSet phldrT="[Text]"/>
      <dgm:spPr/>
      <dgm:t>
        <a:bodyPr anchor="t"/>
        <a:lstStyle/>
        <a:p>
          <a:r>
            <a:rPr lang="en-US" dirty="0"/>
            <a:t>Research Area 3</a:t>
          </a:r>
        </a:p>
        <a:p>
          <a:endParaRPr lang="en-US" dirty="0"/>
        </a:p>
        <a:p>
          <a:r>
            <a:rPr lang="en-US" dirty="0"/>
            <a:t>HRL Agent Architecture and Training Framework Implementation into a High-Fidelity Combat Simulation</a:t>
          </a:r>
        </a:p>
      </dgm:t>
    </dgm:pt>
    <dgm:pt modelId="{12F6310D-FCBF-274B-9C1F-7941FA3BFFF9}" type="parTrans" cxnId="{91C2D3B1-1185-B34C-B4C8-E9EE518DD66D}">
      <dgm:prSet/>
      <dgm:spPr/>
      <dgm:t>
        <a:bodyPr/>
        <a:lstStyle/>
        <a:p>
          <a:endParaRPr lang="en-US"/>
        </a:p>
      </dgm:t>
    </dgm:pt>
    <dgm:pt modelId="{CC0486E6-CB5F-704C-9E81-25143AFE8B46}" type="sibTrans" cxnId="{91C2D3B1-1185-B34C-B4C8-E9EE518DD66D}">
      <dgm:prSet/>
      <dgm:spPr/>
      <dgm:t>
        <a:bodyPr/>
        <a:lstStyle/>
        <a:p>
          <a:endParaRPr lang="en-US"/>
        </a:p>
      </dgm:t>
    </dgm:pt>
    <dgm:pt modelId="{7F0E2D3D-C7B2-E149-ABAD-63C7DEDB7B7B}">
      <dgm:prSet phldrT="[Text]"/>
      <dgm:spPr/>
      <dgm:t>
        <a:bodyPr anchor="t"/>
        <a:lstStyle/>
        <a:p>
          <a:r>
            <a:rPr lang="en-US" dirty="0"/>
            <a:t>Research Area 1</a:t>
          </a:r>
        </a:p>
        <a:p>
          <a:endParaRPr lang="en-US" dirty="0"/>
        </a:p>
        <a:p>
          <a:r>
            <a:rPr lang="en-US" dirty="0"/>
            <a:t>HRL Agent Architecture and Training Framework for Combat Units</a:t>
          </a:r>
        </a:p>
        <a:p>
          <a:endParaRPr lang="en-US" dirty="0"/>
        </a:p>
      </dgm:t>
    </dgm:pt>
    <dgm:pt modelId="{26263A51-A0FA-9C44-83E0-E5B4BE593AB7}" type="sibTrans" cxnId="{88BFDE39-8B2E-434B-9ED9-12B209F4EA99}">
      <dgm:prSet/>
      <dgm:spPr/>
      <dgm:t>
        <a:bodyPr/>
        <a:lstStyle/>
        <a:p>
          <a:endParaRPr lang="en-US"/>
        </a:p>
      </dgm:t>
    </dgm:pt>
    <dgm:pt modelId="{08A07A04-E93B-3043-8AB1-B95244827384}" type="parTrans" cxnId="{88BFDE39-8B2E-434B-9ED9-12B209F4EA99}">
      <dgm:prSet/>
      <dgm:spPr/>
      <dgm:t>
        <a:bodyPr/>
        <a:lstStyle/>
        <a:p>
          <a:endParaRPr lang="en-US"/>
        </a:p>
      </dgm:t>
    </dgm:pt>
    <dgm:pt modelId="{33F82E25-A836-E546-AC05-F68E19903C15}" type="pres">
      <dgm:prSet presAssocID="{A053D0DC-0142-BF4C-AE6F-625D0D982827}" presName="Name0" presStyleCnt="0">
        <dgm:presLayoutVars>
          <dgm:dir/>
          <dgm:resizeHandles val="exact"/>
        </dgm:presLayoutVars>
      </dgm:prSet>
      <dgm:spPr/>
    </dgm:pt>
    <dgm:pt modelId="{A7202CD1-18D0-CA48-8694-E7FB044CEA18}" type="pres">
      <dgm:prSet presAssocID="{A053D0DC-0142-BF4C-AE6F-625D0D982827}" presName="fgShape" presStyleLbl="fgShp" presStyleIdx="0" presStyleCnt="1" custScaleX="83534" custLinFactNeighborX="4" custLinFactNeighborY="7958"/>
      <dgm:spPr/>
    </dgm:pt>
    <dgm:pt modelId="{76C4460D-1AF9-4C4B-B5D9-D65160AED9C0}" type="pres">
      <dgm:prSet presAssocID="{A053D0DC-0142-BF4C-AE6F-625D0D982827}" presName="linComp" presStyleCnt="0"/>
      <dgm:spPr/>
    </dgm:pt>
    <dgm:pt modelId="{B0361C8D-7F40-9B4B-8467-E6F705B7EF55}" type="pres">
      <dgm:prSet presAssocID="{7F0E2D3D-C7B2-E149-ABAD-63C7DEDB7B7B}" presName="compNode" presStyleCnt="0"/>
      <dgm:spPr/>
    </dgm:pt>
    <dgm:pt modelId="{D0B3D088-3753-B84D-BE29-8F6BBE8D248F}" type="pres">
      <dgm:prSet presAssocID="{7F0E2D3D-C7B2-E149-ABAD-63C7DEDB7B7B}" presName="bkgdShape" presStyleLbl="node1" presStyleIdx="0" presStyleCnt="3"/>
      <dgm:spPr/>
    </dgm:pt>
    <dgm:pt modelId="{AA2C4ECD-1041-5749-9C70-4D9BDCA0F777}" type="pres">
      <dgm:prSet presAssocID="{7F0E2D3D-C7B2-E149-ABAD-63C7DEDB7B7B}" presName="nodeTx" presStyleLbl="node1" presStyleIdx="0" presStyleCnt="3">
        <dgm:presLayoutVars>
          <dgm:bulletEnabled val="1"/>
        </dgm:presLayoutVars>
      </dgm:prSet>
      <dgm:spPr/>
    </dgm:pt>
    <dgm:pt modelId="{B000BCB2-840C-454B-891B-89D8AF7799D8}" type="pres">
      <dgm:prSet presAssocID="{7F0E2D3D-C7B2-E149-ABAD-63C7DEDB7B7B}" presName="invisiNode" presStyleLbl="node1" presStyleIdx="0" presStyleCnt="3"/>
      <dgm:spPr/>
    </dgm:pt>
    <dgm:pt modelId="{7B8A4D05-BEA0-554A-AB79-958D17F682E4}" type="pres">
      <dgm:prSet presAssocID="{7F0E2D3D-C7B2-E149-ABAD-63C7DEDB7B7B}" presName="imagNode" presStyleLbl="fgImgPlace1" presStyleIdx="0" presStyleCnt="3"/>
      <dgm:spPr>
        <a:blipFill>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dgm:spPr>
    </dgm:pt>
    <dgm:pt modelId="{9328CCC3-8D88-214A-8E0D-19B526330FA9}" type="pres">
      <dgm:prSet presAssocID="{26263A51-A0FA-9C44-83E0-E5B4BE593AB7}" presName="sibTrans" presStyleLbl="sibTrans2D1" presStyleIdx="0" presStyleCnt="0"/>
      <dgm:spPr/>
    </dgm:pt>
    <dgm:pt modelId="{4F3A1B8C-6E4C-9F48-B706-51FE53F3E9E1}" type="pres">
      <dgm:prSet presAssocID="{083773F2-AAD8-7C44-8006-722E8D7ECF79}" presName="compNode" presStyleCnt="0"/>
      <dgm:spPr/>
    </dgm:pt>
    <dgm:pt modelId="{B80ED944-7505-F244-80A1-6724884940A7}" type="pres">
      <dgm:prSet presAssocID="{083773F2-AAD8-7C44-8006-722E8D7ECF79}" presName="bkgdShape" presStyleLbl="node1" presStyleIdx="1" presStyleCnt="3"/>
      <dgm:spPr/>
    </dgm:pt>
    <dgm:pt modelId="{4CEE7982-2777-0141-B823-0D3458E4023D}" type="pres">
      <dgm:prSet presAssocID="{083773F2-AAD8-7C44-8006-722E8D7ECF79}" presName="nodeTx" presStyleLbl="node1" presStyleIdx="1" presStyleCnt="3">
        <dgm:presLayoutVars>
          <dgm:bulletEnabled val="1"/>
        </dgm:presLayoutVars>
      </dgm:prSet>
      <dgm:spPr/>
    </dgm:pt>
    <dgm:pt modelId="{75B65E18-4126-6D44-A27E-A47FAF2F964A}" type="pres">
      <dgm:prSet presAssocID="{083773F2-AAD8-7C44-8006-722E8D7ECF79}" presName="invisiNode" presStyleLbl="node1" presStyleIdx="1" presStyleCnt="3"/>
      <dgm:spPr/>
    </dgm:pt>
    <dgm:pt modelId="{93BA5A07-009E-6C41-B0D9-465C3BA652A7}" type="pres">
      <dgm:prSet presAssocID="{083773F2-AAD8-7C44-8006-722E8D7ECF79}" presName="imagNode" presStyleLbl="fgImgPlace1" presStyleIdx="1" presStyleCnt="3"/>
      <dgm:spPr>
        <a:blipFill>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dgm:spPr>
    </dgm:pt>
    <dgm:pt modelId="{BB2CB1E6-CC18-FD47-B63D-BA43B6AF3381}" type="pres">
      <dgm:prSet presAssocID="{6506F100-0619-2544-A1F4-9D6E7BD82307}" presName="sibTrans" presStyleLbl="sibTrans2D1" presStyleIdx="0" presStyleCnt="0"/>
      <dgm:spPr/>
    </dgm:pt>
    <dgm:pt modelId="{170ADC95-A80B-6E4D-858F-8F84C5CF0127}" type="pres">
      <dgm:prSet presAssocID="{4B17A1E9-C0FE-1947-A942-5BEB22F6456C}" presName="compNode" presStyleCnt="0"/>
      <dgm:spPr/>
    </dgm:pt>
    <dgm:pt modelId="{81ECFAFA-79DD-DE40-8565-24C897B5AE4F}" type="pres">
      <dgm:prSet presAssocID="{4B17A1E9-C0FE-1947-A942-5BEB22F6456C}" presName="bkgdShape" presStyleLbl="node1" presStyleIdx="2" presStyleCnt="3"/>
      <dgm:spPr/>
    </dgm:pt>
    <dgm:pt modelId="{D4DB7E81-C478-C84D-82A9-15F8DE474573}" type="pres">
      <dgm:prSet presAssocID="{4B17A1E9-C0FE-1947-A942-5BEB22F6456C}" presName="nodeTx" presStyleLbl="node1" presStyleIdx="2" presStyleCnt="3">
        <dgm:presLayoutVars>
          <dgm:bulletEnabled val="1"/>
        </dgm:presLayoutVars>
      </dgm:prSet>
      <dgm:spPr/>
    </dgm:pt>
    <dgm:pt modelId="{1284E8D0-16D5-BF49-A386-78E11F86E3FD}" type="pres">
      <dgm:prSet presAssocID="{4B17A1E9-C0FE-1947-A942-5BEB22F6456C}" presName="invisiNode" presStyleLbl="node1" presStyleIdx="2" presStyleCnt="3"/>
      <dgm:spPr/>
    </dgm:pt>
    <dgm:pt modelId="{8249B853-73B7-9145-AC91-71AB5B60BAEC}" type="pres">
      <dgm:prSet presAssocID="{4B17A1E9-C0FE-1947-A942-5BEB22F6456C}" presName="imagNode" presStyleLbl="fgImgPlace1" presStyleIdx="2" presStyleCnt="3" custScaleY="99882"/>
      <dgm:spPr>
        <a:blipFill>
          <a:blip xmlns:r="http://schemas.openxmlformats.org/officeDocument/2006/relationships" r:embed="rId3">
            <a:extLst>
              <a:ext uri="{28A0092B-C50C-407E-A947-70E740481C1C}">
                <a14:useLocalDpi xmlns:a14="http://schemas.microsoft.com/office/drawing/2010/main"/>
              </a:ext>
            </a:extLst>
          </a:blip>
          <a:srcRect/>
          <a:stretch>
            <a:fillRect/>
          </a:stretch>
        </a:blipFill>
      </dgm:spPr>
    </dgm:pt>
  </dgm:ptLst>
  <dgm:cxnLst>
    <dgm:cxn modelId="{981D6700-83A6-0B4C-BCAB-EDBCDCA4D65D}" type="presOf" srcId="{083773F2-AAD8-7C44-8006-722E8D7ECF79}" destId="{B80ED944-7505-F244-80A1-6724884940A7}" srcOrd="0" destOrd="0" presId="urn:microsoft.com/office/officeart/2005/8/layout/hList7"/>
    <dgm:cxn modelId="{88BFDE39-8B2E-434B-9ED9-12B209F4EA99}" srcId="{A053D0DC-0142-BF4C-AE6F-625D0D982827}" destId="{7F0E2D3D-C7B2-E149-ABAD-63C7DEDB7B7B}" srcOrd="0" destOrd="0" parTransId="{08A07A04-E93B-3043-8AB1-B95244827384}" sibTransId="{26263A51-A0FA-9C44-83E0-E5B4BE593AB7}"/>
    <dgm:cxn modelId="{63665F52-3C1C-A546-943A-F59EA53B749C}" type="presOf" srcId="{4B17A1E9-C0FE-1947-A942-5BEB22F6456C}" destId="{81ECFAFA-79DD-DE40-8565-24C897B5AE4F}" srcOrd="0" destOrd="0" presId="urn:microsoft.com/office/officeart/2005/8/layout/hList7"/>
    <dgm:cxn modelId="{01AD8D54-72F9-2A4C-940B-850FF9962440}" srcId="{A053D0DC-0142-BF4C-AE6F-625D0D982827}" destId="{083773F2-AAD8-7C44-8006-722E8D7ECF79}" srcOrd="1" destOrd="0" parTransId="{AE72B48D-AA54-F144-BA8A-837A1A71A48E}" sibTransId="{6506F100-0619-2544-A1F4-9D6E7BD82307}"/>
    <dgm:cxn modelId="{CE785056-5472-264C-B327-7FBB50DC160B}" type="presOf" srcId="{083773F2-AAD8-7C44-8006-722E8D7ECF79}" destId="{4CEE7982-2777-0141-B823-0D3458E4023D}" srcOrd="1" destOrd="0" presId="urn:microsoft.com/office/officeart/2005/8/layout/hList7"/>
    <dgm:cxn modelId="{B176EA90-E1AB-E349-9ED7-FE30E8518371}" type="presOf" srcId="{26263A51-A0FA-9C44-83E0-E5B4BE593AB7}" destId="{9328CCC3-8D88-214A-8E0D-19B526330FA9}" srcOrd="0" destOrd="0" presId="urn:microsoft.com/office/officeart/2005/8/layout/hList7"/>
    <dgm:cxn modelId="{6E8FD596-6BEE-4142-889C-8404C86C3802}" type="presOf" srcId="{A053D0DC-0142-BF4C-AE6F-625D0D982827}" destId="{33F82E25-A836-E546-AC05-F68E19903C15}" srcOrd="0" destOrd="0" presId="urn:microsoft.com/office/officeart/2005/8/layout/hList7"/>
    <dgm:cxn modelId="{4A2231A5-B996-6345-AA69-7395FB9E65C6}" type="presOf" srcId="{6506F100-0619-2544-A1F4-9D6E7BD82307}" destId="{BB2CB1E6-CC18-FD47-B63D-BA43B6AF3381}" srcOrd="0" destOrd="0" presId="urn:microsoft.com/office/officeart/2005/8/layout/hList7"/>
    <dgm:cxn modelId="{91C2D3B1-1185-B34C-B4C8-E9EE518DD66D}" srcId="{A053D0DC-0142-BF4C-AE6F-625D0D982827}" destId="{4B17A1E9-C0FE-1947-A942-5BEB22F6456C}" srcOrd="2" destOrd="0" parTransId="{12F6310D-FCBF-274B-9C1F-7941FA3BFFF9}" sibTransId="{CC0486E6-CB5F-704C-9E81-25143AFE8B46}"/>
    <dgm:cxn modelId="{C3C88BC6-F876-A343-840D-A0390AB93E06}" type="presOf" srcId="{4B17A1E9-C0FE-1947-A942-5BEB22F6456C}" destId="{D4DB7E81-C478-C84D-82A9-15F8DE474573}" srcOrd="1" destOrd="0" presId="urn:microsoft.com/office/officeart/2005/8/layout/hList7"/>
    <dgm:cxn modelId="{AE3DEBE5-9A22-2A41-A4E9-856140E38ED5}" type="presOf" srcId="{7F0E2D3D-C7B2-E149-ABAD-63C7DEDB7B7B}" destId="{AA2C4ECD-1041-5749-9C70-4D9BDCA0F777}" srcOrd="1" destOrd="0" presId="urn:microsoft.com/office/officeart/2005/8/layout/hList7"/>
    <dgm:cxn modelId="{C57C9BF3-000F-264A-9A83-F14EBB9DDC83}" type="presOf" srcId="{7F0E2D3D-C7B2-E149-ABAD-63C7DEDB7B7B}" destId="{D0B3D088-3753-B84D-BE29-8F6BBE8D248F}" srcOrd="0" destOrd="0" presId="urn:microsoft.com/office/officeart/2005/8/layout/hList7"/>
    <dgm:cxn modelId="{B50515CC-ED5D-7C41-9014-978CCB43A780}" type="presParOf" srcId="{33F82E25-A836-E546-AC05-F68E19903C15}" destId="{A7202CD1-18D0-CA48-8694-E7FB044CEA18}" srcOrd="0" destOrd="0" presId="urn:microsoft.com/office/officeart/2005/8/layout/hList7"/>
    <dgm:cxn modelId="{B7FD5C4F-4AFA-C842-854B-DDE01B0935F5}" type="presParOf" srcId="{33F82E25-A836-E546-AC05-F68E19903C15}" destId="{76C4460D-1AF9-4C4B-B5D9-D65160AED9C0}" srcOrd="1" destOrd="0" presId="urn:microsoft.com/office/officeart/2005/8/layout/hList7"/>
    <dgm:cxn modelId="{D24211A5-AF93-E749-B4B4-BDA485B4D8DA}" type="presParOf" srcId="{76C4460D-1AF9-4C4B-B5D9-D65160AED9C0}" destId="{B0361C8D-7F40-9B4B-8467-E6F705B7EF55}" srcOrd="0" destOrd="0" presId="urn:microsoft.com/office/officeart/2005/8/layout/hList7"/>
    <dgm:cxn modelId="{F5201C5D-6D5A-984F-AB9D-763D8ED43690}" type="presParOf" srcId="{B0361C8D-7F40-9B4B-8467-E6F705B7EF55}" destId="{D0B3D088-3753-B84D-BE29-8F6BBE8D248F}" srcOrd="0" destOrd="0" presId="urn:microsoft.com/office/officeart/2005/8/layout/hList7"/>
    <dgm:cxn modelId="{59376067-57C2-A049-A9A9-BFB96DDE6741}" type="presParOf" srcId="{B0361C8D-7F40-9B4B-8467-E6F705B7EF55}" destId="{AA2C4ECD-1041-5749-9C70-4D9BDCA0F777}" srcOrd="1" destOrd="0" presId="urn:microsoft.com/office/officeart/2005/8/layout/hList7"/>
    <dgm:cxn modelId="{E3F5DA13-8FED-4C49-8722-6229EABF0329}" type="presParOf" srcId="{B0361C8D-7F40-9B4B-8467-E6F705B7EF55}" destId="{B000BCB2-840C-454B-891B-89D8AF7799D8}" srcOrd="2" destOrd="0" presId="urn:microsoft.com/office/officeart/2005/8/layout/hList7"/>
    <dgm:cxn modelId="{B5A78539-9BA3-9F40-BCD7-95BE89A990A2}" type="presParOf" srcId="{B0361C8D-7F40-9B4B-8467-E6F705B7EF55}" destId="{7B8A4D05-BEA0-554A-AB79-958D17F682E4}" srcOrd="3" destOrd="0" presId="urn:microsoft.com/office/officeart/2005/8/layout/hList7"/>
    <dgm:cxn modelId="{348CEC51-0B85-F64F-8D03-175C03B466DC}" type="presParOf" srcId="{76C4460D-1AF9-4C4B-B5D9-D65160AED9C0}" destId="{9328CCC3-8D88-214A-8E0D-19B526330FA9}" srcOrd="1" destOrd="0" presId="urn:microsoft.com/office/officeart/2005/8/layout/hList7"/>
    <dgm:cxn modelId="{F52BF8DA-96EC-5B4B-BA9A-8E83BB1DAD23}" type="presParOf" srcId="{76C4460D-1AF9-4C4B-B5D9-D65160AED9C0}" destId="{4F3A1B8C-6E4C-9F48-B706-51FE53F3E9E1}" srcOrd="2" destOrd="0" presId="urn:microsoft.com/office/officeart/2005/8/layout/hList7"/>
    <dgm:cxn modelId="{5B6A1AA5-ADA2-7341-BACE-2EAD75AD7E13}" type="presParOf" srcId="{4F3A1B8C-6E4C-9F48-B706-51FE53F3E9E1}" destId="{B80ED944-7505-F244-80A1-6724884940A7}" srcOrd="0" destOrd="0" presId="urn:microsoft.com/office/officeart/2005/8/layout/hList7"/>
    <dgm:cxn modelId="{7425AAFA-F660-6944-AC98-51D60E13EAA6}" type="presParOf" srcId="{4F3A1B8C-6E4C-9F48-B706-51FE53F3E9E1}" destId="{4CEE7982-2777-0141-B823-0D3458E4023D}" srcOrd="1" destOrd="0" presId="urn:microsoft.com/office/officeart/2005/8/layout/hList7"/>
    <dgm:cxn modelId="{5495B0CE-7305-A644-B473-BA148332F051}" type="presParOf" srcId="{4F3A1B8C-6E4C-9F48-B706-51FE53F3E9E1}" destId="{75B65E18-4126-6D44-A27E-A47FAF2F964A}" srcOrd="2" destOrd="0" presId="urn:microsoft.com/office/officeart/2005/8/layout/hList7"/>
    <dgm:cxn modelId="{E822C554-5279-844A-AA8C-41957343B572}" type="presParOf" srcId="{4F3A1B8C-6E4C-9F48-B706-51FE53F3E9E1}" destId="{93BA5A07-009E-6C41-B0D9-465C3BA652A7}" srcOrd="3" destOrd="0" presId="urn:microsoft.com/office/officeart/2005/8/layout/hList7"/>
    <dgm:cxn modelId="{1FBB2D62-FD40-A242-9AA7-5D4F66B3CDFC}" type="presParOf" srcId="{76C4460D-1AF9-4C4B-B5D9-D65160AED9C0}" destId="{BB2CB1E6-CC18-FD47-B63D-BA43B6AF3381}" srcOrd="3" destOrd="0" presId="urn:microsoft.com/office/officeart/2005/8/layout/hList7"/>
    <dgm:cxn modelId="{319F817F-52A2-8F4E-B716-A40242AD0D8A}" type="presParOf" srcId="{76C4460D-1AF9-4C4B-B5D9-D65160AED9C0}" destId="{170ADC95-A80B-6E4D-858F-8F84C5CF0127}" srcOrd="4" destOrd="0" presId="urn:microsoft.com/office/officeart/2005/8/layout/hList7"/>
    <dgm:cxn modelId="{C2646DFA-7E10-A548-AADF-65BFDD19E12A}" type="presParOf" srcId="{170ADC95-A80B-6E4D-858F-8F84C5CF0127}" destId="{81ECFAFA-79DD-DE40-8565-24C897B5AE4F}" srcOrd="0" destOrd="0" presId="urn:microsoft.com/office/officeart/2005/8/layout/hList7"/>
    <dgm:cxn modelId="{F08A7172-1E26-5242-A12F-39D602ADD2A3}" type="presParOf" srcId="{170ADC95-A80B-6E4D-858F-8F84C5CF0127}" destId="{D4DB7E81-C478-C84D-82A9-15F8DE474573}" srcOrd="1" destOrd="0" presId="urn:microsoft.com/office/officeart/2005/8/layout/hList7"/>
    <dgm:cxn modelId="{C2E1399A-4A83-F04F-9FB0-1A16AF01BCED}" type="presParOf" srcId="{170ADC95-A80B-6E4D-858F-8F84C5CF0127}" destId="{1284E8D0-16D5-BF49-A386-78E11F86E3FD}" srcOrd="2" destOrd="0" presId="urn:microsoft.com/office/officeart/2005/8/layout/hList7"/>
    <dgm:cxn modelId="{DF8925DE-C077-B047-99B0-E56D57C0D30B}" type="presParOf" srcId="{170ADC95-A80B-6E4D-858F-8F84C5CF0127}" destId="{8249B853-73B7-9145-AC91-71AB5B60BAEC}"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B3D088-3753-B84D-BE29-8F6BBE8D248F}">
      <dsp:nvSpPr>
        <dsp:cNvPr id="0" name=""/>
        <dsp:cNvSpPr/>
      </dsp:nvSpPr>
      <dsp:spPr>
        <a:xfrm>
          <a:off x="2210" y="0"/>
          <a:ext cx="3439801" cy="516572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5128" tIns="135128" rIns="135128" bIns="135128" numCol="1" spcCol="1270" anchor="t" anchorCtr="0">
          <a:noAutofit/>
        </a:bodyPr>
        <a:lstStyle/>
        <a:p>
          <a:pPr marL="0" lvl="0" indent="0" algn="ctr" defTabSz="844550">
            <a:lnSpc>
              <a:spcPct val="90000"/>
            </a:lnSpc>
            <a:spcBef>
              <a:spcPct val="0"/>
            </a:spcBef>
            <a:spcAft>
              <a:spcPct val="35000"/>
            </a:spcAft>
            <a:buNone/>
          </a:pPr>
          <a:r>
            <a:rPr lang="en-US" sz="1900" kern="1200" dirty="0"/>
            <a:t>Research Area 1</a:t>
          </a:r>
        </a:p>
        <a:p>
          <a:pPr marL="0" lvl="0" indent="0" algn="ctr" defTabSz="844550">
            <a:lnSpc>
              <a:spcPct val="90000"/>
            </a:lnSpc>
            <a:spcBef>
              <a:spcPct val="0"/>
            </a:spcBef>
            <a:spcAft>
              <a:spcPct val="35000"/>
            </a:spcAft>
            <a:buNone/>
          </a:pPr>
          <a:endParaRPr lang="en-US" sz="1900" kern="1200" dirty="0"/>
        </a:p>
        <a:p>
          <a:pPr marL="0" lvl="0" indent="0" algn="ctr" defTabSz="844550">
            <a:lnSpc>
              <a:spcPct val="90000"/>
            </a:lnSpc>
            <a:spcBef>
              <a:spcPct val="0"/>
            </a:spcBef>
            <a:spcAft>
              <a:spcPct val="35000"/>
            </a:spcAft>
            <a:buNone/>
          </a:pPr>
          <a:r>
            <a:rPr lang="en-US" sz="1900" kern="1200" dirty="0"/>
            <a:t>HRL Agent Architecture and Training Framework for Combat Units</a:t>
          </a:r>
        </a:p>
        <a:p>
          <a:pPr marL="0" lvl="0" indent="0" algn="ctr" defTabSz="844550">
            <a:lnSpc>
              <a:spcPct val="90000"/>
            </a:lnSpc>
            <a:spcBef>
              <a:spcPct val="0"/>
            </a:spcBef>
            <a:spcAft>
              <a:spcPct val="35000"/>
            </a:spcAft>
            <a:buNone/>
          </a:pPr>
          <a:endParaRPr lang="en-US" sz="1900" kern="1200" dirty="0"/>
        </a:p>
      </dsp:txBody>
      <dsp:txXfrm>
        <a:off x="2210" y="2066289"/>
        <a:ext cx="3439801" cy="2066289"/>
      </dsp:txXfrm>
    </dsp:sp>
    <dsp:sp modelId="{7B8A4D05-BEA0-554A-AB79-958D17F682E4}">
      <dsp:nvSpPr>
        <dsp:cNvPr id="0" name=""/>
        <dsp:cNvSpPr/>
      </dsp:nvSpPr>
      <dsp:spPr>
        <a:xfrm>
          <a:off x="862018" y="309943"/>
          <a:ext cx="1720186" cy="1720186"/>
        </a:xfrm>
        <a:prstGeom prst="ellipse">
          <a:avLst/>
        </a:prstGeom>
        <a:blipFill>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B80ED944-7505-F244-80A1-6724884940A7}">
      <dsp:nvSpPr>
        <dsp:cNvPr id="0" name=""/>
        <dsp:cNvSpPr/>
      </dsp:nvSpPr>
      <dsp:spPr>
        <a:xfrm>
          <a:off x="3545206" y="0"/>
          <a:ext cx="3439801" cy="516572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5128" tIns="135128" rIns="135128" bIns="135128" numCol="1" spcCol="1270" anchor="t" anchorCtr="0">
          <a:noAutofit/>
        </a:bodyPr>
        <a:lstStyle/>
        <a:p>
          <a:pPr marL="0" lvl="0" indent="0" algn="ctr" defTabSz="844550">
            <a:lnSpc>
              <a:spcPct val="90000"/>
            </a:lnSpc>
            <a:spcBef>
              <a:spcPct val="0"/>
            </a:spcBef>
            <a:spcAft>
              <a:spcPct val="35000"/>
            </a:spcAft>
            <a:buNone/>
          </a:pPr>
          <a:r>
            <a:rPr lang="en-US" sz="1900" kern="1200" dirty="0"/>
            <a:t>Research Area 2</a:t>
          </a:r>
        </a:p>
        <a:p>
          <a:pPr marL="0" lvl="0" indent="0" algn="ctr" defTabSz="844550">
            <a:lnSpc>
              <a:spcPct val="90000"/>
            </a:lnSpc>
            <a:spcBef>
              <a:spcPct val="0"/>
            </a:spcBef>
            <a:spcAft>
              <a:spcPct val="35000"/>
            </a:spcAft>
            <a:buNone/>
          </a:pPr>
          <a:endParaRPr lang="en-US" sz="1900" kern="1200" dirty="0"/>
        </a:p>
        <a:p>
          <a:pPr marL="0" lvl="0" indent="0" algn="ctr" defTabSz="844550">
            <a:lnSpc>
              <a:spcPct val="90000"/>
            </a:lnSpc>
            <a:spcBef>
              <a:spcPct val="0"/>
            </a:spcBef>
            <a:spcAft>
              <a:spcPct val="35000"/>
            </a:spcAft>
            <a:buNone/>
          </a:pPr>
          <a:r>
            <a:rPr lang="en-US" sz="1900" kern="1200" dirty="0"/>
            <a:t>State Abstraction to Enable Scaling HRL for Combat Modeling and Simulation</a:t>
          </a:r>
        </a:p>
      </dsp:txBody>
      <dsp:txXfrm>
        <a:off x="3545206" y="2066289"/>
        <a:ext cx="3439801" cy="2066289"/>
      </dsp:txXfrm>
    </dsp:sp>
    <dsp:sp modelId="{93BA5A07-009E-6C41-B0D9-465C3BA652A7}">
      <dsp:nvSpPr>
        <dsp:cNvPr id="0" name=""/>
        <dsp:cNvSpPr/>
      </dsp:nvSpPr>
      <dsp:spPr>
        <a:xfrm>
          <a:off x="4405013" y="309943"/>
          <a:ext cx="1720186" cy="1720186"/>
        </a:xfrm>
        <a:prstGeom prst="ellipse">
          <a:avLst/>
        </a:prstGeom>
        <a:blipFill>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81ECFAFA-79DD-DE40-8565-24C897B5AE4F}">
      <dsp:nvSpPr>
        <dsp:cNvPr id="0" name=""/>
        <dsp:cNvSpPr/>
      </dsp:nvSpPr>
      <dsp:spPr>
        <a:xfrm>
          <a:off x="7088201" y="0"/>
          <a:ext cx="3439801" cy="516572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5128" tIns="135128" rIns="135128" bIns="135128" numCol="1" spcCol="1270" anchor="t" anchorCtr="0">
          <a:noAutofit/>
        </a:bodyPr>
        <a:lstStyle/>
        <a:p>
          <a:pPr marL="0" lvl="0" indent="0" algn="ctr" defTabSz="844550">
            <a:lnSpc>
              <a:spcPct val="90000"/>
            </a:lnSpc>
            <a:spcBef>
              <a:spcPct val="0"/>
            </a:spcBef>
            <a:spcAft>
              <a:spcPct val="35000"/>
            </a:spcAft>
            <a:buNone/>
          </a:pPr>
          <a:r>
            <a:rPr lang="en-US" sz="1900" kern="1200" dirty="0"/>
            <a:t>Research Area 3</a:t>
          </a:r>
        </a:p>
        <a:p>
          <a:pPr marL="0" lvl="0" indent="0" algn="ctr" defTabSz="844550">
            <a:lnSpc>
              <a:spcPct val="90000"/>
            </a:lnSpc>
            <a:spcBef>
              <a:spcPct val="0"/>
            </a:spcBef>
            <a:spcAft>
              <a:spcPct val="35000"/>
            </a:spcAft>
            <a:buNone/>
          </a:pPr>
          <a:endParaRPr lang="en-US" sz="1900" kern="1200" dirty="0"/>
        </a:p>
        <a:p>
          <a:pPr marL="0" lvl="0" indent="0" algn="ctr" defTabSz="844550">
            <a:lnSpc>
              <a:spcPct val="90000"/>
            </a:lnSpc>
            <a:spcBef>
              <a:spcPct val="0"/>
            </a:spcBef>
            <a:spcAft>
              <a:spcPct val="35000"/>
            </a:spcAft>
            <a:buNone/>
          </a:pPr>
          <a:r>
            <a:rPr lang="en-US" sz="1900" kern="1200" dirty="0"/>
            <a:t>HRL Agent Architecture and Training Framework Implementation into a High-Fidelity Combat Simulation</a:t>
          </a:r>
        </a:p>
      </dsp:txBody>
      <dsp:txXfrm>
        <a:off x="7088201" y="2066289"/>
        <a:ext cx="3439801" cy="2066289"/>
      </dsp:txXfrm>
    </dsp:sp>
    <dsp:sp modelId="{8249B853-73B7-9145-AC91-71AB5B60BAEC}">
      <dsp:nvSpPr>
        <dsp:cNvPr id="0" name=""/>
        <dsp:cNvSpPr/>
      </dsp:nvSpPr>
      <dsp:spPr>
        <a:xfrm>
          <a:off x="7948009" y="310958"/>
          <a:ext cx="1720186" cy="1718156"/>
        </a:xfrm>
        <a:prstGeom prst="ellipse">
          <a:avLst/>
        </a:prstGeom>
        <a:blipFill>
          <a:blip xmlns:r="http://schemas.openxmlformats.org/officeDocument/2006/relationships" r:embed="rId3">
            <a:extLst>
              <a:ext uri="{28A0092B-C50C-407E-A947-70E740481C1C}">
                <a14:useLocalDpi xmlns:a14="http://schemas.microsoft.com/office/drawing/2010/main"/>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A7202CD1-18D0-CA48-8694-E7FB044CEA18}">
      <dsp:nvSpPr>
        <dsp:cNvPr id="0" name=""/>
        <dsp:cNvSpPr/>
      </dsp:nvSpPr>
      <dsp:spPr>
        <a:xfrm>
          <a:off x="1219192" y="4194242"/>
          <a:ext cx="8092604" cy="774858"/>
        </a:xfrm>
        <a:prstGeom prst="leftRightArrow">
          <a:avLst/>
        </a:prstGeom>
        <a:solidFill>
          <a:schemeClr val="accent1">
            <a:tint val="6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017F3E9-4C52-4608-9B3C-C8A34129B175}" type="datetimeFigureOut">
              <a:rPr lang="en-US" smtClean="0"/>
              <a:t>5/22/2023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376AB1C-59F8-470D-BD0A-E626F520FD75}" type="slidenum">
              <a:rPr lang="en-US" smtClean="0"/>
              <a:t>‹#›</a:t>
            </a:fld>
            <a:endParaRPr lang="en-US"/>
          </a:p>
        </p:txBody>
      </p:sp>
    </p:spTree>
    <p:extLst>
      <p:ext uri="{BB962C8B-B14F-4D97-AF65-F5344CB8AC3E}">
        <p14:creationId xmlns:p14="http://schemas.microsoft.com/office/powerpoint/2010/main" val="418360569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48075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36987" y="5536407"/>
            <a:ext cx="519490" cy="1063717"/>
          </a:xfrm>
          <a:prstGeom prst="rect">
            <a:avLst/>
          </a:prstGeom>
        </p:spPr>
      </p:pic>
    </p:spTree>
    <p:extLst>
      <p:ext uri="{BB962C8B-B14F-4D97-AF65-F5344CB8AC3E}">
        <p14:creationId xmlns:p14="http://schemas.microsoft.com/office/powerpoint/2010/main" val="1217782271"/>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3" Type="http://schemas.openxmlformats.org/officeDocument/2006/relationships/image" Target="../media/image37.png"/><Relationship Id="rId7" Type="http://schemas.openxmlformats.org/officeDocument/2006/relationships/image" Target="../media/image41.svg"/><Relationship Id="rId12" Type="http://schemas.openxmlformats.org/officeDocument/2006/relationships/image" Target="../media/image46.png"/><Relationship Id="rId17" Type="http://schemas.openxmlformats.org/officeDocument/2006/relationships/image" Target="../media/image51.jpeg"/><Relationship Id="rId2" Type="http://schemas.openxmlformats.org/officeDocument/2006/relationships/image" Target="../media/image24.png"/><Relationship Id="rId16" Type="http://schemas.openxmlformats.org/officeDocument/2006/relationships/image" Target="../media/image50.jpeg"/><Relationship Id="rId1" Type="http://schemas.openxmlformats.org/officeDocument/2006/relationships/slideLayout" Target="../slideLayouts/slideLayout1.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5" Type="http://schemas.openxmlformats.org/officeDocument/2006/relationships/image" Target="../media/image4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4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4695290" y="1515542"/>
            <a:ext cx="7125236" cy="1754326"/>
          </a:xfrm>
          <a:prstGeom prst="rect">
            <a:avLst/>
          </a:prstGeom>
          <a:noFill/>
        </p:spPr>
        <p:txBody>
          <a:bodyPr wrap="square" rtlCol="0">
            <a:spAutoFit/>
          </a:bodyPr>
          <a:lstStyle/>
          <a:p>
            <a:pPr algn="r"/>
            <a:r>
              <a:rPr lang="en-US" sz="3600" dirty="0">
                <a:solidFill>
                  <a:srgbClr val="00133B"/>
                </a:solidFill>
                <a:latin typeface="Franklin Gothic Heavy" panose="020B0903020102020204" pitchFamily="34" charset="0"/>
              </a:rPr>
              <a:t>Scaling Intelligent Combat Behaviors Through Hierarchical Reinforcement Learning</a:t>
            </a:r>
          </a:p>
        </p:txBody>
      </p:sp>
      <p:sp>
        <p:nvSpPr>
          <p:cNvPr id="8" name="TextBox 7"/>
          <p:cNvSpPr txBox="1"/>
          <p:nvPr/>
        </p:nvSpPr>
        <p:spPr>
          <a:xfrm>
            <a:off x="5866107" y="3269868"/>
            <a:ext cx="5954419" cy="707886"/>
          </a:xfrm>
          <a:prstGeom prst="rect">
            <a:avLst/>
          </a:prstGeom>
          <a:noFill/>
        </p:spPr>
        <p:txBody>
          <a:bodyPr wrap="square" rtlCol="0">
            <a:spAutoFit/>
          </a:bodyPr>
          <a:lstStyle/>
          <a:p>
            <a:pPr algn="r"/>
            <a:r>
              <a:rPr lang="en-US" sz="4000" dirty="0">
                <a:solidFill>
                  <a:srgbClr val="2356B4"/>
                </a:solidFill>
                <a:latin typeface="+mj-lt"/>
              </a:rPr>
              <a:t>LtCol Scotty Black, USMC</a:t>
            </a:r>
          </a:p>
        </p:txBody>
      </p:sp>
      <p:sp>
        <p:nvSpPr>
          <p:cNvPr id="9" name="TextBox 8"/>
          <p:cNvSpPr txBox="1"/>
          <p:nvPr/>
        </p:nvSpPr>
        <p:spPr>
          <a:xfrm>
            <a:off x="5619750" y="4034217"/>
            <a:ext cx="6200777" cy="523220"/>
          </a:xfrm>
          <a:prstGeom prst="rect">
            <a:avLst/>
          </a:prstGeom>
          <a:noFill/>
        </p:spPr>
        <p:txBody>
          <a:bodyPr wrap="square" rtlCol="0">
            <a:spAutoFit/>
          </a:bodyPr>
          <a:lstStyle/>
          <a:p>
            <a:pPr algn="r"/>
            <a:r>
              <a:rPr lang="en-US" sz="2800" dirty="0">
                <a:solidFill>
                  <a:srgbClr val="2356B4"/>
                </a:solidFill>
                <a:latin typeface="+mj-lt"/>
              </a:rPr>
              <a:t>23 May 2023</a:t>
            </a:r>
          </a:p>
        </p:txBody>
      </p:sp>
      <p:sp>
        <p:nvSpPr>
          <p:cNvPr id="10" name="TextBox 9"/>
          <p:cNvSpPr txBox="1"/>
          <p:nvPr/>
        </p:nvSpPr>
        <p:spPr>
          <a:xfrm>
            <a:off x="5953125" y="4465997"/>
            <a:ext cx="5867402" cy="523220"/>
          </a:xfrm>
          <a:prstGeom prst="rect">
            <a:avLst/>
          </a:prstGeom>
          <a:noFill/>
        </p:spPr>
        <p:txBody>
          <a:bodyPr wrap="square" rtlCol="0">
            <a:spAutoFit/>
          </a:bodyPr>
          <a:lstStyle/>
          <a:p>
            <a:pPr algn="r"/>
            <a:r>
              <a:rPr lang="en-US" sz="2800" dirty="0" err="1">
                <a:solidFill>
                  <a:srgbClr val="2356B4"/>
                </a:solidFill>
                <a:latin typeface="+mj-lt"/>
              </a:rPr>
              <a:t>scotty.black@nps.edu</a:t>
            </a:r>
            <a:endParaRPr lang="en-US" sz="2800" dirty="0">
              <a:solidFill>
                <a:srgbClr val="2356B4"/>
              </a:solidFill>
              <a:latin typeface="+mj-lt"/>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225" y="-163835"/>
            <a:ext cx="6257768" cy="6252856"/>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9010" y="6062905"/>
            <a:ext cx="1716199" cy="452283"/>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1320" y="5972565"/>
            <a:ext cx="998001" cy="689528"/>
          </a:xfrm>
          <a:prstGeom prst="rect">
            <a:avLst/>
          </a:prstGeom>
        </p:spPr>
      </p:pic>
    </p:spTree>
    <p:extLst>
      <p:ext uri="{BB962C8B-B14F-4D97-AF65-F5344CB8AC3E}">
        <p14:creationId xmlns:p14="http://schemas.microsoft.com/office/powerpoint/2010/main" val="2815792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FDDBC1-6D84-3408-57F8-2BE4F9B22246}"/>
              </a:ext>
            </a:extLst>
          </p:cNvPr>
          <p:cNvPicPr>
            <a:picLocks noChangeAspect="1"/>
          </p:cNvPicPr>
          <p:nvPr/>
        </p:nvPicPr>
        <p:blipFill>
          <a:blip r:embed="rId2"/>
          <a:stretch>
            <a:fillRect/>
          </a:stretch>
        </p:blipFill>
        <p:spPr>
          <a:xfrm>
            <a:off x="1872241" y="1008867"/>
            <a:ext cx="8447518" cy="5155100"/>
          </a:xfrm>
          <a:prstGeom prst="rect">
            <a:avLst/>
          </a:prstGeom>
        </p:spPr>
      </p:pic>
      <p:sp>
        <p:nvSpPr>
          <p:cNvPr id="3" name="TextBox 2">
            <a:extLst>
              <a:ext uri="{FF2B5EF4-FFF2-40B4-BE49-F238E27FC236}">
                <a16:creationId xmlns:a16="http://schemas.microsoft.com/office/drawing/2014/main" id="{777C086F-A9D1-0AC0-4AFD-7EFE2DABA3E4}"/>
              </a:ext>
            </a:extLst>
          </p:cNvPr>
          <p:cNvSpPr txBox="1"/>
          <p:nvPr/>
        </p:nvSpPr>
        <p:spPr>
          <a:xfrm>
            <a:off x="140164" y="4"/>
            <a:ext cx="11911672" cy="769441"/>
          </a:xfrm>
          <a:prstGeom prst="rect">
            <a:avLst/>
          </a:prstGeom>
          <a:noFill/>
        </p:spPr>
        <p:txBody>
          <a:bodyPr wrap="square" rtlCol="0">
            <a:spAutoFit/>
          </a:bodyPr>
          <a:lstStyle/>
          <a:p>
            <a:r>
              <a:rPr lang="en-US" sz="4400" dirty="0">
                <a:solidFill>
                  <a:schemeClr val="bg1"/>
                </a:solidFill>
                <a:latin typeface="Franklin Gothic Heavy" panose="020B0903020102020204" pitchFamily="34" charset="0"/>
              </a:rPr>
              <a:t>HRL Framework</a:t>
            </a:r>
          </a:p>
        </p:txBody>
      </p:sp>
    </p:spTree>
    <p:extLst>
      <p:ext uri="{BB962C8B-B14F-4D97-AF65-F5344CB8AC3E}">
        <p14:creationId xmlns:p14="http://schemas.microsoft.com/office/powerpoint/2010/main" val="3340109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DB55BF1E-EB5D-03FC-D655-05559EBA40A8}"/>
              </a:ext>
            </a:extLst>
          </p:cNvPr>
          <p:cNvSpPr/>
          <p:nvPr/>
        </p:nvSpPr>
        <p:spPr>
          <a:xfrm>
            <a:off x="2270589" y="954188"/>
            <a:ext cx="7890552" cy="403553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5862AA5-0F00-6941-2FC1-91EADC09C0D0}"/>
              </a:ext>
            </a:extLst>
          </p:cNvPr>
          <p:cNvSpPr txBox="1"/>
          <p:nvPr/>
        </p:nvSpPr>
        <p:spPr>
          <a:xfrm>
            <a:off x="140164" y="4"/>
            <a:ext cx="11911672" cy="769441"/>
          </a:xfrm>
          <a:prstGeom prst="rect">
            <a:avLst/>
          </a:prstGeom>
          <a:noFill/>
        </p:spPr>
        <p:txBody>
          <a:bodyPr wrap="square" rtlCol="0">
            <a:spAutoFit/>
          </a:bodyPr>
          <a:lstStyle/>
          <a:p>
            <a:r>
              <a:rPr lang="en-US" sz="4400" dirty="0">
                <a:solidFill>
                  <a:schemeClr val="bg1"/>
                </a:solidFill>
                <a:latin typeface="Franklin Gothic Heavy" panose="020B0903020102020204" pitchFamily="34" charset="0"/>
              </a:rPr>
              <a:t>Multi-Model Framework</a:t>
            </a:r>
          </a:p>
        </p:txBody>
      </p:sp>
      <p:pic>
        <p:nvPicPr>
          <p:cNvPr id="3" name="Picture 2">
            <a:extLst>
              <a:ext uri="{FF2B5EF4-FFF2-40B4-BE49-F238E27FC236}">
                <a16:creationId xmlns:a16="http://schemas.microsoft.com/office/drawing/2014/main" id="{D7385D3F-07C6-87E9-0C36-87CCCABBF003}"/>
              </a:ext>
            </a:extLst>
          </p:cNvPr>
          <p:cNvPicPr>
            <a:picLocks noChangeAspect="1"/>
          </p:cNvPicPr>
          <p:nvPr/>
        </p:nvPicPr>
        <p:blipFill>
          <a:blip r:embed="rId2"/>
          <a:stretch>
            <a:fillRect/>
          </a:stretch>
        </p:blipFill>
        <p:spPr>
          <a:xfrm>
            <a:off x="2589849" y="1187563"/>
            <a:ext cx="7156137" cy="3619281"/>
          </a:xfrm>
          <a:prstGeom prst="rect">
            <a:avLst/>
          </a:prstGeom>
        </p:spPr>
      </p:pic>
      <p:sp>
        <p:nvSpPr>
          <p:cNvPr id="5" name="Rounded Rectangle 4">
            <a:extLst>
              <a:ext uri="{FF2B5EF4-FFF2-40B4-BE49-F238E27FC236}">
                <a16:creationId xmlns:a16="http://schemas.microsoft.com/office/drawing/2014/main" id="{7B08D6EA-7FE6-60D3-EE5A-1F482BE9C8F9}"/>
              </a:ext>
            </a:extLst>
          </p:cNvPr>
          <p:cNvSpPr/>
          <p:nvPr/>
        </p:nvSpPr>
        <p:spPr>
          <a:xfrm>
            <a:off x="573024" y="5860667"/>
            <a:ext cx="11045952" cy="739711"/>
          </a:xfrm>
          <a:prstGeom prst="roundRect">
            <a:avLst/>
          </a:prstGeom>
          <a:solidFill>
            <a:srgbClr val="FCFFA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tx1"/>
                </a:solidFill>
              </a:rPr>
              <a:t>A multi-model approach improved the mean score by </a:t>
            </a:r>
            <a:r>
              <a:rPr lang="en-US" sz="1600" b="1" dirty="0">
                <a:solidFill>
                  <a:srgbClr val="0432FF"/>
                </a:solidFill>
              </a:rPr>
              <a:t>62.6%</a:t>
            </a:r>
            <a:r>
              <a:rPr lang="en-US" sz="1600" b="1" dirty="0">
                <a:solidFill>
                  <a:schemeClr val="tx1"/>
                </a:solidFill>
              </a:rPr>
              <a:t> over the mean game score of the best-performing single-model. </a:t>
            </a:r>
          </a:p>
          <a:p>
            <a:pPr algn="ctr"/>
            <a:r>
              <a:rPr lang="en-US" sz="1600" b="1" dirty="0">
                <a:solidFill>
                  <a:schemeClr val="tx1"/>
                </a:solidFill>
              </a:rPr>
              <a:t>A multi-model with more embedded behavior models outperforms a multi-model with fewer behavior models. </a:t>
            </a:r>
          </a:p>
        </p:txBody>
      </p:sp>
      <p:sp>
        <p:nvSpPr>
          <p:cNvPr id="6" name="TextBox 5">
            <a:extLst>
              <a:ext uri="{FF2B5EF4-FFF2-40B4-BE49-F238E27FC236}">
                <a16:creationId xmlns:a16="http://schemas.microsoft.com/office/drawing/2014/main" id="{89BAD5AE-9B1B-1E56-ABB8-A75C0D5F176D}"/>
              </a:ext>
            </a:extLst>
          </p:cNvPr>
          <p:cNvSpPr txBox="1"/>
          <p:nvPr/>
        </p:nvSpPr>
        <p:spPr>
          <a:xfrm>
            <a:off x="914400" y="5102031"/>
            <a:ext cx="103632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dirty="0"/>
              <a:t>At each action-selection step, the multi-model receives an observation as input, and passes it to each of its score prediction models. Each score prediction model outputs a predicted game score, which is passed to an evaluation function. Based on this evaluation function, a behavior model is then selected. Finally, the original observation is passed to the selected behavior model and an action is output.</a:t>
            </a:r>
          </a:p>
        </p:txBody>
      </p:sp>
    </p:spTree>
    <p:extLst>
      <p:ext uri="{BB962C8B-B14F-4D97-AF65-F5344CB8AC3E}">
        <p14:creationId xmlns:p14="http://schemas.microsoft.com/office/powerpoint/2010/main" val="562001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A6922C3-5F1B-FBE0-1EFD-CC6D334A5BAF}"/>
              </a:ext>
            </a:extLst>
          </p:cNvPr>
          <p:cNvSpPr txBox="1"/>
          <p:nvPr/>
        </p:nvSpPr>
        <p:spPr>
          <a:xfrm>
            <a:off x="140164" y="4"/>
            <a:ext cx="11911672" cy="769441"/>
          </a:xfrm>
          <a:prstGeom prst="rect">
            <a:avLst/>
          </a:prstGeom>
          <a:noFill/>
        </p:spPr>
        <p:txBody>
          <a:bodyPr wrap="square" rtlCol="0">
            <a:spAutoFit/>
          </a:bodyPr>
          <a:lstStyle/>
          <a:p>
            <a:r>
              <a:rPr lang="en-US" sz="4400" dirty="0">
                <a:solidFill>
                  <a:schemeClr val="bg1"/>
                </a:solidFill>
                <a:latin typeface="Franklin Gothic Heavy" panose="020B0903020102020204" pitchFamily="34" charset="0"/>
              </a:rPr>
              <a:t>Mean Scores Compared</a:t>
            </a:r>
          </a:p>
        </p:txBody>
      </p:sp>
      <p:graphicFrame>
        <p:nvGraphicFramePr>
          <p:cNvPr id="4" name="Table 7">
            <a:extLst>
              <a:ext uri="{FF2B5EF4-FFF2-40B4-BE49-F238E27FC236}">
                <a16:creationId xmlns:a16="http://schemas.microsoft.com/office/drawing/2014/main" id="{A6377FE3-4292-7F3D-F3FF-998258212A8A}"/>
              </a:ext>
            </a:extLst>
          </p:cNvPr>
          <p:cNvGraphicFramePr>
            <a:graphicFrameLocks noGrp="1"/>
          </p:cNvGraphicFramePr>
          <p:nvPr>
            <p:extLst>
              <p:ext uri="{D42A27DB-BD31-4B8C-83A1-F6EECF244321}">
                <p14:modId xmlns:p14="http://schemas.microsoft.com/office/powerpoint/2010/main" val="4104760513"/>
              </p:ext>
            </p:extLst>
          </p:nvPr>
        </p:nvGraphicFramePr>
        <p:xfrm>
          <a:off x="189274" y="4673630"/>
          <a:ext cx="10515596" cy="1417464"/>
        </p:xfrm>
        <a:graphic>
          <a:graphicData uri="http://schemas.openxmlformats.org/drawingml/2006/table">
            <a:tbl>
              <a:tblPr firstRow="1" bandRow="1">
                <a:tableStyleId>{5940675A-B579-460E-94D1-54222C63F5DA}</a:tableStyleId>
              </a:tblPr>
              <a:tblGrid>
                <a:gridCol w="808892">
                  <a:extLst>
                    <a:ext uri="{9D8B030D-6E8A-4147-A177-3AD203B41FA5}">
                      <a16:colId xmlns:a16="http://schemas.microsoft.com/office/drawing/2014/main" val="4182701347"/>
                    </a:ext>
                  </a:extLst>
                </a:gridCol>
                <a:gridCol w="808892">
                  <a:extLst>
                    <a:ext uri="{9D8B030D-6E8A-4147-A177-3AD203B41FA5}">
                      <a16:colId xmlns:a16="http://schemas.microsoft.com/office/drawing/2014/main" val="3752021070"/>
                    </a:ext>
                  </a:extLst>
                </a:gridCol>
                <a:gridCol w="808892">
                  <a:extLst>
                    <a:ext uri="{9D8B030D-6E8A-4147-A177-3AD203B41FA5}">
                      <a16:colId xmlns:a16="http://schemas.microsoft.com/office/drawing/2014/main" val="74371348"/>
                    </a:ext>
                  </a:extLst>
                </a:gridCol>
                <a:gridCol w="808892">
                  <a:extLst>
                    <a:ext uri="{9D8B030D-6E8A-4147-A177-3AD203B41FA5}">
                      <a16:colId xmlns:a16="http://schemas.microsoft.com/office/drawing/2014/main" val="3051577135"/>
                    </a:ext>
                  </a:extLst>
                </a:gridCol>
                <a:gridCol w="808892">
                  <a:extLst>
                    <a:ext uri="{9D8B030D-6E8A-4147-A177-3AD203B41FA5}">
                      <a16:colId xmlns:a16="http://schemas.microsoft.com/office/drawing/2014/main" val="3334808656"/>
                    </a:ext>
                  </a:extLst>
                </a:gridCol>
                <a:gridCol w="808892">
                  <a:extLst>
                    <a:ext uri="{9D8B030D-6E8A-4147-A177-3AD203B41FA5}">
                      <a16:colId xmlns:a16="http://schemas.microsoft.com/office/drawing/2014/main" val="2188637867"/>
                    </a:ext>
                  </a:extLst>
                </a:gridCol>
                <a:gridCol w="808892">
                  <a:extLst>
                    <a:ext uri="{9D8B030D-6E8A-4147-A177-3AD203B41FA5}">
                      <a16:colId xmlns:a16="http://schemas.microsoft.com/office/drawing/2014/main" val="3077137862"/>
                    </a:ext>
                  </a:extLst>
                </a:gridCol>
                <a:gridCol w="808892">
                  <a:extLst>
                    <a:ext uri="{9D8B030D-6E8A-4147-A177-3AD203B41FA5}">
                      <a16:colId xmlns:a16="http://schemas.microsoft.com/office/drawing/2014/main" val="1433122308"/>
                    </a:ext>
                  </a:extLst>
                </a:gridCol>
                <a:gridCol w="808892">
                  <a:extLst>
                    <a:ext uri="{9D8B030D-6E8A-4147-A177-3AD203B41FA5}">
                      <a16:colId xmlns:a16="http://schemas.microsoft.com/office/drawing/2014/main" val="2756913607"/>
                    </a:ext>
                  </a:extLst>
                </a:gridCol>
                <a:gridCol w="808892">
                  <a:extLst>
                    <a:ext uri="{9D8B030D-6E8A-4147-A177-3AD203B41FA5}">
                      <a16:colId xmlns:a16="http://schemas.microsoft.com/office/drawing/2014/main" val="499115560"/>
                    </a:ext>
                  </a:extLst>
                </a:gridCol>
                <a:gridCol w="808892">
                  <a:extLst>
                    <a:ext uri="{9D8B030D-6E8A-4147-A177-3AD203B41FA5}">
                      <a16:colId xmlns:a16="http://schemas.microsoft.com/office/drawing/2014/main" val="4164715646"/>
                    </a:ext>
                  </a:extLst>
                </a:gridCol>
                <a:gridCol w="808892">
                  <a:extLst>
                    <a:ext uri="{9D8B030D-6E8A-4147-A177-3AD203B41FA5}">
                      <a16:colId xmlns:a16="http://schemas.microsoft.com/office/drawing/2014/main" val="1322554240"/>
                    </a:ext>
                  </a:extLst>
                </a:gridCol>
                <a:gridCol w="808892">
                  <a:extLst>
                    <a:ext uri="{9D8B030D-6E8A-4147-A177-3AD203B41FA5}">
                      <a16:colId xmlns:a16="http://schemas.microsoft.com/office/drawing/2014/main" val="1818715715"/>
                    </a:ext>
                  </a:extLst>
                </a:gridCol>
              </a:tblGrid>
              <a:tr h="282012">
                <a:tc rowSpan="2">
                  <a:txBody>
                    <a:bodyPr/>
                    <a:lstStyle/>
                    <a:p>
                      <a:pPr algn="ctr"/>
                      <a:endParaRPr lang="en-US" sz="1400" dirty="0"/>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gridSpan="4">
                  <a:txBody>
                    <a:bodyPr/>
                    <a:lstStyle/>
                    <a:p>
                      <a:pPr algn="ctr"/>
                      <a:r>
                        <a:rPr lang="en-US" sz="1400" b="1" dirty="0"/>
                        <a:t>Scripted Agents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rowSpan="2" hMerge="1">
                  <a:txBody>
                    <a:bodyPr/>
                    <a:lstStyle/>
                    <a:p>
                      <a:pPr algn="ctr"/>
                      <a:endParaRPr lang="en-US" sz="1200" dirty="0"/>
                    </a:p>
                  </a:txBody>
                  <a:tcPr anchor="ctr">
                    <a:solidFill>
                      <a:schemeClr val="accent1">
                        <a:lumMod val="20000"/>
                        <a:lumOff val="80000"/>
                      </a:schemeClr>
                    </a:solidFill>
                  </a:tcPr>
                </a:tc>
                <a:tc rowSpan="2" hMerge="1">
                  <a:txBody>
                    <a:bodyPr/>
                    <a:lstStyle/>
                    <a:p>
                      <a:pPr algn="ctr"/>
                      <a:endParaRPr lang="en-US" sz="1200" dirty="0"/>
                    </a:p>
                  </a:txBody>
                  <a:tcPr anchor="ctr">
                    <a:solidFill>
                      <a:schemeClr val="accent1">
                        <a:lumMod val="20000"/>
                        <a:lumOff val="80000"/>
                      </a:schemeClr>
                    </a:solidFill>
                  </a:tcPr>
                </a:tc>
                <a:tc rowSpan="2" hMerge="1">
                  <a:txBody>
                    <a:bodyPr/>
                    <a:lstStyle/>
                    <a:p>
                      <a:pPr algn="ctr"/>
                      <a:endParaRPr lang="en-US" sz="1200" dirty="0"/>
                    </a:p>
                  </a:txBody>
                  <a:tcPr anchor="ctr">
                    <a:solidFill>
                      <a:schemeClr val="accent1">
                        <a:lumMod val="20000"/>
                        <a:lumOff val="80000"/>
                      </a:schemeClr>
                    </a:solidFill>
                  </a:tcPr>
                </a:tc>
                <a:tc rowSpan="2" gridSpan="4">
                  <a:txBody>
                    <a:bodyPr/>
                    <a:lstStyle/>
                    <a:p>
                      <a:pPr algn="ctr"/>
                      <a:r>
                        <a:rPr lang="en-US" sz="1400" b="1" dirty="0"/>
                        <a:t>RL Agents</a:t>
                      </a:r>
                    </a:p>
                  </a:txBody>
                  <a:tcPr marL="0" marR="0" marT="0" marB="0" anchor="ctr">
                    <a:lnL w="12700" cap="flat" cmpd="sng" algn="ctr">
                      <a:solidFill>
                        <a:schemeClr val="tx1"/>
                      </a:solidFill>
                      <a:prstDash val="solid"/>
                      <a:round/>
                      <a:headEnd type="none" w="med" len="med"/>
                      <a:tailEnd type="none" w="med" len="med"/>
                    </a:lnL>
                    <a:solidFill>
                      <a:schemeClr val="accent5">
                        <a:lumMod val="60000"/>
                        <a:lumOff val="40000"/>
                      </a:schemeClr>
                    </a:solidFill>
                  </a:tcPr>
                </a:tc>
                <a:tc rowSpan="2" hMerge="1">
                  <a:txBody>
                    <a:bodyPr/>
                    <a:lstStyle/>
                    <a:p>
                      <a:pPr algn="ctr"/>
                      <a:endParaRPr lang="en-US" sz="1200" dirty="0"/>
                    </a:p>
                  </a:txBody>
                  <a:tcPr anchor="ctr">
                    <a:solidFill>
                      <a:schemeClr val="accent1">
                        <a:lumMod val="20000"/>
                        <a:lumOff val="80000"/>
                      </a:schemeClr>
                    </a:solidFill>
                  </a:tcPr>
                </a:tc>
                <a:tc rowSpan="2" hMerge="1">
                  <a:txBody>
                    <a:bodyPr/>
                    <a:lstStyle/>
                    <a:p>
                      <a:pPr algn="ctr"/>
                      <a:endParaRPr lang="en-US" sz="1200" dirty="0"/>
                    </a:p>
                  </a:txBody>
                  <a:tcPr anchor="ctr">
                    <a:solidFill>
                      <a:schemeClr val="accent1">
                        <a:lumMod val="20000"/>
                        <a:lumOff val="80000"/>
                      </a:schemeClr>
                    </a:solidFill>
                  </a:tcPr>
                </a:tc>
                <a:tc rowSpan="2" hMerge="1">
                  <a:txBody>
                    <a:bodyPr/>
                    <a:lstStyle/>
                    <a:p>
                      <a:pPr algn="ctr"/>
                      <a:endParaRPr lang="en-US" sz="1200" dirty="0"/>
                    </a:p>
                  </a:txBody>
                  <a:tcPr anchor="ctr">
                    <a:solidFill>
                      <a:schemeClr val="accent1">
                        <a:lumMod val="20000"/>
                        <a:lumOff val="80000"/>
                      </a:schemeClr>
                    </a:solidFill>
                  </a:tcPr>
                </a:tc>
                <a:tc gridSpan="4">
                  <a:txBody>
                    <a:bodyPr/>
                    <a:lstStyle/>
                    <a:p>
                      <a:pPr algn="ctr"/>
                      <a:r>
                        <a:rPr lang="en-US" sz="1400" b="1" dirty="0"/>
                        <a:t>Multi-Models</a:t>
                      </a:r>
                    </a:p>
                  </a:txBody>
                  <a:tcPr marL="0" marR="0" marT="0" marB="0" anchor="ctr">
                    <a:solidFill>
                      <a:schemeClr val="accent2">
                        <a:lumMod val="60000"/>
                        <a:lumOff val="40000"/>
                      </a:schemeClr>
                    </a:solidFill>
                  </a:tcPr>
                </a:tc>
                <a:tc hMerge="1">
                  <a:txBody>
                    <a:bodyPr/>
                    <a:lstStyle/>
                    <a:p>
                      <a:pPr algn="ctr"/>
                      <a:endParaRPr lang="en-US" sz="1200" dirty="0"/>
                    </a:p>
                  </a:txBody>
                  <a:tcPr anchor="ctr">
                    <a:solidFill>
                      <a:schemeClr val="accent1">
                        <a:lumMod val="20000"/>
                        <a:lumOff val="80000"/>
                      </a:schemeClr>
                    </a:solidFill>
                  </a:tcPr>
                </a:tc>
                <a:tc hMerge="1">
                  <a:txBody>
                    <a:bodyPr/>
                    <a:lstStyle/>
                    <a:p>
                      <a:pPr algn="ctr"/>
                      <a:endParaRPr lang="en-US" sz="1200" dirty="0"/>
                    </a:p>
                  </a:txBody>
                  <a:tcPr anchor="ctr">
                    <a:solidFill>
                      <a:schemeClr val="accent1">
                        <a:lumMod val="20000"/>
                        <a:lumOff val="80000"/>
                      </a:schemeClr>
                    </a:solidFill>
                  </a:tcPr>
                </a:tc>
                <a:tc hMerge="1">
                  <a:txBody>
                    <a:bodyPr/>
                    <a:lstStyle/>
                    <a:p>
                      <a:pPr algn="ctr"/>
                      <a:endParaRPr lang="en-US" sz="1200" dirty="0"/>
                    </a:p>
                  </a:txBody>
                  <a:tcPr anchor="ctr">
                    <a:solidFill>
                      <a:schemeClr val="accent1">
                        <a:lumMod val="20000"/>
                        <a:lumOff val="80000"/>
                      </a:schemeClr>
                    </a:solidFill>
                  </a:tcPr>
                </a:tc>
                <a:extLst>
                  <a:ext uri="{0D108BD9-81ED-4DB2-BD59-A6C34878D82A}">
                    <a16:rowId xmlns:a16="http://schemas.microsoft.com/office/drawing/2014/main" val="3395137208"/>
                  </a:ext>
                </a:extLst>
              </a:tr>
              <a:tr h="282012">
                <a:tc vMerge="1">
                  <a:txBody>
                    <a:bodyPr/>
                    <a:lstStyle/>
                    <a:p>
                      <a:pPr algn="ctr"/>
                      <a:endParaRPr lang="en-US" sz="1200" dirty="0"/>
                    </a:p>
                  </a:txBody>
                  <a:tcPr anchor="ctr">
                    <a:solidFill>
                      <a:schemeClr val="bg1">
                        <a:lumMod val="75000"/>
                      </a:schemeClr>
                    </a:solidFill>
                  </a:tcPr>
                </a:tc>
                <a:tc gridSpan="4" vMerge="1">
                  <a:txBody>
                    <a:bodyPr/>
                    <a:lstStyle/>
                    <a:p>
                      <a:pPr algn="ctr"/>
                      <a:endParaRPr lang="en-US" sz="1200" dirty="0"/>
                    </a:p>
                  </a:txBody>
                  <a:tcPr anchor="ctr">
                    <a:solidFill>
                      <a:schemeClr val="accent1">
                        <a:lumMod val="20000"/>
                        <a:lumOff val="80000"/>
                      </a:schemeClr>
                    </a:solidFill>
                  </a:tcPr>
                </a:tc>
                <a:tc hMerge="1" vMerge="1">
                  <a:txBody>
                    <a:bodyPr/>
                    <a:lstStyle/>
                    <a:p>
                      <a:pPr algn="ctr"/>
                      <a:endParaRPr lang="en-US" sz="1200" dirty="0"/>
                    </a:p>
                  </a:txBody>
                  <a:tcPr anchor="ctr">
                    <a:solidFill>
                      <a:schemeClr val="accent1">
                        <a:lumMod val="20000"/>
                        <a:lumOff val="80000"/>
                      </a:schemeClr>
                    </a:solidFill>
                  </a:tcPr>
                </a:tc>
                <a:tc hMerge="1" vMerge="1">
                  <a:txBody>
                    <a:bodyPr/>
                    <a:lstStyle/>
                    <a:p>
                      <a:pPr algn="ctr"/>
                      <a:endParaRPr lang="en-US" sz="1200" dirty="0"/>
                    </a:p>
                  </a:txBody>
                  <a:tcPr anchor="ctr">
                    <a:solidFill>
                      <a:schemeClr val="accent1">
                        <a:lumMod val="20000"/>
                        <a:lumOff val="80000"/>
                      </a:schemeClr>
                    </a:solidFill>
                  </a:tcPr>
                </a:tc>
                <a:tc hMerge="1" vMerge="1">
                  <a:txBody>
                    <a:bodyPr/>
                    <a:lstStyle/>
                    <a:p>
                      <a:pPr algn="ctr"/>
                      <a:endParaRPr lang="en-US" sz="1200" dirty="0"/>
                    </a:p>
                  </a:txBody>
                  <a:tcPr anchor="ctr">
                    <a:solidFill>
                      <a:schemeClr val="accent1">
                        <a:lumMod val="20000"/>
                        <a:lumOff val="80000"/>
                      </a:schemeClr>
                    </a:solidFill>
                  </a:tcPr>
                </a:tc>
                <a:tc gridSpan="4" vMerge="1">
                  <a:txBody>
                    <a:bodyPr/>
                    <a:lstStyle/>
                    <a:p>
                      <a:pPr algn="ctr"/>
                      <a:endParaRPr lang="en-US" sz="1200" dirty="0"/>
                    </a:p>
                  </a:txBody>
                  <a:tcPr anchor="ctr">
                    <a:solidFill>
                      <a:schemeClr val="accent1">
                        <a:lumMod val="20000"/>
                        <a:lumOff val="80000"/>
                      </a:schemeClr>
                    </a:solidFill>
                  </a:tcPr>
                </a:tc>
                <a:tc hMerge="1" vMerge="1">
                  <a:txBody>
                    <a:bodyPr/>
                    <a:lstStyle/>
                    <a:p>
                      <a:pPr algn="ctr"/>
                      <a:endParaRPr lang="en-US" sz="1200" dirty="0"/>
                    </a:p>
                  </a:txBody>
                  <a:tcPr anchor="ctr">
                    <a:solidFill>
                      <a:schemeClr val="accent1">
                        <a:lumMod val="20000"/>
                        <a:lumOff val="80000"/>
                      </a:schemeClr>
                    </a:solidFill>
                  </a:tcPr>
                </a:tc>
                <a:tc hMerge="1" vMerge="1">
                  <a:txBody>
                    <a:bodyPr/>
                    <a:lstStyle/>
                    <a:p>
                      <a:pPr algn="ctr"/>
                      <a:endParaRPr lang="en-US" sz="1200" dirty="0"/>
                    </a:p>
                  </a:txBody>
                  <a:tcPr anchor="ctr">
                    <a:solidFill>
                      <a:schemeClr val="accent1">
                        <a:lumMod val="20000"/>
                        <a:lumOff val="80000"/>
                      </a:schemeClr>
                    </a:solidFill>
                  </a:tcPr>
                </a:tc>
                <a:tc hMerge="1" vMerge="1">
                  <a:txBody>
                    <a:bodyPr/>
                    <a:lstStyle/>
                    <a:p>
                      <a:pPr algn="ctr"/>
                      <a:endParaRPr lang="en-US" sz="1200" dirty="0"/>
                    </a:p>
                  </a:txBody>
                  <a:tcPr anchor="ctr">
                    <a:solidFill>
                      <a:schemeClr val="accent1">
                        <a:lumMod val="20000"/>
                        <a:lumOff val="80000"/>
                      </a:schemeClr>
                    </a:solidFill>
                  </a:tcPr>
                </a:tc>
                <a:tc gridSpan="2">
                  <a:txBody>
                    <a:bodyPr/>
                    <a:lstStyle/>
                    <a:p>
                      <a:pPr algn="ctr"/>
                      <a:r>
                        <a:rPr lang="en-US" sz="1400" b="1" dirty="0"/>
                        <a:t>Scripted Only</a:t>
                      </a:r>
                    </a:p>
                  </a:txBody>
                  <a:tcPr marL="0" marR="0" marT="0" marB="0" anchor="ctr">
                    <a:solidFill>
                      <a:schemeClr val="accent2">
                        <a:lumMod val="60000"/>
                        <a:lumOff val="40000"/>
                      </a:schemeClr>
                    </a:solidFill>
                  </a:tcPr>
                </a:tc>
                <a:tc hMerge="1">
                  <a:txBody>
                    <a:bodyPr/>
                    <a:lstStyle/>
                    <a:p>
                      <a:pPr algn="ctr"/>
                      <a:endParaRPr lang="en-US" sz="1200" dirty="0"/>
                    </a:p>
                  </a:txBody>
                  <a:tcPr anchor="ctr">
                    <a:solidFill>
                      <a:schemeClr val="accent1">
                        <a:lumMod val="20000"/>
                        <a:lumOff val="80000"/>
                      </a:schemeClr>
                    </a:solidFill>
                  </a:tcPr>
                </a:tc>
                <a:tc gridSpan="2">
                  <a:txBody>
                    <a:bodyPr/>
                    <a:lstStyle/>
                    <a:p>
                      <a:pPr algn="ctr"/>
                      <a:r>
                        <a:rPr lang="en-US" sz="1400" b="1" dirty="0"/>
                        <a:t>RL + Scripted</a:t>
                      </a:r>
                    </a:p>
                  </a:txBody>
                  <a:tcPr marL="0" marR="0" marT="0" marB="0" anchor="ctr">
                    <a:solidFill>
                      <a:schemeClr val="accent2">
                        <a:lumMod val="60000"/>
                        <a:lumOff val="40000"/>
                      </a:schemeClr>
                    </a:solidFill>
                  </a:tcPr>
                </a:tc>
                <a:tc hMerge="1">
                  <a:txBody>
                    <a:bodyPr/>
                    <a:lstStyle/>
                    <a:p>
                      <a:pPr algn="ctr"/>
                      <a:endParaRPr lang="en-US" sz="1200" dirty="0"/>
                    </a:p>
                  </a:txBody>
                  <a:tcPr anchor="ctr">
                    <a:solidFill>
                      <a:schemeClr val="accent1">
                        <a:lumMod val="20000"/>
                        <a:lumOff val="80000"/>
                      </a:schemeClr>
                    </a:solidFill>
                  </a:tcPr>
                </a:tc>
                <a:extLst>
                  <a:ext uri="{0D108BD9-81ED-4DB2-BD59-A6C34878D82A}">
                    <a16:rowId xmlns:a16="http://schemas.microsoft.com/office/drawing/2014/main" val="3426065352"/>
                  </a:ext>
                </a:extLst>
              </a:tr>
              <a:tr h="282012">
                <a:tc>
                  <a:txBody>
                    <a:bodyPr/>
                    <a:lstStyle/>
                    <a:p>
                      <a:pPr algn="ctr"/>
                      <a:r>
                        <a:rPr lang="en-US" sz="1400" b="1" dirty="0"/>
                        <a:t>Model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400" dirty="0"/>
                        <a:t>Pass-Agg</a:t>
                      </a: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gn="ctr"/>
                      <a:r>
                        <a:rPr lang="en-US" sz="1400" dirty="0"/>
                        <a:t>Pass</a:t>
                      </a:r>
                    </a:p>
                  </a:txBody>
                  <a:tcPr marL="0" marR="0" marT="0" marB="0" anchor="ctr">
                    <a:lnT w="127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gn="ctr"/>
                      <a:r>
                        <a:rPr lang="en-US" sz="1400" dirty="0"/>
                        <a:t>Agg</a:t>
                      </a:r>
                    </a:p>
                  </a:txBody>
                  <a:tcPr marL="0" marR="0" marT="0" marB="0" anchor="ctr">
                    <a:lnT w="127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gn="ctr"/>
                      <a:r>
                        <a:rPr lang="en-US" sz="1400" dirty="0"/>
                        <a:t>Burt-Plus</a:t>
                      </a:r>
                    </a:p>
                  </a:txBody>
                  <a:tcPr marL="0" marR="0" marT="0" marB="0" anchor="ctr">
                    <a:lnT w="127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gn="ctr"/>
                      <a:r>
                        <a:rPr lang="en-US" sz="1400" dirty="0"/>
                        <a:t>RL-Boron</a:t>
                      </a:r>
                    </a:p>
                  </a:txBody>
                  <a:tcPr marL="0" marR="0" marT="0" marB="0" anchor="ctr">
                    <a:solidFill>
                      <a:schemeClr val="accent5">
                        <a:lumMod val="40000"/>
                        <a:lumOff val="60000"/>
                      </a:schemeClr>
                    </a:solidFill>
                  </a:tcPr>
                </a:tc>
                <a:tc>
                  <a:txBody>
                    <a:bodyPr/>
                    <a:lstStyle/>
                    <a:p>
                      <a:pPr algn="ctr"/>
                      <a:r>
                        <a:rPr lang="en-US" sz="1400" dirty="0"/>
                        <a:t>RL-Scotty</a:t>
                      </a:r>
                    </a:p>
                  </a:txBody>
                  <a:tcPr marL="0" marR="0" marT="0" marB="0" anchor="ctr">
                    <a:solidFill>
                      <a:schemeClr val="accent5">
                        <a:lumMod val="40000"/>
                        <a:lumOff val="60000"/>
                      </a:schemeClr>
                    </a:solidFill>
                  </a:tcPr>
                </a:tc>
                <a:tc>
                  <a:txBody>
                    <a:bodyPr/>
                    <a:lstStyle/>
                    <a:p>
                      <a:pPr algn="ctr"/>
                      <a:r>
                        <a:rPr lang="en-US" sz="1400" dirty="0"/>
                        <a:t>RL-S-Killer</a:t>
                      </a:r>
                    </a:p>
                  </a:txBody>
                  <a:tcPr marL="0" marR="0" marT="0" marB="0" anchor="ctr">
                    <a:solidFill>
                      <a:schemeClr val="accent5">
                        <a:lumMod val="40000"/>
                        <a:lumOff val="60000"/>
                      </a:schemeClr>
                    </a:solidFill>
                  </a:tcPr>
                </a:tc>
                <a:tc>
                  <a:txBody>
                    <a:bodyPr/>
                    <a:lstStyle/>
                    <a:p>
                      <a:pPr algn="ctr"/>
                      <a:r>
                        <a:rPr lang="en-US" sz="1400" dirty="0"/>
                        <a:t>RL-S-City</a:t>
                      </a:r>
                    </a:p>
                  </a:txBody>
                  <a:tcPr marL="0" marR="0" marT="0" marB="0" anchor="ctr">
                    <a:solidFill>
                      <a:schemeClr val="accent5">
                        <a:lumMod val="40000"/>
                        <a:lumOff val="60000"/>
                      </a:schemeClr>
                    </a:solidFill>
                  </a:tcPr>
                </a:tc>
                <a:tc>
                  <a:txBody>
                    <a:bodyPr/>
                    <a:lstStyle/>
                    <a:p>
                      <a:pPr algn="ctr"/>
                      <a:r>
                        <a:rPr lang="en-US" sz="1400" dirty="0"/>
                        <a:t>Multi </a:t>
                      </a:r>
                    </a:p>
                    <a:p>
                      <a:pPr algn="ctr"/>
                      <a:r>
                        <a:rPr lang="en-US" sz="1400" dirty="0"/>
                        <a:t>(3)</a:t>
                      </a:r>
                    </a:p>
                  </a:txBody>
                  <a:tcPr marL="0" marR="0" marT="0" marB="0" anchor="ctr">
                    <a:solidFill>
                      <a:schemeClr val="accent2">
                        <a:lumMod val="40000"/>
                        <a:lumOff val="60000"/>
                      </a:schemeClr>
                    </a:solidFill>
                  </a:tcPr>
                </a:tc>
                <a:tc>
                  <a:txBody>
                    <a:bodyPr/>
                    <a:lstStyle/>
                    <a:p>
                      <a:pPr algn="ctr"/>
                      <a:r>
                        <a:rPr lang="en-US" sz="1400" dirty="0"/>
                        <a:t>Multi </a:t>
                      </a:r>
                    </a:p>
                    <a:p>
                      <a:pPr algn="ctr"/>
                      <a:r>
                        <a:rPr lang="en-US" sz="1400" dirty="0"/>
                        <a:t>(4)</a:t>
                      </a:r>
                    </a:p>
                  </a:txBody>
                  <a:tcPr marL="0" marR="0" marT="0" marB="0" anchor="ctr">
                    <a:solidFill>
                      <a:schemeClr val="accent2">
                        <a:lumMod val="40000"/>
                        <a:lumOff val="60000"/>
                      </a:schemeClr>
                    </a:solidFill>
                  </a:tcPr>
                </a:tc>
                <a:tc>
                  <a:txBody>
                    <a:bodyPr/>
                    <a:lstStyle/>
                    <a:p>
                      <a:pPr algn="ctr"/>
                      <a:r>
                        <a:rPr lang="en-US" sz="1400" dirty="0"/>
                        <a:t>Multi </a:t>
                      </a:r>
                    </a:p>
                    <a:p>
                      <a:pPr algn="ctr"/>
                      <a:r>
                        <a:rPr lang="en-US" sz="1400" dirty="0"/>
                        <a:t>(6)</a:t>
                      </a:r>
                    </a:p>
                  </a:txBody>
                  <a:tcPr marL="0" marR="0" marT="0" marB="0" anchor="ctr">
                    <a:solidFill>
                      <a:schemeClr val="accent2">
                        <a:lumMod val="40000"/>
                        <a:lumOff val="60000"/>
                      </a:schemeClr>
                    </a:solidFill>
                  </a:tcPr>
                </a:tc>
                <a:tc>
                  <a:txBody>
                    <a:bodyPr/>
                    <a:lstStyle/>
                    <a:p>
                      <a:pPr algn="ctr"/>
                      <a:r>
                        <a:rPr lang="en-US" sz="1400" dirty="0"/>
                        <a:t>Multi </a:t>
                      </a:r>
                    </a:p>
                    <a:p>
                      <a:pPr algn="ctr"/>
                      <a:r>
                        <a:rPr lang="en-US" sz="1400" dirty="0"/>
                        <a:t>(8)</a:t>
                      </a:r>
                    </a:p>
                  </a:txBody>
                  <a:tcPr marL="0" marR="0" marT="0" marB="0" anchor="ctr">
                    <a:solidFill>
                      <a:schemeClr val="accent2">
                        <a:lumMod val="40000"/>
                        <a:lumOff val="60000"/>
                      </a:schemeClr>
                    </a:solidFill>
                  </a:tcPr>
                </a:tc>
                <a:extLst>
                  <a:ext uri="{0D108BD9-81ED-4DB2-BD59-A6C34878D82A}">
                    <a16:rowId xmlns:a16="http://schemas.microsoft.com/office/drawing/2014/main" val="762263137"/>
                  </a:ext>
                </a:extLst>
              </a:tr>
              <a:tr h="282012">
                <a:tc>
                  <a:txBody>
                    <a:bodyPr/>
                    <a:lstStyle/>
                    <a:p>
                      <a:pPr algn="ctr"/>
                      <a:r>
                        <a:rPr lang="en-US" sz="1400" b="1" dirty="0"/>
                        <a:t>Mean Score</a:t>
                      </a:r>
                    </a:p>
                  </a:txBody>
                  <a:tcPr marL="0" marR="0" marT="0" marB="0" anchor="ctr">
                    <a:lnT w="12700" cap="flat" cmpd="sng" algn="ctr">
                      <a:solidFill>
                        <a:schemeClr val="tx1"/>
                      </a:solidFill>
                      <a:prstDash val="solid"/>
                      <a:round/>
                      <a:headEnd type="none" w="med" len="med"/>
                      <a:tailEnd type="none" w="med" len="med"/>
                    </a:lnT>
                    <a:solidFill>
                      <a:schemeClr val="bg1">
                        <a:lumMod val="75000"/>
                      </a:schemeClr>
                    </a:solidFill>
                  </a:tcPr>
                </a:tc>
                <a:tc>
                  <a:txBody>
                    <a:bodyPr/>
                    <a:lstStyle/>
                    <a:p>
                      <a:pPr algn="ctr"/>
                      <a:r>
                        <a:rPr lang="en-US" sz="1400" dirty="0"/>
                        <a:t>68.96</a:t>
                      </a:r>
                    </a:p>
                  </a:txBody>
                  <a:tcPr marL="0" marR="0" marT="0" marB="0" anchor="ctr">
                    <a:solidFill>
                      <a:schemeClr val="accent6">
                        <a:lumMod val="20000"/>
                        <a:lumOff val="80000"/>
                      </a:schemeClr>
                    </a:solidFill>
                  </a:tcPr>
                </a:tc>
                <a:tc>
                  <a:txBody>
                    <a:bodyPr/>
                    <a:lstStyle/>
                    <a:p>
                      <a:pPr algn="ctr"/>
                      <a:r>
                        <a:rPr lang="en-US" sz="1400" dirty="0"/>
                        <a:t>74.96</a:t>
                      </a:r>
                    </a:p>
                  </a:txBody>
                  <a:tcPr marL="0" marR="0" marT="0" marB="0" anchor="ctr">
                    <a:solidFill>
                      <a:schemeClr val="accent6">
                        <a:lumMod val="20000"/>
                        <a:lumOff val="80000"/>
                      </a:schemeClr>
                    </a:solidFill>
                  </a:tcPr>
                </a:tc>
                <a:tc>
                  <a:txBody>
                    <a:bodyPr/>
                    <a:lstStyle/>
                    <a:p>
                      <a:pPr algn="ctr"/>
                      <a:r>
                        <a:rPr lang="en-US" sz="1400" dirty="0"/>
                        <a:t>42.99</a:t>
                      </a:r>
                    </a:p>
                  </a:txBody>
                  <a:tcPr marL="0" marR="0" marT="0" marB="0" anchor="ctr">
                    <a:solidFill>
                      <a:schemeClr val="accent6">
                        <a:lumMod val="20000"/>
                        <a:lumOff val="80000"/>
                      </a:schemeClr>
                    </a:solidFill>
                  </a:tcPr>
                </a:tc>
                <a:tc>
                  <a:txBody>
                    <a:bodyPr/>
                    <a:lstStyle/>
                    <a:p>
                      <a:pPr algn="ctr"/>
                      <a:r>
                        <a:rPr lang="en-US" sz="1400" dirty="0"/>
                        <a:t>80.28</a:t>
                      </a:r>
                    </a:p>
                  </a:txBody>
                  <a:tcPr marL="0" marR="0" marT="0" marB="0" anchor="ctr">
                    <a:solidFill>
                      <a:schemeClr val="accent6">
                        <a:lumMod val="20000"/>
                        <a:lumOff val="80000"/>
                      </a:schemeClr>
                    </a:solidFill>
                  </a:tcPr>
                </a:tc>
                <a:tc>
                  <a:txBody>
                    <a:bodyPr/>
                    <a:lstStyle/>
                    <a:p>
                      <a:pPr algn="ctr"/>
                      <a:r>
                        <a:rPr lang="en-US" sz="1400" dirty="0"/>
                        <a:t>21.82</a:t>
                      </a:r>
                    </a:p>
                  </a:txBody>
                  <a:tcPr marL="0" marR="0" marT="0" marB="0" anchor="ctr">
                    <a:solidFill>
                      <a:schemeClr val="accent5">
                        <a:lumMod val="20000"/>
                        <a:lumOff val="80000"/>
                      </a:schemeClr>
                    </a:solidFill>
                  </a:tcPr>
                </a:tc>
                <a:tc>
                  <a:txBody>
                    <a:bodyPr/>
                    <a:lstStyle/>
                    <a:p>
                      <a:pPr algn="ctr"/>
                      <a:r>
                        <a:rPr lang="en-US" sz="1400" dirty="0"/>
                        <a:t>-11.47</a:t>
                      </a:r>
                    </a:p>
                  </a:txBody>
                  <a:tcPr marL="0" marR="0" marT="0" marB="0" anchor="ctr">
                    <a:solidFill>
                      <a:schemeClr val="accent5">
                        <a:lumMod val="20000"/>
                        <a:lumOff val="80000"/>
                      </a:schemeClr>
                    </a:solidFill>
                  </a:tcPr>
                </a:tc>
                <a:tc>
                  <a:txBody>
                    <a:bodyPr/>
                    <a:lstStyle/>
                    <a:p>
                      <a:pPr algn="ctr"/>
                      <a:r>
                        <a:rPr lang="en-US" sz="1400" dirty="0"/>
                        <a:t>-18.22</a:t>
                      </a:r>
                    </a:p>
                  </a:txBody>
                  <a:tcPr marL="0" marR="0" marT="0" marB="0" anchor="ctr">
                    <a:solidFill>
                      <a:schemeClr val="accent5">
                        <a:lumMod val="20000"/>
                        <a:lumOff val="80000"/>
                      </a:schemeClr>
                    </a:solidFill>
                  </a:tcPr>
                </a:tc>
                <a:tc>
                  <a:txBody>
                    <a:bodyPr/>
                    <a:lstStyle/>
                    <a:p>
                      <a:pPr algn="ctr"/>
                      <a:r>
                        <a:rPr lang="en-US" sz="1400" dirty="0"/>
                        <a:t>-103.28</a:t>
                      </a:r>
                    </a:p>
                  </a:txBody>
                  <a:tcPr marL="0" marR="0" marT="0" marB="0" anchor="ctr">
                    <a:solidFill>
                      <a:schemeClr val="accent5">
                        <a:lumMod val="20000"/>
                        <a:lumOff val="80000"/>
                      </a:schemeClr>
                    </a:solidFill>
                  </a:tcPr>
                </a:tc>
                <a:tc>
                  <a:txBody>
                    <a:bodyPr/>
                    <a:lstStyle/>
                    <a:p>
                      <a:pPr algn="ctr"/>
                      <a:r>
                        <a:rPr lang="en-US" sz="1400" dirty="0"/>
                        <a:t>82.81</a:t>
                      </a:r>
                    </a:p>
                  </a:txBody>
                  <a:tcPr marL="0" marR="0" marT="0" marB="0" anchor="ctr">
                    <a:solidFill>
                      <a:schemeClr val="accent2">
                        <a:lumMod val="20000"/>
                        <a:lumOff val="80000"/>
                      </a:schemeClr>
                    </a:solidFill>
                  </a:tcPr>
                </a:tc>
                <a:tc>
                  <a:txBody>
                    <a:bodyPr/>
                    <a:lstStyle/>
                    <a:p>
                      <a:pPr algn="ctr"/>
                      <a:r>
                        <a:rPr lang="en-US" sz="1400" dirty="0"/>
                        <a:t>93.83</a:t>
                      </a:r>
                    </a:p>
                  </a:txBody>
                  <a:tcPr marL="0" marR="0" marT="0" marB="0" anchor="ctr">
                    <a:solidFill>
                      <a:schemeClr val="accent2">
                        <a:lumMod val="20000"/>
                        <a:lumOff val="80000"/>
                      </a:schemeClr>
                    </a:solidFill>
                  </a:tcPr>
                </a:tc>
                <a:tc>
                  <a:txBody>
                    <a:bodyPr/>
                    <a:lstStyle/>
                    <a:p>
                      <a:pPr algn="ctr"/>
                      <a:r>
                        <a:rPr lang="en-US" sz="1400" dirty="0"/>
                        <a:t>125.49</a:t>
                      </a:r>
                    </a:p>
                  </a:txBody>
                  <a:tcPr marL="0" marR="0" marT="0" marB="0" anchor="ctr">
                    <a:solidFill>
                      <a:schemeClr val="accent2">
                        <a:lumMod val="20000"/>
                        <a:lumOff val="80000"/>
                      </a:schemeClr>
                    </a:solidFill>
                  </a:tcPr>
                </a:tc>
                <a:tc>
                  <a:txBody>
                    <a:bodyPr/>
                    <a:lstStyle/>
                    <a:p>
                      <a:pPr algn="ctr"/>
                      <a:r>
                        <a:rPr lang="en-US" sz="1400" dirty="0"/>
                        <a:t>130.54</a:t>
                      </a:r>
                    </a:p>
                  </a:txBody>
                  <a:tcPr marL="0" marR="0" marT="0" marB="0" anchor="ctr">
                    <a:solidFill>
                      <a:schemeClr val="accent2">
                        <a:lumMod val="20000"/>
                        <a:lumOff val="80000"/>
                      </a:schemeClr>
                    </a:solidFill>
                  </a:tcPr>
                </a:tc>
                <a:extLst>
                  <a:ext uri="{0D108BD9-81ED-4DB2-BD59-A6C34878D82A}">
                    <a16:rowId xmlns:a16="http://schemas.microsoft.com/office/drawing/2014/main" val="1545014173"/>
                  </a:ext>
                </a:extLst>
              </a:tr>
            </a:tbl>
          </a:graphicData>
        </a:graphic>
      </p:graphicFrame>
      <p:graphicFrame>
        <p:nvGraphicFramePr>
          <p:cNvPr id="5" name="Table 7">
            <a:extLst>
              <a:ext uri="{FF2B5EF4-FFF2-40B4-BE49-F238E27FC236}">
                <a16:creationId xmlns:a16="http://schemas.microsoft.com/office/drawing/2014/main" id="{A09A97BD-8B62-F2BD-3FA7-67DB94E60231}"/>
              </a:ext>
            </a:extLst>
          </p:cNvPr>
          <p:cNvGraphicFramePr>
            <a:graphicFrameLocks noGrp="1"/>
          </p:cNvGraphicFramePr>
          <p:nvPr>
            <p:extLst>
              <p:ext uri="{D42A27DB-BD31-4B8C-83A1-F6EECF244321}">
                <p14:modId xmlns:p14="http://schemas.microsoft.com/office/powerpoint/2010/main" val="513277396"/>
              </p:ext>
            </p:extLst>
          </p:nvPr>
        </p:nvGraphicFramePr>
        <p:xfrm>
          <a:off x="528320" y="1322133"/>
          <a:ext cx="922378" cy="1455232"/>
        </p:xfrm>
        <a:graphic>
          <a:graphicData uri="http://schemas.openxmlformats.org/drawingml/2006/table">
            <a:tbl>
              <a:tblPr firstRow="1" bandRow="1">
                <a:tableStyleId>{5A111915-BE36-4E01-A7E5-04B1672EAD32}</a:tableStyleId>
              </a:tblPr>
              <a:tblGrid>
                <a:gridCol w="922378">
                  <a:extLst>
                    <a:ext uri="{9D8B030D-6E8A-4147-A177-3AD203B41FA5}">
                      <a16:colId xmlns:a16="http://schemas.microsoft.com/office/drawing/2014/main" val="3514875442"/>
                    </a:ext>
                  </a:extLst>
                </a:gridCol>
              </a:tblGrid>
              <a:tr h="363808">
                <a:tc>
                  <a:txBody>
                    <a:bodyPr/>
                    <a:lstStyle/>
                    <a:p>
                      <a:pPr algn="ctr"/>
                      <a:r>
                        <a:rPr lang="en-US" sz="1100" dirty="0"/>
                        <a:t>Multi (3)</a:t>
                      </a:r>
                    </a:p>
                  </a:txBody>
                  <a:tcPr anchor="ctr"/>
                </a:tc>
                <a:extLst>
                  <a:ext uri="{0D108BD9-81ED-4DB2-BD59-A6C34878D82A}">
                    <a16:rowId xmlns:a16="http://schemas.microsoft.com/office/drawing/2014/main" val="1911327597"/>
                  </a:ext>
                </a:extLst>
              </a:tr>
              <a:tr h="363808">
                <a:tc>
                  <a:txBody>
                    <a:bodyPr/>
                    <a:lstStyle/>
                    <a:p>
                      <a:pPr algn="ctr"/>
                      <a:r>
                        <a:rPr lang="en-US" sz="1100" dirty="0"/>
                        <a:t>Pass-Agg</a:t>
                      </a:r>
                    </a:p>
                  </a:txBody>
                  <a:tcPr anchor="ctr">
                    <a:solidFill>
                      <a:schemeClr val="bg1"/>
                    </a:solidFill>
                  </a:tcPr>
                </a:tc>
                <a:extLst>
                  <a:ext uri="{0D108BD9-81ED-4DB2-BD59-A6C34878D82A}">
                    <a16:rowId xmlns:a16="http://schemas.microsoft.com/office/drawing/2014/main" val="1882902736"/>
                  </a:ext>
                </a:extLst>
              </a:tr>
              <a:tr h="363808">
                <a:tc>
                  <a:txBody>
                    <a:bodyPr/>
                    <a:lstStyle/>
                    <a:p>
                      <a:pPr algn="ctr"/>
                      <a:r>
                        <a:rPr lang="en-US" sz="1100" dirty="0"/>
                        <a:t>Pass</a:t>
                      </a:r>
                    </a:p>
                  </a:txBody>
                  <a:tcPr anchor="ctr">
                    <a:solidFill>
                      <a:schemeClr val="bg1"/>
                    </a:solidFill>
                  </a:tcPr>
                </a:tc>
                <a:extLst>
                  <a:ext uri="{0D108BD9-81ED-4DB2-BD59-A6C34878D82A}">
                    <a16:rowId xmlns:a16="http://schemas.microsoft.com/office/drawing/2014/main" val="1186644026"/>
                  </a:ext>
                </a:extLst>
              </a:tr>
              <a:tr h="363808">
                <a:tc>
                  <a:txBody>
                    <a:bodyPr/>
                    <a:lstStyle/>
                    <a:p>
                      <a:pPr algn="ctr"/>
                      <a:r>
                        <a:rPr lang="en-US" sz="1100" dirty="0"/>
                        <a:t>Agg</a:t>
                      </a:r>
                    </a:p>
                  </a:txBody>
                  <a:tcPr anchor="ctr">
                    <a:solidFill>
                      <a:schemeClr val="bg1"/>
                    </a:solidFill>
                  </a:tcPr>
                </a:tc>
                <a:extLst>
                  <a:ext uri="{0D108BD9-81ED-4DB2-BD59-A6C34878D82A}">
                    <a16:rowId xmlns:a16="http://schemas.microsoft.com/office/drawing/2014/main" val="431059585"/>
                  </a:ext>
                </a:extLst>
              </a:tr>
            </a:tbl>
          </a:graphicData>
        </a:graphic>
      </p:graphicFrame>
      <p:graphicFrame>
        <p:nvGraphicFramePr>
          <p:cNvPr id="6" name="Table 5">
            <a:extLst>
              <a:ext uri="{FF2B5EF4-FFF2-40B4-BE49-F238E27FC236}">
                <a16:creationId xmlns:a16="http://schemas.microsoft.com/office/drawing/2014/main" id="{B2860813-9070-BC1C-A8D6-8C932DC842D6}"/>
              </a:ext>
            </a:extLst>
          </p:cNvPr>
          <p:cNvGraphicFramePr>
            <a:graphicFrameLocks noGrp="1"/>
          </p:cNvGraphicFramePr>
          <p:nvPr>
            <p:extLst>
              <p:ext uri="{D42A27DB-BD31-4B8C-83A1-F6EECF244321}">
                <p14:modId xmlns:p14="http://schemas.microsoft.com/office/powerpoint/2010/main" val="3118045843"/>
              </p:ext>
            </p:extLst>
          </p:nvPr>
        </p:nvGraphicFramePr>
        <p:xfrm>
          <a:off x="1576328" y="1320120"/>
          <a:ext cx="922378" cy="1819040"/>
        </p:xfrm>
        <a:graphic>
          <a:graphicData uri="http://schemas.openxmlformats.org/drawingml/2006/table">
            <a:tbl>
              <a:tblPr firstRow="1" bandRow="1">
                <a:tableStyleId>{5A111915-BE36-4E01-A7E5-04B1672EAD32}</a:tableStyleId>
              </a:tblPr>
              <a:tblGrid>
                <a:gridCol w="922378">
                  <a:extLst>
                    <a:ext uri="{9D8B030D-6E8A-4147-A177-3AD203B41FA5}">
                      <a16:colId xmlns:a16="http://schemas.microsoft.com/office/drawing/2014/main" val="3514875442"/>
                    </a:ext>
                  </a:extLst>
                </a:gridCol>
              </a:tblGrid>
              <a:tr h="363808">
                <a:tc>
                  <a:txBody>
                    <a:bodyPr/>
                    <a:lstStyle/>
                    <a:p>
                      <a:pPr algn="ctr"/>
                      <a:r>
                        <a:rPr lang="en-US" sz="1100" dirty="0"/>
                        <a:t>Multi (4)</a:t>
                      </a:r>
                    </a:p>
                  </a:txBody>
                  <a:tcPr anchor="ctr"/>
                </a:tc>
                <a:extLst>
                  <a:ext uri="{0D108BD9-81ED-4DB2-BD59-A6C34878D82A}">
                    <a16:rowId xmlns:a16="http://schemas.microsoft.com/office/drawing/2014/main" val="1911327597"/>
                  </a:ext>
                </a:extLst>
              </a:tr>
              <a:tr h="363808">
                <a:tc>
                  <a:txBody>
                    <a:bodyPr/>
                    <a:lstStyle/>
                    <a:p>
                      <a:pPr algn="ctr"/>
                      <a:r>
                        <a:rPr lang="en-US" sz="1100" dirty="0"/>
                        <a:t>Pass-Agg</a:t>
                      </a:r>
                    </a:p>
                  </a:txBody>
                  <a:tcPr anchor="ctr">
                    <a:solidFill>
                      <a:schemeClr val="bg1"/>
                    </a:solidFill>
                  </a:tcPr>
                </a:tc>
                <a:extLst>
                  <a:ext uri="{0D108BD9-81ED-4DB2-BD59-A6C34878D82A}">
                    <a16:rowId xmlns:a16="http://schemas.microsoft.com/office/drawing/2014/main" val="1882902736"/>
                  </a:ext>
                </a:extLst>
              </a:tr>
              <a:tr h="363808">
                <a:tc>
                  <a:txBody>
                    <a:bodyPr/>
                    <a:lstStyle/>
                    <a:p>
                      <a:pPr algn="ctr"/>
                      <a:r>
                        <a:rPr lang="en-US" sz="1100" dirty="0"/>
                        <a:t>Pass</a:t>
                      </a:r>
                    </a:p>
                  </a:txBody>
                  <a:tcPr anchor="ctr">
                    <a:solidFill>
                      <a:schemeClr val="bg1"/>
                    </a:solidFill>
                  </a:tcPr>
                </a:tc>
                <a:extLst>
                  <a:ext uri="{0D108BD9-81ED-4DB2-BD59-A6C34878D82A}">
                    <a16:rowId xmlns:a16="http://schemas.microsoft.com/office/drawing/2014/main" val="1186644026"/>
                  </a:ext>
                </a:extLst>
              </a:tr>
              <a:tr h="363808">
                <a:tc>
                  <a:txBody>
                    <a:bodyPr/>
                    <a:lstStyle/>
                    <a:p>
                      <a:pPr algn="ctr"/>
                      <a:r>
                        <a:rPr lang="en-US" sz="1100" dirty="0"/>
                        <a:t>Agg</a:t>
                      </a:r>
                    </a:p>
                  </a:txBody>
                  <a:tcPr anchor="ctr">
                    <a:solidFill>
                      <a:schemeClr val="bg1"/>
                    </a:solidFill>
                  </a:tcPr>
                </a:tc>
                <a:extLst>
                  <a:ext uri="{0D108BD9-81ED-4DB2-BD59-A6C34878D82A}">
                    <a16:rowId xmlns:a16="http://schemas.microsoft.com/office/drawing/2014/main" val="431059585"/>
                  </a:ext>
                </a:extLst>
              </a:tr>
              <a:tr h="363808">
                <a:tc>
                  <a:txBody>
                    <a:bodyPr/>
                    <a:lstStyle/>
                    <a:p>
                      <a:pPr algn="ctr"/>
                      <a:r>
                        <a:rPr lang="en-US" sz="1100" dirty="0"/>
                        <a:t>Burt-Plus</a:t>
                      </a:r>
                    </a:p>
                  </a:txBody>
                  <a:tcPr anchor="ctr">
                    <a:solidFill>
                      <a:schemeClr val="bg1"/>
                    </a:solidFill>
                  </a:tcPr>
                </a:tc>
                <a:extLst>
                  <a:ext uri="{0D108BD9-81ED-4DB2-BD59-A6C34878D82A}">
                    <a16:rowId xmlns:a16="http://schemas.microsoft.com/office/drawing/2014/main" val="976035902"/>
                  </a:ext>
                </a:extLst>
              </a:tr>
            </a:tbl>
          </a:graphicData>
        </a:graphic>
      </p:graphicFrame>
      <p:graphicFrame>
        <p:nvGraphicFramePr>
          <p:cNvPr id="7" name="Table 6">
            <a:extLst>
              <a:ext uri="{FF2B5EF4-FFF2-40B4-BE49-F238E27FC236}">
                <a16:creationId xmlns:a16="http://schemas.microsoft.com/office/drawing/2014/main" id="{85862296-43A9-E9D8-0064-11935891F58C}"/>
              </a:ext>
            </a:extLst>
          </p:cNvPr>
          <p:cNvGraphicFramePr>
            <a:graphicFrameLocks noGrp="1"/>
          </p:cNvGraphicFramePr>
          <p:nvPr>
            <p:extLst>
              <p:ext uri="{D42A27DB-BD31-4B8C-83A1-F6EECF244321}">
                <p14:modId xmlns:p14="http://schemas.microsoft.com/office/powerpoint/2010/main" val="3395402137"/>
              </p:ext>
            </p:extLst>
          </p:nvPr>
        </p:nvGraphicFramePr>
        <p:xfrm>
          <a:off x="2624336" y="1324424"/>
          <a:ext cx="922378" cy="2546656"/>
        </p:xfrm>
        <a:graphic>
          <a:graphicData uri="http://schemas.openxmlformats.org/drawingml/2006/table">
            <a:tbl>
              <a:tblPr firstRow="1" bandRow="1">
                <a:tableStyleId>{5A111915-BE36-4E01-A7E5-04B1672EAD32}</a:tableStyleId>
              </a:tblPr>
              <a:tblGrid>
                <a:gridCol w="922378">
                  <a:extLst>
                    <a:ext uri="{9D8B030D-6E8A-4147-A177-3AD203B41FA5}">
                      <a16:colId xmlns:a16="http://schemas.microsoft.com/office/drawing/2014/main" val="3514875442"/>
                    </a:ext>
                  </a:extLst>
                </a:gridCol>
              </a:tblGrid>
              <a:tr h="363808">
                <a:tc>
                  <a:txBody>
                    <a:bodyPr/>
                    <a:lstStyle/>
                    <a:p>
                      <a:pPr algn="ctr"/>
                      <a:r>
                        <a:rPr lang="en-US" sz="1100" dirty="0"/>
                        <a:t>Multi (6)</a:t>
                      </a:r>
                    </a:p>
                  </a:txBody>
                  <a:tcPr anchor="ctr"/>
                </a:tc>
                <a:extLst>
                  <a:ext uri="{0D108BD9-81ED-4DB2-BD59-A6C34878D82A}">
                    <a16:rowId xmlns:a16="http://schemas.microsoft.com/office/drawing/2014/main" val="1911327597"/>
                  </a:ext>
                </a:extLst>
              </a:tr>
              <a:tr h="363808">
                <a:tc>
                  <a:txBody>
                    <a:bodyPr/>
                    <a:lstStyle/>
                    <a:p>
                      <a:pPr algn="ctr"/>
                      <a:r>
                        <a:rPr lang="en-US" sz="1100" dirty="0"/>
                        <a:t>Pass-Agg</a:t>
                      </a:r>
                    </a:p>
                  </a:txBody>
                  <a:tcPr anchor="ctr">
                    <a:solidFill>
                      <a:schemeClr val="bg1"/>
                    </a:solidFill>
                  </a:tcPr>
                </a:tc>
                <a:extLst>
                  <a:ext uri="{0D108BD9-81ED-4DB2-BD59-A6C34878D82A}">
                    <a16:rowId xmlns:a16="http://schemas.microsoft.com/office/drawing/2014/main" val="1882902736"/>
                  </a:ext>
                </a:extLst>
              </a:tr>
              <a:tr h="363808">
                <a:tc>
                  <a:txBody>
                    <a:bodyPr/>
                    <a:lstStyle/>
                    <a:p>
                      <a:pPr algn="ctr"/>
                      <a:r>
                        <a:rPr lang="en-US" sz="1100" dirty="0"/>
                        <a:t>Pass</a:t>
                      </a:r>
                    </a:p>
                  </a:txBody>
                  <a:tcPr anchor="ctr">
                    <a:solidFill>
                      <a:schemeClr val="bg1"/>
                    </a:solidFill>
                  </a:tcPr>
                </a:tc>
                <a:extLst>
                  <a:ext uri="{0D108BD9-81ED-4DB2-BD59-A6C34878D82A}">
                    <a16:rowId xmlns:a16="http://schemas.microsoft.com/office/drawing/2014/main" val="1186644026"/>
                  </a:ext>
                </a:extLst>
              </a:tr>
              <a:tr h="363808">
                <a:tc>
                  <a:txBody>
                    <a:bodyPr/>
                    <a:lstStyle/>
                    <a:p>
                      <a:pPr algn="ctr"/>
                      <a:r>
                        <a:rPr lang="en-US" sz="1100" dirty="0"/>
                        <a:t>Agg</a:t>
                      </a:r>
                    </a:p>
                  </a:txBody>
                  <a:tcPr anchor="ctr">
                    <a:solidFill>
                      <a:schemeClr val="bg1"/>
                    </a:solidFill>
                  </a:tcPr>
                </a:tc>
                <a:extLst>
                  <a:ext uri="{0D108BD9-81ED-4DB2-BD59-A6C34878D82A}">
                    <a16:rowId xmlns:a16="http://schemas.microsoft.com/office/drawing/2014/main" val="431059585"/>
                  </a:ext>
                </a:extLst>
              </a:tr>
              <a:tr h="363808">
                <a:tc>
                  <a:txBody>
                    <a:bodyPr/>
                    <a:lstStyle/>
                    <a:p>
                      <a:pPr algn="ctr"/>
                      <a:r>
                        <a:rPr lang="en-US" sz="1100" dirty="0"/>
                        <a:t>Burt-Plus</a:t>
                      </a:r>
                    </a:p>
                  </a:txBody>
                  <a:tcPr anchor="ctr">
                    <a:solidFill>
                      <a:schemeClr val="bg1"/>
                    </a:solidFill>
                  </a:tcPr>
                </a:tc>
                <a:extLst>
                  <a:ext uri="{0D108BD9-81ED-4DB2-BD59-A6C34878D82A}">
                    <a16:rowId xmlns:a16="http://schemas.microsoft.com/office/drawing/2014/main" val="976035902"/>
                  </a:ext>
                </a:extLst>
              </a:tr>
              <a:tr h="363808">
                <a:tc>
                  <a:txBody>
                    <a:bodyPr/>
                    <a:lstStyle/>
                    <a:p>
                      <a:pPr algn="ctr"/>
                      <a:r>
                        <a:rPr lang="en-US" sz="1100" dirty="0"/>
                        <a:t>RL-Boron</a:t>
                      </a:r>
                    </a:p>
                  </a:txBody>
                  <a:tcPr anchor="ctr">
                    <a:solidFill>
                      <a:schemeClr val="bg1"/>
                    </a:solidFill>
                  </a:tcPr>
                </a:tc>
                <a:extLst>
                  <a:ext uri="{0D108BD9-81ED-4DB2-BD59-A6C34878D82A}">
                    <a16:rowId xmlns:a16="http://schemas.microsoft.com/office/drawing/2014/main" val="2547717103"/>
                  </a:ext>
                </a:extLst>
              </a:tr>
              <a:tr h="363808">
                <a:tc>
                  <a:txBody>
                    <a:bodyPr/>
                    <a:lstStyle/>
                    <a:p>
                      <a:pPr algn="ctr"/>
                      <a:r>
                        <a:rPr lang="en-US" sz="1100" dirty="0"/>
                        <a:t>RL-Scotty</a:t>
                      </a:r>
                    </a:p>
                  </a:txBody>
                  <a:tcPr anchor="ctr">
                    <a:solidFill>
                      <a:schemeClr val="bg1"/>
                    </a:solidFill>
                  </a:tcPr>
                </a:tc>
                <a:extLst>
                  <a:ext uri="{0D108BD9-81ED-4DB2-BD59-A6C34878D82A}">
                    <a16:rowId xmlns:a16="http://schemas.microsoft.com/office/drawing/2014/main" val="3391645517"/>
                  </a:ext>
                </a:extLst>
              </a:tr>
            </a:tbl>
          </a:graphicData>
        </a:graphic>
      </p:graphicFrame>
      <p:graphicFrame>
        <p:nvGraphicFramePr>
          <p:cNvPr id="8" name="Table 7">
            <a:extLst>
              <a:ext uri="{FF2B5EF4-FFF2-40B4-BE49-F238E27FC236}">
                <a16:creationId xmlns:a16="http://schemas.microsoft.com/office/drawing/2014/main" id="{10552F54-EBF5-1B9B-B86B-0259E646BEE9}"/>
              </a:ext>
            </a:extLst>
          </p:cNvPr>
          <p:cNvGraphicFramePr>
            <a:graphicFrameLocks noGrp="1"/>
          </p:cNvGraphicFramePr>
          <p:nvPr>
            <p:extLst>
              <p:ext uri="{D42A27DB-BD31-4B8C-83A1-F6EECF244321}">
                <p14:modId xmlns:p14="http://schemas.microsoft.com/office/powerpoint/2010/main" val="1041464365"/>
              </p:ext>
            </p:extLst>
          </p:nvPr>
        </p:nvGraphicFramePr>
        <p:xfrm>
          <a:off x="3672344" y="1326131"/>
          <a:ext cx="922378" cy="3274272"/>
        </p:xfrm>
        <a:graphic>
          <a:graphicData uri="http://schemas.openxmlformats.org/drawingml/2006/table">
            <a:tbl>
              <a:tblPr firstRow="1" bandRow="1">
                <a:tableStyleId>{5A111915-BE36-4E01-A7E5-04B1672EAD32}</a:tableStyleId>
              </a:tblPr>
              <a:tblGrid>
                <a:gridCol w="922378">
                  <a:extLst>
                    <a:ext uri="{9D8B030D-6E8A-4147-A177-3AD203B41FA5}">
                      <a16:colId xmlns:a16="http://schemas.microsoft.com/office/drawing/2014/main" val="3514875442"/>
                    </a:ext>
                  </a:extLst>
                </a:gridCol>
              </a:tblGrid>
              <a:tr h="363808">
                <a:tc>
                  <a:txBody>
                    <a:bodyPr/>
                    <a:lstStyle/>
                    <a:p>
                      <a:pPr algn="ctr"/>
                      <a:r>
                        <a:rPr lang="en-US" sz="1100" dirty="0"/>
                        <a:t>Multi (8)</a:t>
                      </a:r>
                    </a:p>
                  </a:txBody>
                  <a:tcPr anchor="ctr"/>
                </a:tc>
                <a:extLst>
                  <a:ext uri="{0D108BD9-81ED-4DB2-BD59-A6C34878D82A}">
                    <a16:rowId xmlns:a16="http://schemas.microsoft.com/office/drawing/2014/main" val="1911327597"/>
                  </a:ext>
                </a:extLst>
              </a:tr>
              <a:tr h="363808">
                <a:tc>
                  <a:txBody>
                    <a:bodyPr/>
                    <a:lstStyle/>
                    <a:p>
                      <a:pPr algn="ctr"/>
                      <a:r>
                        <a:rPr lang="en-US" sz="1100" dirty="0"/>
                        <a:t>Pass-Agg</a:t>
                      </a:r>
                    </a:p>
                  </a:txBody>
                  <a:tcPr anchor="ctr">
                    <a:solidFill>
                      <a:schemeClr val="bg1"/>
                    </a:solidFill>
                  </a:tcPr>
                </a:tc>
                <a:extLst>
                  <a:ext uri="{0D108BD9-81ED-4DB2-BD59-A6C34878D82A}">
                    <a16:rowId xmlns:a16="http://schemas.microsoft.com/office/drawing/2014/main" val="1882902736"/>
                  </a:ext>
                </a:extLst>
              </a:tr>
              <a:tr h="363808">
                <a:tc>
                  <a:txBody>
                    <a:bodyPr/>
                    <a:lstStyle/>
                    <a:p>
                      <a:pPr algn="ctr"/>
                      <a:r>
                        <a:rPr lang="en-US" sz="1100" dirty="0"/>
                        <a:t>Pass</a:t>
                      </a:r>
                    </a:p>
                  </a:txBody>
                  <a:tcPr anchor="ctr">
                    <a:solidFill>
                      <a:schemeClr val="bg1"/>
                    </a:solidFill>
                  </a:tcPr>
                </a:tc>
                <a:extLst>
                  <a:ext uri="{0D108BD9-81ED-4DB2-BD59-A6C34878D82A}">
                    <a16:rowId xmlns:a16="http://schemas.microsoft.com/office/drawing/2014/main" val="1186644026"/>
                  </a:ext>
                </a:extLst>
              </a:tr>
              <a:tr h="363808">
                <a:tc>
                  <a:txBody>
                    <a:bodyPr/>
                    <a:lstStyle/>
                    <a:p>
                      <a:pPr algn="ctr"/>
                      <a:r>
                        <a:rPr lang="en-US" sz="1100" dirty="0"/>
                        <a:t>Agg</a:t>
                      </a:r>
                    </a:p>
                  </a:txBody>
                  <a:tcPr anchor="ctr">
                    <a:solidFill>
                      <a:schemeClr val="bg1"/>
                    </a:solidFill>
                  </a:tcPr>
                </a:tc>
                <a:extLst>
                  <a:ext uri="{0D108BD9-81ED-4DB2-BD59-A6C34878D82A}">
                    <a16:rowId xmlns:a16="http://schemas.microsoft.com/office/drawing/2014/main" val="431059585"/>
                  </a:ext>
                </a:extLst>
              </a:tr>
              <a:tr h="363808">
                <a:tc>
                  <a:txBody>
                    <a:bodyPr/>
                    <a:lstStyle/>
                    <a:p>
                      <a:pPr algn="ctr"/>
                      <a:r>
                        <a:rPr lang="en-US" sz="1100" dirty="0"/>
                        <a:t>Burt-Plus</a:t>
                      </a:r>
                    </a:p>
                  </a:txBody>
                  <a:tcPr anchor="ctr">
                    <a:solidFill>
                      <a:schemeClr val="bg1"/>
                    </a:solidFill>
                  </a:tcPr>
                </a:tc>
                <a:extLst>
                  <a:ext uri="{0D108BD9-81ED-4DB2-BD59-A6C34878D82A}">
                    <a16:rowId xmlns:a16="http://schemas.microsoft.com/office/drawing/2014/main" val="976035902"/>
                  </a:ext>
                </a:extLst>
              </a:tr>
              <a:tr h="363808">
                <a:tc>
                  <a:txBody>
                    <a:bodyPr/>
                    <a:lstStyle/>
                    <a:p>
                      <a:pPr algn="ctr"/>
                      <a:r>
                        <a:rPr lang="en-US" sz="1100" dirty="0"/>
                        <a:t>RL-Boron</a:t>
                      </a:r>
                    </a:p>
                  </a:txBody>
                  <a:tcPr anchor="ctr">
                    <a:solidFill>
                      <a:schemeClr val="bg1"/>
                    </a:solidFill>
                  </a:tcPr>
                </a:tc>
                <a:extLst>
                  <a:ext uri="{0D108BD9-81ED-4DB2-BD59-A6C34878D82A}">
                    <a16:rowId xmlns:a16="http://schemas.microsoft.com/office/drawing/2014/main" val="2547717103"/>
                  </a:ext>
                </a:extLst>
              </a:tr>
              <a:tr h="363808">
                <a:tc>
                  <a:txBody>
                    <a:bodyPr/>
                    <a:lstStyle/>
                    <a:p>
                      <a:pPr algn="ctr"/>
                      <a:r>
                        <a:rPr lang="en-US" sz="1100" dirty="0"/>
                        <a:t>RL-Scotty</a:t>
                      </a:r>
                    </a:p>
                  </a:txBody>
                  <a:tcPr anchor="ctr">
                    <a:solidFill>
                      <a:schemeClr val="bg1"/>
                    </a:solidFill>
                  </a:tcPr>
                </a:tc>
                <a:extLst>
                  <a:ext uri="{0D108BD9-81ED-4DB2-BD59-A6C34878D82A}">
                    <a16:rowId xmlns:a16="http://schemas.microsoft.com/office/drawing/2014/main" val="3391645517"/>
                  </a:ext>
                </a:extLst>
              </a:tr>
              <a:tr h="363808">
                <a:tc>
                  <a:txBody>
                    <a:bodyPr/>
                    <a:lstStyle/>
                    <a:p>
                      <a:pPr algn="ctr"/>
                      <a:r>
                        <a:rPr lang="en-US" sz="1100" dirty="0"/>
                        <a:t>RL-S-Killer</a:t>
                      </a:r>
                    </a:p>
                  </a:txBody>
                  <a:tcPr anchor="ctr">
                    <a:solidFill>
                      <a:schemeClr val="bg1"/>
                    </a:solidFill>
                  </a:tcPr>
                </a:tc>
                <a:extLst>
                  <a:ext uri="{0D108BD9-81ED-4DB2-BD59-A6C34878D82A}">
                    <a16:rowId xmlns:a16="http://schemas.microsoft.com/office/drawing/2014/main" val="4224567267"/>
                  </a:ext>
                </a:extLst>
              </a:tr>
              <a:tr h="363808">
                <a:tc>
                  <a:txBody>
                    <a:bodyPr/>
                    <a:lstStyle/>
                    <a:p>
                      <a:pPr algn="ctr"/>
                      <a:r>
                        <a:rPr lang="en-US" sz="1100" dirty="0"/>
                        <a:t>RL-S-City</a:t>
                      </a:r>
                    </a:p>
                  </a:txBody>
                  <a:tcPr anchor="ctr">
                    <a:solidFill>
                      <a:schemeClr val="bg1"/>
                    </a:solidFill>
                  </a:tcPr>
                </a:tc>
                <a:extLst>
                  <a:ext uri="{0D108BD9-81ED-4DB2-BD59-A6C34878D82A}">
                    <a16:rowId xmlns:a16="http://schemas.microsoft.com/office/drawing/2014/main" val="2707783367"/>
                  </a:ext>
                </a:extLst>
              </a:tr>
            </a:tbl>
          </a:graphicData>
        </a:graphic>
      </p:graphicFrame>
      <p:graphicFrame>
        <p:nvGraphicFramePr>
          <p:cNvPr id="9" name="Table 7">
            <a:extLst>
              <a:ext uri="{FF2B5EF4-FFF2-40B4-BE49-F238E27FC236}">
                <a16:creationId xmlns:a16="http://schemas.microsoft.com/office/drawing/2014/main" id="{AAEB7D9C-6D37-C79E-987D-B53D7838001F}"/>
              </a:ext>
            </a:extLst>
          </p:cNvPr>
          <p:cNvGraphicFramePr>
            <a:graphicFrameLocks noGrp="1"/>
          </p:cNvGraphicFramePr>
          <p:nvPr>
            <p:extLst>
              <p:ext uri="{D42A27DB-BD31-4B8C-83A1-F6EECF244321}">
                <p14:modId xmlns:p14="http://schemas.microsoft.com/office/powerpoint/2010/main" val="2476831257"/>
              </p:ext>
            </p:extLst>
          </p:nvPr>
        </p:nvGraphicFramePr>
        <p:xfrm>
          <a:off x="528320" y="842672"/>
          <a:ext cx="4066402" cy="363808"/>
        </p:xfrm>
        <a:graphic>
          <a:graphicData uri="http://schemas.openxmlformats.org/drawingml/2006/table">
            <a:tbl>
              <a:tblPr firstRow="1" bandRow="1">
                <a:tableStyleId>{5A111915-BE36-4E01-A7E5-04B1672EAD32}</a:tableStyleId>
              </a:tblPr>
              <a:tblGrid>
                <a:gridCol w="4066402">
                  <a:extLst>
                    <a:ext uri="{9D8B030D-6E8A-4147-A177-3AD203B41FA5}">
                      <a16:colId xmlns:a16="http://schemas.microsoft.com/office/drawing/2014/main" val="3514875442"/>
                    </a:ext>
                  </a:extLst>
                </a:gridCol>
              </a:tblGrid>
              <a:tr h="363808">
                <a:tc>
                  <a:txBody>
                    <a:bodyPr/>
                    <a:lstStyle/>
                    <a:p>
                      <a:pPr algn="ctr"/>
                      <a:r>
                        <a:rPr lang="en-US" sz="1600" dirty="0"/>
                        <a:t>Composition of Multi-Models</a:t>
                      </a:r>
                    </a:p>
                  </a:txBody>
                  <a:tcPr anchor="ctr"/>
                </a:tc>
                <a:extLst>
                  <a:ext uri="{0D108BD9-81ED-4DB2-BD59-A6C34878D82A}">
                    <a16:rowId xmlns:a16="http://schemas.microsoft.com/office/drawing/2014/main" val="1911327597"/>
                  </a:ext>
                </a:extLst>
              </a:tr>
            </a:tbl>
          </a:graphicData>
        </a:graphic>
      </p:graphicFrame>
      <p:sp>
        <p:nvSpPr>
          <p:cNvPr id="10" name="TextBox 9">
            <a:extLst>
              <a:ext uri="{FF2B5EF4-FFF2-40B4-BE49-F238E27FC236}">
                <a16:creationId xmlns:a16="http://schemas.microsoft.com/office/drawing/2014/main" id="{9338DFDB-705E-694D-1601-798D0F2BF4B3}"/>
              </a:ext>
            </a:extLst>
          </p:cNvPr>
          <p:cNvSpPr txBox="1"/>
          <p:nvPr/>
        </p:nvSpPr>
        <p:spPr>
          <a:xfrm>
            <a:off x="10799987" y="4673630"/>
            <a:ext cx="1202739" cy="1384995"/>
          </a:xfrm>
          <a:prstGeom prst="rect">
            <a:avLst/>
          </a:prstGeom>
          <a:solidFill>
            <a:schemeClr val="accent4">
              <a:lumMod val="20000"/>
              <a:lumOff val="80000"/>
            </a:schemeClr>
          </a:solidFill>
          <a:ln w="57150">
            <a:solidFill>
              <a:srgbClr val="0432FF"/>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dirty="0"/>
              <a:t>Multi-Model (8) showed </a:t>
            </a:r>
            <a:r>
              <a:rPr lang="en-US" sz="1400" b="1" dirty="0"/>
              <a:t>61.8% </a:t>
            </a:r>
            <a:r>
              <a:rPr lang="en-US" sz="1400" dirty="0"/>
              <a:t>better performance over the best single model</a:t>
            </a:r>
          </a:p>
        </p:txBody>
      </p:sp>
      <p:pic>
        <p:nvPicPr>
          <p:cNvPr id="11" name="Picture 10">
            <a:extLst>
              <a:ext uri="{FF2B5EF4-FFF2-40B4-BE49-F238E27FC236}">
                <a16:creationId xmlns:a16="http://schemas.microsoft.com/office/drawing/2014/main" id="{6A733978-92CB-36BD-2ED7-D401648F3F58}"/>
              </a:ext>
            </a:extLst>
          </p:cNvPr>
          <p:cNvPicPr>
            <a:picLocks noChangeAspect="1"/>
          </p:cNvPicPr>
          <p:nvPr/>
        </p:nvPicPr>
        <p:blipFill>
          <a:blip r:embed="rId2"/>
          <a:stretch>
            <a:fillRect/>
          </a:stretch>
        </p:blipFill>
        <p:spPr>
          <a:xfrm>
            <a:off x="5074800" y="842672"/>
            <a:ext cx="6618047" cy="3709815"/>
          </a:xfrm>
          <a:prstGeom prst="rect">
            <a:avLst/>
          </a:prstGeom>
        </p:spPr>
      </p:pic>
    </p:spTree>
    <p:extLst>
      <p:ext uri="{BB962C8B-B14F-4D97-AF65-F5344CB8AC3E}">
        <p14:creationId xmlns:p14="http://schemas.microsoft.com/office/powerpoint/2010/main" val="1596791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DA6D12-4AB0-EB14-E508-816E8DBB6C94}"/>
              </a:ext>
            </a:extLst>
          </p:cNvPr>
          <p:cNvSpPr txBox="1"/>
          <p:nvPr/>
        </p:nvSpPr>
        <p:spPr>
          <a:xfrm>
            <a:off x="140164" y="4"/>
            <a:ext cx="11911672" cy="769441"/>
          </a:xfrm>
          <a:prstGeom prst="rect">
            <a:avLst/>
          </a:prstGeom>
          <a:noFill/>
        </p:spPr>
        <p:txBody>
          <a:bodyPr wrap="square" rtlCol="0">
            <a:spAutoFit/>
          </a:bodyPr>
          <a:lstStyle/>
          <a:p>
            <a:r>
              <a:rPr lang="en-US" sz="4400" dirty="0">
                <a:solidFill>
                  <a:schemeClr val="bg1"/>
                </a:solidFill>
                <a:latin typeface="Franklin Gothic Heavy" panose="020B0903020102020204" pitchFamily="34" charset="0"/>
              </a:rPr>
              <a:t>Abstraction Example</a:t>
            </a:r>
          </a:p>
        </p:txBody>
      </p:sp>
      <p:sp>
        <p:nvSpPr>
          <p:cNvPr id="164" name="Rounded Rectangle 163">
            <a:extLst>
              <a:ext uri="{FF2B5EF4-FFF2-40B4-BE49-F238E27FC236}">
                <a16:creationId xmlns:a16="http://schemas.microsoft.com/office/drawing/2014/main" id="{11D56CB7-BFBA-A746-323D-53D8D081EC1E}"/>
              </a:ext>
            </a:extLst>
          </p:cNvPr>
          <p:cNvSpPr/>
          <p:nvPr/>
        </p:nvSpPr>
        <p:spPr>
          <a:xfrm>
            <a:off x="140163" y="769445"/>
            <a:ext cx="11911671" cy="598067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a:extLst>
              <a:ext uri="{FF2B5EF4-FFF2-40B4-BE49-F238E27FC236}">
                <a16:creationId xmlns:a16="http://schemas.microsoft.com/office/drawing/2014/main" id="{963BF0F1-8D39-940D-35B2-0DB7AED05B9F}"/>
              </a:ext>
            </a:extLst>
          </p:cNvPr>
          <p:cNvSpPr/>
          <p:nvPr/>
        </p:nvSpPr>
        <p:spPr>
          <a:xfrm>
            <a:off x="9693454" y="2636151"/>
            <a:ext cx="1717434" cy="202563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6" name="Group 165">
            <a:extLst>
              <a:ext uri="{FF2B5EF4-FFF2-40B4-BE49-F238E27FC236}">
                <a16:creationId xmlns:a16="http://schemas.microsoft.com/office/drawing/2014/main" id="{598A656D-2BA4-8D82-1BC5-C7145ED5AEED}"/>
              </a:ext>
            </a:extLst>
          </p:cNvPr>
          <p:cNvGrpSpPr>
            <a:grpSpLocks noChangeAspect="1"/>
          </p:cNvGrpSpPr>
          <p:nvPr/>
        </p:nvGrpSpPr>
        <p:grpSpPr>
          <a:xfrm>
            <a:off x="693936" y="2162298"/>
            <a:ext cx="2817698" cy="3163940"/>
            <a:chOff x="756754" y="1775122"/>
            <a:chExt cx="3860800" cy="4335220"/>
          </a:xfrm>
        </p:grpSpPr>
        <p:pic>
          <p:nvPicPr>
            <p:cNvPr id="167" name="Picture 166" descr="A picture containing pattern, symmetry, circle, tile&#10;&#10;Description automatically generated">
              <a:extLst>
                <a:ext uri="{FF2B5EF4-FFF2-40B4-BE49-F238E27FC236}">
                  <a16:creationId xmlns:a16="http://schemas.microsoft.com/office/drawing/2014/main" id="{70C47FD6-75B8-E1E8-D286-A77B811F342D}"/>
                </a:ext>
              </a:extLst>
            </p:cNvPr>
            <p:cNvPicPr>
              <a:picLocks noChangeAspect="1"/>
            </p:cNvPicPr>
            <p:nvPr/>
          </p:nvPicPr>
          <p:blipFill>
            <a:blip r:embed="rId2"/>
            <a:stretch>
              <a:fillRect/>
            </a:stretch>
          </p:blipFill>
          <p:spPr>
            <a:xfrm>
              <a:off x="756754" y="1775122"/>
              <a:ext cx="3860800" cy="4335220"/>
            </a:xfrm>
            <a:prstGeom prst="rect">
              <a:avLst/>
            </a:prstGeom>
          </p:spPr>
        </p:pic>
        <p:sp>
          <p:nvSpPr>
            <p:cNvPr id="168" name="Rectangle 167">
              <a:extLst>
                <a:ext uri="{FF2B5EF4-FFF2-40B4-BE49-F238E27FC236}">
                  <a16:creationId xmlns:a16="http://schemas.microsoft.com/office/drawing/2014/main" id="{5A5FCD20-0DBA-DA4D-2D20-204F4C4134DC}"/>
                </a:ext>
              </a:extLst>
            </p:cNvPr>
            <p:cNvSpPr/>
            <p:nvPr/>
          </p:nvSpPr>
          <p:spPr>
            <a:xfrm>
              <a:off x="3618713" y="3429000"/>
              <a:ext cx="411421" cy="405565"/>
            </a:xfrm>
            <a:prstGeom prst="rect">
              <a:avLst/>
            </a:prstGeom>
            <a:noFill/>
            <a:ln w="57150">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9" name="Group 168">
            <a:extLst>
              <a:ext uri="{FF2B5EF4-FFF2-40B4-BE49-F238E27FC236}">
                <a16:creationId xmlns:a16="http://schemas.microsoft.com/office/drawing/2014/main" id="{F7AC4683-1BCE-9605-30D1-B4CFF1DC47BD}"/>
              </a:ext>
            </a:extLst>
          </p:cNvPr>
          <p:cNvGrpSpPr>
            <a:grpSpLocks noChangeAspect="1"/>
          </p:cNvGrpSpPr>
          <p:nvPr/>
        </p:nvGrpSpPr>
        <p:grpSpPr>
          <a:xfrm>
            <a:off x="4956960" y="2274490"/>
            <a:ext cx="2576072" cy="3051748"/>
            <a:chOff x="4537836" y="2430704"/>
            <a:chExt cx="3429000" cy="4062171"/>
          </a:xfrm>
        </p:grpSpPr>
        <p:grpSp>
          <p:nvGrpSpPr>
            <p:cNvPr id="170" name="Group 169">
              <a:extLst>
                <a:ext uri="{FF2B5EF4-FFF2-40B4-BE49-F238E27FC236}">
                  <a16:creationId xmlns:a16="http://schemas.microsoft.com/office/drawing/2014/main" id="{E05E66A0-5A7D-7C59-F722-0D4847C7AF58}"/>
                </a:ext>
              </a:extLst>
            </p:cNvPr>
            <p:cNvGrpSpPr/>
            <p:nvPr/>
          </p:nvGrpSpPr>
          <p:grpSpPr>
            <a:xfrm>
              <a:off x="4537836" y="2430704"/>
              <a:ext cx="3429000" cy="4062171"/>
              <a:chOff x="5333999" y="2283659"/>
              <a:chExt cx="5418610" cy="6540310"/>
            </a:xfrm>
          </p:grpSpPr>
          <p:grpSp>
            <p:nvGrpSpPr>
              <p:cNvPr id="172" name="Group 171">
                <a:extLst>
                  <a:ext uri="{FF2B5EF4-FFF2-40B4-BE49-F238E27FC236}">
                    <a16:creationId xmlns:a16="http://schemas.microsoft.com/office/drawing/2014/main" id="{DD65E436-396E-A200-6772-1D8716AB710B}"/>
                  </a:ext>
                </a:extLst>
              </p:cNvPr>
              <p:cNvGrpSpPr/>
              <p:nvPr/>
            </p:nvGrpSpPr>
            <p:grpSpPr>
              <a:xfrm>
                <a:off x="5333999" y="2284825"/>
                <a:ext cx="2708030" cy="3270738"/>
                <a:chOff x="5662246" y="1611924"/>
                <a:chExt cx="3112475" cy="3106615"/>
              </a:xfrm>
            </p:grpSpPr>
            <p:sp>
              <p:nvSpPr>
                <p:cNvPr id="251" name="Rectangle 250">
                  <a:extLst>
                    <a:ext uri="{FF2B5EF4-FFF2-40B4-BE49-F238E27FC236}">
                      <a16:creationId xmlns:a16="http://schemas.microsoft.com/office/drawing/2014/main" id="{BEFB05C5-FB2A-589D-F59D-21A6CDA0D85F}"/>
                    </a:ext>
                  </a:extLst>
                </p:cNvPr>
                <p:cNvSpPr>
                  <a:spLocks noChangeAspect="1"/>
                </p:cNvSpPr>
                <p:nvPr/>
              </p:nvSpPr>
              <p:spPr>
                <a:xfrm>
                  <a:off x="5662246" y="4097216"/>
                  <a:ext cx="621323" cy="621323"/>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252" name="Rectangle 251">
                  <a:extLst>
                    <a:ext uri="{FF2B5EF4-FFF2-40B4-BE49-F238E27FC236}">
                      <a16:creationId xmlns:a16="http://schemas.microsoft.com/office/drawing/2014/main" id="{FC64DDDD-37F8-6064-7C54-0157697BB2B0}"/>
                    </a:ext>
                  </a:extLst>
                </p:cNvPr>
                <p:cNvSpPr>
                  <a:spLocks noChangeAspect="1"/>
                </p:cNvSpPr>
                <p:nvPr/>
              </p:nvSpPr>
              <p:spPr>
                <a:xfrm>
                  <a:off x="6289430" y="4097216"/>
                  <a:ext cx="621323" cy="621323"/>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253" name="Rectangle 252">
                  <a:extLst>
                    <a:ext uri="{FF2B5EF4-FFF2-40B4-BE49-F238E27FC236}">
                      <a16:creationId xmlns:a16="http://schemas.microsoft.com/office/drawing/2014/main" id="{D1E531B7-5C2F-44DD-C15B-A07B6B224CAE}"/>
                    </a:ext>
                  </a:extLst>
                </p:cNvPr>
                <p:cNvSpPr>
                  <a:spLocks noChangeAspect="1"/>
                </p:cNvSpPr>
                <p:nvPr/>
              </p:nvSpPr>
              <p:spPr>
                <a:xfrm>
                  <a:off x="6910753" y="4097216"/>
                  <a:ext cx="621323" cy="621323"/>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254" name="Rectangle 253">
                  <a:extLst>
                    <a:ext uri="{FF2B5EF4-FFF2-40B4-BE49-F238E27FC236}">
                      <a16:creationId xmlns:a16="http://schemas.microsoft.com/office/drawing/2014/main" id="{65EE2245-A753-5D3B-6D6A-85241651A67D}"/>
                    </a:ext>
                  </a:extLst>
                </p:cNvPr>
                <p:cNvSpPr>
                  <a:spLocks noChangeAspect="1"/>
                </p:cNvSpPr>
                <p:nvPr/>
              </p:nvSpPr>
              <p:spPr>
                <a:xfrm>
                  <a:off x="7532075" y="4097216"/>
                  <a:ext cx="621323" cy="621323"/>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255" name="Rectangle 254">
                  <a:extLst>
                    <a:ext uri="{FF2B5EF4-FFF2-40B4-BE49-F238E27FC236}">
                      <a16:creationId xmlns:a16="http://schemas.microsoft.com/office/drawing/2014/main" id="{A899F6DB-00D9-E24C-0EAF-D58F66D8B124}"/>
                    </a:ext>
                  </a:extLst>
                </p:cNvPr>
                <p:cNvSpPr>
                  <a:spLocks noChangeAspect="1"/>
                </p:cNvSpPr>
                <p:nvPr/>
              </p:nvSpPr>
              <p:spPr>
                <a:xfrm>
                  <a:off x="8153398" y="4097216"/>
                  <a:ext cx="621323" cy="621323"/>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256" name="Rectangle 255">
                  <a:extLst>
                    <a:ext uri="{FF2B5EF4-FFF2-40B4-BE49-F238E27FC236}">
                      <a16:creationId xmlns:a16="http://schemas.microsoft.com/office/drawing/2014/main" id="{A16761A9-B31E-FC1E-2282-745FC83BE362}"/>
                    </a:ext>
                  </a:extLst>
                </p:cNvPr>
                <p:cNvSpPr>
                  <a:spLocks noChangeAspect="1"/>
                </p:cNvSpPr>
                <p:nvPr/>
              </p:nvSpPr>
              <p:spPr>
                <a:xfrm>
                  <a:off x="5662246" y="3475893"/>
                  <a:ext cx="621323" cy="621323"/>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257" name="Rectangle 256">
                  <a:extLst>
                    <a:ext uri="{FF2B5EF4-FFF2-40B4-BE49-F238E27FC236}">
                      <a16:creationId xmlns:a16="http://schemas.microsoft.com/office/drawing/2014/main" id="{6E68DF1D-F59C-CEF7-2114-806554D2D2AB}"/>
                    </a:ext>
                  </a:extLst>
                </p:cNvPr>
                <p:cNvSpPr>
                  <a:spLocks noChangeAspect="1"/>
                </p:cNvSpPr>
                <p:nvPr/>
              </p:nvSpPr>
              <p:spPr>
                <a:xfrm>
                  <a:off x="6289430" y="3475893"/>
                  <a:ext cx="621323" cy="621323"/>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258" name="Rectangle 257">
                  <a:extLst>
                    <a:ext uri="{FF2B5EF4-FFF2-40B4-BE49-F238E27FC236}">
                      <a16:creationId xmlns:a16="http://schemas.microsoft.com/office/drawing/2014/main" id="{03A402D7-1073-3A23-C6AC-CEB52BC806CE}"/>
                    </a:ext>
                  </a:extLst>
                </p:cNvPr>
                <p:cNvSpPr>
                  <a:spLocks noChangeAspect="1"/>
                </p:cNvSpPr>
                <p:nvPr/>
              </p:nvSpPr>
              <p:spPr>
                <a:xfrm>
                  <a:off x="6910753" y="3475893"/>
                  <a:ext cx="621323" cy="621323"/>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259" name="Rectangle 258">
                  <a:extLst>
                    <a:ext uri="{FF2B5EF4-FFF2-40B4-BE49-F238E27FC236}">
                      <a16:creationId xmlns:a16="http://schemas.microsoft.com/office/drawing/2014/main" id="{42A8D2A5-9DF8-C856-AFC9-96475C99FBDC}"/>
                    </a:ext>
                  </a:extLst>
                </p:cNvPr>
                <p:cNvSpPr>
                  <a:spLocks noChangeAspect="1"/>
                </p:cNvSpPr>
                <p:nvPr/>
              </p:nvSpPr>
              <p:spPr>
                <a:xfrm>
                  <a:off x="7532075" y="3475893"/>
                  <a:ext cx="621323" cy="621323"/>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260" name="Rectangle 259">
                  <a:extLst>
                    <a:ext uri="{FF2B5EF4-FFF2-40B4-BE49-F238E27FC236}">
                      <a16:creationId xmlns:a16="http://schemas.microsoft.com/office/drawing/2014/main" id="{0D23B607-3B3E-67A7-150D-1C0BE62C31F1}"/>
                    </a:ext>
                  </a:extLst>
                </p:cNvPr>
                <p:cNvSpPr>
                  <a:spLocks noChangeAspect="1"/>
                </p:cNvSpPr>
                <p:nvPr/>
              </p:nvSpPr>
              <p:spPr>
                <a:xfrm>
                  <a:off x="8153398" y="3475893"/>
                  <a:ext cx="621323" cy="621323"/>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261" name="Rectangle 260">
                  <a:extLst>
                    <a:ext uri="{FF2B5EF4-FFF2-40B4-BE49-F238E27FC236}">
                      <a16:creationId xmlns:a16="http://schemas.microsoft.com/office/drawing/2014/main" id="{FC7CA66E-AB4B-75A6-0C35-EDD37359B8FE}"/>
                    </a:ext>
                  </a:extLst>
                </p:cNvPr>
                <p:cNvSpPr>
                  <a:spLocks noChangeAspect="1"/>
                </p:cNvSpPr>
                <p:nvPr/>
              </p:nvSpPr>
              <p:spPr>
                <a:xfrm>
                  <a:off x="5662246" y="2854570"/>
                  <a:ext cx="621323" cy="621323"/>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262" name="Rectangle 261">
                  <a:extLst>
                    <a:ext uri="{FF2B5EF4-FFF2-40B4-BE49-F238E27FC236}">
                      <a16:creationId xmlns:a16="http://schemas.microsoft.com/office/drawing/2014/main" id="{451A00C3-BB9E-1336-2182-A7BBA8900EFC}"/>
                    </a:ext>
                  </a:extLst>
                </p:cNvPr>
                <p:cNvSpPr>
                  <a:spLocks noChangeAspect="1"/>
                </p:cNvSpPr>
                <p:nvPr/>
              </p:nvSpPr>
              <p:spPr>
                <a:xfrm>
                  <a:off x="6289430" y="2854570"/>
                  <a:ext cx="621323" cy="621323"/>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263" name="Rectangle 262">
                  <a:extLst>
                    <a:ext uri="{FF2B5EF4-FFF2-40B4-BE49-F238E27FC236}">
                      <a16:creationId xmlns:a16="http://schemas.microsoft.com/office/drawing/2014/main" id="{457B62CE-3D4F-9E6F-817A-386467FFCD2F}"/>
                    </a:ext>
                  </a:extLst>
                </p:cNvPr>
                <p:cNvSpPr>
                  <a:spLocks noChangeAspect="1"/>
                </p:cNvSpPr>
                <p:nvPr/>
              </p:nvSpPr>
              <p:spPr>
                <a:xfrm>
                  <a:off x="6910753" y="2854570"/>
                  <a:ext cx="621323" cy="621323"/>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264" name="Rectangle 263">
                  <a:extLst>
                    <a:ext uri="{FF2B5EF4-FFF2-40B4-BE49-F238E27FC236}">
                      <a16:creationId xmlns:a16="http://schemas.microsoft.com/office/drawing/2014/main" id="{4389FCDC-5CDB-0EB6-04BB-EB63D32A8F1C}"/>
                    </a:ext>
                  </a:extLst>
                </p:cNvPr>
                <p:cNvSpPr>
                  <a:spLocks noChangeAspect="1"/>
                </p:cNvSpPr>
                <p:nvPr/>
              </p:nvSpPr>
              <p:spPr>
                <a:xfrm>
                  <a:off x="7532075" y="2854570"/>
                  <a:ext cx="621323" cy="621323"/>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265" name="Rectangle 264">
                  <a:extLst>
                    <a:ext uri="{FF2B5EF4-FFF2-40B4-BE49-F238E27FC236}">
                      <a16:creationId xmlns:a16="http://schemas.microsoft.com/office/drawing/2014/main" id="{62E6BE73-E2E5-F520-2235-B37098A596B0}"/>
                    </a:ext>
                  </a:extLst>
                </p:cNvPr>
                <p:cNvSpPr>
                  <a:spLocks noChangeAspect="1"/>
                </p:cNvSpPr>
                <p:nvPr/>
              </p:nvSpPr>
              <p:spPr>
                <a:xfrm>
                  <a:off x="8153398" y="2854570"/>
                  <a:ext cx="621323" cy="621323"/>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266" name="Rectangle 265">
                  <a:extLst>
                    <a:ext uri="{FF2B5EF4-FFF2-40B4-BE49-F238E27FC236}">
                      <a16:creationId xmlns:a16="http://schemas.microsoft.com/office/drawing/2014/main" id="{6E676906-1E56-B18E-6AAD-FCB64751C326}"/>
                    </a:ext>
                  </a:extLst>
                </p:cNvPr>
                <p:cNvSpPr>
                  <a:spLocks noChangeAspect="1"/>
                </p:cNvSpPr>
                <p:nvPr/>
              </p:nvSpPr>
              <p:spPr>
                <a:xfrm>
                  <a:off x="5662246" y="2233247"/>
                  <a:ext cx="621323" cy="621323"/>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267" name="Rectangle 266">
                  <a:extLst>
                    <a:ext uri="{FF2B5EF4-FFF2-40B4-BE49-F238E27FC236}">
                      <a16:creationId xmlns:a16="http://schemas.microsoft.com/office/drawing/2014/main" id="{EE7B7AB4-2052-0F7D-1368-BFAADE4BA432}"/>
                    </a:ext>
                  </a:extLst>
                </p:cNvPr>
                <p:cNvSpPr>
                  <a:spLocks noChangeAspect="1"/>
                </p:cNvSpPr>
                <p:nvPr/>
              </p:nvSpPr>
              <p:spPr>
                <a:xfrm>
                  <a:off x="6289430" y="2233247"/>
                  <a:ext cx="621323" cy="621323"/>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268" name="Rectangle 267">
                  <a:extLst>
                    <a:ext uri="{FF2B5EF4-FFF2-40B4-BE49-F238E27FC236}">
                      <a16:creationId xmlns:a16="http://schemas.microsoft.com/office/drawing/2014/main" id="{9B5A11B8-2E4C-9809-70E3-A030EEBE3231}"/>
                    </a:ext>
                  </a:extLst>
                </p:cNvPr>
                <p:cNvSpPr>
                  <a:spLocks noChangeAspect="1"/>
                </p:cNvSpPr>
                <p:nvPr/>
              </p:nvSpPr>
              <p:spPr>
                <a:xfrm>
                  <a:off x="6910753" y="2233247"/>
                  <a:ext cx="621323" cy="621323"/>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269" name="Rectangle 268">
                  <a:extLst>
                    <a:ext uri="{FF2B5EF4-FFF2-40B4-BE49-F238E27FC236}">
                      <a16:creationId xmlns:a16="http://schemas.microsoft.com/office/drawing/2014/main" id="{0F6135AA-5DA5-31BE-8DFF-1F3CAAE9E7D6}"/>
                    </a:ext>
                  </a:extLst>
                </p:cNvPr>
                <p:cNvSpPr>
                  <a:spLocks noChangeAspect="1"/>
                </p:cNvSpPr>
                <p:nvPr/>
              </p:nvSpPr>
              <p:spPr>
                <a:xfrm>
                  <a:off x="7532075" y="2233247"/>
                  <a:ext cx="621323" cy="621323"/>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270" name="Rectangle 269">
                  <a:extLst>
                    <a:ext uri="{FF2B5EF4-FFF2-40B4-BE49-F238E27FC236}">
                      <a16:creationId xmlns:a16="http://schemas.microsoft.com/office/drawing/2014/main" id="{719E73F5-5A0B-AC82-7284-B43F0085440F}"/>
                    </a:ext>
                  </a:extLst>
                </p:cNvPr>
                <p:cNvSpPr>
                  <a:spLocks noChangeAspect="1"/>
                </p:cNvSpPr>
                <p:nvPr/>
              </p:nvSpPr>
              <p:spPr>
                <a:xfrm>
                  <a:off x="8153398" y="2233247"/>
                  <a:ext cx="621323" cy="621323"/>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271" name="Rectangle 270">
                  <a:extLst>
                    <a:ext uri="{FF2B5EF4-FFF2-40B4-BE49-F238E27FC236}">
                      <a16:creationId xmlns:a16="http://schemas.microsoft.com/office/drawing/2014/main" id="{73D6B1C1-8791-B06E-53B5-8DAAC8FE331B}"/>
                    </a:ext>
                  </a:extLst>
                </p:cNvPr>
                <p:cNvSpPr>
                  <a:spLocks noChangeAspect="1"/>
                </p:cNvSpPr>
                <p:nvPr/>
              </p:nvSpPr>
              <p:spPr>
                <a:xfrm>
                  <a:off x="5662246" y="1611924"/>
                  <a:ext cx="621323" cy="621323"/>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272" name="Rectangle 271">
                  <a:extLst>
                    <a:ext uri="{FF2B5EF4-FFF2-40B4-BE49-F238E27FC236}">
                      <a16:creationId xmlns:a16="http://schemas.microsoft.com/office/drawing/2014/main" id="{B682C343-76A6-585D-AD00-81B927FFD13F}"/>
                    </a:ext>
                  </a:extLst>
                </p:cNvPr>
                <p:cNvSpPr>
                  <a:spLocks noChangeAspect="1"/>
                </p:cNvSpPr>
                <p:nvPr/>
              </p:nvSpPr>
              <p:spPr>
                <a:xfrm>
                  <a:off x="6289430" y="1611924"/>
                  <a:ext cx="621323" cy="621323"/>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273" name="Rectangle 272">
                  <a:extLst>
                    <a:ext uri="{FF2B5EF4-FFF2-40B4-BE49-F238E27FC236}">
                      <a16:creationId xmlns:a16="http://schemas.microsoft.com/office/drawing/2014/main" id="{75BBD718-E0B4-5861-4A0C-039F1F3B7217}"/>
                    </a:ext>
                  </a:extLst>
                </p:cNvPr>
                <p:cNvSpPr>
                  <a:spLocks noChangeAspect="1"/>
                </p:cNvSpPr>
                <p:nvPr/>
              </p:nvSpPr>
              <p:spPr>
                <a:xfrm>
                  <a:off x="6910753" y="1611924"/>
                  <a:ext cx="621323" cy="621323"/>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274" name="Rectangle 273">
                  <a:extLst>
                    <a:ext uri="{FF2B5EF4-FFF2-40B4-BE49-F238E27FC236}">
                      <a16:creationId xmlns:a16="http://schemas.microsoft.com/office/drawing/2014/main" id="{79C87D48-5BE7-BA0F-F525-DCC13F1D52BC}"/>
                    </a:ext>
                  </a:extLst>
                </p:cNvPr>
                <p:cNvSpPr>
                  <a:spLocks noChangeAspect="1"/>
                </p:cNvSpPr>
                <p:nvPr/>
              </p:nvSpPr>
              <p:spPr>
                <a:xfrm>
                  <a:off x="7532075" y="1611924"/>
                  <a:ext cx="621323" cy="621323"/>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275" name="Rectangle 274">
                  <a:extLst>
                    <a:ext uri="{FF2B5EF4-FFF2-40B4-BE49-F238E27FC236}">
                      <a16:creationId xmlns:a16="http://schemas.microsoft.com/office/drawing/2014/main" id="{8157F498-E725-7C43-6BE1-E0C8930C1521}"/>
                    </a:ext>
                  </a:extLst>
                </p:cNvPr>
                <p:cNvSpPr>
                  <a:spLocks noChangeAspect="1"/>
                </p:cNvSpPr>
                <p:nvPr/>
              </p:nvSpPr>
              <p:spPr>
                <a:xfrm>
                  <a:off x="8153398" y="1611924"/>
                  <a:ext cx="621323" cy="621323"/>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grpSp>
          <p:grpSp>
            <p:nvGrpSpPr>
              <p:cNvPr id="173" name="Group 172">
                <a:extLst>
                  <a:ext uri="{FF2B5EF4-FFF2-40B4-BE49-F238E27FC236}">
                    <a16:creationId xmlns:a16="http://schemas.microsoft.com/office/drawing/2014/main" id="{256311F9-C7ED-EF7A-40E8-14A9ED63F693}"/>
                  </a:ext>
                </a:extLst>
              </p:cNvPr>
              <p:cNvGrpSpPr/>
              <p:nvPr/>
            </p:nvGrpSpPr>
            <p:grpSpPr>
              <a:xfrm>
                <a:off x="8042029" y="2283659"/>
                <a:ext cx="2708030" cy="3270738"/>
                <a:chOff x="5662246" y="1611924"/>
                <a:chExt cx="3112475" cy="3106615"/>
              </a:xfrm>
            </p:grpSpPr>
            <p:sp>
              <p:nvSpPr>
                <p:cNvPr id="226" name="Rectangle 225">
                  <a:extLst>
                    <a:ext uri="{FF2B5EF4-FFF2-40B4-BE49-F238E27FC236}">
                      <a16:creationId xmlns:a16="http://schemas.microsoft.com/office/drawing/2014/main" id="{BFF07D90-B821-23F3-C885-B6F8BFCE99A9}"/>
                    </a:ext>
                  </a:extLst>
                </p:cNvPr>
                <p:cNvSpPr>
                  <a:spLocks noChangeAspect="1"/>
                </p:cNvSpPr>
                <p:nvPr/>
              </p:nvSpPr>
              <p:spPr>
                <a:xfrm>
                  <a:off x="5662246" y="4097216"/>
                  <a:ext cx="621323" cy="621323"/>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227" name="Rectangle 226">
                  <a:extLst>
                    <a:ext uri="{FF2B5EF4-FFF2-40B4-BE49-F238E27FC236}">
                      <a16:creationId xmlns:a16="http://schemas.microsoft.com/office/drawing/2014/main" id="{D99B53F6-4144-8A1B-05EB-190E0F6C7570}"/>
                    </a:ext>
                  </a:extLst>
                </p:cNvPr>
                <p:cNvSpPr>
                  <a:spLocks noChangeAspect="1"/>
                </p:cNvSpPr>
                <p:nvPr/>
              </p:nvSpPr>
              <p:spPr>
                <a:xfrm>
                  <a:off x="6289430" y="4097216"/>
                  <a:ext cx="621323" cy="621323"/>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228" name="Rectangle 227">
                  <a:extLst>
                    <a:ext uri="{FF2B5EF4-FFF2-40B4-BE49-F238E27FC236}">
                      <a16:creationId xmlns:a16="http://schemas.microsoft.com/office/drawing/2014/main" id="{B7DA251C-D273-0233-B29B-40B56E742724}"/>
                    </a:ext>
                  </a:extLst>
                </p:cNvPr>
                <p:cNvSpPr>
                  <a:spLocks noChangeAspect="1"/>
                </p:cNvSpPr>
                <p:nvPr/>
              </p:nvSpPr>
              <p:spPr>
                <a:xfrm>
                  <a:off x="6910753" y="4097216"/>
                  <a:ext cx="621323" cy="621323"/>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229" name="Rectangle 228">
                  <a:extLst>
                    <a:ext uri="{FF2B5EF4-FFF2-40B4-BE49-F238E27FC236}">
                      <a16:creationId xmlns:a16="http://schemas.microsoft.com/office/drawing/2014/main" id="{30AEF9E0-325C-66E0-725D-D058694184B6}"/>
                    </a:ext>
                  </a:extLst>
                </p:cNvPr>
                <p:cNvSpPr>
                  <a:spLocks noChangeAspect="1"/>
                </p:cNvSpPr>
                <p:nvPr/>
              </p:nvSpPr>
              <p:spPr>
                <a:xfrm>
                  <a:off x="7532075" y="4097216"/>
                  <a:ext cx="621323" cy="621323"/>
                </a:xfrm>
                <a:prstGeom prst="rect">
                  <a:avLst/>
                </a:prstGeom>
                <a:solidFill>
                  <a:schemeClr val="accent1">
                    <a:lumMod val="40000"/>
                    <a:lumOff val="60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1</a:t>
                  </a:r>
                </a:p>
              </p:txBody>
            </p:sp>
            <p:sp>
              <p:nvSpPr>
                <p:cNvPr id="230" name="Rectangle 229">
                  <a:extLst>
                    <a:ext uri="{FF2B5EF4-FFF2-40B4-BE49-F238E27FC236}">
                      <a16:creationId xmlns:a16="http://schemas.microsoft.com/office/drawing/2014/main" id="{7F710FD1-4768-C79E-A3D3-5EE23CB24505}"/>
                    </a:ext>
                  </a:extLst>
                </p:cNvPr>
                <p:cNvSpPr>
                  <a:spLocks noChangeAspect="1"/>
                </p:cNvSpPr>
                <p:nvPr/>
              </p:nvSpPr>
              <p:spPr>
                <a:xfrm>
                  <a:off x="8153398" y="4097216"/>
                  <a:ext cx="621323" cy="621323"/>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231" name="Rectangle 230">
                  <a:extLst>
                    <a:ext uri="{FF2B5EF4-FFF2-40B4-BE49-F238E27FC236}">
                      <a16:creationId xmlns:a16="http://schemas.microsoft.com/office/drawing/2014/main" id="{A9B690C9-9D61-04D9-9C00-C63F284507D1}"/>
                    </a:ext>
                  </a:extLst>
                </p:cNvPr>
                <p:cNvSpPr>
                  <a:spLocks noChangeAspect="1"/>
                </p:cNvSpPr>
                <p:nvPr/>
              </p:nvSpPr>
              <p:spPr>
                <a:xfrm>
                  <a:off x="5662246" y="3475893"/>
                  <a:ext cx="621323" cy="621323"/>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232" name="Rectangle 231">
                  <a:extLst>
                    <a:ext uri="{FF2B5EF4-FFF2-40B4-BE49-F238E27FC236}">
                      <a16:creationId xmlns:a16="http://schemas.microsoft.com/office/drawing/2014/main" id="{E0406361-A01F-B75F-A1AF-F0464AEB7188}"/>
                    </a:ext>
                  </a:extLst>
                </p:cNvPr>
                <p:cNvSpPr>
                  <a:spLocks noChangeAspect="1"/>
                </p:cNvSpPr>
                <p:nvPr/>
              </p:nvSpPr>
              <p:spPr>
                <a:xfrm>
                  <a:off x="6289430" y="3475893"/>
                  <a:ext cx="621323" cy="621323"/>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233" name="Rectangle 232">
                  <a:extLst>
                    <a:ext uri="{FF2B5EF4-FFF2-40B4-BE49-F238E27FC236}">
                      <a16:creationId xmlns:a16="http://schemas.microsoft.com/office/drawing/2014/main" id="{B88AB28D-8FB4-6A77-EAF2-FDAEA291C92E}"/>
                    </a:ext>
                  </a:extLst>
                </p:cNvPr>
                <p:cNvSpPr>
                  <a:spLocks noChangeAspect="1"/>
                </p:cNvSpPr>
                <p:nvPr/>
              </p:nvSpPr>
              <p:spPr>
                <a:xfrm>
                  <a:off x="6910753" y="3475893"/>
                  <a:ext cx="621323" cy="621323"/>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234" name="Rectangle 233">
                  <a:extLst>
                    <a:ext uri="{FF2B5EF4-FFF2-40B4-BE49-F238E27FC236}">
                      <a16:creationId xmlns:a16="http://schemas.microsoft.com/office/drawing/2014/main" id="{1ECF38CE-C24E-2B2C-023A-17057DA032B0}"/>
                    </a:ext>
                  </a:extLst>
                </p:cNvPr>
                <p:cNvSpPr>
                  <a:spLocks noChangeAspect="1"/>
                </p:cNvSpPr>
                <p:nvPr/>
              </p:nvSpPr>
              <p:spPr>
                <a:xfrm>
                  <a:off x="7532075" y="3475893"/>
                  <a:ext cx="621323" cy="621323"/>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235" name="Rectangle 234">
                  <a:extLst>
                    <a:ext uri="{FF2B5EF4-FFF2-40B4-BE49-F238E27FC236}">
                      <a16:creationId xmlns:a16="http://schemas.microsoft.com/office/drawing/2014/main" id="{65B6B6B4-915D-59E1-61D3-8FFBEF143936}"/>
                    </a:ext>
                  </a:extLst>
                </p:cNvPr>
                <p:cNvSpPr>
                  <a:spLocks noChangeAspect="1"/>
                </p:cNvSpPr>
                <p:nvPr/>
              </p:nvSpPr>
              <p:spPr>
                <a:xfrm>
                  <a:off x="8153398" y="3475893"/>
                  <a:ext cx="621323" cy="621323"/>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236" name="Rectangle 235">
                  <a:extLst>
                    <a:ext uri="{FF2B5EF4-FFF2-40B4-BE49-F238E27FC236}">
                      <a16:creationId xmlns:a16="http://schemas.microsoft.com/office/drawing/2014/main" id="{6B5AB8E1-EDF5-ABB3-3AB1-3C9EAD72BCD2}"/>
                    </a:ext>
                  </a:extLst>
                </p:cNvPr>
                <p:cNvSpPr>
                  <a:spLocks noChangeAspect="1"/>
                </p:cNvSpPr>
                <p:nvPr/>
              </p:nvSpPr>
              <p:spPr>
                <a:xfrm>
                  <a:off x="5662246" y="2854570"/>
                  <a:ext cx="621323" cy="621323"/>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237" name="Rectangle 236">
                  <a:extLst>
                    <a:ext uri="{FF2B5EF4-FFF2-40B4-BE49-F238E27FC236}">
                      <a16:creationId xmlns:a16="http://schemas.microsoft.com/office/drawing/2014/main" id="{981F6952-DCAE-A337-1E5D-279ABC46D9B8}"/>
                    </a:ext>
                  </a:extLst>
                </p:cNvPr>
                <p:cNvSpPr>
                  <a:spLocks noChangeAspect="1"/>
                </p:cNvSpPr>
                <p:nvPr/>
              </p:nvSpPr>
              <p:spPr>
                <a:xfrm>
                  <a:off x="6289430" y="2854570"/>
                  <a:ext cx="621323" cy="621323"/>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238" name="Rectangle 237">
                  <a:extLst>
                    <a:ext uri="{FF2B5EF4-FFF2-40B4-BE49-F238E27FC236}">
                      <a16:creationId xmlns:a16="http://schemas.microsoft.com/office/drawing/2014/main" id="{1C939A22-C795-F2CB-E418-2101F4A1851C}"/>
                    </a:ext>
                  </a:extLst>
                </p:cNvPr>
                <p:cNvSpPr>
                  <a:spLocks noChangeAspect="1"/>
                </p:cNvSpPr>
                <p:nvPr/>
              </p:nvSpPr>
              <p:spPr>
                <a:xfrm>
                  <a:off x="6910753" y="2854570"/>
                  <a:ext cx="621323" cy="621323"/>
                </a:xfrm>
                <a:prstGeom prst="rect">
                  <a:avLst/>
                </a:prstGeom>
                <a:solidFill>
                  <a:schemeClr val="accent1">
                    <a:lumMod val="40000"/>
                    <a:lumOff val="60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1</a:t>
                  </a:r>
                </a:p>
              </p:txBody>
            </p:sp>
            <p:sp>
              <p:nvSpPr>
                <p:cNvPr id="239" name="Rectangle 238">
                  <a:extLst>
                    <a:ext uri="{FF2B5EF4-FFF2-40B4-BE49-F238E27FC236}">
                      <a16:creationId xmlns:a16="http://schemas.microsoft.com/office/drawing/2014/main" id="{AD54CF40-86A1-934B-0328-6BDB2FEFEC9E}"/>
                    </a:ext>
                  </a:extLst>
                </p:cNvPr>
                <p:cNvSpPr>
                  <a:spLocks noChangeAspect="1"/>
                </p:cNvSpPr>
                <p:nvPr/>
              </p:nvSpPr>
              <p:spPr>
                <a:xfrm>
                  <a:off x="7532075" y="2854570"/>
                  <a:ext cx="621323" cy="621323"/>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240" name="Rectangle 239">
                  <a:extLst>
                    <a:ext uri="{FF2B5EF4-FFF2-40B4-BE49-F238E27FC236}">
                      <a16:creationId xmlns:a16="http://schemas.microsoft.com/office/drawing/2014/main" id="{CD7AF6D7-F78E-B908-5D12-A0D6E0EDEE3A}"/>
                    </a:ext>
                  </a:extLst>
                </p:cNvPr>
                <p:cNvSpPr>
                  <a:spLocks noChangeAspect="1"/>
                </p:cNvSpPr>
                <p:nvPr/>
              </p:nvSpPr>
              <p:spPr>
                <a:xfrm>
                  <a:off x="8153398" y="2854570"/>
                  <a:ext cx="621323" cy="621323"/>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241" name="Rectangle 240">
                  <a:extLst>
                    <a:ext uri="{FF2B5EF4-FFF2-40B4-BE49-F238E27FC236}">
                      <a16:creationId xmlns:a16="http://schemas.microsoft.com/office/drawing/2014/main" id="{C5AD0BBF-20B2-0D34-71B3-DE594DA7A6A7}"/>
                    </a:ext>
                  </a:extLst>
                </p:cNvPr>
                <p:cNvSpPr>
                  <a:spLocks noChangeAspect="1"/>
                </p:cNvSpPr>
                <p:nvPr/>
              </p:nvSpPr>
              <p:spPr>
                <a:xfrm>
                  <a:off x="5662246" y="2233247"/>
                  <a:ext cx="621323" cy="621323"/>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242" name="Rectangle 241">
                  <a:extLst>
                    <a:ext uri="{FF2B5EF4-FFF2-40B4-BE49-F238E27FC236}">
                      <a16:creationId xmlns:a16="http://schemas.microsoft.com/office/drawing/2014/main" id="{CECD8EFC-D58E-1AC0-36DF-3D1340687382}"/>
                    </a:ext>
                  </a:extLst>
                </p:cNvPr>
                <p:cNvSpPr>
                  <a:spLocks noChangeAspect="1"/>
                </p:cNvSpPr>
                <p:nvPr/>
              </p:nvSpPr>
              <p:spPr>
                <a:xfrm>
                  <a:off x="6289430" y="2233247"/>
                  <a:ext cx="621323" cy="621323"/>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243" name="Rectangle 242">
                  <a:extLst>
                    <a:ext uri="{FF2B5EF4-FFF2-40B4-BE49-F238E27FC236}">
                      <a16:creationId xmlns:a16="http://schemas.microsoft.com/office/drawing/2014/main" id="{7DAE32ED-69BB-97D1-48D1-AA494ABA639C}"/>
                    </a:ext>
                  </a:extLst>
                </p:cNvPr>
                <p:cNvSpPr>
                  <a:spLocks noChangeAspect="1"/>
                </p:cNvSpPr>
                <p:nvPr/>
              </p:nvSpPr>
              <p:spPr>
                <a:xfrm>
                  <a:off x="6910753" y="2233247"/>
                  <a:ext cx="621323" cy="621323"/>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244" name="Rectangle 243">
                  <a:extLst>
                    <a:ext uri="{FF2B5EF4-FFF2-40B4-BE49-F238E27FC236}">
                      <a16:creationId xmlns:a16="http://schemas.microsoft.com/office/drawing/2014/main" id="{3BE4F19E-CE98-4BA1-2D20-14B218D70CF2}"/>
                    </a:ext>
                  </a:extLst>
                </p:cNvPr>
                <p:cNvSpPr>
                  <a:spLocks noChangeAspect="1"/>
                </p:cNvSpPr>
                <p:nvPr/>
              </p:nvSpPr>
              <p:spPr>
                <a:xfrm>
                  <a:off x="7532075" y="2233247"/>
                  <a:ext cx="621323" cy="621323"/>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245" name="Rectangle 244">
                  <a:extLst>
                    <a:ext uri="{FF2B5EF4-FFF2-40B4-BE49-F238E27FC236}">
                      <a16:creationId xmlns:a16="http://schemas.microsoft.com/office/drawing/2014/main" id="{4DC666DF-4866-B186-3DD6-EE4C8871F231}"/>
                    </a:ext>
                  </a:extLst>
                </p:cNvPr>
                <p:cNvSpPr>
                  <a:spLocks noChangeAspect="1"/>
                </p:cNvSpPr>
                <p:nvPr/>
              </p:nvSpPr>
              <p:spPr>
                <a:xfrm>
                  <a:off x="8153398" y="2233247"/>
                  <a:ext cx="621323" cy="621323"/>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246" name="Rectangle 245">
                  <a:extLst>
                    <a:ext uri="{FF2B5EF4-FFF2-40B4-BE49-F238E27FC236}">
                      <a16:creationId xmlns:a16="http://schemas.microsoft.com/office/drawing/2014/main" id="{308B322C-4758-4C9C-49D7-0AC9C6AE6756}"/>
                    </a:ext>
                  </a:extLst>
                </p:cNvPr>
                <p:cNvSpPr>
                  <a:spLocks noChangeAspect="1"/>
                </p:cNvSpPr>
                <p:nvPr/>
              </p:nvSpPr>
              <p:spPr>
                <a:xfrm>
                  <a:off x="5662246" y="1611924"/>
                  <a:ext cx="621323" cy="621323"/>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247" name="Rectangle 246">
                  <a:extLst>
                    <a:ext uri="{FF2B5EF4-FFF2-40B4-BE49-F238E27FC236}">
                      <a16:creationId xmlns:a16="http://schemas.microsoft.com/office/drawing/2014/main" id="{4ED0C41B-22CF-0218-3E03-D4C374127D76}"/>
                    </a:ext>
                  </a:extLst>
                </p:cNvPr>
                <p:cNvSpPr>
                  <a:spLocks noChangeAspect="1"/>
                </p:cNvSpPr>
                <p:nvPr/>
              </p:nvSpPr>
              <p:spPr>
                <a:xfrm>
                  <a:off x="6289430" y="1611924"/>
                  <a:ext cx="621323" cy="621323"/>
                </a:xfrm>
                <a:prstGeom prst="rect">
                  <a:avLst/>
                </a:prstGeom>
                <a:solidFill>
                  <a:schemeClr val="accent1">
                    <a:lumMod val="40000"/>
                    <a:lumOff val="60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1</a:t>
                  </a:r>
                </a:p>
              </p:txBody>
            </p:sp>
            <p:sp>
              <p:nvSpPr>
                <p:cNvPr id="248" name="Rectangle 247">
                  <a:extLst>
                    <a:ext uri="{FF2B5EF4-FFF2-40B4-BE49-F238E27FC236}">
                      <a16:creationId xmlns:a16="http://schemas.microsoft.com/office/drawing/2014/main" id="{789D29DC-7332-23AF-6CED-27CD34BD5FFF}"/>
                    </a:ext>
                  </a:extLst>
                </p:cNvPr>
                <p:cNvSpPr>
                  <a:spLocks noChangeAspect="1"/>
                </p:cNvSpPr>
                <p:nvPr/>
              </p:nvSpPr>
              <p:spPr>
                <a:xfrm>
                  <a:off x="6910753" y="1611924"/>
                  <a:ext cx="621323" cy="621323"/>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249" name="Rectangle 248">
                  <a:extLst>
                    <a:ext uri="{FF2B5EF4-FFF2-40B4-BE49-F238E27FC236}">
                      <a16:creationId xmlns:a16="http://schemas.microsoft.com/office/drawing/2014/main" id="{38FC14EC-9EAC-12F0-6550-73F47ED6FE27}"/>
                    </a:ext>
                  </a:extLst>
                </p:cNvPr>
                <p:cNvSpPr>
                  <a:spLocks noChangeAspect="1"/>
                </p:cNvSpPr>
                <p:nvPr/>
              </p:nvSpPr>
              <p:spPr>
                <a:xfrm>
                  <a:off x="7532075" y="1611924"/>
                  <a:ext cx="621323" cy="621323"/>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250" name="Rectangle 249">
                  <a:extLst>
                    <a:ext uri="{FF2B5EF4-FFF2-40B4-BE49-F238E27FC236}">
                      <a16:creationId xmlns:a16="http://schemas.microsoft.com/office/drawing/2014/main" id="{E314143B-68E7-3B29-0FC5-F230A985F380}"/>
                    </a:ext>
                  </a:extLst>
                </p:cNvPr>
                <p:cNvSpPr>
                  <a:spLocks noChangeAspect="1"/>
                </p:cNvSpPr>
                <p:nvPr/>
              </p:nvSpPr>
              <p:spPr>
                <a:xfrm>
                  <a:off x="8153398" y="1611924"/>
                  <a:ext cx="621323" cy="621323"/>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grpSp>
          <p:grpSp>
            <p:nvGrpSpPr>
              <p:cNvPr id="174" name="Group 173">
                <a:extLst>
                  <a:ext uri="{FF2B5EF4-FFF2-40B4-BE49-F238E27FC236}">
                    <a16:creationId xmlns:a16="http://schemas.microsoft.com/office/drawing/2014/main" id="{FFF9F65A-BD28-C198-AD64-AC7E3DA15F72}"/>
                  </a:ext>
                </a:extLst>
              </p:cNvPr>
              <p:cNvGrpSpPr/>
              <p:nvPr/>
            </p:nvGrpSpPr>
            <p:grpSpPr>
              <a:xfrm>
                <a:off x="5336549" y="5553231"/>
                <a:ext cx="2708030" cy="3270738"/>
                <a:chOff x="5662246" y="1611924"/>
                <a:chExt cx="3112475" cy="3106615"/>
              </a:xfrm>
            </p:grpSpPr>
            <p:sp>
              <p:nvSpPr>
                <p:cNvPr id="201" name="Rectangle 200">
                  <a:extLst>
                    <a:ext uri="{FF2B5EF4-FFF2-40B4-BE49-F238E27FC236}">
                      <a16:creationId xmlns:a16="http://schemas.microsoft.com/office/drawing/2014/main" id="{988EE4F2-22E2-4030-975B-3158268221B8}"/>
                    </a:ext>
                  </a:extLst>
                </p:cNvPr>
                <p:cNvSpPr>
                  <a:spLocks noChangeAspect="1"/>
                </p:cNvSpPr>
                <p:nvPr/>
              </p:nvSpPr>
              <p:spPr>
                <a:xfrm>
                  <a:off x="5662246" y="4097216"/>
                  <a:ext cx="621323" cy="621323"/>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202" name="Rectangle 201">
                  <a:extLst>
                    <a:ext uri="{FF2B5EF4-FFF2-40B4-BE49-F238E27FC236}">
                      <a16:creationId xmlns:a16="http://schemas.microsoft.com/office/drawing/2014/main" id="{C0586A09-8C5E-4EFD-1899-77BEE137609D}"/>
                    </a:ext>
                  </a:extLst>
                </p:cNvPr>
                <p:cNvSpPr>
                  <a:spLocks noChangeAspect="1"/>
                </p:cNvSpPr>
                <p:nvPr/>
              </p:nvSpPr>
              <p:spPr>
                <a:xfrm>
                  <a:off x="6289430" y="4097216"/>
                  <a:ext cx="621323" cy="621323"/>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203" name="Rectangle 202">
                  <a:extLst>
                    <a:ext uri="{FF2B5EF4-FFF2-40B4-BE49-F238E27FC236}">
                      <a16:creationId xmlns:a16="http://schemas.microsoft.com/office/drawing/2014/main" id="{7B367567-EA95-A684-DF82-358E30633622}"/>
                    </a:ext>
                  </a:extLst>
                </p:cNvPr>
                <p:cNvSpPr>
                  <a:spLocks noChangeAspect="1"/>
                </p:cNvSpPr>
                <p:nvPr/>
              </p:nvSpPr>
              <p:spPr>
                <a:xfrm>
                  <a:off x="6910753" y="4097216"/>
                  <a:ext cx="621323" cy="621323"/>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204" name="Rectangle 203">
                  <a:extLst>
                    <a:ext uri="{FF2B5EF4-FFF2-40B4-BE49-F238E27FC236}">
                      <a16:creationId xmlns:a16="http://schemas.microsoft.com/office/drawing/2014/main" id="{31FE4391-2FA9-7AD1-1D80-1D47AC2F3197}"/>
                    </a:ext>
                  </a:extLst>
                </p:cNvPr>
                <p:cNvSpPr>
                  <a:spLocks noChangeAspect="1"/>
                </p:cNvSpPr>
                <p:nvPr/>
              </p:nvSpPr>
              <p:spPr>
                <a:xfrm>
                  <a:off x="7532075" y="4097216"/>
                  <a:ext cx="621323" cy="621323"/>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205" name="Rectangle 204">
                  <a:extLst>
                    <a:ext uri="{FF2B5EF4-FFF2-40B4-BE49-F238E27FC236}">
                      <a16:creationId xmlns:a16="http://schemas.microsoft.com/office/drawing/2014/main" id="{18A60B27-F793-2637-F85A-FAC51FE39C4B}"/>
                    </a:ext>
                  </a:extLst>
                </p:cNvPr>
                <p:cNvSpPr>
                  <a:spLocks noChangeAspect="1"/>
                </p:cNvSpPr>
                <p:nvPr/>
              </p:nvSpPr>
              <p:spPr>
                <a:xfrm>
                  <a:off x="8153398" y="4097216"/>
                  <a:ext cx="621323" cy="621323"/>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206" name="Rectangle 205">
                  <a:extLst>
                    <a:ext uri="{FF2B5EF4-FFF2-40B4-BE49-F238E27FC236}">
                      <a16:creationId xmlns:a16="http://schemas.microsoft.com/office/drawing/2014/main" id="{C44A5EB4-8ED6-9D54-DA17-3AAA886CFD52}"/>
                    </a:ext>
                  </a:extLst>
                </p:cNvPr>
                <p:cNvSpPr>
                  <a:spLocks noChangeAspect="1"/>
                </p:cNvSpPr>
                <p:nvPr/>
              </p:nvSpPr>
              <p:spPr>
                <a:xfrm>
                  <a:off x="5662246" y="3475893"/>
                  <a:ext cx="621323" cy="621323"/>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207" name="Rectangle 206">
                  <a:extLst>
                    <a:ext uri="{FF2B5EF4-FFF2-40B4-BE49-F238E27FC236}">
                      <a16:creationId xmlns:a16="http://schemas.microsoft.com/office/drawing/2014/main" id="{CB7C71B0-3EA4-4255-D0D6-416432170C7A}"/>
                    </a:ext>
                  </a:extLst>
                </p:cNvPr>
                <p:cNvSpPr>
                  <a:spLocks noChangeAspect="1"/>
                </p:cNvSpPr>
                <p:nvPr/>
              </p:nvSpPr>
              <p:spPr>
                <a:xfrm>
                  <a:off x="6289430" y="3475893"/>
                  <a:ext cx="621323" cy="621323"/>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208" name="Rectangle 207">
                  <a:extLst>
                    <a:ext uri="{FF2B5EF4-FFF2-40B4-BE49-F238E27FC236}">
                      <a16:creationId xmlns:a16="http://schemas.microsoft.com/office/drawing/2014/main" id="{C13E1EA7-F3F7-0561-9ECC-324331DF00E2}"/>
                    </a:ext>
                  </a:extLst>
                </p:cNvPr>
                <p:cNvSpPr>
                  <a:spLocks noChangeAspect="1"/>
                </p:cNvSpPr>
                <p:nvPr/>
              </p:nvSpPr>
              <p:spPr>
                <a:xfrm>
                  <a:off x="6910753" y="3475893"/>
                  <a:ext cx="621323" cy="621323"/>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209" name="Rectangle 208">
                  <a:extLst>
                    <a:ext uri="{FF2B5EF4-FFF2-40B4-BE49-F238E27FC236}">
                      <a16:creationId xmlns:a16="http://schemas.microsoft.com/office/drawing/2014/main" id="{91ED3F80-FB1B-F1B0-4BCA-F9F8B099EF3B}"/>
                    </a:ext>
                  </a:extLst>
                </p:cNvPr>
                <p:cNvSpPr>
                  <a:spLocks noChangeAspect="1"/>
                </p:cNvSpPr>
                <p:nvPr/>
              </p:nvSpPr>
              <p:spPr>
                <a:xfrm>
                  <a:off x="7532075" y="3475893"/>
                  <a:ext cx="621323" cy="621323"/>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210" name="Rectangle 209">
                  <a:extLst>
                    <a:ext uri="{FF2B5EF4-FFF2-40B4-BE49-F238E27FC236}">
                      <a16:creationId xmlns:a16="http://schemas.microsoft.com/office/drawing/2014/main" id="{92215DC0-15BF-8E9E-4BD0-CDD1D2F7ECDE}"/>
                    </a:ext>
                  </a:extLst>
                </p:cNvPr>
                <p:cNvSpPr>
                  <a:spLocks noChangeAspect="1"/>
                </p:cNvSpPr>
                <p:nvPr/>
              </p:nvSpPr>
              <p:spPr>
                <a:xfrm>
                  <a:off x="8153398" y="3475893"/>
                  <a:ext cx="621323" cy="621323"/>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211" name="Rectangle 210">
                  <a:extLst>
                    <a:ext uri="{FF2B5EF4-FFF2-40B4-BE49-F238E27FC236}">
                      <a16:creationId xmlns:a16="http://schemas.microsoft.com/office/drawing/2014/main" id="{47ECBBF8-D17B-930A-02F0-7AFA7805E2DE}"/>
                    </a:ext>
                  </a:extLst>
                </p:cNvPr>
                <p:cNvSpPr>
                  <a:spLocks noChangeAspect="1"/>
                </p:cNvSpPr>
                <p:nvPr/>
              </p:nvSpPr>
              <p:spPr>
                <a:xfrm>
                  <a:off x="5662246" y="2854570"/>
                  <a:ext cx="621323" cy="621323"/>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212" name="Rectangle 211">
                  <a:extLst>
                    <a:ext uri="{FF2B5EF4-FFF2-40B4-BE49-F238E27FC236}">
                      <a16:creationId xmlns:a16="http://schemas.microsoft.com/office/drawing/2014/main" id="{4850F28F-8BA0-3049-70A6-B59DDDB67869}"/>
                    </a:ext>
                  </a:extLst>
                </p:cNvPr>
                <p:cNvSpPr>
                  <a:spLocks noChangeAspect="1"/>
                </p:cNvSpPr>
                <p:nvPr/>
              </p:nvSpPr>
              <p:spPr>
                <a:xfrm>
                  <a:off x="6289430" y="2854570"/>
                  <a:ext cx="621323" cy="621323"/>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213" name="Rectangle 212">
                  <a:extLst>
                    <a:ext uri="{FF2B5EF4-FFF2-40B4-BE49-F238E27FC236}">
                      <a16:creationId xmlns:a16="http://schemas.microsoft.com/office/drawing/2014/main" id="{82EB8C5E-19BE-6838-D1AF-8EB2CC2F0F77}"/>
                    </a:ext>
                  </a:extLst>
                </p:cNvPr>
                <p:cNvSpPr>
                  <a:spLocks noChangeAspect="1"/>
                </p:cNvSpPr>
                <p:nvPr/>
              </p:nvSpPr>
              <p:spPr>
                <a:xfrm>
                  <a:off x="6910753" y="2854570"/>
                  <a:ext cx="621323" cy="621323"/>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214" name="Rectangle 213">
                  <a:extLst>
                    <a:ext uri="{FF2B5EF4-FFF2-40B4-BE49-F238E27FC236}">
                      <a16:creationId xmlns:a16="http://schemas.microsoft.com/office/drawing/2014/main" id="{D4B8B56C-01A8-9192-2B31-374D277B2EF9}"/>
                    </a:ext>
                  </a:extLst>
                </p:cNvPr>
                <p:cNvSpPr>
                  <a:spLocks noChangeAspect="1"/>
                </p:cNvSpPr>
                <p:nvPr/>
              </p:nvSpPr>
              <p:spPr>
                <a:xfrm>
                  <a:off x="7532075" y="2854570"/>
                  <a:ext cx="621323" cy="621323"/>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215" name="Rectangle 214">
                  <a:extLst>
                    <a:ext uri="{FF2B5EF4-FFF2-40B4-BE49-F238E27FC236}">
                      <a16:creationId xmlns:a16="http://schemas.microsoft.com/office/drawing/2014/main" id="{45BE6AF6-7181-6BF5-83B7-C5B22B5448C3}"/>
                    </a:ext>
                  </a:extLst>
                </p:cNvPr>
                <p:cNvSpPr>
                  <a:spLocks noChangeAspect="1"/>
                </p:cNvSpPr>
                <p:nvPr/>
              </p:nvSpPr>
              <p:spPr>
                <a:xfrm>
                  <a:off x="8153398" y="2854570"/>
                  <a:ext cx="621323" cy="621323"/>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216" name="Rectangle 215">
                  <a:extLst>
                    <a:ext uri="{FF2B5EF4-FFF2-40B4-BE49-F238E27FC236}">
                      <a16:creationId xmlns:a16="http://schemas.microsoft.com/office/drawing/2014/main" id="{47282399-4615-F022-6621-75EAA43B13C6}"/>
                    </a:ext>
                  </a:extLst>
                </p:cNvPr>
                <p:cNvSpPr>
                  <a:spLocks noChangeAspect="1"/>
                </p:cNvSpPr>
                <p:nvPr/>
              </p:nvSpPr>
              <p:spPr>
                <a:xfrm>
                  <a:off x="5662246" y="2233247"/>
                  <a:ext cx="621323" cy="621323"/>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217" name="Rectangle 216">
                  <a:extLst>
                    <a:ext uri="{FF2B5EF4-FFF2-40B4-BE49-F238E27FC236}">
                      <a16:creationId xmlns:a16="http://schemas.microsoft.com/office/drawing/2014/main" id="{626B0BC6-ED2F-A57C-E567-AC120FC96A36}"/>
                    </a:ext>
                  </a:extLst>
                </p:cNvPr>
                <p:cNvSpPr>
                  <a:spLocks noChangeAspect="1"/>
                </p:cNvSpPr>
                <p:nvPr/>
              </p:nvSpPr>
              <p:spPr>
                <a:xfrm>
                  <a:off x="6289430" y="2233247"/>
                  <a:ext cx="621323" cy="621323"/>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218" name="Rectangle 217">
                  <a:extLst>
                    <a:ext uri="{FF2B5EF4-FFF2-40B4-BE49-F238E27FC236}">
                      <a16:creationId xmlns:a16="http://schemas.microsoft.com/office/drawing/2014/main" id="{2353A23C-2C7B-D400-8E31-81D70B6ECE27}"/>
                    </a:ext>
                  </a:extLst>
                </p:cNvPr>
                <p:cNvSpPr>
                  <a:spLocks noChangeAspect="1"/>
                </p:cNvSpPr>
                <p:nvPr/>
              </p:nvSpPr>
              <p:spPr>
                <a:xfrm>
                  <a:off x="6910753" y="2233247"/>
                  <a:ext cx="621323" cy="621323"/>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219" name="Rectangle 218">
                  <a:extLst>
                    <a:ext uri="{FF2B5EF4-FFF2-40B4-BE49-F238E27FC236}">
                      <a16:creationId xmlns:a16="http://schemas.microsoft.com/office/drawing/2014/main" id="{2B258C2F-0A90-0C4E-B0C6-7DD740F5AEFB}"/>
                    </a:ext>
                  </a:extLst>
                </p:cNvPr>
                <p:cNvSpPr>
                  <a:spLocks noChangeAspect="1"/>
                </p:cNvSpPr>
                <p:nvPr/>
              </p:nvSpPr>
              <p:spPr>
                <a:xfrm>
                  <a:off x="7532075" y="2233247"/>
                  <a:ext cx="621323" cy="621323"/>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220" name="Rectangle 219">
                  <a:extLst>
                    <a:ext uri="{FF2B5EF4-FFF2-40B4-BE49-F238E27FC236}">
                      <a16:creationId xmlns:a16="http://schemas.microsoft.com/office/drawing/2014/main" id="{D4F12209-95A1-DFDF-6548-EA08430A7033}"/>
                    </a:ext>
                  </a:extLst>
                </p:cNvPr>
                <p:cNvSpPr>
                  <a:spLocks noChangeAspect="1"/>
                </p:cNvSpPr>
                <p:nvPr/>
              </p:nvSpPr>
              <p:spPr>
                <a:xfrm>
                  <a:off x="8153398" y="2233247"/>
                  <a:ext cx="621323" cy="621323"/>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221" name="Rectangle 220">
                  <a:extLst>
                    <a:ext uri="{FF2B5EF4-FFF2-40B4-BE49-F238E27FC236}">
                      <a16:creationId xmlns:a16="http://schemas.microsoft.com/office/drawing/2014/main" id="{99E1FA73-94E8-B524-0A0C-50C55CDF19FA}"/>
                    </a:ext>
                  </a:extLst>
                </p:cNvPr>
                <p:cNvSpPr>
                  <a:spLocks noChangeAspect="1"/>
                </p:cNvSpPr>
                <p:nvPr/>
              </p:nvSpPr>
              <p:spPr>
                <a:xfrm>
                  <a:off x="5662246" y="1611924"/>
                  <a:ext cx="621323" cy="621323"/>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222" name="Rectangle 221">
                  <a:extLst>
                    <a:ext uri="{FF2B5EF4-FFF2-40B4-BE49-F238E27FC236}">
                      <a16:creationId xmlns:a16="http://schemas.microsoft.com/office/drawing/2014/main" id="{4DE2F3BC-3151-E91E-DBEE-EBCD7CEE0AD7}"/>
                    </a:ext>
                  </a:extLst>
                </p:cNvPr>
                <p:cNvSpPr>
                  <a:spLocks noChangeAspect="1"/>
                </p:cNvSpPr>
                <p:nvPr/>
              </p:nvSpPr>
              <p:spPr>
                <a:xfrm>
                  <a:off x="6289430" y="1611924"/>
                  <a:ext cx="621323" cy="621323"/>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223" name="Rectangle 222">
                  <a:extLst>
                    <a:ext uri="{FF2B5EF4-FFF2-40B4-BE49-F238E27FC236}">
                      <a16:creationId xmlns:a16="http://schemas.microsoft.com/office/drawing/2014/main" id="{F067A79B-85F3-EFDB-5088-F0113F7E5EFA}"/>
                    </a:ext>
                  </a:extLst>
                </p:cNvPr>
                <p:cNvSpPr>
                  <a:spLocks noChangeAspect="1"/>
                </p:cNvSpPr>
                <p:nvPr/>
              </p:nvSpPr>
              <p:spPr>
                <a:xfrm>
                  <a:off x="6910753" y="1611924"/>
                  <a:ext cx="621323" cy="621323"/>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224" name="Rectangle 223">
                  <a:extLst>
                    <a:ext uri="{FF2B5EF4-FFF2-40B4-BE49-F238E27FC236}">
                      <a16:creationId xmlns:a16="http://schemas.microsoft.com/office/drawing/2014/main" id="{554A2B8A-F48D-9D08-7652-CB0373D0B90C}"/>
                    </a:ext>
                  </a:extLst>
                </p:cNvPr>
                <p:cNvSpPr>
                  <a:spLocks noChangeAspect="1"/>
                </p:cNvSpPr>
                <p:nvPr/>
              </p:nvSpPr>
              <p:spPr>
                <a:xfrm>
                  <a:off x="7532075" y="1611924"/>
                  <a:ext cx="621323" cy="621323"/>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225" name="Rectangle 224">
                  <a:extLst>
                    <a:ext uri="{FF2B5EF4-FFF2-40B4-BE49-F238E27FC236}">
                      <a16:creationId xmlns:a16="http://schemas.microsoft.com/office/drawing/2014/main" id="{E4CCB3FE-F8F3-7967-CE3D-3E58AA410865}"/>
                    </a:ext>
                  </a:extLst>
                </p:cNvPr>
                <p:cNvSpPr>
                  <a:spLocks noChangeAspect="1"/>
                </p:cNvSpPr>
                <p:nvPr/>
              </p:nvSpPr>
              <p:spPr>
                <a:xfrm>
                  <a:off x="8153398" y="1611924"/>
                  <a:ext cx="621323" cy="621323"/>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grpSp>
          <p:grpSp>
            <p:nvGrpSpPr>
              <p:cNvPr id="175" name="Group 174">
                <a:extLst>
                  <a:ext uri="{FF2B5EF4-FFF2-40B4-BE49-F238E27FC236}">
                    <a16:creationId xmlns:a16="http://schemas.microsoft.com/office/drawing/2014/main" id="{1228BE26-88A3-4E51-648D-C85120C8DB6D}"/>
                  </a:ext>
                </a:extLst>
              </p:cNvPr>
              <p:cNvGrpSpPr/>
              <p:nvPr/>
            </p:nvGrpSpPr>
            <p:grpSpPr>
              <a:xfrm>
                <a:off x="8044579" y="5553231"/>
                <a:ext cx="2708030" cy="3270738"/>
                <a:chOff x="5662246" y="1611924"/>
                <a:chExt cx="3112475" cy="3106615"/>
              </a:xfrm>
            </p:grpSpPr>
            <p:sp>
              <p:nvSpPr>
                <p:cNvPr id="176" name="Rectangle 175">
                  <a:extLst>
                    <a:ext uri="{FF2B5EF4-FFF2-40B4-BE49-F238E27FC236}">
                      <a16:creationId xmlns:a16="http://schemas.microsoft.com/office/drawing/2014/main" id="{0017E5C2-80F1-AEEB-30A7-A4E45C03FFF0}"/>
                    </a:ext>
                  </a:extLst>
                </p:cNvPr>
                <p:cNvSpPr>
                  <a:spLocks noChangeAspect="1"/>
                </p:cNvSpPr>
                <p:nvPr/>
              </p:nvSpPr>
              <p:spPr>
                <a:xfrm>
                  <a:off x="5662246" y="4097216"/>
                  <a:ext cx="621323" cy="621323"/>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177" name="Rectangle 176">
                  <a:extLst>
                    <a:ext uri="{FF2B5EF4-FFF2-40B4-BE49-F238E27FC236}">
                      <a16:creationId xmlns:a16="http://schemas.microsoft.com/office/drawing/2014/main" id="{27F3399D-6EB2-1735-2D58-9695DC683592}"/>
                    </a:ext>
                  </a:extLst>
                </p:cNvPr>
                <p:cNvSpPr>
                  <a:spLocks noChangeAspect="1"/>
                </p:cNvSpPr>
                <p:nvPr/>
              </p:nvSpPr>
              <p:spPr>
                <a:xfrm>
                  <a:off x="6289430" y="4097216"/>
                  <a:ext cx="621323" cy="621323"/>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178" name="Rectangle 177">
                  <a:extLst>
                    <a:ext uri="{FF2B5EF4-FFF2-40B4-BE49-F238E27FC236}">
                      <a16:creationId xmlns:a16="http://schemas.microsoft.com/office/drawing/2014/main" id="{65DD680B-0BCA-62F9-12F5-228017A44FC4}"/>
                    </a:ext>
                  </a:extLst>
                </p:cNvPr>
                <p:cNvSpPr>
                  <a:spLocks noChangeAspect="1"/>
                </p:cNvSpPr>
                <p:nvPr/>
              </p:nvSpPr>
              <p:spPr>
                <a:xfrm>
                  <a:off x="6910753" y="4097216"/>
                  <a:ext cx="621323" cy="621323"/>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179" name="Rectangle 178">
                  <a:extLst>
                    <a:ext uri="{FF2B5EF4-FFF2-40B4-BE49-F238E27FC236}">
                      <a16:creationId xmlns:a16="http://schemas.microsoft.com/office/drawing/2014/main" id="{DCA82A04-1814-14DE-191F-7D8F19ADCF4E}"/>
                    </a:ext>
                  </a:extLst>
                </p:cNvPr>
                <p:cNvSpPr>
                  <a:spLocks noChangeAspect="1"/>
                </p:cNvSpPr>
                <p:nvPr/>
              </p:nvSpPr>
              <p:spPr>
                <a:xfrm>
                  <a:off x="7532075" y="4097216"/>
                  <a:ext cx="621323" cy="621323"/>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180" name="Rectangle 179">
                  <a:extLst>
                    <a:ext uri="{FF2B5EF4-FFF2-40B4-BE49-F238E27FC236}">
                      <a16:creationId xmlns:a16="http://schemas.microsoft.com/office/drawing/2014/main" id="{0E0E604C-9770-0F22-4A2E-B05DE9A22C9D}"/>
                    </a:ext>
                  </a:extLst>
                </p:cNvPr>
                <p:cNvSpPr>
                  <a:spLocks noChangeAspect="1"/>
                </p:cNvSpPr>
                <p:nvPr/>
              </p:nvSpPr>
              <p:spPr>
                <a:xfrm>
                  <a:off x="8153398" y="4097216"/>
                  <a:ext cx="621323" cy="621323"/>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181" name="Rectangle 180">
                  <a:extLst>
                    <a:ext uri="{FF2B5EF4-FFF2-40B4-BE49-F238E27FC236}">
                      <a16:creationId xmlns:a16="http://schemas.microsoft.com/office/drawing/2014/main" id="{0A2E65BD-FCA7-AE32-69A5-BDC9B1B9A3DC}"/>
                    </a:ext>
                  </a:extLst>
                </p:cNvPr>
                <p:cNvSpPr>
                  <a:spLocks noChangeAspect="1"/>
                </p:cNvSpPr>
                <p:nvPr/>
              </p:nvSpPr>
              <p:spPr>
                <a:xfrm>
                  <a:off x="5662246" y="3475893"/>
                  <a:ext cx="621323" cy="621323"/>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182" name="Rectangle 181">
                  <a:extLst>
                    <a:ext uri="{FF2B5EF4-FFF2-40B4-BE49-F238E27FC236}">
                      <a16:creationId xmlns:a16="http://schemas.microsoft.com/office/drawing/2014/main" id="{AE33B7E8-F1BE-0C70-4877-AD742D5DB0F3}"/>
                    </a:ext>
                  </a:extLst>
                </p:cNvPr>
                <p:cNvSpPr>
                  <a:spLocks noChangeAspect="1"/>
                </p:cNvSpPr>
                <p:nvPr/>
              </p:nvSpPr>
              <p:spPr>
                <a:xfrm>
                  <a:off x="6289430" y="3475893"/>
                  <a:ext cx="621323" cy="621323"/>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183" name="Rectangle 182">
                  <a:extLst>
                    <a:ext uri="{FF2B5EF4-FFF2-40B4-BE49-F238E27FC236}">
                      <a16:creationId xmlns:a16="http://schemas.microsoft.com/office/drawing/2014/main" id="{3A46C7F3-4FF5-CA45-E36C-DBFD735CD31D}"/>
                    </a:ext>
                  </a:extLst>
                </p:cNvPr>
                <p:cNvSpPr>
                  <a:spLocks noChangeAspect="1"/>
                </p:cNvSpPr>
                <p:nvPr/>
              </p:nvSpPr>
              <p:spPr>
                <a:xfrm>
                  <a:off x="6910753" y="3475893"/>
                  <a:ext cx="621323" cy="621323"/>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184" name="Rectangle 183">
                  <a:extLst>
                    <a:ext uri="{FF2B5EF4-FFF2-40B4-BE49-F238E27FC236}">
                      <a16:creationId xmlns:a16="http://schemas.microsoft.com/office/drawing/2014/main" id="{253D7AC1-BB68-6E71-10CF-654157CC8202}"/>
                    </a:ext>
                  </a:extLst>
                </p:cNvPr>
                <p:cNvSpPr>
                  <a:spLocks noChangeAspect="1"/>
                </p:cNvSpPr>
                <p:nvPr/>
              </p:nvSpPr>
              <p:spPr>
                <a:xfrm>
                  <a:off x="7532075" y="3475893"/>
                  <a:ext cx="621323" cy="621323"/>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185" name="Rectangle 184">
                  <a:extLst>
                    <a:ext uri="{FF2B5EF4-FFF2-40B4-BE49-F238E27FC236}">
                      <a16:creationId xmlns:a16="http://schemas.microsoft.com/office/drawing/2014/main" id="{2ED7B5EC-9BCB-A17C-52C6-2FE965FA2061}"/>
                    </a:ext>
                  </a:extLst>
                </p:cNvPr>
                <p:cNvSpPr>
                  <a:spLocks noChangeAspect="1"/>
                </p:cNvSpPr>
                <p:nvPr/>
              </p:nvSpPr>
              <p:spPr>
                <a:xfrm>
                  <a:off x="8153398" y="3475893"/>
                  <a:ext cx="621323" cy="621323"/>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186" name="Rectangle 185">
                  <a:extLst>
                    <a:ext uri="{FF2B5EF4-FFF2-40B4-BE49-F238E27FC236}">
                      <a16:creationId xmlns:a16="http://schemas.microsoft.com/office/drawing/2014/main" id="{F6311230-9A53-7B69-FDCB-E67A482C169F}"/>
                    </a:ext>
                  </a:extLst>
                </p:cNvPr>
                <p:cNvSpPr>
                  <a:spLocks noChangeAspect="1"/>
                </p:cNvSpPr>
                <p:nvPr/>
              </p:nvSpPr>
              <p:spPr>
                <a:xfrm>
                  <a:off x="5662246" y="2854570"/>
                  <a:ext cx="621323" cy="621323"/>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187" name="Rectangle 186">
                  <a:extLst>
                    <a:ext uri="{FF2B5EF4-FFF2-40B4-BE49-F238E27FC236}">
                      <a16:creationId xmlns:a16="http://schemas.microsoft.com/office/drawing/2014/main" id="{1F11BACA-92DE-AC91-FC72-4C9666284454}"/>
                    </a:ext>
                  </a:extLst>
                </p:cNvPr>
                <p:cNvSpPr>
                  <a:spLocks noChangeAspect="1"/>
                </p:cNvSpPr>
                <p:nvPr/>
              </p:nvSpPr>
              <p:spPr>
                <a:xfrm>
                  <a:off x="6289430" y="2854570"/>
                  <a:ext cx="621323" cy="621323"/>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188" name="Rectangle 187">
                  <a:extLst>
                    <a:ext uri="{FF2B5EF4-FFF2-40B4-BE49-F238E27FC236}">
                      <a16:creationId xmlns:a16="http://schemas.microsoft.com/office/drawing/2014/main" id="{73AB5809-03F3-9904-F9CC-4B62B84024F0}"/>
                    </a:ext>
                  </a:extLst>
                </p:cNvPr>
                <p:cNvSpPr>
                  <a:spLocks noChangeAspect="1"/>
                </p:cNvSpPr>
                <p:nvPr/>
              </p:nvSpPr>
              <p:spPr>
                <a:xfrm>
                  <a:off x="6910753" y="2854570"/>
                  <a:ext cx="621323" cy="621323"/>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189" name="Rectangle 188">
                  <a:extLst>
                    <a:ext uri="{FF2B5EF4-FFF2-40B4-BE49-F238E27FC236}">
                      <a16:creationId xmlns:a16="http://schemas.microsoft.com/office/drawing/2014/main" id="{BDE7D89F-04F6-83E5-BE91-24140D7C47E2}"/>
                    </a:ext>
                  </a:extLst>
                </p:cNvPr>
                <p:cNvSpPr>
                  <a:spLocks noChangeAspect="1"/>
                </p:cNvSpPr>
                <p:nvPr/>
              </p:nvSpPr>
              <p:spPr>
                <a:xfrm>
                  <a:off x="7532075" y="2854570"/>
                  <a:ext cx="621323" cy="621323"/>
                </a:xfrm>
                <a:prstGeom prst="rect">
                  <a:avLst/>
                </a:prstGeom>
                <a:solidFill>
                  <a:schemeClr val="accent1">
                    <a:lumMod val="40000"/>
                    <a:lumOff val="60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1</a:t>
                  </a:r>
                </a:p>
              </p:txBody>
            </p:sp>
            <p:sp>
              <p:nvSpPr>
                <p:cNvPr id="190" name="Rectangle 189">
                  <a:extLst>
                    <a:ext uri="{FF2B5EF4-FFF2-40B4-BE49-F238E27FC236}">
                      <a16:creationId xmlns:a16="http://schemas.microsoft.com/office/drawing/2014/main" id="{64974EB0-FA86-9CF5-3D9C-FA1E3E173B50}"/>
                    </a:ext>
                  </a:extLst>
                </p:cNvPr>
                <p:cNvSpPr>
                  <a:spLocks noChangeAspect="1"/>
                </p:cNvSpPr>
                <p:nvPr/>
              </p:nvSpPr>
              <p:spPr>
                <a:xfrm>
                  <a:off x="8153398" y="2854570"/>
                  <a:ext cx="621323" cy="621323"/>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191" name="Rectangle 190">
                  <a:extLst>
                    <a:ext uri="{FF2B5EF4-FFF2-40B4-BE49-F238E27FC236}">
                      <a16:creationId xmlns:a16="http://schemas.microsoft.com/office/drawing/2014/main" id="{25AE704A-C860-BB47-9D79-238A2A92A832}"/>
                    </a:ext>
                  </a:extLst>
                </p:cNvPr>
                <p:cNvSpPr>
                  <a:spLocks noChangeAspect="1"/>
                </p:cNvSpPr>
                <p:nvPr/>
              </p:nvSpPr>
              <p:spPr>
                <a:xfrm>
                  <a:off x="5662246" y="2233247"/>
                  <a:ext cx="621323" cy="621323"/>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192" name="Rectangle 191">
                  <a:extLst>
                    <a:ext uri="{FF2B5EF4-FFF2-40B4-BE49-F238E27FC236}">
                      <a16:creationId xmlns:a16="http://schemas.microsoft.com/office/drawing/2014/main" id="{F1DC142A-827D-FB83-EEF0-05151A54DEE5}"/>
                    </a:ext>
                  </a:extLst>
                </p:cNvPr>
                <p:cNvSpPr>
                  <a:spLocks noChangeAspect="1"/>
                </p:cNvSpPr>
                <p:nvPr/>
              </p:nvSpPr>
              <p:spPr>
                <a:xfrm>
                  <a:off x="6289430" y="2233247"/>
                  <a:ext cx="621323" cy="621323"/>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193" name="Rectangle 192">
                  <a:extLst>
                    <a:ext uri="{FF2B5EF4-FFF2-40B4-BE49-F238E27FC236}">
                      <a16:creationId xmlns:a16="http://schemas.microsoft.com/office/drawing/2014/main" id="{7808DA92-5FDB-CF86-A735-B6F4CB32FD30}"/>
                    </a:ext>
                  </a:extLst>
                </p:cNvPr>
                <p:cNvSpPr>
                  <a:spLocks noChangeAspect="1"/>
                </p:cNvSpPr>
                <p:nvPr/>
              </p:nvSpPr>
              <p:spPr>
                <a:xfrm>
                  <a:off x="6910753" y="2233247"/>
                  <a:ext cx="621323" cy="621323"/>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194" name="Rectangle 193">
                  <a:extLst>
                    <a:ext uri="{FF2B5EF4-FFF2-40B4-BE49-F238E27FC236}">
                      <a16:creationId xmlns:a16="http://schemas.microsoft.com/office/drawing/2014/main" id="{26033DCE-CFDC-237B-23EC-7C4E052CE598}"/>
                    </a:ext>
                  </a:extLst>
                </p:cNvPr>
                <p:cNvSpPr>
                  <a:spLocks noChangeAspect="1"/>
                </p:cNvSpPr>
                <p:nvPr/>
              </p:nvSpPr>
              <p:spPr>
                <a:xfrm>
                  <a:off x="7532075" y="2233247"/>
                  <a:ext cx="621323" cy="621323"/>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195" name="Rectangle 194">
                  <a:extLst>
                    <a:ext uri="{FF2B5EF4-FFF2-40B4-BE49-F238E27FC236}">
                      <a16:creationId xmlns:a16="http://schemas.microsoft.com/office/drawing/2014/main" id="{275723ED-2973-E1BE-AB95-00311D6D8FCB}"/>
                    </a:ext>
                  </a:extLst>
                </p:cNvPr>
                <p:cNvSpPr>
                  <a:spLocks noChangeAspect="1"/>
                </p:cNvSpPr>
                <p:nvPr/>
              </p:nvSpPr>
              <p:spPr>
                <a:xfrm>
                  <a:off x="8153398" y="2233247"/>
                  <a:ext cx="621323" cy="621323"/>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196" name="Rectangle 195">
                  <a:extLst>
                    <a:ext uri="{FF2B5EF4-FFF2-40B4-BE49-F238E27FC236}">
                      <a16:creationId xmlns:a16="http://schemas.microsoft.com/office/drawing/2014/main" id="{6A0A669E-06B5-5BDE-94E8-0DE4BC94CEBF}"/>
                    </a:ext>
                  </a:extLst>
                </p:cNvPr>
                <p:cNvSpPr>
                  <a:spLocks noChangeAspect="1"/>
                </p:cNvSpPr>
                <p:nvPr/>
              </p:nvSpPr>
              <p:spPr>
                <a:xfrm>
                  <a:off x="5662246" y="1611924"/>
                  <a:ext cx="621323" cy="621323"/>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197" name="Rectangle 196">
                  <a:extLst>
                    <a:ext uri="{FF2B5EF4-FFF2-40B4-BE49-F238E27FC236}">
                      <a16:creationId xmlns:a16="http://schemas.microsoft.com/office/drawing/2014/main" id="{9B058ED9-3E13-6437-AB24-885987138953}"/>
                    </a:ext>
                  </a:extLst>
                </p:cNvPr>
                <p:cNvSpPr>
                  <a:spLocks noChangeAspect="1"/>
                </p:cNvSpPr>
                <p:nvPr/>
              </p:nvSpPr>
              <p:spPr>
                <a:xfrm>
                  <a:off x="6289430" y="1611924"/>
                  <a:ext cx="621323" cy="621323"/>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198" name="Rectangle 197">
                  <a:extLst>
                    <a:ext uri="{FF2B5EF4-FFF2-40B4-BE49-F238E27FC236}">
                      <a16:creationId xmlns:a16="http://schemas.microsoft.com/office/drawing/2014/main" id="{03AEFC20-6134-4D7D-DAB6-0334FF921791}"/>
                    </a:ext>
                  </a:extLst>
                </p:cNvPr>
                <p:cNvSpPr>
                  <a:spLocks noChangeAspect="1"/>
                </p:cNvSpPr>
                <p:nvPr/>
              </p:nvSpPr>
              <p:spPr>
                <a:xfrm>
                  <a:off x="6910753" y="1611924"/>
                  <a:ext cx="621323" cy="621323"/>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199" name="Rectangle 198">
                  <a:extLst>
                    <a:ext uri="{FF2B5EF4-FFF2-40B4-BE49-F238E27FC236}">
                      <a16:creationId xmlns:a16="http://schemas.microsoft.com/office/drawing/2014/main" id="{736C0660-F6D8-6386-FF46-FDB25BBE6276}"/>
                    </a:ext>
                  </a:extLst>
                </p:cNvPr>
                <p:cNvSpPr>
                  <a:spLocks noChangeAspect="1"/>
                </p:cNvSpPr>
                <p:nvPr/>
              </p:nvSpPr>
              <p:spPr>
                <a:xfrm>
                  <a:off x="7532075" y="1611924"/>
                  <a:ext cx="621323" cy="621323"/>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200" name="Rectangle 199">
                  <a:extLst>
                    <a:ext uri="{FF2B5EF4-FFF2-40B4-BE49-F238E27FC236}">
                      <a16:creationId xmlns:a16="http://schemas.microsoft.com/office/drawing/2014/main" id="{3C622E7E-C8D5-75DA-BC28-7232F793F0F9}"/>
                    </a:ext>
                  </a:extLst>
                </p:cNvPr>
                <p:cNvSpPr>
                  <a:spLocks noChangeAspect="1"/>
                </p:cNvSpPr>
                <p:nvPr/>
              </p:nvSpPr>
              <p:spPr>
                <a:xfrm>
                  <a:off x="8153398" y="1611924"/>
                  <a:ext cx="621323" cy="621323"/>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grpSp>
        </p:grpSp>
        <p:sp>
          <p:nvSpPr>
            <p:cNvPr id="171" name="Rectangle 170">
              <a:extLst>
                <a:ext uri="{FF2B5EF4-FFF2-40B4-BE49-F238E27FC236}">
                  <a16:creationId xmlns:a16="http://schemas.microsoft.com/office/drawing/2014/main" id="{39D4840E-5515-B24A-7E1E-9699D63EF970}"/>
                </a:ext>
              </a:extLst>
            </p:cNvPr>
            <p:cNvSpPr/>
            <p:nvPr/>
          </p:nvSpPr>
          <p:spPr>
            <a:xfrm>
              <a:off x="7244608" y="4048212"/>
              <a:ext cx="411421" cy="405565"/>
            </a:xfrm>
            <a:prstGeom prst="rect">
              <a:avLst/>
            </a:prstGeom>
            <a:noFill/>
            <a:ln w="57150">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6" name="Group 275">
            <a:extLst>
              <a:ext uri="{FF2B5EF4-FFF2-40B4-BE49-F238E27FC236}">
                <a16:creationId xmlns:a16="http://schemas.microsoft.com/office/drawing/2014/main" id="{1A33E259-FB39-B822-345D-CEFC406D5BDA}"/>
              </a:ext>
            </a:extLst>
          </p:cNvPr>
          <p:cNvGrpSpPr/>
          <p:nvPr/>
        </p:nvGrpSpPr>
        <p:grpSpPr>
          <a:xfrm>
            <a:off x="9696036" y="2650325"/>
            <a:ext cx="1716920" cy="2029999"/>
            <a:chOff x="5662246" y="1611924"/>
            <a:chExt cx="3112475" cy="3106615"/>
          </a:xfrm>
        </p:grpSpPr>
        <p:sp>
          <p:nvSpPr>
            <p:cNvPr id="277" name="Rectangle 276">
              <a:extLst>
                <a:ext uri="{FF2B5EF4-FFF2-40B4-BE49-F238E27FC236}">
                  <a16:creationId xmlns:a16="http://schemas.microsoft.com/office/drawing/2014/main" id="{B26D48EC-2D7D-B529-8885-AA4C397B146A}"/>
                </a:ext>
              </a:extLst>
            </p:cNvPr>
            <p:cNvSpPr>
              <a:spLocks noChangeAspect="1"/>
            </p:cNvSpPr>
            <p:nvPr/>
          </p:nvSpPr>
          <p:spPr>
            <a:xfrm>
              <a:off x="5662246" y="4097216"/>
              <a:ext cx="621323" cy="621323"/>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278" name="Rectangle 277">
              <a:extLst>
                <a:ext uri="{FF2B5EF4-FFF2-40B4-BE49-F238E27FC236}">
                  <a16:creationId xmlns:a16="http://schemas.microsoft.com/office/drawing/2014/main" id="{D79BB130-C5A9-A9F8-4A8F-746133DFDAFB}"/>
                </a:ext>
              </a:extLst>
            </p:cNvPr>
            <p:cNvSpPr>
              <a:spLocks noChangeAspect="1"/>
            </p:cNvSpPr>
            <p:nvPr/>
          </p:nvSpPr>
          <p:spPr>
            <a:xfrm>
              <a:off x="6289430" y="4097216"/>
              <a:ext cx="621323" cy="621323"/>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279" name="Rectangle 278">
              <a:extLst>
                <a:ext uri="{FF2B5EF4-FFF2-40B4-BE49-F238E27FC236}">
                  <a16:creationId xmlns:a16="http://schemas.microsoft.com/office/drawing/2014/main" id="{F999EF52-2DF0-3226-D35F-7F92CEF69461}"/>
                </a:ext>
              </a:extLst>
            </p:cNvPr>
            <p:cNvSpPr>
              <a:spLocks noChangeAspect="1"/>
            </p:cNvSpPr>
            <p:nvPr/>
          </p:nvSpPr>
          <p:spPr>
            <a:xfrm>
              <a:off x="6910753" y="4097216"/>
              <a:ext cx="621323" cy="621323"/>
            </a:xfrm>
            <a:prstGeom prst="rect">
              <a:avLst/>
            </a:prstGeom>
            <a:solidFill>
              <a:schemeClr val="accent1">
                <a:lumMod val="60000"/>
                <a:lumOff val="40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1</a:t>
              </a:r>
            </a:p>
          </p:txBody>
        </p:sp>
        <p:sp>
          <p:nvSpPr>
            <p:cNvPr id="280" name="Rectangle 279">
              <a:extLst>
                <a:ext uri="{FF2B5EF4-FFF2-40B4-BE49-F238E27FC236}">
                  <a16:creationId xmlns:a16="http://schemas.microsoft.com/office/drawing/2014/main" id="{F464BBD4-ABCF-94AA-11E3-00DF17B6DFBF}"/>
                </a:ext>
              </a:extLst>
            </p:cNvPr>
            <p:cNvSpPr>
              <a:spLocks noChangeAspect="1"/>
            </p:cNvSpPr>
            <p:nvPr/>
          </p:nvSpPr>
          <p:spPr>
            <a:xfrm>
              <a:off x="7532075" y="4097216"/>
              <a:ext cx="621323" cy="621323"/>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281" name="Rectangle 280">
              <a:extLst>
                <a:ext uri="{FF2B5EF4-FFF2-40B4-BE49-F238E27FC236}">
                  <a16:creationId xmlns:a16="http://schemas.microsoft.com/office/drawing/2014/main" id="{3C8B79F3-8D13-0C2E-7B80-51E884983852}"/>
                </a:ext>
              </a:extLst>
            </p:cNvPr>
            <p:cNvSpPr>
              <a:spLocks noChangeAspect="1"/>
            </p:cNvSpPr>
            <p:nvPr/>
          </p:nvSpPr>
          <p:spPr>
            <a:xfrm>
              <a:off x="8153398" y="4097216"/>
              <a:ext cx="621323" cy="621323"/>
            </a:xfrm>
            <a:prstGeom prst="rect">
              <a:avLst/>
            </a:prstGeom>
            <a:solidFill>
              <a:schemeClr val="bg1">
                <a:lumMod val="7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-1</a:t>
              </a:r>
            </a:p>
          </p:txBody>
        </p:sp>
        <p:sp>
          <p:nvSpPr>
            <p:cNvPr id="282" name="Rectangle 281">
              <a:extLst>
                <a:ext uri="{FF2B5EF4-FFF2-40B4-BE49-F238E27FC236}">
                  <a16:creationId xmlns:a16="http://schemas.microsoft.com/office/drawing/2014/main" id="{FF72FFB7-4C94-90F4-ECB4-99F46B5B1703}"/>
                </a:ext>
              </a:extLst>
            </p:cNvPr>
            <p:cNvSpPr>
              <a:spLocks noChangeAspect="1"/>
            </p:cNvSpPr>
            <p:nvPr/>
          </p:nvSpPr>
          <p:spPr>
            <a:xfrm>
              <a:off x="5662246" y="3475893"/>
              <a:ext cx="621323" cy="621323"/>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283" name="Rectangle 282">
              <a:extLst>
                <a:ext uri="{FF2B5EF4-FFF2-40B4-BE49-F238E27FC236}">
                  <a16:creationId xmlns:a16="http://schemas.microsoft.com/office/drawing/2014/main" id="{59157BB8-20A1-40C0-16BE-B2A59405D8B4}"/>
                </a:ext>
              </a:extLst>
            </p:cNvPr>
            <p:cNvSpPr>
              <a:spLocks noChangeAspect="1"/>
            </p:cNvSpPr>
            <p:nvPr/>
          </p:nvSpPr>
          <p:spPr>
            <a:xfrm>
              <a:off x="6289430" y="3475893"/>
              <a:ext cx="621323" cy="621323"/>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284" name="Rectangle 283">
              <a:extLst>
                <a:ext uri="{FF2B5EF4-FFF2-40B4-BE49-F238E27FC236}">
                  <a16:creationId xmlns:a16="http://schemas.microsoft.com/office/drawing/2014/main" id="{12822249-491A-0014-4588-ADFAEA09F6E6}"/>
                </a:ext>
              </a:extLst>
            </p:cNvPr>
            <p:cNvSpPr>
              <a:spLocks noChangeAspect="1"/>
            </p:cNvSpPr>
            <p:nvPr/>
          </p:nvSpPr>
          <p:spPr>
            <a:xfrm>
              <a:off x="6910753" y="3475893"/>
              <a:ext cx="621323" cy="621323"/>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285" name="Rectangle 284">
              <a:extLst>
                <a:ext uri="{FF2B5EF4-FFF2-40B4-BE49-F238E27FC236}">
                  <a16:creationId xmlns:a16="http://schemas.microsoft.com/office/drawing/2014/main" id="{B6E8E7E0-4B6C-3EAD-8891-50D90FF5E020}"/>
                </a:ext>
              </a:extLst>
            </p:cNvPr>
            <p:cNvSpPr>
              <a:spLocks noChangeAspect="1"/>
            </p:cNvSpPr>
            <p:nvPr/>
          </p:nvSpPr>
          <p:spPr>
            <a:xfrm>
              <a:off x="7532075" y="3475893"/>
              <a:ext cx="621323" cy="621323"/>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286" name="Rectangle 285">
              <a:extLst>
                <a:ext uri="{FF2B5EF4-FFF2-40B4-BE49-F238E27FC236}">
                  <a16:creationId xmlns:a16="http://schemas.microsoft.com/office/drawing/2014/main" id="{8E3DF40A-68BD-C512-13CB-3CB2E9DA47CF}"/>
                </a:ext>
              </a:extLst>
            </p:cNvPr>
            <p:cNvSpPr>
              <a:spLocks noChangeAspect="1"/>
            </p:cNvSpPr>
            <p:nvPr/>
          </p:nvSpPr>
          <p:spPr>
            <a:xfrm>
              <a:off x="8153398" y="3475893"/>
              <a:ext cx="621323" cy="621323"/>
            </a:xfrm>
            <a:prstGeom prst="rect">
              <a:avLst/>
            </a:prstGeom>
            <a:solidFill>
              <a:schemeClr val="bg1">
                <a:lumMod val="7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-1</a:t>
              </a:r>
            </a:p>
          </p:txBody>
        </p:sp>
        <p:sp>
          <p:nvSpPr>
            <p:cNvPr id="287" name="Rectangle 286">
              <a:extLst>
                <a:ext uri="{FF2B5EF4-FFF2-40B4-BE49-F238E27FC236}">
                  <a16:creationId xmlns:a16="http://schemas.microsoft.com/office/drawing/2014/main" id="{6C8D7321-6916-731B-A053-A01620F2DE8D}"/>
                </a:ext>
              </a:extLst>
            </p:cNvPr>
            <p:cNvSpPr>
              <a:spLocks noChangeAspect="1"/>
            </p:cNvSpPr>
            <p:nvPr/>
          </p:nvSpPr>
          <p:spPr>
            <a:xfrm>
              <a:off x="5662246" y="2854570"/>
              <a:ext cx="621323" cy="621323"/>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288" name="Rectangle 287">
              <a:extLst>
                <a:ext uri="{FF2B5EF4-FFF2-40B4-BE49-F238E27FC236}">
                  <a16:creationId xmlns:a16="http://schemas.microsoft.com/office/drawing/2014/main" id="{DA0D6387-21DF-E64B-12CD-EBA222A7EABD}"/>
                </a:ext>
              </a:extLst>
            </p:cNvPr>
            <p:cNvSpPr>
              <a:spLocks noChangeAspect="1"/>
            </p:cNvSpPr>
            <p:nvPr/>
          </p:nvSpPr>
          <p:spPr>
            <a:xfrm>
              <a:off x="6289430" y="2854570"/>
              <a:ext cx="621323" cy="621323"/>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289" name="Rectangle 288">
              <a:extLst>
                <a:ext uri="{FF2B5EF4-FFF2-40B4-BE49-F238E27FC236}">
                  <a16:creationId xmlns:a16="http://schemas.microsoft.com/office/drawing/2014/main" id="{9CF01B97-BF02-DDCD-8F17-AE4743B332AB}"/>
                </a:ext>
              </a:extLst>
            </p:cNvPr>
            <p:cNvSpPr>
              <a:spLocks noChangeAspect="1"/>
            </p:cNvSpPr>
            <p:nvPr/>
          </p:nvSpPr>
          <p:spPr>
            <a:xfrm>
              <a:off x="6910753" y="2854570"/>
              <a:ext cx="621323" cy="621323"/>
            </a:xfrm>
            <a:prstGeom prst="rect">
              <a:avLst/>
            </a:prstGeom>
            <a:solidFill>
              <a:schemeClr val="accent1">
                <a:lumMod val="60000"/>
                <a:lumOff val="40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1</a:t>
              </a:r>
            </a:p>
          </p:txBody>
        </p:sp>
        <p:sp>
          <p:nvSpPr>
            <p:cNvPr id="290" name="Rectangle 289">
              <a:extLst>
                <a:ext uri="{FF2B5EF4-FFF2-40B4-BE49-F238E27FC236}">
                  <a16:creationId xmlns:a16="http://schemas.microsoft.com/office/drawing/2014/main" id="{DC6F172D-56DD-F626-3D11-46FBF3BAAFE6}"/>
                </a:ext>
              </a:extLst>
            </p:cNvPr>
            <p:cNvSpPr>
              <a:spLocks noChangeAspect="1"/>
            </p:cNvSpPr>
            <p:nvPr/>
          </p:nvSpPr>
          <p:spPr>
            <a:xfrm>
              <a:off x="7532075" y="2854570"/>
              <a:ext cx="621323" cy="621323"/>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291" name="Rectangle 290">
              <a:extLst>
                <a:ext uri="{FF2B5EF4-FFF2-40B4-BE49-F238E27FC236}">
                  <a16:creationId xmlns:a16="http://schemas.microsoft.com/office/drawing/2014/main" id="{402D0035-EDB7-7FF0-D2C7-BC54C8F19DB3}"/>
                </a:ext>
              </a:extLst>
            </p:cNvPr>
            <p:cNvSpPr>
              <a:spLocks noChangeAspect="1"/>
            </p:cNvSpPr>
            <p:nvPr/>
          </p:nvSpPr>
          <p:spPr>
            <a:xfrm>
              <a:off x="8153398" y="2854570"/>
              <a:ext cx="621323" cy="621323"/>
            </a:xfrm>
            <a:prstGeom prst="rect">
              <a:avLst/>
            </a:prstGeom>
            <a:solidFill>
              <a:schemeClr val="bg1">
                <a:lumMod val="7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-1</a:t>
              </a:r>
            </a:p>
          </p:txBody>
        </p:sp>
        <p:sp>
          <p:nvSpPr>
            <p:cNvPr id="292" name="Rectangle 291">
              <a:extLst>
                <a:ext uri="{FF2B5EF4-FFF2-40B4-BE49-F238E27FC236}">
                  <a16:creationId xmlns:a16="http://schemas.microsoft.com/office/drawing/2014/main" id="{D7978019-C148-1E29-EB46-65DB73AD79B0}"/>
                </a:ext>
              </a:extLst>
            </p:cNvPr>
            <p:cNvSpPr>
              <a:spLocks noChangeAspect="1"/>
            </p:cNvSpPr>
            <p:nvPr/>
          </p:nvSpPr>
          <p:spPr>
            <a:xfrm>
              <a:off x="5662246" y="2233247"/>
              <a:ext cx="621323" cy="621323"/>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293" name="Rectangle 292">
              <a:extLst>
                <a:ext uri="{FF2B5EF4-FFF2-40B4-BE49-F238E27FC236}">
                  <a16:creationId xmlns:a16="http://schemas.microsoft.com/office/drawing/2014/main" id="{1551A908-F9AD-41AE-12E4-3684E09C55D7}"/>
                </a:ext>
              </a:extLst>
            </p:cNvPr>
            <p:cNvSpPr>
              <a:spLocks noChangeAspect="1"/>
            </p:cNvSpPr>
            <p:nvPr/>
          </p:nvSpPr>
          <p:spPr>
            <a:xfrm>
              <a:off x="6289430" y="2233247"/>
              <a:ext cx="621323" cy="621323"/>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294" name="Rectangle 293">
              <a:extLst>
                <a:ext uri="{FF2B5EF4-FFF2-40B4-BE49-F238E27FC236}">
                  <a16:creationId xmlns:a16="http://schemas.microsoft.com/office/drawing/2014/main" id="{576C5376-28D9-FE55-31CE-C7AD78187F0B}"/>
                </a:ext>
              </a:extLst>
            </p:cNvPr>
            <p:cNvSpPr>
              <a:spLocks noChangeAspect="1"/>
            </p:cNvSpPr>
            <p:nvPr/>
          </p:nvSpPr>
          <p:spPr>
            <a:xfrm>
              <a:off x="6910753" y="2233247"/>
              <a:ext cx="621323" cy="621323"/>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295" name="Rectangle 294">
              <a:extLst>
                <a:ext uri="{FF2B5EF4-FFF2-40B4-BE49-F238E27FC236}">
                  <a16:creationId xmlns:a16="http://schemas.microsoft.com/office/drawing/2014/main" id="{BA36E199-9427-1B34-623F-E50B6662F43C}"/>
                </a:ext>
              </a:extLst>
            </p:cNvPr>
            <p:cNvSpPr>
              <a:spLocks noChangeAspect="1"/>
            </p:cNvSpPr>
            <p:nvPr/>
          </p:nvSpPr>
          <p:spPr>
            <a:xfrm>
              <a:off x="7532075" y="2233247"/>
              <a:ext cx="621323" cy="621323"/>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296" name="Rectangle 295">
              <a:extLst>
                <a:ext uri="{FF2B5EF4-FFF2-40B4-BE49-F238E27FC236}">
                  <a16:creationId xmlns:a16="http://schemas.microsoft.com/office/drawing/2014/main" id="{D59AB6EC-B31D-82E7-FF5E-472D0B5A8BEA}"/>
                </a:ext>
              </a:extLst>
            </p:cNvPr>
            <p:cNvSpPr>
              <a:spLocks noChangeAspect="1"/>
            </p:cNvSpPr>
            <p:nvPr/>
          </p:nvSpPr>
          <p:spPr>
            <a:xfrm>
              <a:off x="8153398" y="2233247"/>
              <a:ext cx="621323" cy="621323"/>
            </a:xfrm>
            <a:prstGeom prst="rect">
              <a:avLst/>
            </a:prstGeom>
            <a:solidFill>
              <a:schemeClr val="bg1">
                <a:lumMod val="7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-1</a:t>
              </a:r>
            </a:p>
          </p:txBody>
        </p:sp>
        <p:sp>
          <p:nvSpPr>
            <p:cNvPr id="297" name="Rectangle 296">
              <a:extLst>
                <a:ext uri="{FF2B5EF4-FFF2-40B4-BE49-F238E27FC236}">
                  <a16:creationId xmlns:a16="http://schemas.microsoft.com/office/drawing/2014/main" id="{5E2077B2-FC51-869F-96D6-04A23C0D4F21}"/>
                </a:ext>
              </a:extLst>
            </p:cNvPr>
            <p:cNvSpPr>
              <a:spLocks noChangeAspect="1"/>
            </p:cNvSpPr>
            <p:nvPr/>
          </p:nvSpPr>
          <p:spPr>
            <a:xfrm>
              <a:off x="5662246" y="1611924"/>
              <a:ext cx="621323" cy="621323"/>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298" name="Rectangle 297">
              <a:extLst>
                <a:ext uri="{FF2B5EF4-FFF2-40B4-BE49-F238E27FC236}">
                  <a16:creationId xmlns:a16="http://schemas.microsoft.com/office/drawing/2014/main" id="{9284A437-F565-EF94-E1E7-883302CF37EB}"/>
                </a:ext>
              </a:extLst>
            </p:cNvPr>
            <p:cNvSpPr>
              <a:spLocks noChangeAspect="1"/>
            </p:cNvSpPr>
            <p:nvPr/>
          </p:nvSpPr>
          <p:spPr>
            <a:xfrm>
              <a:off x="6289430" y="1611924"/>
              <a:ext cx="621323" cy="621323"/>
            </a:xfrm>
            <a:prstGeom prst="rect">
              <a:avLst/>
            </a:prstGeom>
            <a:solidFill>
              <a:schemeClr val="accent1">
                <a:lumMod val="60000"/>
                <a:lumOff val="40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2</a:t>
              </a:r>
            </a:p>
          </p:txBody>
        </p:sp>
        <p:sp>
          <p:nvSpPr>
            <p:cNvPr id="299" name="Rectangle 298">
              <a:extLst>
                <a:ext uri="{FF2B5EF4-FFF2-40B4-BE49-F238E27FC236}">
                  <a16:creationId xmlns:a16="http://schemas.microsoft.com/office/drawing/2014/main" id="{55096078-B969-FE03-B9C7-FAA70F5D54D1}"/>
                </a:ext>
              </a:extLst>
            </p:cNvPr>
            <p:cNvSpPr>
              <a:spLocks noChangeAspect="1"/>
            </p:cNvSpPr>
            <p:nvPr/>
          </p:nvSpPr>
          <p:spPr>
            <a:xfrm>
              <a:off x="6910753" y="1611924"/>
              <a:ext cx="621323" cy="621323"/>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300" name="Rectangle 299">
              <a:extLst>
                <a:ext uri="{FF2B5EF4-FFF2-40B4-BE49-F238E27FC236}">
                  <a16:creationId xmlns:a16="http://schemas.microsoft.com/office/drawing/2014/main" id="{72D6C8A6-AC4E-9E22-FB2C-5E1A4ACA7103}"/>
                </a:ext>
              </a:extLst>
            </p:cNvPr>
            <p:cNvSpPr>
              <a:spLocks noChangeAspect="1"/>
            </p:cNvSpPr>
            <p:nvPr/>
          </p:nvSpPr>
          <p:spPr>
            <a:xfrm>
              <a:off x="7532075" y="1611924"/>
              <a:ext cx="621323" cy="621323"/>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a:t>
              </a:r>
            </a:p>
          </p:txBody>
        </p:sp>
        <p:sp>
          <p:nvSpPr>
            <p:cNvPr id="301" name="Rectangle 300">
              <a:extLst>
                <a:ext uri="{FF2B5EF4-FFF2-40B4-BE49-F238E27FC236}">
                  <a16:creationId xmlns:a16="http://schemas.microsoft.com/office/drawing/2014/main" id="{CF04A06D-6526-AE25-023F-61C67E552AB9}"/>
                </a:ext>
              </a:extLst>
            </p:cNvPr>
            <p:cNvSpPr>
              <a:spLocks noChangeAspect="1"/>
            </p:cNvSpPr>
            <p:nvPr/>
          </p:nvSpPr>
          <p:spPr>
            <a:xfrm>
              <a:off x="8153398" y="1611924"/>
              <a:ext cx="621323" cy="621323"/>
            </a:xfrm>
            <a:prstGeom prst="rect">
              <a:avLst/>
            </a:prstGeom>
            <a:solidFill>
              <a:schemeClr val="bg1">
                <a:lumMod val="7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-1</a:t>
              </a:r>
            </a:p>
          </p:txBody>
        </p:sp>
      </p:grpSp>
      <p:sp>
        <p:nvSpPr>
          <p:cNvPr id="302" name="Rectangle 301">
            <a:extLst>
              <a:ext uri="{FF2B5EF4-FFF2-40B4-BE49-F238E27FC236}">
                <a16:creationId xmlns:a16="http://schemas.microsoft.com/office/drawing/2014/main" id="{FEFCB012-53F6-24B4-B8FD-72297258B924}"/>
              </a:ext>
            </a:extLst>
          </p:cNvPr>
          <p:cNvSpPr/>
          <p:nvPr/>
        </p:nvSpPr>
        <p:spPr>
          <a:xfrm>
            <a:off x="9694666" y="2644860"/>
            <a:ext cx="1717434" cy="2025630"/>
          </a:xfrm>
          <a:prstGeom prst="rect">
            <a:avLst/>
          </a:prstGeom>
          <a:solidFill>
            <a:schemeClr val="bg1">
              <a:lumMod val="75000"/>
              <a:alpha val="0"/>
            </a:schemeClr>
          </a:solidFill>
          <a:ln w="57150">
            <a:solidFill>
              <a:srgbClr val="00C7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303" name="Rectangle 302">
            <a:extLst>
              <a:ext uri="{FF2B5EF4-FFF2-40B4-BE49-F238E27FC236}">
                <a16:creationId xmlns:a16="http://schemas.microsoft.com/office/drawing/2014/main" id="{1F5EC236-BA4D-F07B-57E5-DC2B633FCDD4}"/>
              </a:ext>
            </a:extLst>
          </p:cNvPr>
          <p:cNvSpPr/>
          <p:nvPr/>
        </p:nvSpPr>
        <p:spPr>
          <a:xfrm>
            <a:off x="10038773" y="3050590"/>
            <a:ext cx="1030591" cy="1219366"/>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04" name="Rectangle 303">
            <a:extLst>
              <a:ext uri="{FF2B5EF4-FFF2-40B4-BE49-F238E27FC236}">
                <a16:creationId xmlns:a16="http://schemas.microsoft.com/office/drawing/2014/main" id="{335EEAB0-1886-A952-9A76-775E3465982B}"/>
              </a:ext>
            </a:extLst>
          </p:cNvPr>
          <p:cNvSpPr/>
          <p:nvPr/>
        </p:nvSpPr>
        <p:spPr>
          <a:xfrm>
            <a:off x="10347673" y="3470085"/>
            <a:ext cx="411421" cy="405565"/>
          </a:xfrm>
          <a:prstGeom prst="rect">
            <a:avLst/>
          </a:prstGeom>
          <a:noFill/>
          <a:ln w="57150">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TextBox 304">
            <a:extLst>
              <a:ext uri="{FF2B5EF4-FFF2-40B4-BE49-F238E27FC236}">
                <a16:creationId xmlns:a16="http://schemas.microsoft.com/office/drawing/2014/main" id="{031FB605-0B72-296E-6D34-ABA5A75E1508}"/>
              </a:ext>
            </a:extLst>
          </p:cNvPr>
          <p:cNvSpPr txBox="1"/>
          <p:nvPr/>
        </p:nvSpPr>
        <p:spPr>
          <a:xfrm>
            <a:off x="599326" y="1539445"/>
            <a:ext cx="3060733" cy="369332"/>
          </a:xfrm>
          <a:prstGeom prst="rect">
            <a:avLst/>
          </a:prstGeom>
          <a:noFill/>
        </p:spPr>
        <p:txBody>
          <a:bodyPr wrap="square" rtlCol="0">
            <a:spAutoFit/>
          </a:bodyPr>
          <a:lstStyle/>
          <a:p>
            <a:pPr algn="ctr"/>
            <a:r>
              <a:rPr lang="en-US" b="1" dirty="0"/>
              <a:t>10x10 Scenario</a:t>
            </a:r>
          </a:p>
        </p:txBody>
      </p:sp>
      <p:sp>
        <p:nvSpPr>
          <p:cNvPr id="306" name="TextBox 305">
            <a:extLst>
              <a:ext uri="{FF2B5EF4-FFF2-40B4-BE49-F238E27FC236}">
                <a16:creationId xmlns:a16="http://schemas.microsoft.com/office/drawing/2014/main" id="{46575DBD-13A9-4CEB-527E-023D33047C76}"/>
              </a:ext>
            </a:extLst>
          </p:cNvPr>
          <p:cNvSpPr txBox="1"/>
          <p:nvPr/>
        </p:nvSpPr>
        <p:spPr>
          <a:xfrm>
            <a:off x="4412418" y="1181082"/>
            <a:ext cx="3715195" cy="1077218"/>
          </a:xfrm>
          <a:prstGeom prst="rect">
            <a:avLst/>
          </a:prstGeom>
          <a:noFill/>
        </p:spPr>
        <p:txBody>
          <a:bodyPr wrap="square" rtlCol="0">
            <a:spAutoFit/>
          </a:bodyPr>
          <a:lstStyle/>
          <a:p>
            <a:pPr algn="ctr"/>
            <a:r>
              <a:rPr lang="en-US" b="1" dirty="0"/>
              <a:t>Global</a:t>
            </a:r>
          </a:p>
          <a:p>
            <a:pPr algn="ctr"/>
            <a:r>
              <a:rPr lang="en-US" b="1" dirty="0"/>
              <a:t>State Representation</a:t>
            </a:r>
          </a:p>
          <a:p>
            <a:pPr algn="ctr"/>
            <a:r>
              <a:rPr lang="en-US" sz="1400" dirty="0"/>
              <a:t>of Blue Force Channel only </a:t>
            </a:r>
          </a:p>
          <a:p>
            <a:pPr algn="ctr"/>
            <a:r>
              <a:rPr lang="en-US" sz="1400" dirty="0"/>
              <a:t>(one of 17 total image channels currently)</a:t>
            </a:r>
          </a:p>
        </p:txBody>
      </p:sp>
      <p:sp>
        <p:nvSpPr>
          <p:cNvPr id="307" name="TextBox 306">
            <a:extLst>
              <a:ext uri="{FF2B5EF4-FFF2-40B4-BE49-F238E27FC236}">
                <a16:creationId xmlns:a16="http://schemas.microsoft.com/office/drawing/2014/main" id="{46F3B065-5AEC-2780-C956-7739FD77711B}"/>
              </a:ext>
            </a:extLst>
          </p:cNvPr>
          <p:cNvSpPr txBox="1"/>
          <p:nvPr/>
        </p:nvSpPr>
        <p:spPr>
          <a:xfrm>
            <a:off x="8328737" y="1189064"/>
            <a:ext cx="3516198" cy="1077218"/>
          </a:xfrm>
          <a:prstGeom prst="rect">
            <a:avLst/>
          </a:prstGeom>
          <a:noFill/>
        </p:spPr>
        <p:txBody>
          <a:bodyPr wrap="square" rtlCol="0">
            <a:spAutoFit/>
          </a:bodyPr>
          <a:lstStyle/>
          <a:p>
            <a:pPr algn="ctr"/>
            <a:r>
              <a:rPr lang="en-US" b="1" dirty="0"/>
              <a:t>Local 5x5</a:t>
            </a:r>
          </a:p>
          <a:p>
            <a:pPr algn="ctr"/>
            <a:r>
              <a:rPr lang="en-US" b="1" dirty="0"/>
              <a:t>State Representation</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charset="0"/>
                <a:ea typeface="ＭＳ Ｐゴシック" charset="0"/>
              </a:rPr>
              <a:t>of Blue Force Channel only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charset="0"/>
                <a:ea typeface="ＭＳ Ｐゴシック" charset="0"/>
              </a:rPr>
              <a:t>(one of 17 total image channels currently)</a:t>
            </a:r>
          </a:p>
        </p:txBody>
      </p:sp>
      <p:sp>
        <p:nvSpPr>
          <p:cNvPr id="308" name="TextBox 307">
            <a:extLst>
              <a:ext uri="{FF2B5EF4-FFF2-40B4-BE49-F238E27FC236}">
                <a16:creationId xmlns:a16="http://schemas.microsoft.com/office/drawing/2014/main" id="{6E16AA61-D118-99FE-CBAF-5D3D48106906}"/>
              </a:ext>
            </a:extLst>
          </p:cNvPr>
          <p:cNvSpPr txBox="1"/>
          <p:nvPr/>
        </p:nvSpPr>
        <p:spPr>
          <a:xfrm>
            <a:off x="4412418" y="5521239"/>
            <a:ext cx="3541853" cy="817245"/>
          </a:xfrm>
          <a:prstGeom prst="roundRect">
            <a:avLst/>
          </a:prstGeom>
          <a:ln w="28575">
            <a:solidFill>
              <a:srgbClr val="0432FF"/>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dirty="0"/>
              <a:t>An extremely hard problem to solve as-is, and can quickly become an intractable problem for bigger, more realistic scenarios</a:t>
            </a:r>
          </a:p>
        </p:txBody>
      </p:sp>
      <p:sp>
        <p:nvSpPr>
          <p:cNvPr id="309" name="TextBox 308">
            <a:extLst>
              <a:ext uri="{FF2B5EF4-FFF2-40B4-BE49-F238E27FC236}">
                <a16:creationId xmlns:a16="http://schemas.microsoft.com/office/drawing/2014/main" id="{FC9FF74D-ABAB-ADCC-E092-2F56CB344F60}"/>
              </a:ext>
            </a:extLst>
          </p:cNvPr>
          <p:cNvSpPr txBox="1"/>
          <p:nvPr/>
        </p:nvSpPr>
        <p:spPr>
          <a:xfrm>
            <a:off x="8473299" y="5626818"/>
            <a:ext cx="3098827" cy="578882"/>
          </a:xfrm>
          <a:prstGeom prst="roundRect">
            <a:avLst/>
          </a:prstGeom>
          <a:ln w="28575">
            <a:solidFill>
              <a:srgbClr val="0432FF"/>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dirty="0"/>
              <a:t>Can potentially make any problem more tractable</a:t>
            </a:r>
          </a:p>
        </p:txBody>
      </p:sp>
      <p:sp>
        <p:nvSpPr>
          <p:cNvPr id="310" name="TextBox 309">
            <a:extLst>
              <a:ext uri="{FF2B5EF4-FFF2-40B4-BE49-F238E27FC236}">
                <a16:creationId xmlns:a16="http://schemas.microsoft.com/office/drawing/2014/main" id="{F1DBF968-5C67-7EFE-1C96-32CDFC4325DD}"/>
              </a:ext>
            </a:extLst>
          </p:cNvPr>
          <p:cNvSpPr txBox="1"/>
          <p:nvPr/>
        </p:nvSpPr>
        <p:spPr>
          <a:xfrm>
            <a:off x="8828943" y="4871444"/>
            <a:ext cx="2497946" cy="430887"/>
          </a:xfrm>
          <a:prstGeom prst="rect">
            <a:avLst/>
          </a:prstGeom>
          <a:noFill/>
        </p:spPr>
        <p:txBody>
          <a:bodyPr wrap="square" rtlCol="0">
            <a:spAutoFit/>
          </a:bodyPr>
          <a:lstStyle/>
          <a:p>
            <a:pPr algn="ctr"/>
            <a:r>
              <a:rPr lang="en-US" sz="1050" dirty="0"/>
              <a:t>*** Also experimenting with 7x7 and other dimensions</a:t>
            </a:r>
          </a:p>
        </p:txBody>
      </p:sp>
      <p:sp>
        <p:nvSpPr>
          <p:cNvPr id="311" name="TextBox 310">
            <a:extLst>
              <a:ext uri="{FF2B5EF4-FFF2-40B4-BE49-F238E27FC236}">
                <a16:creationId xmlns:a16="http://schemas.microsoft.com/office/drawing/2014/main" id="{5C126AD1-B3E6-4B74-245E-9A7DCF02E4B1}"/>
              </a:ext>
            </a:extLst>
          </p:cNvPr>
          <p:cNvSpPr txBox="1"/>
          <p:nvPr/>
        </p:nvSpPr>
        <p:spPr>
          <a:xfrm>
            <a:off x="473628" y="5650422"/>
            <a:ext cx="3419762" cy="578882"/>
          </a:xfrm>
          <a:prstGeom prst="roundRect">
            <a:avLst/>
          </a:prstGeom>
          <a:ln w="28575">
            <a:solidFill>
              <a:srgbClr val="0432FF"/>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dirty="0"/>
              <a:t>Example scenario to demonstrate concept, but scenarios can be even larger</a:t>
            </a:r>
          </a:p>
        </p:txBody>
      </p:sp>
      <p:sp>
        <p:nvSpPr>
          <p:cNvPr id="312" name="TextBox 311">
            <a:extLst>
              <a:ext uri="{FF2B5EF4-FFF2-40B4-BE49-F238E27FC236}">
                <a16:creationId xmlns:a16="http://schemas.microsoft.com/office/drawing/2014/main" id="{B9ED8A64-7AFD-2CF6-EDFE-680E72CAAA8D}"/>
              </a:ext>
            </a:extLst>
          </p:cNvPr>
          <p:cNvSpPr txBox="1"/>
          <p:nvPr/>
        </p:nvSpPr>
        <p:spPr>
          <a:xfrm>
            <a:off x="669553" y="5287847"/>
            <a:ext cx="2990506" cy="261610"/>
          </a:xfrm>
          <a:prstGeom prst="rect">
            <a:avLst/>
          </a:prstGeom>
          <a:noFill/>
        </p:spPr>
        <p:txBody>
          <a:bodyPr wrap="square" rtlCol="0">
            <a:spAutoFit/>
          </a:bodyPr>
          <a:lstStyle/>
          <a:p>
            <a:r>
              <a:rPr lang="en-US" sz="1100" dirty="0"/>
              <a:t>*Blue box represents agent on-move</a:t>
            </a:r>
          </a:p>
        </p:txBody>
      </p:sp>
      <p:cxnSp>
        <p:nvCxnSpPr>
          <p:cNvPr id="313" name="Straight Arrow Connector 312">
            <a:extLst>
              <a:ext uri="{FF2B5EF4-FFF2-40B4-BE49-F238E27FC236}">
                <a16:creationId xmlns:a16="http://schemas.microsoft.com/office/drawing/2014/main" id="{9BC3836E-44A6-63A1-3454-D9220507B635}"/>
              </a:ext>
            </a:extLst>
          </p:cNvPr>
          <p:cNvCxnSpPr>
            <a:cxnSpLocks/>
            <a:stCxn id="314" idx="3"/>
          </p:cNvCxnSpPr>
          <p:nvPr/>
        </p:nvCxnSpPr>
        <p:spPr>
          <a:xfrm>
            <a:off x="9506273" y="4431302"/>
            <a:ext cx="531646" cy="7905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314" name="TextBox 313">
            <a:extLst>
              <a:ext uri="{FF2B5EF4-FFF2-40B4-BE49-F238E27FC236}">
                <a16:creationId xmlns:a16="http://schemas.microsoft.com/office/drawing/2014/main" id="{D3E977D9-264F-74FF-F096-958132ADE608}"/>
              </a:ext>
            </a:extLst>
          </p:cNvPr>
          <p:cNvSpPr txBox="1"/>
          <p:nvPr/>
        </p:nvSpPr>
        <p:spPr>
          <a:xfrm>
            <a:off x="8054848" y="4154303"/>
            <a:ext cx="1451425" cy="553998"/>
          </a:xfrm>
          <a:prstGeom prst="rect">
            <a:avLst/>
          </a:prstGeom>
          <a:noFill/>
        </p:spPr>
        <p:txBody>
          <a:bodyPr wrap="square" rtlCol="0">
            <a:spAutoFit/>
          </a:bodyPr>
          <a:lstStyle/>
          <a:p>
            <a:pPr algn="ctr"/>
            <a:r>
              <a:rPr lang="en-US" sz="1000" b="1" dirty="0">
                <a:solidFill>
                  <a:srgbClr val="009443"/>
                </a:solidFill>
              </a:rPr>
              <a:t>Outer Layer captures all information outside of local 3x3</a:t>
            </a:r>
          </a:p>
        </p:txBody>
      </p:sp>
      <p:cxnSp>
        <p:nvCxnSpPr>
          <p:cNvPr id="315" name="Straight Arrow Connector 314">
            <a:extLst>
              <a:ext uri="{FF2B5EF4-FFF2-40B4-BE49-F238E27FC236}">
                <a16:creationId xmlns:a16="http://schemas.microsoft.com/office/drawing/2014/main" id="{D9947D96-A605-ECF3-8FD9-D53897432071}"/>
              </a:ext>
            </a:extLst>
          </p:cNvPr>
          <p:cNvCxnSpPr>
            <a:cxnSpLocks/>
            <a:stCxn id="316" idx="3"/>
          </p:cNvCxnSpPr>
          <p:nvPr/>
        </p:nvCxnSpPr>
        <p:spPr>
          <a:xfrm>
            <a:off x="9451328" y="3665325"/>
            <a:ext cx="728020" cy="29736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316" name="TextBox 315">
            <a:extLst>
              <a:ext uri="{FF2B5EF4-FFF2-40B4-BE49-F238E27FC236}">
                <a16:creationId xmlns:a16="http://schemas.microsoft.com/office/drawing/2014/main" id="{D3EF41D2-3551-60BE-6EE5-4F774DE24C47}"/>
              </a:ext>
            </a:extLst>
          </p:cNvPr>
          <p:cNvSpPr txBox="1"/>
          <p:nvPr/>
        </p:nvSpPr>
        <p:spPr>
          <a:xfrm>
            <a:off x="7988961" y="3376784"/>
            <a:ext cx="1462367" cy="577081"/>
          </a:xfrm>
          <a:prstGeom prst="rect">
            <a:avLst/>
          </a:prstGeom>
          <a:noFill/>
        </p:spPr>
        <p:txBody>
          <a:bodyPr wrap="square" rtlCol="0">
            <a:spAutoFit/>
          </a:bodyPr>
          <a:lstStyle/>
          <a:p>
            <a:pPr algn="ctr"/>
            <a:r>
              <a:rPr lang="en-US" sz="1050" b="1" dirty="0">
                <a:solidFill>
                  <a:srgbClr val="E76E02"/>
                </a:solidFill>
              </a:rPr>
              <a:t>Inner Layer captures information next to agent as-is</a:t>
            </a:r>
          </a:p>
        </p:txBody>
      </p:sp>
      <p:cxnSp>
        <p:nvCxnSpPr>
          <p:cNvPr id="317" name="Straight Arrow Connector 316">
            <a:extLst>
              <a:ext uri="{FF2B5EF4-FFF2-40B4-BE49-F238E27FC236}">
                <a16:creationId xmlns:a16="http://schemas.microsoft.com/office/drawing/2014/main" id="{D793592F-275D-CB6F-328C-A6A27B9B89F7}"/>
              </a:ext>
            </a:extLst>
          </p:cNvPr>
          <p:cNvCxnSpPr>
            <a:cxnSpLocks/>
          </p:cNvCxnSpPr>
          <p:nvPr/>
        </p:nvCxnSpPr>
        <p:spPr>
          <a:xfrm>
            <a:off x="9290280" y="3050590"/>
            <a:ext cx="1092396" cy="48042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318" name="TextBox 317">
            <a:extLst>
              <a:ext uri="{FF2B5EF4-FFF2-40B4-BE49-F238E27FC236}">
                <a16:creationId xmlns:a16="http://schemas.microsoft.com/office/drawing/2014/main" id="{DB64BBC2-E5E1-7AE9-D01C-042A7C6C93ED}"/>
              </a:ext>
            </a:extLst>
          </p:cNvPr>
          <p:cNvSpPr txBox="1"/>
          <p:nvPr/>
        </p:nvSpPr>
        <p:spPr>
          <a:xfrm>
            <a:off x="8132044" y="2628309"/>
            <a:ext cx="1292155" cy="553998"/>
          </a:xfrm>
          <a:prstGeom prst="rect">
            <a:avLst/>
          </a:prstGeom>
          <a:noFill/>
        </p:spPr>
        <p:txBody>
          <a:bodyPr wrap="square" rtlCol="0">
            <a:spAutoFit/>
          </a:bodyPr>
          <a:lstStyle/>
          <a:p>
            <a:pPr algn="ctr"/>
            <a:r>
              <a:rPr lang="en-US" sz="1000" b="1" dirty="0">
                <a:solidFill>
                  <a:srgbClr val="1928D7"/>
                </a:solidFill>
              </a:rPr>
              <a:t>Observation Centered on Agent On-Move</a:t>
            </a:r>
          </a:p>
        </p:txBody>
      </p:sp>
    </p:spTree>
    <p:extLst>
      <p:ext uri="{BB962C8B-B14F-4D97-AF65-F5344CB8AC3E}">
        <p14:creationId xmlns:p14="http://schemas.microsoft.com/office/powerpoint/2010/main" val="2289524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2A421099-CC70-E59C-1AE2-AF09E65EAFF2}"/>
              </a:ext>
            </a:extLst>
          </p:cNvPr>
          <p:cNvSpPr/>
          <p:nvPr/>
        </p:nvSpPr>
        <p:spPr>
          <a:xfrm>
            <a:off x="140163" y="769445"/>
            <a:ext cx="11911671" cy="598067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5B2DD9F-D77A-5D09-D6B7-079154FDD73E}"/>
              </a:ext>
            </a:extLst>
          </p:cNvPr>
          <p:cNvSpPr txBox="1"/>
          <p:nvPr/>
        </p:nvSpPr>
        <p:spPr>
          <a:xfrm>
            <a:off x="140164" y="4"/>
            <a:ext cx="11911672" cy="769441"/>
          </a:xfrm>
          <a:prstGeom prst="rect">
            <a:avLst/>
          </a:prstGeom>
          <a:noFill/>
        </p:spPr>
        <p:txBody>
          <a:bodyPr wrap="square" rtlCol="0">
            <a:spAutoFit/>
          </a:bodyPr>
          <a:lstStyle/>
          <a:p>
            <a:r>
              <a:rPr lang="en-US" sz="4400" dirty="0">
                <a:solidFill>
                  <a:schemeClr val="bg1"/>
                </a:solidFill>
                <a:latin typeface="Franklin Gothic Heavy" panose="020B0903020102020204" pitchFamily="34" charset="0"/>
              </a:rPr>
              <a:t>Comparing Global vs. Local Observation</a:t>
            </a:r>
          </a:p>
        </p:txBody>
      </p:sp>
      <p:sp>
        <p:nvSpPr>
          <p:cNvPr id="4" name="Oval 3">
            <a:extLst>
              <a:ext uri="{FF2B5EF4-FFF2-40B4-BE49-F238E27FC236}">
                <a16:creationId xmlns:a16="http://schemas.microsoft.com/office/drawing/2014/main" id="{3A0CFDDC-107D-0D2E-D643-F37575C54D22}"/>
              </a:ext>
            </a:extLst>
          </p:cNvPr>
          <p:cNvSpPr/>
          <p:nvPr/>
        </p:nvSpPr>
        <p:spPr>
          <a:xfrm>
            <a:off x="979469" y="2307717"/>
            <a:ext cx="203200" cy="203200"/>
          </a:xfrm>
          <a:prstGeom prst="ellipse">
            <a:avLst/>
          </a:prstGeom>
          <a:solidFill>
            <a:srgbClr val="9333E6"/>
          </a:solidFill>
          <a:ln>
            <a:solidFill>
              <a:srgbClr val="933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F94E0965-9739-3A6E-BC54-FFDB88777F69}"/>
              </a:ext>
            </a:extLst>
          </p:cNvPr>
          <p:cNvSpPr/>
          <p:nvPr/>
        </p:nvSpPr>
        <p:spPr>
          <a:xfrm>
            <a:off x="979469" y="2654851"/>
            <a:ext cx="203200" cy="203200"/>
          </a:xfrm>
          <a:prstGeom prst="ellipse">
            <a:avLst/>
          </a:prstGeom>
          <a:solidFill>
            <a:srgbClr val="7CB342"/>
          </a:solidFill>
          <a:ln>
            <a:solidFill>
              <a:srgbClr val="7CB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4B6F307-E1EF-FC0D-1BE3-B23E91841FB5}"/>
              </a:ext>
            </a:extLst>
          </p:cNvPr>
          <p:cNvSpPr txBox="1"/>
          <p:nvPr/>
        </p:nvSpPr>
        <p:spPr>
          <a:xfrm>
            <a:off x="1182668" y="2256454"/>
            <a:ext cx="2311401" cy="307777"/>
          </a:xfrm>
          <a:prstGeom prst="rect">
            <a:avLst/>
          </a:prstGeom>
          <a:noFill/>
        </p:spPr>
        <p:txBody>
          <a:bodyPr wrap="square" rtlCol="0">
            <a:spAutoFit/>
          </a:bodyPr>
          <a:lstStyle/>
          <a:p>
            <a:r>
              <a:rPr lang="en-US" sz="1400" b="1" dirty="0"/>
              <a:t>Local 5x5 Observation</a:t>
            </a:r>
          </a:p>
        </p:txBody>
      </p:sp>
      <p:sp>
        <p:nvSpPr>
          <p:cNvPr id="7" name="TextBox 6">
            <a:extLst>
              <a:ext uri="{FF2B5EF4-FFF2-40B4-BE49-F238E27FC236}">
                <a16:creationId xmlns:a16="http://schemas.microsoft.com/office/drawing/2014/main" id="{AEE4A84C-1867-1481-DFA0-1F47ADCB75F8}"/>
              </a:ext>
            </a:extLst>
          </p:cNvPr>
          <p:cNvSpPr txBox="1"/>
          <p:nvPr/>
        </p:nvSpPr>
        <p:spPr>
          <a:xfrm>
            <a:off x="1182667" y="2607028"/>
            <a:ext cx="2311401" cy="307777"/>
          </a:xfrm>
          <a:prstGeom prst="rect">
            <a:avLst/>
          </a:prstGeom>
          <a:noFill/>
        </p:spPr>
        <p:txBody>
          <a:bodyPr wrap="square" rtlCol="0">
            <a:spAutoFit/>
          </a:bodyPr>
          <a:lstStyle/>
          <a:p>
            <a:r>
              <a:rPr lang="en-US" sz="1400" b="1" dirty="0"/>
              <a:t>Global 10x10 Observation</a:t>
            </a:r>
          </a:p>
        </p:txBody>
      </p:sp>
      <p:sp>
        <p:nvSpPr>
          <p:cNvPr id="8" name="TextBox 7">
            <a:extLst>
              <a:ext uri="{FF2B5EF4-FFF2-40B4-BE49-F238E27FC236}">
                <a16:creationId xmlns:a16="http://schemas.microsoft.com/office/drawing/2014/main" id="{44D2D113-28CE-DF4C-B48A-D91313E19C61}"/>
              </a:ext>
            </a:extLst>
          </p:cNvPr>
          <p:cNvSpPr txBox="1"/>
          <p:nvPr/>
        </p:nvSpPr>
        <p:spPr>
          <a:xfrm>
            <a:off x="683136" y="6339116"/>
            <a:ext cx="4512733" cy="307777"/>
          </a:xfrm>
          <a:prstGeom prst="rect">
            <a:avLst/>
          </a:prstGeom>
          <a:noFill/>
        </p:spPr>
        <p:txBody>
          <a:bodyPr wrap="square" rtlCol="0">
            <a:spAutoFit/>
          </a:bodyPr>
          <a:lstStyle/>
          <a:p>
            <a:r>
              <a:rPr lang="en-US" sz="1400" dirty="0"/>
              <a:t>*** Training unfinished, running to 10M steps</a:t>
            </a:r>
          </a:p>
        </p:txBody>
      </p:sp>
      <p:pic>
        <p:nvPicPr>
          <p:cNvPr id="9" name="Picture 8" descr="A picture containing plot, line, diagram&#10;&#10;Description automatically generated">
            <a:extLst>
              <a:ext uri="{FF2B5EF4-FFF2-40B4-BE49-F238E27FC236}">
                <a16:creationId xmlns:a16="http://schemas.microsoft.com/office/drawing/2014/main" id="{1F44D724-632C-D950-2B27-25F18665744C}"/>
              </a:ext>
            </a:extLst>
          </p:cNvPr>
          <p:cNvPicPr>
            <a:picLocks noChangeAspect="1"/>
          </p:cNvPicPr>
          <p:nvPr/>
        </p:nvPicPr>
        <p:blipFill>
          <a:blip r:embed="rId2"/>
          <a:stretch>
            <a:fillRect/>
          </a:stretch>
        </p:blipFill>
        <p:spPr>
          <a:xfrm>
            <a:off x="3729561" y="1973095"/>
            <a:ext cx="7772400" cy="4226629"/>
          </a:xfrm>
          <a:prstGeom prst="rect">
            <a:avLst/>
          </a:prstGeom>
        </p:spPr>
      </p:pic>
      <p:cxnSp>
        <p:nvCxnSpPr>
          <p:cNvPr id="10" name="Straight Arrow Connector 9">
            <a:extLst>
              <a:ext uri="{FF2B5EF4-FFF2-40B4-BE49-F238E27FC236}">
                <a16:creationId xmlns:a16="http://schemas.microsoft.com/office/drawing/2014/main" id="{802898EC-CD71-1F3F-1193-7F56729EFCE7}"/>
              </a:ext>
            </a:extLst>
          </p:cNvPr>
          <p:cNvCxnSpPr>
            <a:cxnSpLocks/>
          </p:cNvCxnSpPr>
          <p:nvPr/>
        </p:nvCxnSpPr>
        <p:spPr>
          <a:xfrm flipV="1">
            <a:off x="3222006" y="3398743"/>
            <a:ext cx="3301993" cy="210134"/>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cxnSp>
        <p:nvCxnSpPr>
          <p:cNvPr id="11" name="Straight Arrow Connector 10">
            <a:extLst>
              <a:ext uri="{FF2B5EF4-FFF2-40B4-BE49-F238E27FC236}">
                <a16:creationId xmlns:a16="http://schemas.microsoft.com/office/drawing/2014/main" id="{F3A4A0F9-BCCF-EB33-070A-FF668E5514AF}"/>
              </a:ext>
            </a:extLst>
          </p:cNvPr>
          <p:cNvCxnSpPr>
            <a:cxnSpLocks/>
          </p:cNvCxnSpPr>
          <p:nvPr/>
        </p:nvCxnSpPr>
        <p:spPr>
          <a:xfrm>
            <a:off x="3222006" y="4678900"/>
            <a:ext cx="4613892" cy="752803"/>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sp>
        <p:nvSpPr>
          <p:cNvPr id="12" name="TextBox 11">
            <a:extLst>
              <a:ext uri="{FF2B5EF4-FFF2-40B4-BE49-F238E27FC236}">
                <a16:creationId xmlns:a16="http://schemas.microsoft.com/office/drawing/2014/main" id="{5B0B9E18-E1F7-1717-54D7-8CA9150480E3}"/>
              </a:ext>
            </a:extLst>
          </p:cNvPr>
          <p:cNvSpPr txBox="1"/>
          <p:nvPr/>
        </p:nvSpPr>
        <p:spPr>
          <a:xfrm>
            <a:off x="979468" y="3293954"/>
            <a:ext cx="2311401" cy="715089"/>
          </a:xfrm>
          <a:prstGeom prst="roundRect">
            <a:avLst/>
          </a:prstGeom>
          <a:ln w="28575">
            <a:solidFill>
              <a:srgbClr val="7030A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200" dirty="0"/>
              <a:t>Agent can learn using only  a 5x5 observation of the 10x10 state space</a:t>
            </a:r>
          </a:p>
        </p:txBody>
      </p:sp>
      <p:sp>
        <p:nvSpPr>
          <p:cNvPr id="13" name="TextBox 12">
            <a:extLst>
              <a:ext uri="{FF2B5EF4-FFF2-40B4-BE49-F238E27FC236}">
                <a16:creationId xmlns:a16="http://schemas.microsoft.com/office/drawing/2014/main" id="{61EEFC57-85F8-D345-10CE-A3D777017563}"/>
              </a:ext>
            </a:extLst>
          </p:cNvPr>
          <p:cNvSpPr txBox="1"/>
          <p:nvPr/>
        </p:nvSpPr>
        <p:spPr>
          <a:xfrm>
            <a:off x="979468" y="4371949"/>
            <a:ext cx="2311401" cy="715089"/>
          </a:xfrm>
          <a:prstGeom prst="roundRect">
            <a:avLst/>
          </a:prstGeom>
          <a:ln w="28575">
            <a:solidFill>
              <a:srgbClr val="009443"/>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200" dirty="0"/>
              <a:t>Agent struggles to learn using the entire 10x10 observation of the state space</a:t>
            </a:r>
          </a:p>
        </p:txBody>
      </p:sp>
      <p:sp>
        <p:nvSpPr>
          <p:cNvPr id="16" name="TextBox 15">
            <a:extLst>
              <a:ext uri="{FF2B5EF4-FFF2-40B4-BE49-F238E27FC236}">
                <a16:creationId xmlns:a16="http://schemas.microsoft.com/office/drawing/2014/main" id="{5D53A2C7-F52E-A8F0-9579-AAE5FE08EC11}"/>
              </a:ext>
            </a:extLst>
          </p:cNvPr>
          <p:cNvSpPr txBox="1"/>
          <p:nvPr/>
        </p:nvSpPr>
        <p:spPr>
          <a:xfrm>
            <a:off x="3903236" y="1038002"/>
            <a:ext cx="4385523" cy="400110"/>
          </a:xfrm>
          <a:prstGeom prst="rect">
            <a:avLst/>
          </a:prstGeom>
          <a:noFill/>
        </p:spPr>
        <p:txBody>
          <a:bodyPr wrap="square" rtlCol="0">
            <a:spAutoFit/>
          </a:bodyPr>
          <a:lstStyle/>
          <a:p>
            <a:pPr algn="ctr"/>
            <a:r>
              <a:rPr lang="en-US" sz="2000" b="1" dirty="0"/>
              <a:t>On a 10x10 Scenario</a:t>
            </a:r>
          </a:p>
        </p:txBody>
      </p:sp>
    </p:spTree>
    <p:extLst>
      <p:ext uri="{BB962C8B-B14F-4D97-AF65-F5344CB8AC3E}">
        <p14:creationId xmlns:p14="http://schemas.microsoft.com/office/powerpoint/2010/main" val="94333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D5B232A0-D373-59A5-FD86-BCC3129E42F5}"/>
              </a:ext>
            </a:extLst>
          </p:cNvPr>
          <p:cNvSpPr/>
          <p:nvPr/>
        </p:nvSpPr>
        <p:spPr>
          <a:xfrm>
            <a:off x="6384281" y="3522857"/>
            <a:ext cx="5549819" cy="2725665"/>
          </a:xfrm>
          <a:prstGeom prst="roundRect">
            <a:avLst/>
          </a:prstGeom>
          <a:ln w="38100">
            <a:solidFill>
              <a:srgbClr val="7030A0"/>
            </a:solidFill>
          </a:ln>
        </p:spPr>
        <p:style>
          <a:lnRef idx="2">
            <a:schemeClr val="accent4"/>
          </a:lnRef>
          <a:fillRef idx="1">
            <a:schemeClr val="lt1"/>
          </a:fillRef>
          <a:effectRef idx="0">
            <a:schemeClr val="accent4"/>
          </a:effectRef>
          <a:fontRef idx="minor">
            <a:schemeClr val="dk1"/>
          </a:fontRef>
        </p:style>
        <p:txBody>
          <a:bodyPr rtlCol="0" anchor="t"/>
          <a:lstStyle/>
          <a:p>
            <a:pPr algn="ctr"/>
            <a:r>
              <a:rPr lang="en-US" b="1" dirty="0">
                <a:solidFill>
                  <a:srgbClr val="7030A0"/>
                </a:solidFill>
              </a:rPr>
              <a:t>Collaborations</a:t>
            </a:r>
          </a:p>
        </p:txBody>
      </p:sp>
      <p:sp>
        <p:nvSpPr>
          <p:cNvPr id="3" name="Rounded Rectangle 2">
            <a:extLst>
              <a:ext uri="{FF2B5EF4-FFF2-40B4-BE49-F238E27FC236}">
                <a16:creationId xmlns:a16="http://schemas.microsoft.com/office/drawing/2014/main" id="{5AB7C892-60E6-F202-2ACC-BFB5DFD49828}"/>
              </a:ext>
            </a:extLst>
          </p:cNvPr>
          <p:cNvSpPr/>
          <p:nvPr/>
        </p:nvSpPr>
        <p:spPr>
          <a:xfrm>
            <a:off x="248668" y="3522857"/>
            <a:ext cx="5549819" cy="2725666"/>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t"/>
          <a:lstStyle/>
          <a:p>
            <a:pPr algn="ctr"/>
            <a:r>
              <a:rPr lang="en-US" b="1" dirty="0">
                <a:solidFill>
                  <a:schemeClr val="accent6">
                    <a:lumMod val="75000"/>
                  </a:schemeClr>
                </a:solidFill>
              </a:rPr>
              <a:t>Expertise Contributions</a:t>
            </a:r>
          </a:p>
        </p:txBody>
      </p:sp>
      <p:sp>
        <p:nvSpPr>
          <p:cNvPr id="4" name="Rounded Rectangle 3">
            <a:extLst>
              <a:ext uri="{FF2B5EF4-FFF2-40B4-BE49-F238E27FC236}">
                <a16:creationId xmlns:a16="http://schemas.microsoft.com/office/drawing/2014/main" id="{5A47787A-4FD0-E1CF-BBA6-68F4241A424B}"/>
              </a:ext>
            </a:extLst>
          </p:cNvPr>
          <p:cNvSpPr/>
          <p:nvPr/>
        </p:nvSpPr>
        <p:spPr>
          <a:xfrm>
            <a:off x="6384281" y="987771"/>
            <a:ext cx="5549819" cy="2316760"/>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t"/>
          <a:lstStyle/>
          <a:p>
            <a:pPr algn="ctr"/>
            <a:r>
              <a:rPr lang="en-US" b="1" dirty="0">
                <a:solidFill>
                  <a:schemeClr val="accent3">
                    <a:lumMod val="50000"/>
                  </a:schemeClr>
                </a:solidFill>
              </a:rPr>
              <a:t>Papers</a:t>
            </a:r>
          </a:p>
        </p:txBody>
      </p:sp>
      <p:sp>
        <p:nvSpPr>
          <p:cNvPr id="5" name="Rounded Rectangle 4">
            <a:extLst>
              <a:ext uri="{FF2B5EF4-FFF2-40B4-BE49-F238E27FC236}">
                <a16:creationId xmlns:a16="http://schemas.microsoft.com/office/drawing/2014/main" id="{DE81B793-9E68-482D-0FD4-910CC2A0730E}"/>
              </a:ext>
            </a:extLst>
          </p:cNvPr>
          <p:cNvSpPr/>
          <p:nvPr/>
        </p:nvSpPr>
        <p:spPr>
          <a:xfrm>
            <a:off x="239435" y="987771"/>
            <a:ext cx="5568286" cy="2316760"/>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t"/>
          <a:lstStyle/>
          <a:p>
            <a:pPr algn="ctr"/>
            <a:r>
              <a:rPr lang="en-US" b="1" dirty="0">
                <a:solidFill>
                  <a:schemeClr val="accent1">
                    <a:lumMod val="75000"/>
                  </a:schemeClr>
                </a:solidFill>
              </a:rPr>
              <a:t>Awards / Honors</a:t>
            </a:r>
          </a:p>
        </p:txBody>
      </p:sp>
      <p:pic>
        <p:nvPicPr>
          <p:cNvPr id="6" name="Picture 5">
            <a:extLst>
              <a:ext uri="{FF2B5EF4-FFF2-40B4-BE49-F238E27FC236}">
                <a16:creationId xmlns:a16="http://schemas.microsoft.com/office/drawing/2014/main" id="{49BEBC56-1C78-5C09-1E5C-6554C3949BA5}"/>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t="2924" b="1705"/>
          <a:stretch/>
        </p:blipFill>
        <p:spPr>
          <a:xfrm>
            <a:off x="1083959" y="1713913"/>
            <a:ext cx="1339550" cy="1045734"/>
          </a:xfrm>
          <a:prstGeom prst="rect">
            <a:avLst/>
          </a:prstGeom>
        </p:spPr>
      </p:pic>
      <p:pic>
        <p:nvPicPr>
          <p:cNvPr id="7" name="Picture 6">
            <a:extLst>
              <a:ext uri="{FF2B5EF4-FFF2-40B4-BE49-F238E27FC236}">
                <a16:creationId xmlns:a16="http://schemas.microsoft.com/office/drawing/2014/main" id="{486CA145-FB2F-D0CD-9A9B-CEA5F647E519}"/>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8228900" y="4258920"/>
            <a:ext cx="1438204" cy="313455"/>
          </a:xfrm>
          <a:prstGeom prst="rect">
            <a:avLst/>
          </a:prstGeom>
        </p:spPr>
      </p:pic>
      <p:pic>
        <p:nvPicPr>
          <p:cNvPr id="8" name="Picture 7">
            <a:extLst>
              <a:ext uri="{FF2B5EF4-FFF2-40B4-BE49-F238E27FC236}">
                <a16:creationId xmlns:a16="http://schemas.microsoft.com/office/drawing/2014/main" id="{E7CB0317-0D2A-601F-157C-1FF566349D96}"/>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6653476" y="5556187"/>
            <a:ext cx="2578749" cy="252717"/>
          </a:xfrm>
          <a:prstGeom prst="rect">
            <a:avLst/>
          </a:prstGeom>
        </p:spPr>
      </p:pic>
      <p:pic>
        <p:nvPicPr>
          <p:cNvPr id="9" name="Picture 8">
            <a:extLst>
              <a:ext uri="{FF2B5EF4-FFF2-40B4-BE49-F238E27FC236}">
                <a16:creationId xmlns:a16="http://schemas.microsoft.com/office/drawing/2014/main" id="{4B079B30-8C9C-23EE-4280-4A00D785ACDE}"/>
              </a:ext>
            </a:extLst>
          </p:cNvPr>
          <p:cNvPicPr>
            <a:picLocks noChangeAspect="1"/>
          </p:cNvPicPr>
          <p:nvPr/>
        </p:nvPicPr>
        <p:blipFill>
          <a:blip r:embed="rId5"/>
          <a:stretch>
            <a:fillRect/>
          </a:stretch>
        </p:blipFill>
        <p:spPr>
          <a:xfrm>
            <a:off x="10436259" y="3939369"/>
            <a:ext cx="1180966" cy="598350"/>
          </a:xfrm>
          <a:prstGeom prst="rect">
            <a:avLst/>
          </a:prstGeom>
        </p:spPr>
      </p:pic>
      <p:pic>
        <p:nvPicPr>
          <p:cNvPr id="10" name="Graphic 9">
            <a:extLst>
              <a:ext uri="{FF2B5EF4-FFF2-40B4-BE49-F238E27FC236}">
                <a16:creationId xmlns:a16="http://schemas.microsoft.com/office/drawing/2014/main" id="{83BCF0DA-A842-B643-645A-4A4E5CE3201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214781" y="1776302"/>
            <a:ext cx="2133600" cy="711200"/>
          </a:xfrm>
          <a:prstGeom prst="rect">
            <a:avLst/>
          </a:prstGeom>
        </p:spPr>
      </p:pic>
      <p:pic>
        <p:nvPicPr>
          <p:cNvPr id="11" name="Picture 10">
            <a:extLst>
              <a:ext uri="{FF2B5EF4-FFF2-40B4-BE49-F238E27FC236}">
                <a16:creationId xmlns:a16="http://schemas.microsoft.com/office/drawing/2014/main" id="{4382ADC9-295E-00E5-EC77-7AAF8719608A}"/>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1643366" y="4491972"/>
            <a:ext cx="884923" cy="894842"/>
          </a:xfrm>
          <a:prstGeom prst="rect">
            <a:avLst/>
          </a:prstGeom>
        </p:spPr>
      </p:pic>
      <p:pic>
        <p:nvPicPr>
          <p:cNvPr id="12" name="Picture 2" descr="TRAC">
            <a:extLst>
              <a:ext uri="{FF2B5EF4-FFF2-40B4-BE49-F238E27FC236}">
                <a16:creationId xmlns:a16="http://schemas.microsoft.com/office/drawing/2014/main" id="{94C47330-9103-E633-A7C4-D33DA50A8681}"/>
              </a:ext>
            </a:extLst>
          </p:cNvPr>
          <p:cNvPicPr>
            <a:picLocks noChangeAspect="1" noChangeArrowheads="1"/>
          </p:cNvPicPr>
          <p:nvPr/>
        </p:nvPicPr>
        <p:blipFill>
          <a:blip r:embed="rId9" cstate="hqprint">
            <a:extLst>
              <a:ext uri="{28A0092B-C50C-407E-A947-70E740481C1C}">
                <a14:useLocalDpi xmlns:a14="http://schemas.microsoft.com/office/drawing/2010/main"/>
              </a:ext>
            </a:extLst>
          </a:blip>
          <a:srcRect/>
          <a:stretch>
            <a:fillRect/>
          </a:stretch>
        </p:blipFill>
        <p:spPr bwMode="auto">
          <a:xfrm>
            <a:off x="6938928" y="4159720"/>
            <a:ext cx="840575" cy="84057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0E62A144-B4E1-08C0-04C4-00A6427544BE}"/>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9868100" y="4900580"/>
            <a:ext cx="861475" cy="831897"/>
          </a:xfrm>
          <a:prstGeom prst="rect">
            <a:avLst/>
          </a:prstGeom>
        </p:spPr>
      </p:pic>
      <p:pic>
        <p:nvPicPr>
          <p:cNvPr id="14" name="Picture 13">
            <a:extLst>
              <a:ext uri="{FF2B5EF4-FFF2-40B4-BE49-F238E27FC236}">
                <a16:creationId xmlns:a16="http://schemas.microsoft.com/office/drawing/2014/main" id="{C6B31852-0810-7588-56CB-898269E27B95}"/>
              </a:ext>
            </a:extLst>
          </p:cNvPr>
          <p:cNvPicPr>
            <a:picLocks noChangeAspect="1"/>
          </p:cNvPicPr>
          <p:nvPr/>
        </p:nvPicPr>
        <p:blipFill>
          <a:blip r:embed="rId11"/>
          <a:stretch>
            <a:fillRect/>
          </a:stretch>
        </p:blipFill>
        <p:spPr>
          <a:xfrm>
            <a:off x="581504" y="4050648"/>
            <a:ext cx="836069" cy="832352"/>
          </a:xfrm>
          <a:prstGeom prst="rect">
            <a:avLst/>
          </a:prstGeom>
        </p:spPr>
      </p:pic>
      <p:sp>
        <p:nvSpPr>
          <p:cNvPr id="15" name="TextBox 14">
            <a:extLst>
              <a:ext uri="{FF2B5EF4-FFF2-40B4-BE49-F238E27FC236}">
                <a16:creationId xmlns:a16="http://schemas.microsoft.com/office/drawing/2014/main" id="{8804CC59-AE50-DE26-8CBD-CEC59C9F1F65}"/>
              </a:ext>
            </a:extLst>
          </p:cNvPr>
          <p:cNvSpPr txBox="1"/>
          <p:nvPr/>
        </p:nvSpPr>
        <p:spPr>
          <a:xfrm>
            <a:off x="798700" y="2809693"/>
            <a:ext cx="1994245" cy="307777"/>
          </a:xfrm>
          <a:prstGeom prst="rect">
            <a:avLst/>
          </a:prstGeom>
          <a:noFill/>
        </p:spPr>
        <p:txBody>
          <a:bodyPr wrap="square" rtlCol="0">
            <a:spAutoFit/>
          </a:bodyPr>
          <a:lstStyle/>
          <a:p>
            <a:pPr algn="ctr"/>
            <a:r>
              <a:rPr lang="en-US" sz="1400" dirty="0"/>
              <a:t>Research Fellowship</a:t>
            </a:r>
          </a:p>
        </p:txBody>
      </p:sp>
      <p:sp>
        <p:nvSpPr>
          <p:cNvPr id="16" name="TextBox 15">
            <a:extLst>
              <a:ext uri="{FF2B5EF4-FFF2-40B4-BE49-F238E27FC236}">
                <a16:creationId xmlns:a16="http://schemas.microsoft.com/office/drawing/2014/main" id="{0F1B270B-D272-2C90-1861-6482876C0D4C}"/>
              </a:ext>
            </a:extLst>
          </p:cNvPr>
          <p:cNvSpPr txBox="1"/>
          <p:nvPr/>
        </p:nvSpPr>
        <p:spPr>
          <a:xfrm>
            <a:off x="0" y="4908848"/>
            <a:ext cx="1994245" cy="430887"/>
          </a:xfrm>
          <a:prstGeom prst="rect">
            <a:avLst/>
          </a:prstGeom>
          <a:noFill/>
        </p:spPr>
        <p:txBody>
          <a:bodyPr wrap="square" rtlCol="0">
            <a:spAutoFit/>
          </a:bodyPr>
          <a:lstStyle/>
          <a:p>
            <a:pPr algn="ctr"/>
            <a:r>
              <a:rPr lang="en-US" sz="1100" dirty="0"/>
              <a:t>Wargaming</a:t>
            </a:r>
          </a:p>
          <a:p>
            <a:pPr algn="ctr"/>
            <a:r>
              <a:rPr lang="en-US" sz="1100" dirty="0"/>
              <a:t>Panel Member</a:t>
            </a:r>
          </a:p>
        </p:txBody>
      </p:sp>
      <p:sp>
        <p:nvSpPr>
          <p:cNvPr id="17" name="TextBox 16">
            <a:extLst>
              <a:ext uri="{FF2B5EF4-FFF2-40B4-BE49-F238E27FC236}">
                <a16:creationId xmlns:a16="http://schemas.microsoft.com/office/drawing/2014/main" id="{D5BA7ACF-5911-7E82-F946-BD6E00A1A5F6}"/>
              </a:ext>
            </a:extLst>
          </p:cNvPr>
          <p:cNvSpPr txBox="1"/>
          <p:nvPr/>
        </p:nvSpPr>
        <p:spPr>
          <a:xfrm>
            <a:off x="1367933" y="5331660"/>
            <a:ext cx="1435788" cy="600164"/>
          </a:xfrm>
          <a:prstGeom prst="rect">
            <a:avLst/>
          </a:prstGeom>
          <a:noFill/>
        </p:spPr>
        <p:txBody>
          <a:bodyPr wrap="square" rtlCol="0">
            <a:spAutoFit/>
          </a:bodyPr>
          <a:lstStyle/>
          <a:p>
            <a:pPr algn="ctr"/>
            <a:r>
              <a:rPr lang="en-US" sz="1100" dirty="0"/>
              <a:t>Digital Transformation</a:t>
            </a:r>
          </a:p>
          <a:p>
            <a:pPr algn="ctr"/>
            <a:r>
              <a:rPr lang="en-US" sz="1100" dirty="0"/>
              <a:t>Panel Member</a:t>
            </a:r>
          </a:p>
        </p:txBody>
      </p:sp>
      <p:sp>
        <p:nvSpPr>
          <p:cNvPr id="18" name="TextBox 17">
            <a:extLst>
              <a:ext uri="{FF2B5EF4-FFF2-40B4-BE49-F238E27FC236}">
                <a16:creationId xmlns:a16="http://schemas.microsoft.com/office/drawing/2014/main" id="{2742CAF4-7888-7C7C-4CF1-8E6728196551}"/>
              </a:ext>
            </a:extLst>
          </p:cNvPr>
          <p:cNvSpPr txBox="1"/>
          <p:nvPr/>
        </p:nvSpPr>
        <p:spPr>
          <a:xfrm>
            <a:off x="3189478" y="2429433"/>
            <a:ext cx="2184205" cy="738664"/>
          </a:xfrm>
          <a:prstGeom prst="rect">
            <a:avLst/>
          </a:prstGeom>
          <a:noFill/>
        </p:spPr>
        <p:txBody>
          <a:bodyPr wrap="square" rtlCol="0">
            <a:spAutoFit/>
          </a:bodyPr>
          <a:lstStyle/>
          <a:p>
            <a:pPr algn="ctr"/>
            <a:r>
              <a:rPr lang="en-US" sz="1400" dirty="0"/>
              <a:t>Student Emerging and Disruptive Innovation Award </a:t>
            </a:r>
          </a:p>
        </p:txBody>
      </p:sp>
      <p:sp>
        <p:nvSpPr>
          <p:cNvPr id="19" name="TextBox 18">
            <a:extLst>
              <a:ext uri="{FF2B5EF4-FFF2-40B4-BE49-F238E27FC236}">
                <a16:creationId xmlns:a16="http://schemas.microsoft.com/office/drawing/2014/main" id="{119EF55E-AEE9-DB9D-AA42-053F2FD40D1E}"/>
              </a:ext>
            </a:extLst>
          </p:cNvPr>
          <p:cNvSpPr txBox="1"/>
          <p:nvPr/>
        </p:nvSpPr>
        <p:spPr>
          <a:xfrm>
            <a:off x="7852388" y="4559933"/>
            <a:ext cx="2184205" cy="461665"/>
          </a:xfrm>
          <a:prstGeom prst="rect">
            <a:avLst/>
          </a:prstGeom>
          <a:noFill/>
        </p:spPr>
        <p:txBody>
          <a:bodyPr wrap="square" rtlCol="0">
            <a:spAutoFit/>
          </a:bodyPr>
          <a:lstStyle/>
          <a:p>
            <a:pPr algn="ctr"/>
            <a:r>
              <a:rPr lang="en-US" sz="1200" dirty="0"/>
              <a:t>CRADA</a:t>
            </a:r>
          </a:p>
          <a:p>
            <a:pPr algn="ctr"/>
            <a:r>
              <a:rPr lang="en-US" sz="1200" dirty="0"/>
              <a:t>Collaboration</a:t>
            </a:r>
          </a:p>
        </p:txBody>
      </p:sp>
      <p:sp>
        <p:nvSpPr>
          <p:cNvPr id="20" name="TextBox 19">
            <a:extLst>
              <a:ext uri="{FF2B5EF4-FFF2-40B4-BE49-F238E27FC236}">
                <a16:creationId xmlns:a16="http://schemas.microsoft.com/office/drawing/2014/main" id="{495A895F-9E7C-0E93-9DBA-D0BCA04611CC}"/>
              </a:ext>
            </a:extLst>
          </p:cNvPr>
          <p:cNvSpPr txBox="1"/>
          <p:nvPr/>
        </p:nvSpPr>
        <p:spPr>
          <a:xfrm>
            <a:off x="6265264" y="5031254"/>
            <a:ext cx="2184205" cy="276999"/>
          </a:xfrm>
          <a:prstGeom prst="rect">
            <a:avLst/>
          </a:prstGeom>
          <a:noFill/>
        </p:spPr>
        <p:txBody>
          <a:bodyPr wrap="square" rtlCol="0">
            <a:spAutoFit/>
          </a:bodyPr>
          <a:lstStyle/>
          <a:p>
            <a:pPr algn="ctr"/>
            <a:r>
              <a:rPr lang="en-US" sz="1200" dirty="0"/>
              <a:t>Collaboration</a:t>
            </a:r>
          </a:p>
        </p:txBody>
      </p:sp>
      <p:sp>
        <p:nvSpPr>
          <p:cNvPr id="21" name="TextBox 20">
            <a:extLst>
              <a:ext uri="{FF2B5EF4-FFF2-40B4-BE49-F238E27FC236}">
                <a16:creationId xmlns:a16="http://schemas.microsoft.com/office/drawing/2014/main" id="{912C5B72-7093-2D1D-54EC-07D9963C6256}"/>
              </a:ext>
            </a:extLst>
          </p:cNvPr>
          <p:cNvSpPr txBox="1"/>
          <p:nvPr/>
        </p:nvSpPr>
        <p:spPr>
          <a:xfrm>
            <a:off x="6811948" y="5817468"/>
            <a:ext cx="2184205" cy="276999"/>
          </a:xfrm>
          <a:prstGeom prst="rect">
            <a:avLst/>
          </a:prstGeom>
          <a:noFill/>
        </p:spPr>
        <p:txBody>
          <a:bodyPr wrap="square" rtlCol="0">
            <a:spAutoFit/>
          </a:bodyPr>
          <a:lstStyle/>
          <a:p>
            <a:pPr algn="ctr"/>
            <a:r>
              <a:rPr lang="en-US" sz="1200" dirty="0"/>
              <a:t>Collaboration</a:t>
            </a:r>
          </a:p>
        </p:txBody>
      </p:sp>
      <p:sp>
        <p:nvSpPr>
          <p:cNvPr id="22" name="TextBox 21">
            <a:extLst>
              <a:ext uri="{FF2B5EF4-FFF2-40B4-BE49-F238E27FC236}">
                <a16:creationId xmlns:a16="http://schemas.microsoft.com/office/drawing/2014/main" id="{C93865D5-852B-FF0D-8C62-2D9B68EC4FFA}"/>
              </a:ext>
            </a:extLst>
          </p:cNvPr>
          <p:cNvSpPr txBox="1"/>
          <p:nvPr/>
        </p:nvSpPr>
        <p:spPr>
          <a:xfrm>
            <a:off x="9337427" y="5708987"/>
            <a:ext cx="1943074" cy="461665"/>
          </a:xfrm>
          <a:prstGeom prst="rect">
            <a:avLst/>
          </a:prstGeom>
          <a:noFill/>
        </p:spPr>
        <p:txBody>
          <a:bodyPr wrap="square" rtlCol="0">
            <a:spAutoFit/>
          </a:bodyPr>
          <a:lstStyle/>
          <a:p>
            <a:pPr algn="ctr"/>
            <a:r>
              <a:rPr lang="en-US" sz="1200" dirty="0"/>
              <a:t>Potential Sponsor</a:t>
            </a:r>
          </a:p>
          <a:p>
            <a:pPr algn="ctr"/>
            <a:r>
              <a:rPr lang="en-US" sz="1200" dirty="0"/>
              <a:t>AI for Wargaming Priority</a:t>
            </a:r>
          </a:p>
        </p:txBody>
      </p:sp>
      <p:sp>
        <p:nvSpPr>
          <p:cNvPr id="23" name="TextBox 22">
            <a:extLst>
              <a:ext uri="{FF2B5EF4-FFF2-40B4-BE49-F238E27FC236}">
                <a16:creationId xmlns:a16="http://schemas.microsoft.com/office/drawing/2014/main" id="{3A19AA55-2690-B778-8C9C-0569EB8BCD68}"/>
              </a:ext>
            </a:extLst>
          </p:cNvPr>
          <p:cNvSpPr txBox="1"/>
          <p:nvPr/>
        </p:nvSpPr>
        <p:spPr>
          <a:xfrm>
            <a:off x="9940985" y="4500506"/>
            <a:ext cx="2184205" cy="461665"/>
          </a:xfrm>
          <a:prstGeom prst="rect">
            <a:avLst/>
          </a:prstGeom>
          <a:noFill/>
        </p:spPr>
        <p:txBody>
          <a:bodyPr wrap="square" rtlCol="0">
            <a:spAutoFit/>
          </a:bodyPr>
          <a:lstStyle/>
          <a:p>
            <a:pPr algn="ctr"/>
            <a:r>
              <a:rPr lang="en-US" sz="1200" dirty="0"/>
              <a:t>Pending new program</a:t>
            </a:r>
          </a:p>
          <a:p>
            <a:pPr algn="ctr"/>
            <a:r>
              <a:rPr lang="en-US" sz="1200" dirty="0"/>
              <a:t>collaboration</a:t>
            </a:r>
          </a:p>
        </p:txBody>
      </p:sp>
      <p:grpSp>
        <p:nvGrpSpPr>
          <p:cNvPr id="24" name="Group 23">
            <a:extLst>
              <a:ext uri="{FF2B5EF4-FFF2-40B4-BE49-F238E27FC236}">
                <a16:creationId xmlns:a16="http://schemas.microsoft.com/office/drawing/2014/main" id="{6BA90974-332F-9FD2-4766-336F492653DC}"/>
              </a:ext>
            </a:extLst>
          </p:cNvPr>
          <p:cNvGrpSpPr>
            <a:grpSpLocks noChangeAspect="1"/>
          </p:cNvGrpSpPr>
          <p:nvPr/>
        </p:nvGrpSpPr>
        <p:grpSpPr>
          <a:xfrm>
            <a:off x="4028515" y="4023487"/>
            <a:ext cx="1414643" cy="941072"/>
            <a:chOff x="3006292" y="3793812"/>
            <a:chExt cx="2299482" cy="1529699"/>
          </a:xfrm>
        </p:grpSpPr>
        <p:pic>
          <p:nvPicPr>
            <p:cNvPr id="25" name="Picture 24">
              <a:extLst>
                <a:ext uri="{FF2B5EF4-FFF2-40B4-BE49-F238E27FC236}">
                  <a16:creationId xmlns:a16="http://schemas.microsoft.com/office/drawing/2014/main" id="{89B6AA73-8428-7A6F-7C1E-B28F657AFDAB}"/>
                </a:ext>
              </a:extLst>
            </p:cNvPr>
            <p:cNvPicPr>
              <a:picLocks noChangeAspect="1"/>
            </p:cNvPicPr>
            <p:nvPr/>
          </p:nvPicPr>
          <p:blipFill rotWithShape="1">
            <a:blip r:embed="rId12" cstate="hqprint">
              <a:extLst>
                <a:ext uri="{28A0092B-C50C-407E-A947-70E740481C1C}">
                  <a14:useLocalDpi xmlns:a14="http://schemas.microsoft.com/office/drawing/2010/main"/>
                </a:ext>
              </a:extLst>
            </a:blip>
            <a:srcRect l="10347" t="19047" r="7634" b="16792"/>
            <a:stretch/>
          </p:blipFill>
          <p:spPr>
            <a:xfrm>
              <a:off x="3006292" y="4800291"/>
              <a:ext cx="2299482" cy="523220"/>
            </a:xfrm>
            <a:prstGeom prst="rect">
              <a:avLst/>
            </a:prstGeom>
          </p:spPr>
        </p:pic>
        <p:pic>
          <p:nvPicPr>
            <p:cNvPr id="26" name="Picture 25">
              <a:extLst>
                <a:ext uri="{FF2B5EF4-FFF2-40B4-BE49-F238E27FC236}">
                  <a16:creationId xmlns:a16="http://schemas.microsoft.com/office/drawing/2014/main" id="{6B5CA1B4-89C8-20EA-969B-C7FDB3201CBA}"/>
                </a:ext>
              </a:extLst>
            </p:cNvPr>
            <p:cNvPicPr>
              <a:picLocks noChangeAspect="1"/>
            </p:cNvPicPr>
            <p:nvPr/>
          </p:nvPicPr>
          <p:blipFill rotWithShape="1">
            <a:blip r:embed="rId13" cstate="hqprint">
              <a:extLst>
                <a:ext uri="{28A0092B-C50C-407E-A947-70E740481C1C}">
                  <a14:useLocalDpi xmlns:a14="http://schemas.microsoft.com/office/drawing/2010/main"/>
                </a:ext>
              </a:extLst>
            </a:blip>
            <a:srcRect/>
            <a:stretch/>
          </p:blipFill>
          <p:spPr>
            <a:xfrm>
              <a:off x="3006292" y="3793812"/>
              <a:ext cx="2299482" cy="1007716"/>
            </a:xfrm>
            <a:prstGeom prst="rect">
              <a:avLst/>
            </a:prstGeom>
          </p:spPr>
        </p:pic>
      </p:grpSp>
      <p:sp>
        <p:nvSpPr>
          <p:cNvPr id="27" name="TextBox 26">
            <a:extLst>
              <a:ext uri="{FF2B5EF4-FFF2-40B4-BE49-F238E27FC236}">
                <a16:creationId xmlns:a16="http://schemas.microsoft.com/office/drawing/2014/main" id="{C9F8B846-F015-22FE-4F97-266B132DAA89}"/>
              </a:ext>
            </a:extLst>
          </p:cNvPr>
          <p:cNvSpPr txBox="1"/>
          <p:nvPr/>
        </p:nvSpPr>
        <p:spPr>
          <a:xfrm>
            <a:off x="4028516" y="5008767"/>
            <a:ext cx="1539568" cy="938719"/>
          </a:xfrm>
          <a:prstGeom prst="rect">
            <a:avLst/>
          </a:prstGeom>
          <a:noFill/>
        </p:spPr>
        <p:txBody>
          <a:bodyPr wrap="square" rtlCol="0">
            <a:spAutoFit/>
          </a:bodyPr>
          <a:lstStyle/>
          <a:p>
            <a:pPr algn="ctr"/>
            <a:r>
              <a:rPr lang="en-US" sz="1100" dirty="0"/>
              <a:t>“The Future of Human Machine Teaming in Wargaming”</a:t>
            </a:r>
          </a:p>
          <a:p>
            <a:pPr algn="ctr"/>
            <a:r>
              <a:rPr lang="en-US" sz="1100" dirty="0"/>
              <a:t>Report Reviewer</a:t>
            </a:r>
          </a:p>
        </p:txBody>
      </p:sp>
      <p:pic>
        <p:nvPicPr>
          <p:cNvPr id="28" name="Picture 27">
            <a:extLst>
              <a:ext uri="{FF2B5EF4-FFF2-40B4-BE49-F238E27FC236}">
                <a16:creationId xmlns:a16="http://schemas.microsoft.com/office/drawing/2014/main" id="{B4812506-97DE-B67F-3224-2D56C87CD9CA}"/>
              </a:ext>
            </a:extLst>
          </p:cNvPr>
          <p:cNvPicPr>
            <a:picLocks noChangeAspect="1"/>
          </p:cNvPicPr>
          <p:nvPr/>
        </p:nvPicPr>
        <p:blipFill>
          <a:blip r:embed="rId14" cstate="hqprint">
            <a:extLst>
              <a:ext uri="{28A0092B-C50C-407E-A947-70E740481C1C}">
                <a14:useLocalDpi xmlns:a14="http://schemas.microsoft.com/office/drawing/2010/main"/>
              </a:ext>
            </a:extLst>
          </a:blip>
          <a:stretch>
            <a:fillRect/>
          </a:stretch>
        </p:blipFill>
        <p:spPr>
          <a:xfrm>
            <a:off x="6772582" y="1515467"/>
            <a:ext cx="951297" cy="961959"/>
          </a:xfrm>
          <a:prstGeom prst="rect">
            <a:avLst/>
          </a:prstGeom>
        </p:spPr>
      </p:pic>
      <p:sp>
        <p:nvSpPr>
          <p:cNvPr id="29" name="TextBox 28">
            <a:extLst>
              <a:ext uri="{FF2B5EF4-FFF2-40B4-BE49-F238E27FC236}">
                <a16:creationId xmlns:a16="http://schemas.microsoft.com/office/drawing/2014/main" id="{79373753-1D32-67E2-AE72-D891705E4F1F}"/>
              </a:ext>
            </a:extLst>
          </p:cNvPr>
          <p:cNvSpPr txBox="1"/>
          <p:nvPr/>
        </p:nvSpPr>
        <p:spPr>
          <a:xfrm>
            <a:off x="6059108" y="2408366"/>
            <a:ext cx="2378245" cy="646331"/>
          </a:xfrm>
          <a:prstGeom prst="rect">
            <a:avLst/>
          </a:prstGeom>
          <a:noFill/>
        </p:spPr>
        <p:txBody>
          <a:bodyPr wrap="square" rtlCol="0">
            <a:spAutoFit/>
          </a:bodyPr>
          <a:lstStyle/>
          <a:p>
            <a:pPr algn="ctr"/>
            <a:r>
              <a:rPr lang="en-US" sz="1200" dirty="0"/>
              <a:t>ITSEC 2023</a:t>
            </a:r>
          </a:p>
          <a:p>
            <a:pPr algn="ctr"/>
            <a:r>
              <a:rPr lang="en-US" sz="1200" dirty="0"/>
              <a:t>Abstract </a:t>
            </a:r>
          </a:p>
          <a:p>
            <a:pPr algn="ctr"/>
            <a:r>
              <a:rPr lang="en-US" sz="1200" dirty="0"/>
              <a:t>Selected for Paper</a:t>
            </a:r>
          </a:p>
        </p:txBody>
      </p:sp>
      <p:pic>
        <p:nvPicPr>
          <p:cNvPr id="30" name="Picture 29">
            <a:extLst>
              <a:ext uri="{FF2B5EF4-FFF2-40B4-BE49-F238E27FC236}">
                <a16:creationId xmlns:a16="http://schemas.microsoft.com/office/drawing/2014/main" id="{A5F33A78-88B8-FB1A-B80B-2812E45EC26D}"/>
              </a:ext>
            </a:extLst>
          </p:cNvPr>
          <p:cNvPicPr>
            <a:picLocks noChangeAspect="1"/>
          </p:cNvPicPr>
          <p:nvPr/>
        </p:nvPicPr>
        <p:blipFill>
          <a:blip r:embed="rId15"/>
          <a:stretch>
            <a:fillRect/>
          </a:stretch>
        </p:blipFill>
        <p:spPr>
          <a:xfrm>
            <a:off x="8246394" y="1684756"/>
            <a:ext cx="1663428" cy="748542"/>
          </a:xfrm>
          <a:prstGeom prst="rect">
            <a:avLst/>
          </a:prstGeom>
        </p:spPr>
      </p:pic>
      <p:sp>
        <p:nvSpPr>
          <p:cNvPr id="31" name="TextBox 30">
            <a:extLst>
              <a:ext uri="{FF2B5EF4-FFF2-40B4-BE49-F238E27FC236}">
                <a16:creationId xmlns:a16="http://schemas.microsoft.com/office/drawing/2014/main" id="{530F3E01-C3E5-F9A9-9822-113B15F19AC6}"/>
              </a:ext>
            </a:extLst>
          </p:cNvPr>
          <p:cNvSpPr txBox="1"/>
          <p:nvPr/>
        </p:nvSpPr>
        <p:spPr>
          <a:xfrm>
            <a:off x="7888985" y="2471622"/>
            <a:ext cx="2378245" cy="461665"/>
          </a:xfrm>
          <a:prstGeom prst="rect">
            <a:avLst/>
          </a:prstGeom>
          <a:noFill/>
        </p:spPr>
        <p:txBody>
          <a:bodyPr wrap="square" rtlCol="0">
            <a:spAutoFit/>
          </a:bodyPr>
          <a:lstStyle/>
          <a:p>
            <a:pPr algn="ctr"/>
            <a:r>
              <a:rPr lang="en-US" sz="1200" dirty="0" err="1"/>
              <a:t>NeurIPS</a:t>
            </a:r>
            <a:r>
              <a:rPr lang="en-US" sz="1200" dirty="0"/>
              <a:t> 2023</a:t>
            </a:r>
          </a:p>
          <a:p>
            <a:pPr algn="ctr"/>
            <a:r>
              <a:rPr lang="en-US" sz="1200" dirty="0"/>
              <a:t>Paper Submitted</a:t>
            </a:r>
          </a:p>
        </p:txBody>
      </p:sp>
      <p:pic>
        <p:nvPicPr>
          <p:cNvPr id="32" name="Picture 31">
            <a:extLst>
              <a:ext uri="{FF2B5EF4-FFF2-40B4-BE49-F238E27FC236}">
                <a16:creationId xmlns:a16="http://schemas.microsoft.com/office/drawing/2014/main" id="{82C79793-9410-6988-4FA2-55D03CA9F11C}"/>
              </a:ext>
            </a:extLst>
          </p:cNvPr>
          <p:cNvPicPr>
            <a:picLocks noChangeAspect="1"/>
          </p:cNvPicPr>
          <p:nvPr/>
        </p:nvPicPr>
        <p:blipFill>
          <a:blip r:embed="rId16" cstate="hqprint">
            <a:extLst>
              <a:ext uri="{28A0092B-C50C-407E-A947-70E740481C1C}">
                <a14:useLocalDpi xmlns:a14="http://schemas.microsoft.com/office/drawing/2010/main"/>
              </a:ext>
            </a:extLst>
          </a:blip>
          <a:stretch>
            <a:fillRect/>
          </a:stretch>
        </p:blipFill>
        <p:spPr>
          <a:xfrm>
            <a:off x="2861431" y="4150109"/>
            <a:ext cx="703991" cy="703991"/>
          </a:xfrm>
          <a:prstGeom prst="rect">
            <a:avLst/>
          </a:prstGeom>
        </p:spPr>
      </p:pic>
      <p:sp>
        <p:nvSpPr>
          <p:cNvPr id="33" name="TextBox 32">
            <a:extLst>
              <a:ext uri="{FF2B5EF4-FFF2-40B4-BE49-F238E27FC236}">
                <a16:creationId xmlns:a16="http://schemas.microsoft.com/office/drawing/2014/main" id="{5C258C02-B741-317A-7810-1A7A42A40DD9}"/>
              </a:ext>
            </a:extLst>
          </p:cNvPr>
          <p:cNvSpPr txBox="1"/>
          <p:nvPr/>
        </p:nvSpPr>
        <p:spPr>
          <a:xfrm>
            <a:off x="2443642" y="4803616"/>
            <a:ext cx="1539568" cy="769441"/>
          </a:xfrm>
          <a:prstGeom prst="rect">
            <a:avLst/>
          </a:prstGeom>
          <a:noFill/>
        </p:spPr>
        <p:txBody>
          <a:bodyPr wrap="square" rtlCol="0">
            <a:spAutoFit/>
          </a:bodyPr>
          <a:lstStyle/>
          <a:p>
            <a:pPr algn="ctr"/>
            <a:r>
              <a:rPr lang="en-US" sz="1100" dirty="0"/>
              <a:t>Connections Wargaming Conference 2023</a:t>
            </a:r>
          </a:p>
          <a:p>
            <a:pPr algn="ctr"/>
            <a:r>
              <a:rPr lang="en-US" sz="1100" dirty="0"/>
              <a:t>Panel Member</a:t>
            </a:r>
          </a:p>
        </p:txBody>
      </p:sp>
      <p:pic>
        <p:nvPicPr>
          <p:cNvPr id="34" name="Picture 33">
            <a:extLst>
              <a:ext uri="{FF2B5EF4-FFF2-40B4-BE49-F238E27FC236}">
                <a16:creationId xmlns:a16="http://schemas.microsoft.com/office/drawing/2014/main" id="{073E3CE8-EC18-B1C4-6086-1D5955124861}"/>
              </a:ext>
            </a:extLst>
          </p:cNvPr>
          <p:cNvPicPr>
            <a:picLocks noChangeAspect="1"/>
          </p:cNvPicPr>
          <p:nvPr/>
        </p:nvPicPr>
        <p:blipFill>
          <a:blip r:embed="rId17"/>
          <a:stretch>
            <a:fillRect/>
          </a:stretch>
        </p:blipFill>
        <p:spPr>
          <a:xfrm>
            <a:off x="10616347" y="1588448"/>
            <a:ext cx="810758" cy="810758"/>
          </a:xfrm>
          <a:prstGeom prst="rect">
            <a:avLst/>
          </a:prstGeom>
        </p:spPr>
      </p:pic>
      <p:sp>
        <p:nvSpPr>
          <p:cNvPr id="35" name="TextBox 34">
            <a:extLst>
              <a:ext uri="{FF2B5EF4-FFF2-40B4-BE49-F238E27FC236}">
                <a16:creationId xmlns:a16="http://schemas.microsoft.com/office/drawing/2014/main" id="{EFB9F002-6108-A91B-5C33-083E29773ED2}"/>
              </a:ext>
            </a:extLst>
          </p:cNvPr>
          <p:cNvSpPr txBox="1"/>
          <p:nvPr/>
        </p:nvSpPr>
        <p:spPr>
          <a:xfrm>
            <a:off x="9717359" y="2455778"/>
            <a:ext cx="2378245" cy="646331"/>
          </a:xfrm>
          <a:prstGeom prst="rect">
            <a:avLst/>
          </a:prstGeom>
          <a:noFill/>
        </p:spPr>
        <p:txBody>
          <a:bodyPr wrap="square" rtlCol="0">
            <a:spAutoFit/>
          </a:bodyPr>
          <a:lstStyle/>
          <a:p>
            <a:pPr algn="ctr"/>
            <a:r>
              <a:rPr lang="en-US" sz="1200" dirty="0"/>
              <a:t>NATO M&amp;S Group </a:t>
            </a:r>
          </a:p>
          <a:p>
            <a:pPr algn="ctr"/>
            <a:r>
              <a:rPr lang="en-US" sz="1200" dirty="0"/>
              <a:t>Symposium 2023</a:t>
            </a:r>
          </a:p>
          <a:p>
            <a:pPr algn="ctr"/>
            <a:r>
              <a:rPr lang="en-US" sz="1200" dirty="0"/>
              <a:t>Abstract Submitted</a:t>
            </a:r>
          </a:p>
        </p:txBody>
      </p:sp>
      <p:sp>
        <p:nvSpPr>
          <p:cNvPr id="36" name="TextBox 35">
            <a:extLst>
              <a:ext uri="{FF2B5EF4-FFF2-40B4-BE49-F238E27FC236}">
                <a16:creationId xmlns:a16="http://schemas.microsoft.com/office/drawing/2014/main" id="{BAD3D355-9F58-CA46-86F6-1FE5E2C5181D}"/>
              </a:ext>
            </a:extLst>
          </p:cNvPr>
          <p:cNvSpPr txBox="1"/>
          <p:nvPr/>
        </p:nvSpPr>
        <p:spPr>
          <a:xfrm>
            <a:off x="140164" y="4"/>
            <a:ext cx="11911672" cy="769441"/>
          </a:xfrm>
          <a:prstGeom prst="rect">
            <a:avLst/>
          </a:prstGeom>
          <a:noFill/>
        </p:spPr>
        <p:txBody>
          <a:bodyPr wrap="square" rtlCol="0">
            <a:spAutoFit/>
          </a:bodyPr>
          <a:lstStyle/>
          <a:p>
            <a:r>
              <a:rPr lang="en-US" sz="4400" dirty="0">
                <a:solidFill>
                  <a:schemeClr val="bg1"/>
                </a:solidFill>
                <a:latin typeface="Franklin Gothic Heavy" panose="020B0903020102020204" pitchFamily="34" charset="0"/>
              </a:rPr>
              <a:t>Research Accomplishments</a:t>
            </a:r>
          </a:p>
        </p:txBody>
      </p:sp>
    </p:spTree>
    <p:extLst>
      <p:ext uri="{BB962C8B-B14F-4D97-AF65-F5344CB8AC3E}">
        <p14:creationId xmlns:p14="http://schemas.microsoft.com/office/powerpoint/2010/main" val="3190098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2269315"/>
            <a:ext cx="12192000" cy="923330"/>
          </a:xfrm>
          <a:prstGeom prst="rect">
            <a:avLst/>
          </a:prstGeom>
          <a:noFill/>
        </p:spPr>
        <p:txBody>
          <a:bodyPr wrap="square" rtlCol="0">
            <a:spAutoFit/>
          </a:bodyPr>
          <a:lstStyle/>
          <a:p>
            <a:pPr algn="ctr"/>
            <a:r>
              <a:rPr lang="en-US" sz="5400" dirty="0">
                <a:solidFill>
                  <a:schemeClr val="bg1"/>
                </a:solidFill>
                <a:latin typeface="Franklin Gothic Heavy" panose="020B0903020102020204" pitchFamily="34" charset="0"/>
              </a:rPr>
              <a:t>Discussion</a:t>
            </a:r>
          </a:p>
        </p:txBody>
      </p:sp>
      <p:sp>
        <p:nvSpPr>
          <p:cNvPr id="3" name="TextBox 2"/>
          <p:cNvSpPr txBox="1"/>
          <p:nvPr/>
        </p:nvSpPr>
        <p:spPr>
          <a:xfrm>
            <a:off x="832207" y="3305738"/>
            <a:ext cx="10561834" cy="646331"/>
          </a:xfrm>
          <a:prstGeom prst="rect">
            <a:avLst/>
          </a:prstGeom>
          <a:noFill/>
        </p:spPr>
        <p:txBody>
          <a:bodyPr wrap="square" rtlCol="0">
            <a:spAutoFit/>
          </a:bodyPr>
          <a:lstStyle/>
          <a:p>
            <a:pPr algn="ctr"/>
            <a:r>
              <a:rPr lang="en-US" sz="3600" dirty="0">
                <a:solidFill>
                  <a:schemeClr val="bg1"/>
                </a:solidFill>
                <a:latin typeface="Franklin Gothic Heavy" panose="020B0903020102020204" pitchFamily="34" charset="0"/>
              </a:rPr>
              <a:t>AI for Wargaming</a:t>
            </a:r>
          </a:p>
        </p:txBody>
      </p:sp>
    </p:spTree>
    <p:extLst>
      <p:ext uri="{BB962C8B-B14F-4D97-AF65-F5344CB8AC3E}">
        <p14:creationId xmlns:p14="http://schemas.microsoft.com/office/powerpoint/2010/main" val="1089757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0164" y="4"/>
            <a:ext cx="11911672" cy="769441"/>
          </a:xfrm>
          <a:prstGeom prst="rect">
            <a:avLst/>
          </a:prstGeom>
          <a:noFill/>
        </p:spPr>
        <p:txBody>
          <a:bodyPr wrap="square" rtlCol="0">
            <a:spAutoFit/>
          </a:bodyPr>
          <a:lstStyle/>
          <a:p>
            <a:r>
              <a:rPr lang="en-US" sz="4400" dirty="0">
                <a:solidFill>
                  <a:schemeClr val="bg1"/>
                </a:solidFill>
                <a:latin typeface="Franklin Gothic Heavy" panose="020B0903020102020204" pitchFamily="34" charset="0"/>
              </a:rPr>
              <a:t>Agenda</a:t>
            </a:r>
          </a:p>
        </p:txBody>
      </p:sp>
      <p:sp>
        <p:nvSpPr>
          <p:cNvPr id="8" name="TextBox 7"/>
          <p:cNvSpPr txBox="1"/>
          <p:nvPr/>
        </p:nvSpPr>
        <p:spPr>
          <a:xfrm>
            <a:off x="480561" y="1003047"/>
            <a:ext cx="11230878" cy="2948499"/>
          </a:xfrm>
          <a:prstGeom prst="rect">
            <a:avLst/>
          </a:prstGeom>
          <a:noFill/>
        </p:spPr>
        <p:txBody>
          <a:bodyPr wrap="square" rtlCol="0">
            <a:spAutoFit/>
          </a:bodyPr>
          <a:lstStyle/>
          <a:p>
            <a:pPr marL="285750" indent="-285750" fontAlgn="base">
              <a:spcBef>
                <a:spcPct val="20000"/>
              </a:spcBef>
              <a:spcAft>
                <a:spcPct val="0"/>
              </a:spcAft>
              <a:buFont typeface="Arial" pitchFamily="34" charset="0"/>
              <a:buChar char="•"/>
            </a:pPr>
            <a:r>
              <a:rPr lang="en-US" sz="3200" dirty="0">
                <a:solidFill>
                  <a:prstClr val="white">
                    <a:lumMod val="85000"/>
                  </a:prstClr>
                </a:solidFill>
                <a:latin typeface="+mj-lt"/>
                <a:ea typeface="MS PGothic" pitchFamily="34" charset="-128"/>
              </a:rPr>
              <a:t>Problem</a:t>
            </a:r>
          </a:p>
          <a:p>
            <a:pPr marL="285750" indent="-285750" fontAlgn="base">
              <a:spcBef>
                <a:spcPct val="20000"/>
              </a:spcBef>
              <a:spcAft>
                <a:spcPct val="0"/>
              </a:spcAft>
              <a:buFont typeface="Arial" pitchFamily="34" charset="0"/>
              <a:buChar char="•"/>
            </a:pPr>
            <a:r>
              <a:rPr lang="en-US" sz="3200" dirty="0">
                <a:solidFill>
                  <a:prstClr val="white">
                    <a:lumMod val="85000"/>
                  </a:prstClr>
                </a:solidFill>
                <a:latin typeface="+mj-lt"/>
                <a:ea typeface="MS PGothic" pitchFamily="34" charset="-128"/>
              </a:rPr>
              <a:t>Background</a:t>
            </a:r>
          </a:p>
          <a:p>
            <a:pPr marL="285750" indent="-285750" fontAlgn="base">
              <a:spcBef>
                <a:spcPct val="20000"/>
              </a:spcBef>
              <a:spcAft>
                <a:spcPct val="0"/>
              </a:spcAft>
              <a:buFont typeface="Arial" pitchFamily="34" charset="0"/>
              <a:buChar char="•"/>
            </a:pPr>
            <a:r>
              <a:rPr lang="en-US" sz="3200" dirty="0">
                <a:solidFill>
                  <a:prstClr val="white">
                    <a:lumMod val="85000"/>
                  </a:prstClr>
                </a:solidFill>
                <a:latin typeface="+mj-lt"/>
                <a:ea typeface="MS PGothic" pitchFamily="34" charset="-128"/>
              </a:rPr>
              <a:t>Proposed Research</a:t>
            </a:r>
          </a:p>
          <a:p>
            <a:pPr marL="285750" indent="-285750" fontAlgn="base">
              <a:spcBef>
                <a:spcPct val="20000"/>
              </a:spcBef>
              <a:spcAft>
                <a:spcPct val="0"/>
              </a:spcAft>
              <a:buFont typeface="Arial" pitchFamily="34" charset="0"/>
              <a:buChar char="•"/>
            </a:pPr>
            <a:r>
              <a:rPr lang="en-US" sz="3200" dirty="0">
                <a:solidFill>
                  <a:prstClr val="white">
                    <a:lumMod val="85000"/>
                  </a:prstClr>
                </a:solidFill>
                <a:latin typeface="+mj-lt"/>
                <a:ea typeface="MS PGothic" pitchFamily="34" charset="-128"/>
              </a:rPr>
              <a:t>Research Progress</a:t>
            </a:r>
          </a:p>
          <a:p>
            <a:pPr marL="285750" indent="-285750" fontAlgn="base">
              <a:spcBef>
                <a:spcPct val="20000"/>
              </a:spcBef>
              <a:spcAft>
                <a:spcPct val="0"/>
              </a:spcAft>
              <a:buFont typeface="Arial" pitchFamily="34" charset="0"/>
              <a:buChar char="•"/>
            </a:pPr>
            <a:r>
              <a:rPr lang="en-US" sz="3200" dirty="0">
                <a:solidFill>
                  <a:prstClr val="white">
                    <a:lumMod val="85000"/>
                  </a:prstClr>
                </a:solidFill>
                <a:latin typeface="+mj-lt"/>
                <a:ea typeface="MS PGothic" pitchFamily="34" charset="-128"/>
              </a:rPr>
              <a:t>Recent Accomplishments</a:t>
            </a:r>
          </a:p>
        </p:txBody>
      </p:sp>
    </p:spTree>
    <p:extLst>
      <p:ext uri="{BB962C8B-B14F-4D97-AF65-F5344CB8AC3E}">
        <p14:creationId xmlns:p14="http://schemas.microsoft.com/office/powerpoint/2010/main" val="2487025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0164" y="4"/>
            <a:ext cx="11911672" cy="769441"/>
          </a:xfrm>
          <a:prstGeom prst="rect">
            <a:avLst/>
          </a:prstGeom>
          <a:noFill/>
        </p:spPr>
        <p:txBody>
          <a:bodyPr wrap="square" rtlCol="0">
            <a:spAutoFit/>
          </a:bodyPr>
          <a:lstStyle/>
          <a:p>
            <a:r>
              <a:rPr lang="en-US" sz="4400" dirty="0">
                <a:solidFill>
                  <a:schemeClr val="bg1"/>
                </a:solidFill>
                <a:latin typeface="Franklin Gothic Heavy" panose="020B0903020102020204" pitchFamily="34" charset="0"/>
              </a:rPr>
              <a:t>The Need to Evolve Wargaming</a:t>
            </a:r>
          </a:p>
        </p:txBody>
      </p:sp>
      <p:sp>
        <p:nvSpPr>
          <p:cNvPr id="3" name="TextBox 2"/>
          <p:cNvSpPr txBox="1"/>
          <p:nvPr/>
        </p:nvSpPr>
        <p:spPr>
          <a:xfrm>
            <a:off x="480561" y="1003047"/>
            <a:ext cx="5776401" cy="4708981"/>
          </a:xfrm>
          <a:prstGeom prst="rect">
            <a:avLst/>
          </a:prstGeom>
          <a:noFill/>
        </p:spPr>
        <p:txBody>
          <a:bodyPr wrap="square" rtlCol="0">
            <a:spAutoFit/>
          </a:bodyPr>
          <a:lstStyle/>
          <a:p>
            <a:pPr marL="342900" indent="-342900" fontAlgn="base">
              <a:spcBef>
                <a:spcPct val="20000"/>
              </a:spcBef>
              <a:spcAft>
                <a:spcPct val="0"/>
              </a:spcAft>
              <a:buFont typeface="Arial" panose="020B0604020202020204" pitchFamily="34" charset="0"/>
              <a:buChar char="•"/>
            </a:pPr>
            <a:r>
              <a:rPr lang="en-US" sz="2000" dirty="0">
                <a:solidFill>
                  <a:prstClr val="white">
                    <a:lumMod val="85000"/>
                  </a:prstClr>
                </a:solidFill>
                <a:latin typeface="+mj-lt"/>
                <a:ea typeface="MS PGothic" pitchFamily="34" charset="-128"/>
              </a:rPr>
              <a:t>We need to evolve the current paradigm of wargaming—both in terms of technology and methodology</a:t>
            </a:r>
          </a:p>
          <a:p>
            <a:pPr marL="342900" indent="-342900" fontAlgn="base">
              <a:spcBef>
                <a:spcPct val="20000"/>
              </a:spcBef>
              <a:spcAft>
                <a:spcPct val="0"/>
              </a:spcAft>
              <a:buFont typeface="Arial" panose="020B0604020202020204" pitchFamily="34" charset="0"/>
              <a:buChar char="•"/>
            </a:pPr>
            <a:r>
              <a:rPr lang="en-US" sz="2000" dirty="0">
                <a:solidFill>
                  <a:prstClr val="white">
                    <a:lumMod val="85000"/>
                  </a:prstClr>
                </a:solidFill>
                <a:latin typeface="+mj-lt"/>
                <a:ea typeface="MS PGothic" pitchFamily="34" charset="-128"/>
              </a:rPr>
              <a:t>The People’s Republic of China (PRC) are beginning to understand the importance of wargaming</a:t>
            </a:r>
          </a:p>
          <a:p>
            <a:pPr marL="800100" lvl="1" indent="-342900" fontAlgn="base">
              <a:spcBef>
                <a:spcPct val="20000"/>
              </a:spcBef>
              <a:spcAft>
                <a:spcPct val="0"/>
              </a:spcAft>
              <a:buFont typeface="Arial" panose="020B0604020202020204" pitchFamily="34" charset="0"/>
              <a:buChar char="•"/>
            </a:pPr>
            <a:r>
              <a:rPr lang="en-US" sz="2000" dirty="0">
                <a:solidFill>
                  <a:prstClr val="white">
                    <a:lumMod val="85000"/>
                  </a:prstClr>
                </a:solidFill>
                <a:latin typeface="+mj-lt"/>
                <a:ea typeface="MS PGothic" pitchFamily="34" charset="-128"/>
              </a:rPr>
              <a:t>Pursuing innovation in platform and techniques for wargaming</a:t>
            </a:r>
          </a:p>
          <a:p>
            <a:pPr marL="800100" lvl="1" indent="-342900" fontAlgn="base">
              <a:spcBef>
                <a:spcPct val="20000"/>
              </a:spcBef>
              <a:spcAft>
                <a:spcPct val="0"/>
              </a:spcAft>
              <a:buFont typeface="Arial" panose="020B0604020202020204" pitchFamily="34" charset="0"/>
              <a:buChar char="•"/>
            </a:pPr>
            <a:r>
              <a:rPr lang="en-US" sz="2000" dirty="0">
                <a:solidFill>
                  <a:prstClr val="white">
                    <a:lumMod val="85000"/>
                  </a:prstClr>
                </a:solidFill>
                <a:latin typeface="+mj-lt"/>
                <a:ea typeface="MS PGothic" pitchFamily="34" charset="-128"/>
              </a:rPr>
              <a:t>Leveraging AI for wargaming</a:t>
            </a:r>
          </a:p>
          <a:p>
            <a:pPr marL="800100" lvl="1" indent="-342900" fontAlgn="base">
              <a:spcBef>
                <a:spcPct val="20000"/>
              </a:spcBef>
              <a:spcAft>
                <a:spcPct val="0"/>
              </a:spcAft>
              <a:buFont typeface="Arial" panose="020B0604020202020204" pitchFamily="34" charset="0"/>
              <a:buChar char="•"/>
            </a:pPr>
            <a:r>
              <a:rPr lang="en-US" sz="2000" dirty="0">
                <a:solidFill>
                  <a:prstClr val="white">
                    <a:lumMod val="85000"/>
                  </a:prstClr>
                </a:solidFill>
                <a:latin typeface="+mj-lt"/>
                <a:ea typeface="MS PGothic" pitchFamily="34" charset="-128"/>
              </a:rPr>
              <a:t>Nationwide competitions involving civilian and military</a:t>
            </a:r>
          </a:p>
          <a:p>
            <a:pPr marL="342900" indent="-342900" fontAlgn="base">
              <a:spcBef>
                <a:spcPct val="20000"/>
              </a:spcBef>
              <a:spcAft>
                <a:spcPct val="0"/>
              </a:spcAft>
              <a:buFont typeface="Arial" panose="020B0604020202020204" pitchFamily="34" charset="0"/>
              <a:buChar char="•"/>
            </a:pPr>
            <a:r>
              <a:rPr lang="en-US" sz="2000" dirty="0">
                <a:solidFill>
                  <a:prstClr val="white">
                    <a:lumMod val="85000"/>
                  </a:prstClr>
                </a:solidFill>
                <a:latin typeface="+mj-lt"/>
                <a:ea typeface="MS PGothic" pitchFamily="34" charset="-128"/>
              </a:rPr>
              <a:t>Machine learning is key to achieving super-human performance in complex, realistic wargames</a:t>
            </a:r>
          </a:p>
        </p:txBody>
      </p:sp>
      <p:pic>
        <p:nvPicPr>
          <p:cNvPr id="2" name="Picture 1">
            <a:extLst>
              <a:ext uri="{FF2B5EF4-FFF2-40B4-BE49-F238E27FC236}">
                <a16:creationId xmlns:a16="http://schemas.microsoft.com/office/drawing/2014/main" id="{B03544FD-0662-5117-E703-999F876F2598}"/>
              </a:ext>
            </a:extLst>
          </p:cNvPr>
          <p:cNvPicPr>
            <a:picLocks noChangeAspect="1"/>
          </p:cNvPicPr>
          <p:nvPr/>
        </p:nvPicPr>
        <p:blipFill>
          <a:blip r:embed="rId2"/>
          <a:stretch>
            <a:fillRect/>
          </a:stretch>
        </p:blipFill>
        <p:spPr>
          <a:xfrm>
            <a:off x="8251155" y="1304394"/>
            <a:ext cx="3717674" cy="1588750"/>
          </a:xfrm>
          <a:prstGeom prst="rect">
            <a:avLst/>
          </a:prstGeom>
        </p:spPr>
      </p:pic>
      <p:pic>
        <p:nvPicPr>
          <p:cNvPr id="4" name="Picture 3">
            <a:extLst>
              <a:ext uri="{FF2B5EF4-FFF2-40B4-BE49-F238E27FC236}">
                <a16:creationId xmlns:a16="http://schemas.microsoft.com/office/drawing/2014/main" id="{C8874996-3A4E-DF1F-3DCA-65EF36849D0C}"/>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256962" y="3497386"/>
            <a:ext cx="3275972" cy="1845009"/>
          </a:xfrm>
          <a:prstGeom prst="rect">
            <a:avLst/>
          </a:prstGeom>
        </p:spPr>
      </p:pic>
      <p:pic>
        <p:nvPicPr>
          <p:cNvPr id="5" name="Picture 4">
            <a:extLst>
              <a:ext uri="{FF2B5EF4-FFF2-40B4-BE49-F238E27FC236}">
                <a16:creationId xmlns:a16="http://schemas.microsoft.com/office/drawing/2014/main" id="{EB1C01AE-4AF1-3074-A1A5-D5ECA87B5FF8}"/>
              </a:ext>
            </a:extLst>
          </p:cNvPr>
          <p:cNvPicPr>
            <a:picLocks noChangeAspect="1"/>
          </p:cNvPicPr>
          <p:nvPr/>
        </p:nvPicPr>
        <p:blipFill>
          <a:blip r:embed="rId4"/>
          <a:stretch>
            <a:fillRect/>
          </a:stretch>
        </p:blipFill>
        <p:spPr>
          <a:xfrm>
            <a:off x="8912204" y="2817622"/>
            <a:ext cx="3056626" cy="2524773"/>
          </a:xfrm>
          <a:prstGeom prst="rect">
            <a:avLst/>
          </a:prstGeom>
        </p:spPr>
      </p:pic>
      <p:pic>
        <p:nvPicPr>
          <p:cNvPr id="6" name="Picture 5">
            <a:extLst>
              <a:ext uri="{FF2B5EF4-FFF2-40B4-BE49-F238E27FC236}">
                <a16:creationId xmlns:a16="http://schemas.microsoft.com/office/drawing/2014/main" id="{76CD502A-A5CB-6805-1039-55C1B109F790}"/>
              </a:ext>
            </a:extLst>
          </p:cNvPr>
          <p:cNvPicPr>
            <a:picLocks noChangeAspect="1"/>
          </p:cNvPicPr>
          <p:nvPr/>
        </p:nvPicPr>
        <p:blipFill>
          <a:blip r:embed="rId5"/>
          <a:stretch>
            <a:fillRect/>
          </a:stretch>
        </p:blipFill>
        <p:spPr>
          <a:xfrm>
            <a:off x="6256962" y="1304394"/>
            <a:ext cx="2655241" cy="2192992"/>
          </a:xfrm>
          <a:prstGeom prst="rect">
            <a:avLst/>
          </a:prstGeom>
        </p:spPr>
      </p:pic>
    </p:spTree>
    <p:extLst>
      <p:ext uri="{BB962C8B-B14F-4D97-AF65-F5344CB8AC3E}">
        <p14:creationId xmlns:p14="http://schemas.microsoft.com/office/powerpoint/2010/main" val="105978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a:extLst>
              <a:ext uri="{FF2B5EF4-FFF2-40B4-BE49-F238E27FC236}">
                <a16:creationId xmlns:a16="http://schemas.microsoft.com/office/drawing/2014/main" id="{DD7CB64B-4B8B-1421-D2FE-A10E818DE516}"/>
              </a:ext>
            </a:extLst>
          </p:cNvPr>
          <p:cNvSpPr/>
          <p:nvPr/>
        </p:nvSpPr>
        <p:spPr>
          <a:xfrm>
            <a:off x="592477" y="921201"/>
            <a:ext cx="11026495" cy="409282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40164" y="4"/>
            <a:ext cx="11911672" cy="769441"/>
          </a:xfrm>
          <a:prstGeom prst="rect">
            <a:avLst/>
          </a:prstGeom>
          <a:noFill/>
        </p:spPr>
        <p:txBody>
          <a:bodyPr wrap="square" rtlCol="0">
            <a:spAutoFit/>
          </a:bodyPr>
          <a:lstStyle/>
          <a:p>
            <a:r>
              <a:rPr lang="en-US" sz="4400" dirty="0">
                <a:solidFill>
                  <a:schemeClr val="bg1"/>
                </a:solidFill>
                <a:latin typeface="Franklin Gothic Heavy" panose="020B0903020102020204" pitchFamily="34" charset="0"/>
              </a:rPr>
              <a:t>Vision</a:t>
            </a:r>
          </a:p>
        </p:txBody>
      </p:sp>
      <p:grpSp>
        <p:nvGrpSpPr>
          <p:cNvPr id="2" name="Group 1">
            <a:extLst>
              <a:ext uri="{FF2B5EF4-FFF2-40B4-BE49-F238E27FC236}">
                <a16:creationId xmlns:a16="http://schemas.microsoft.com/office/drawing/2014/main" id="{5CFDF0A2-94A2-2450-31E8-65FF4BA67F45}"/>
              </a:ext>
            </a:extLst>
          </p:cNvPr>
          <p:cNvGrpSpPr>
            <a:grpSpLocks noChangeAspect="1"/>
          </p:cNvGrpSpPr>
          <p:nvPr/>
        </p:nvGrpSpPr>
        <p:grpSpPr>
          <a:xfrm>
            <a:off x="1180160" y="1129561"/>
            <a:ext cx="10523260" cy="3724848"/>
            <a:chOff x="6246193" y="1915671"/>
            <a:chExt cx="6444994" cy="2281292"/>
          </a:xfrm>
        </p:grpSpPr>
        <p:pic>
          <p:nvPicPr>
            <p:cNvPr id="4" name="Picture Placeholder 3" descr="Diagram&#10;&#10;Description automatically generated">
              <a:extLst>
                <a:ext uri="{FF2B5EF4-FFF2-40B4-BE49-F238E27FC236}">
                  <a16:creationId xmlns:a16="http://schemas.microsoft.com/office/drawing/2014/main" id="{2823F5B1-6DBD-6B6D-2460-07697079EACF}"/>
                </a:ext>
              </a:extLst>
            </p:cNvPr>
            <p:cNvPicPr>
              <a:picLocks noChangeAspect="1"/>
            </p:cNvPicPr>
            <p:nvPr/>
          </p:nvPicPr>
          <p:blipFill>
            <a:blip r:embed="rId2" cstate="hqprint">
              <a:extLst>
                <a:ext uri="{28A0092B-C50C-407E-A947-70E740481C1C}">
                  <a14:useLocalDpi xmlns:a14="http://schemas.microsoft.com/office/drawing/2010/main"/>
                </a:ext>
              </a:extLst>
            </a:blip>
            <a:srcRect/>
            <a:stretch>
              <a:fillRect/>
            </a:stretch>
          </p:blipFill>
          <p:spPr>
            <a:xfrm>
              <a:off x="10679638" y="1915671"/>
              <a:ext cx="1581097" cy="919910"/>
            </a:xfrm>
            <a:prstGeom prst="rect">
              <a:avLst/>
            </a:prstGeom>
          </p:spPr>
        </p:pic>
        <p:sp>
          <p:nvSpPr>
            <p:cNvPr id="5" name="Rounded Rectangle 4">
              <a:extLst>
                <a:ext uri="{FF2B5EF4-FFF2-40B4-BE49-F238E27FC236}">
                  <a16:creationId xmlns:a16="http://schemas.microsoft.com/office/drawing/2014/main" id="{7C3C17C2-4F74-D86B-D2B8-63F838E49598}"/>
                </a:ext>
              </a:extLst>
            </p:cNvPr>
            <p:cNvSpPr/>
            <p:nvPr/>
          </p:nvSpPr>
          <p:spPr>
            <a:xfrm>
              <a:off x="8023629" y="3727755"/>
              <a:ext cx="2458028" cy="469208"/>
            </a:xfrm>
            <a:prstGeom prst="roundRect">
              <a:avLst/>
            </a:prstGeom>
            <a:solidFill>
              <a:srgbClr val="B4C7E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063DCAD-B0B2-2D4A-9510-EED8F1203FF3}"/>
                </a:ext>
              </a:extLst>
            </p:cNvPr>
            <p:cNvPicPr>
              <a:picLocks noChangeAspect="1"/>
            </p:cNvPicPr>
            <p:nvPr/>
          </p:nvPicPr>
          <p:blipFill>
            <a:blip r:embed="rId3"/>
            <a:stretch>
              <a:fillRect/>
            </a:stretch>
          </p:blipFill>
          <p:spPr>
            <a:xfrm>
              <a:off x="8161646" y="1919118"/>
              <a:ext cx="2202441" cy="1319170"/>
            </a:xfrm>
            <a:prstGeom prst="rect">
              <a:avLst/>
            </a:prstGeom>
          </p:spPr>
        </p:pic>
        <p:pic>
          <p:nvPicPr>
            <p:cNvPr id="8" name="Picture 7">
              <a:extLst>
                <a:ext uri="{FF2B5EF4-FFF2-40B4-BE49-F238E27FC236}">
                  <a16:creationId xmlns:a16="http://schemas.microsoft.com/office/drawing/2014/main" id="{41C384AE-99F4-3C99-3C5E-875A7A8AF007}"/>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0710270" y="2947148"/>
              <a:ext cx="1568528" cy="882298"/>
            </a:xfrm>
            <a:prstGeom prst="rect">
              <a:avLst/>
            </a:prstGeom>
          </p:spPr>
        </p:pic>
        <p:sp>
          <p:nvSpPr>
            <p:cNvPr id="9" name="TextBox 8">
              <a:extLst>
                <a:ext uri="{FF2B5EF4-FFF2-40B4-BE49-F238E27FC236}">
                  <a16:creationId xmlns:a16="http://schemas.microsoft.com/office/drawing/2014/main" id="{D6FA6E6A-BEF9-98A1-9FCA-F96874A285A3}"/>
                </a:ext>
              </a:extLst>
            </p:cNvPr>
            <p:cNvSpPr txBox="1"/>
            <p:nvPr/>
          </p:nvSpPr>
          <p:spPr>
            <a:xfrm>
              <a:off x="8168436" y="3748798"/>
              <a:ext cx="2173609" cy="414696"/>
            </a:xfrm>
            <a:prstGeom prst="rect">
              <a:avLst/>
            </a:prstGeom>
            <a:noFill/>
          </p:spPr>
          <p:txBody>
            <a:bodyPr wrap="square" rtlCol="0">
              <a:spAutoFit/>
            </a:bodyPr>
            <a:lstStyle/>
            <a:p>
              <a:pPr algn="ctr"/>
              <a:r>
                <a:rPr lang="en-US" sz="2400" b="1" dirty="0"/>
                <a:t>Decision Advantage</a:t>
              </a:r>
            </a:p>
            <a:p>
              <a:pPr algn="ctr"/>
              <a:r>
                <a:rPr lang="en-US" sz="1400" i="1" dirty="0"/>
                <a:t>— Quality + Speed —</a:t>
              </a:r>
            </a:p>
          </p:txBody>
        </p:sp>
        <p:pic>
          <p:nvPicPr>
            <p:cNvPr id="10" name="Picture 9">
              <a:extLst>
                <a:ext uri="{FF2B5EF4-FFF2-40B4-BE49-F238E27FC236}">
                  <a16:creationId xmlns:a16="http://schemas.microsoft.com/office/drawing/2014/main" id="{FD01B80B-4B16-CE67-A268-726906073345}"/>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6247245" y="1925351"/>
              <a:ext cx="1562699" cy="1040757"/>
            </a:xfrm>
            <a:prstGeom prst="rect">
              <a:avLst/>
            </a:prstGeom>
          </p:spPr>
        </p:pic>
        <p:pic>
          <p:nvPicPr>
            <p:cNvPr id="11" name="Picture 10">
              <a:extLst>
                <a:ext uri="{FF2B5EF4-FFF2-40B4-BE49-F238E27FC236}">
                  <a16:creationId xmlns:a16="http://schemas.microsoft.com/office/drawing/2014/main" id="{1FFC7598-A3D1-5D63-B5E1-38B4DC4ADD34}"/>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6246193" y="3003054"/>
              <a:ext cx="941362" cy="613768"/>
            </a:xfrm>
            <a:prstGeom prst="rect">
              <a:avLst/>
            </a:prstGeom>
          </p:spPr>
        </p:pic>
        <p:pic>
          <p:nvPicPr>
            <p:cNvPr id="12" name="Picture 11">
              <a:extLst>
                <a:ext uri="{FF2B5EF4-FFF2-40B4-BE49-F238E27FC236}">
                  <a16:creationId xmlns:a16="http://schemas.microsoft.com/office/drawing/2014/main" id="{6E7D37AF-E960-9C02-9636-CBACB0128B9F}"/>
                </a:ext>
              </a:extLst>
            </p:cNvPr>
            <p:cNvPicPr>
              <a:picLocks noChangeAspect="1"/>
            </p:cNvPicPr>
            <p:nvPr/>
          </p:nvPicPr>
          <p:blipFill>
            <a:blip r:embed="rId7"/>
            <a:stretch>
              <a:fillRect/>
            </a:stretch>
          </p:blipFill>
          <p:spPr>
            <a:xfrm>
              <a:off x="7226869" y="2984493"/>
              <a:ext cx="568147" cy="795407"/>
            </a:xfrm>
            <a:prstGeom prst="rect">
              <a:avLst/>
            </a:prstGeom>
          </p:spPr>
        </p:pic>
        <p:sp>
          <p:nvSpPr>
            <p:cNvPr id="13" name="Right Arrow 12">
              <a:extLst>
                <a:ext uri="{FF2B5EF4-FFF2-40B4-BE49-F238E27FC236}">
                  <a16:creationId xmlns:a16="http://schemas.microsoft.com/office/drawing/2014/main" id="{969D8076-441A-C1DA-08F7-25ACD081C4EA}"/>
                </a:ext>
              </a:extLst>
            </p:cNvPr>
            <p:cNvSpPr/>
            <p:nvPr/>
          </p:nvSpPr>
          <p:spPr>
            <a:xfrm>
              <a:off x="7579321" y="2530020"/>
              <a:ext cx="697798" cy="490464"/>
            </a:xfrm>
            <a:prstGeom prst="rightArrow">
              <a:avLst/>
            </a:prstGeom>
            <a:solidFill>
              <a:srgbClr val="0070C0"/>
            </a:solidFill>
            <a:ln w="38100">
              <a:solidFill>
                <a:schemeClr val="tx1"/>
              </a:solidFill>
            </a:ln>
            <a:effectLst>
              <a:glow rad="635000">
                <a:schemeClr val="bg1">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t>Human Input</a:t>
              </a:r>
            </a:p>
          </p:txBody>
        </p:sp>
        <p:sp>
          <p:nvSpPr>
            <p:cNvPr id="14" name="Right Arrow 13">
              <a:extLst>
                <a:ext uri="{FF2B5EF4-FFF2-40B4-BE49-F238E27FC236}">
                  <a16:creationId xmlns:a16="http://schemas.microsoft.com/office/drawing/2014/main" id="{B085CDC1-C8C5-912E-0176-0CF4074D7CD5}"/>
                </a:ext>
              </a:extLst>
            </p:cNvPr>
            <p:cNvSpPr/>
            <p:nvPr/>
          </p:nvSpPr>
          <p:spPr>
            <a:xfrm rot="5400000">
              <a:off x="9008304" y="3240995"/>
              <a:ext cx="397309" cy="490464"/>
            </a:xfrm>
            <a:prstGeom prst="rightArrow">
              <a:avLst/>
            </a:prstGeom>
            <a:solidFill>
              <a:srgbClr val="0070C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Arrow 14">
              <a:extLst>
                <a:ext uri="{FF2B5EF4-FFF2-40B4-BE49-F238E27FC236}">
                  <a16:creationId xmlns:a16="http://schemas.microsoft.com/office/drawing/2014/main" id="{8E742693-EA73-EF3E-173C-0733566491B4}"/>
                </a:ext>
              </a:extLst>
            </p:cNvPr>
            <p:cNvSpPr/>
            <p:nvPr/>
          </p:nvSpPr>
          <p:spPr>
            <a:xfrm flipH="1">
              <a:off x="10173328" y="2526830"/>
              <a:ext cx="696150" cy="488721"/>
            </a:xfrm>
            <a:prstGeom prst="rightArrow">
              <a:avLst/>
            </a:prstGeom>
            <a:solidFill>
              <a:srgbClr val="0070C0"/>
            </a:solidFill>
            <a:ln w="38100">
              <a:solidFill>
                <a:schemeClr val="tx1"/>
              </a:solidFill>
            </a:ln>
            <a:effectLst>
              <a:glow rad="635000">
                <a:schemeClr val="bg1">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t>AI + Sim</a:t>
              </a:r>
            </a:p>
            <a:p>
              <a:pPr algn="ctr"/>
              <a:r>
                <a:rPr lang="en-US" sz="1400" b="1" dirty="0"/>
                <a:t>Input</a:t>
              </a:r>
            </a:p>
          </p:txBody>
        </p:sp>
        <p:sp>
          <p:nvSpPr>
            <p:cNvPr id="16" name="Content Placeholder 2">
              <a:extLst>
                <a:ext uri="{FF2B5EF4-FFF2-40B4-BE49-F238E27FC236}">
                  <a16:creationId xmlns:a16="http://schemas.microsoft.com/office/drawing/2014/main" id="{435BC66D-F875-12A7-AF55-EBD850D81E90}"/>
                </a:ext>
              </a:extLst>
            </p:cNvPr>
            <p:cNvSpPr txBox="1">
              <a:spLocks/>
            </p:cNvSpPr>
            <p:nvPr/>
          </p:nvSpPr>
          <p:spPr bwMode="auto">
            <a:xfrm>
              <a:off x="10790061" y="3864817"/>
              <a:ext cx="1901126" cy="32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Clr>
                  <a:srgbClr val="000090"/>
                </a:buClr>
                <a:buFont typeface="Arial" charset="0"/>
                <a:buChar char="•"/>
                <a:defRPr sz="2800" kern="1200">
                  <a:solidFill>
                    <a:schemeClr val="tx1"/>
                  </a:solidFill>
                  <a:latin typeface="Arial"/>
                  <a:ea typeface="MS PGothic" charset="0"/>
                  <a:cs typeface="Arial"/>
                </a:defRPr>
              </a:lvl1pPr>
              <a:lvl2pPr marL="742950" indent="-285750" algn="l" defTabSz="457200" rtl="0" eaLnBrk="1" fontAlgn="base" hangingPunct="1">
                <a:spcBef>
                  <a:spcPct val="20000"/>
                </a:spcBef>
                <a:spcAft>
                  <a:spcPct val="0"/>
                </a:spcAft>
                <a:buClr>
                  <a:srgbClr val="000090"/>
                </a:buClr>
                <a:buFont typeface="Arial" charset="0"/>
                <a:buChar char="–"/>
                <a:defRPr sz="2400" kern="1200">
                  <a:solidFill>
                    <a:schemeClr val="tx1"/>
                  </a:solidFill>
                  <a:latin typeface="Arial"/>
                  <a:ea typeface="MS PGothic" charset="0"/>
                  <a:cs typeface="Arial"/>
                </a:defRPr>
              </a:lvl2pPr>
              <a:lvl3pPr marL="1143000" indent="-228600" algn="l" defTabSz="457200" rtl="0" eaLnBrk="1" fontAlgn="base" hangingPunct="1">
                <a:spcBef>
                  <a:spcPct val="20000"/>
                </a:spcBef>
                <a:spcAft>
                  <a:spcPct val="0"/>
                </a:spcAft>
                <a:buClr>
                  <a:srgbClr val="000090"/>
                </a:buClr>
                <a:buFont typeface="Arial" charset="0"/>
                <a:buChar char="•"/>
                <a:defRPr sz="2000" kern="1200">
                  <a:solidFill>
                    <a:schemeClr val="tx1"/>
                  </a:solidFill>
                  <a:latin typeface="Arial"/>
                  <a:ea typeface="MS PGothic" charset="0"/>
                  <a:cs typeface="Arial"/>
                </a:defRPr>
              </a:lvl3pPr>
              <a:lvl4pPr marL="1600200" indent="-228600" algn="l" defTabSz="457200" rtl="0" eaLnBrk="1" fontAlgn="base" hangingPunct="1">
                <a:spcBef>
                  <a:spcPct val="20000"/>
                </a:spcBef>
                <a:spcAft>
                  <a:spcPct val="0"/>
                </a:spcAft>
                <a:buClr>
                  <a:srgbClr val="000090"/>
                </a:buClr>
                <a:buFont typeface="Arial" charset="0"/>
                <a:buChar char="–"/>
                <a:defRPr sz="1600" kern="1200">
                  <a:solidFill>
                    <a:schemeClr val="tx1"/>
                  </a:solidFill>
                  <a:latin typeface="Arial"/>
                  <a:ea typeface="MS PGothic" charset="0"/>
                  <a:cs typeface="Arial"/>
                </a:defRPr>
              </a:lvl4pPr>
              <a:lvl5pPr marL="2057400" indent="-228600" algn="l" defTabSz="457200" rtl="0" eaLnBrk="1" fontAlgn="base" hangingPunct="1">
                <a:spcBef>
                  <a:spcPct val="20000"/>
                </a:spcBef>
                <a:spcAft>
                  <a:spcPct val="0"/>
                </a:spcAft>
                <a:buClr>
                  <a:srgbClr val="000090"/>
                </a:buClr>
                <a:buFont typeface="Arial" charset="0"/>
                <a:buChar char="»"/>
                <a:defRPr sz="1600" kern="1200">
                  <a:solidFill>
                    <a:schemeClr val="tx1"/>
                  </a:solidFill>
                  <a:latin typeface="Arial"/>
                  <a:ea typeface="MS PGothic"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a:t>*Image sources: DVIDS or NPS</a:t>
              </a:r>
            </a:p>
          </p:txBody>
        </p:sp>
      </p:grpSp>
      <p:sp>
        <p:nvSpPr>
          <p:cNvPr id="19" name="TextBox 18">
            <a:extLst>
              <a:ext uri="{FF2B5EF4-FFF2-40B4-BE49-F238E27FC236}">
                <a16:creationId xmlns:a16="http://schemas.microsoft.com/office/drawing/2014/main" id="{754332B7-B741-951A-A402-9EF01774AF7E}"/>
              </a:ext>
            </a:extLst>
          </p:cNvPr>
          <p:cNvSpPr txBox="1"/>
          <p:nvPr/>
        </p:nvSpPr>
        <p:spPr>
          <a:xfrm>
            <a:off x="388094" y="5165782"/>
            <a:ext cx="11230878" cy="830997"/>
          </a:xfrm>
          <a:prstGeom prst="rect">
            <a:avLst/>
          </a:prstGeom>
          <a:noFill/>
        </p:spPr>
        <p:txBody>
          <a:bodyPr wrap="square" rtlCol="0">
            <a:spAutoFit/>
          </a:bodyPr>
          <a:lstStyle/>
          <a:p>
            <a:pPr algn="ctr" fontAlgn="base">
              <a:spcBef>
                <a:spcPct val="20000"/>
              </a:spcBef>
              <a:spcAft>
                <a:spcPct val="0"/>
              </a:spcAft>
            </a:pPr>
            <a:r>
              <a:rPr lang="en-US" sz="2400" dirty="0">
                <a:solidFill>
                  <a:prstClr val="white">
                    <a:lumMod val="85000"/>
                  </a:prstClr>
                </a:solidFill>
                <a:latin typeface="+mj-lt"/>
                <a:ea typeface="MS PGothic" pitchFamily="34" charset="-128"/>
              </a:rPr>
              <a:t>A superhuman wargaming agent serves as the foundation necessary to ultimately leverage AI as advisor to commanders, military planners, and decision-makers </a:t>
            </a:r>
          </a:p>
        </p:txBody>
      </p:sp>
    </p:spTree>
    <p:extLst>
      <p:ext uri="{BB962C8B-B14F-4D97-AF65-F5344CB8AC3E}">
        <p14:creationId xmlns:p14="http://schemas.microsoft.com/office/powerpoint/2010/main" val="3957639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a:extLst>
              <a:ext uri="{FF2B5EF4-FFF2-40B4-BE49-F238E27FC236}">
                <a16:creationId xmlns:a16="http://schemas.microsoft.com/office/drawing/2014/main" id="{B91337C1-63B9-7033-CBFE-A460A5B3262F}"/>
              </a:ext>
            </a:extLst>
          </p:cNvPr>
          <p:cNvSpPr/>
          <p:nvPr/>
        </p:nvSpPr>
        <p:spPr>
          <a:xfrm>
            <a:off x="393567" y="1006867"/>
            <a:ext cx="11404866" cy="520899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40164" y="4"/>
            <a:ext cx="11911672" cy="769441"/>
          </a:xfrm>
          <a:prstGeom prst="rect">
            <a:avLst/>
          </a:prstGeom>
          <a:noFill/>
        </p:spPr>
        <p:txBody>
          <a:bodyPr wrap="square" rtlCol="0">
            <a:spAutoFit/>
          </a:bodyPr>
          <a:lstStyle/>
          <a:p>
            <a:r>
              <a:rPr lang="en-US" sz="4400" dirty="0">
                <a:solidFill>
                  <a:schemeClr val="bg1"/>
                </a:solidFill>
                <a:latin typeface="Franklin Gothic Heavy" panose="020B0903020102020204" pitchFamily="34" charset="0"/>
              </a:rPr>
              <a:t>Related Research Background</a:t>
            </a:r>
          </a:p>
        </p:txBody>
      </p:sp>
      <p:pic>
        <p:nvPicPr>
          <p:cNvPr id="2" name="Content Placeholder 4">
            <a:extLst>
              <a:ext uri="{FF2B5EF4-FFF2-40B4-BE49-F238E27FC236}">
                <a16:creationId xmlns:a16="http://schemas.microsoft.com/office/drawing/2014/main" id="{0435E87B-BF08-768F-8AB8-0D346BF4E92C}"/>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8403855" y="4322276"/>
            <a:ext cx="2921135" cy="1643139"/>
          </a:xfrm>
          <a:prstGeom prst="rect">
            <a:avLst/>
          </a:prstGeom>
        </p:spPr>
      </p:pic>
      <p:pic>
        <p:nvPicPr>
          <p:cNvPr id="4" name="Picture 2">
            <a:extLst>
              <a:ext uri="{FF2B5EF4-FFF2-40B4-BE49-F238E27FC236}">
                <a16:creationId xmlns:a16="http://schemas.microsoft.com/office/drawing/2014/main" id="{65226056-56AC-1353-F69A-08B5E1A75FA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513947" y="3139779"/>
            <a:ext cx="3405688" cy="89399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AEF914F-99D9-919B-257C-006257298A82}"/>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2377050" y="3104731"/>
            <a:ext cx="3048000" cy="1016000"/>
          </a:xfrm>
          <a:prstGeom prst="rect">
            <a:avLst/>
          </a:prstGeom>
        </p:spPr>
      </p:pic>
      <p:pic>
        <p:nvPicPr>
          <p:cNvPr id="6" name="Picture 5">
            <a:extLst>
              <a:ext uri="{FF2B5EF4-FFF2-40B4-BE49-F238E27FC236}">
                <a16:creationId xmlns:a16="http://schemas.microsoft.com/office/drawing/2014/main" id="{52BC106B-1C4A-8FA6-A355-6074D3F1D807}"/>
              </a:ext>
            </a:extLst>
          </p:cNvPr>
          <p:cNvPicPr>
            <a:picLocks noChangeAspect="1"/>
          </p:cNvPicPr>
          <p:nvPr/>
        </p:nvPicPr>
        <p:blipFill>
          <a:blip r:embed="rId5"/>
          <a:stretch>
            <a:fillRect/>
          </a:stretch>
        </p:blipFill>
        <p:spPr>
          <a:xfrm>
            <a:off x="4824603" y="4355061"/>
            <a:ext cx="2866046" cy="1610354"/>
          </a:xfrm>
          <a:prstGeom prst="rect">
            <a:avLst/>
          </a:prstGeom>
        </p:spPr>
      </p:pic>
      <p:pic>
        <p:nvPicPr>
          <p:cNvPr id="8" name="Picture 7">
            <a:extLst>
              <a:ext uri="{FF2B5EF4-FFF2-40B4-BE49-F238E27FC236}">
                <a16:creationId xmlns:a16="http://schemas.microsoft.com/office/drawing/2014/main" id="{3D8E945B-D9B9-B67E-C71A-792E2E8905AB}"/>
              </a:ext>
            </a:extLst>
          </p:cNvPr>
          <p:cNvPicPr>
            <a:picLocks noChangeAspect="1"/>
          </p:cNvPicPr>
          <p:nvPr/>
        </p:nvPicPr>
        <p:blipFill>
          <a:blip r:embed="rId6"/>
          <a:stretch>
            <a:fillRect/>
          </a:stretch>
        </p:blipFill>
        <p:spPr>
          <a:xfrm>
            <a:off x="985205" y="4322276"/>
            <a:ext cx="3247760" cy="1654910"/>
          </a:xfrm>
          <a:prstGeom prst="rect">
            <a:avLst/>
          </a:prstGeom>
        </p:spPr>
      </p:pic>
      <p:pic>
        <p:nvPicPr>
          <p:cNvPr id="9" name="Picture 8">
            <a:extLst>
              <a:ext uri="{FF2B5EF4-FFF2-40B4-BE49-F238E27FC236}">
                <a16:creationId xmlns:a16="http://schemas.microsoft.com/office/drawing/2014/main" id="{01323683-D930-2EBE-22D5-D27AC5F4B612}"/>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588248" y="1478674"/>
            <a:ext cx="2467975" cy="1343140"/>
          </a:xfrm>
          <a:prstGeom prst="rect">
            <a:avLst/>
          </a:prstGeom>
        </p:spPr>
      </p:pic>
      <p:pic>
        <p:nvPicPr>
          <p:cNvPr id="10" name="Picture 9">
            <a:extLst>
              <a:ext uri="{FF2B5EF4-FFF2-40B4-BE49-F238E27FC236}">
                <a16:creationId xmlns:a16="http://schemas.microsoft.com/office/drawing/2014/main" id="{91F4905B-BA96-ADD5-5929-47777013C969}"/>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6093240" y="1630226"/>
            <a:ext cx="2503947" cy="1143001"/>
          </a:xfrm>
          <a:prstGeom prst="rect">
            <a:avLst/>
          </a:prstGeom>
        </p:spPr>
      </p:pic>
      <p:pic>
        <p:nvPicPr>
          <p:cNvPr id="11" name="Picture 10">
            <a:extLst>
              <a:ext uri="{FF2B5EF4-FFF2-40B4-BE49-F238E27FC236}">
                <a16:creationId xmlns:a16="http://schemas.microsoft.com/office/drawing/2014/main" id="{E8A28328-3C9F-948E-DC67-49E86BF189C6}"/>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t="3058" b="1531"/>
          <a:stretch/>
        </p:blipFill>
        <p:spPr>
          <a:xfrm>
            <a:off x="3901050" y="1457108"/>
            <a:ext cx="1719806" cy="1343141"/>
          </a:xfrm>
          <a:prstGeom prst="rect">
            <a:avLst/>
          </a:prstGeom>
        </p:spPr>
      </p:pic>
      <p:pic>
        <p:nvPicPr>
          <p:cNvPr id="12" name="Picture 11">
            <a:extLst>
              <a:ext uri="{FF2B5EF4-FFF2-40B4-BE49-F238E27FC236}">
                <a16:creationId xmlns:a16="http://schemas.microsoft.com/office/drawing/2014/main" id="{5B983166-1D0A-AEE3-66EF-EB637EFD2AD8}"/>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9130259" y="1478674"/>
            <a:ext cx="2099012" cy="1444819"/>
          </a:xfrm>
          <a:prstGeom prst="rect">
            <a:avLst/>
          </a:prstGeom>
        </p:spPr>
      </p:pic>
    </p:spTree>
    <p:extLst>
      <p:ext uri="{BB962C8B-B14F-4D97-AF65-F5344CB8AC3E}">
        <p14:creationId xmlns:p14="http://schemas.microsoft.com/office/powerpoint/2010/main" val="1949445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0164" y="4"/>
            <a:ext cx="11911672" cy="769441"/>
          </a:xfrm>
          <a:prstGeom prst="rect">
            <a:avLst/>
          </a:prstGeom>
          <a:noFill/>
        </p:spPr>
        <p:txBody>
          <a:bodyPr wrap="square" rtlCol="0">
            <a:spAutoFit/>
          </a:bodyPr>
          <a:lstStyle/>
          <a:p>
            <a:r>
              <a:rPr lang="en-US" sz="4400" dirty="0">
                <a:solidFill>
                  <a:schemeClr val="bg1"/>
                </a:solidFill>
                <a:latin typeface="Franklin Gothic Heavy" panose="020B0903020102020204" pitchFamily="34" charset="0"/>
              </a:rPr>
              <a:t>Hierarchical Reinforcement Learning (HRL)</a:t>
            </a:r>
          </a:p>
        </p:txBody>
      </p:sp>
      <p:sp>
        <p:nvSpPr>
          <p:cNvPr id="2" name="Rounded Rectangle 1">
            <a:extLst>
              <a:ext uri="{FF2B5EF4-FFF2-40B4-BE49-F238E27FC236}">
                <a16:creationId xmlns:a16="http://schemas.microsoft.com/office/drawing/2014/main" id="{891AD42E-FCA5-C47D-74E1-8E7E637E895C}"/>
              </a:ext>
            </a:extLst>
          </p:cNvPr>
          <p:cNvSpPr/>
          <p:nvPr/>
        </p:nvSpPr>
        <p:spPr>
          <a:xfrm>
            <a:off x="393567" y="1010330"/>
            <a:ext cx="11404866" cy="520899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4">
            <a:extLst>
              <a:ext uri="{FF2B5EF4-FFF2-40B4-BE49-F238E27FC236}">
                <a16:creationId xmlns:a16="http://schemas.microsoft.com/office/drawing/2014/main" id="{B528A6BD-0A6A-FB86-CBBF-DF89A0308448}"/>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479990" y="1503523"/>
            <a:ext cx="2204671" cy="1925477"/>
          </a:xfrm>
          <a:prstGeom prst="rect">
            <a:avLst/>
          </a:prstGeom>
        </p:spPr>
      </p:pic>
      <p:pic>
        <p:nvPicPr>
          <p:cNvPr id="5" name="Content Placeholder 5">
            <a:extLst>
              <a:ext uri="{FF2B5EF4-FFF2-40B4-BE49-F238E27FC236}">
                <a16:creationId xmlns:a16="http://schemas.microsoft.com/office/drawing/2014/main" id="{932BCE87-FCF4-1808-A8A3-87B1E47A07F7}"/>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584020" y="3666422"/>
            <a:ext cx="2100641" cy="2336459"/>
          </a:xfrm>
          <a:prstGeom prst="rect">
            <a:avLst/>
          </a:prstGeom>
        </p:spPr>
      </p:pic>
      <p:pic>
        <p:nvPicPr>
          <p:cNvPr id="6" name="Picture 5">
            <a:extLst>
              <a:ext uri="{FF2B5EF4-FFF2-40B4-BE49-F238E27FC236}">
                <a16:creationId xmlns:a16="http://schemas.microsoft.com/office/drawing/2014/main" id="{578472F5-5FCD-CD78-3DF3-48C196665060}"/>
              </a:ext>
            </a:extLst>
          </p:cNvPr>
          <p:cNvPicPr>
            <a:picLocks noChangeAspect="1"/>
          </p:cNvPicPr>
          <p:nvPr/>
        </p:nvPicPr>
        <p:blipFill>
          <a:blip r:embed="rId4"/>
          <a:stretch>
            <a:fillRect/>
          </a:stretch>
        </p:blipFill>
        <p:spPr>
          <a:xfrm>
            <a:off x="4547301" y="1681978"/>
            <a:ext cx="6226866" cy="3865702"/>
          </a:xfrm>
          <a:prstGeom prst="rect">
            <a:avLst/>
          </a:prstGeom>
        </p:spPr>
      </p:pic>
    </p:spTree>
    <p:extLst>
      <p:ext uri="{BB962C8B-B14F-4D97-AF65-F5344CB8AC3E}">
        <p14:creationId xmlns:p14="http://schemas.microsoft.com/office/powerpoint/2010/main" val="107930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0164" y="4"/>
            <a:ext cx="11911672" cy="769441"/>
          </a:xfrm>
          <a:prstGeom prst="rect">
            <a:avLst/>
          </a:prstGeom>
          <a:noFill/>
        </p:spPr>
        <p:txBody>
          <a:bodyPr wrap="square" rtlCol="0">
            <a:spAutoFit/>
          </a:bodyPr>
          <a:lstStyle/>
          <a:p>
            <a:r>
              <a:rPr lang="en-US" sz="4400" dirty="0">
                <a:solidFill>
                  <a:schemeClr val="bg1"/>
                </a:solidFill>
                <a:latin typeface="Franklin Gothic Heavy" panose="020B0903020102020204" pitchFamily="34" charset="0"/>
              </a:rPr>
              <a:t>Proposed Research</a:t>
            </a:r>
          </a:p>
        </p:txBody>
      </p:sp>
      <p:sp>
        <p:nvSpPr>
          <p:cNvPr id="2" name="Rounded Rectangle 1">
            <a:extLst>
              <a:ext uri="{FF2B5EF4-FFF2-40B4-BE49-F238E27FC236}">
                <a16:creationId xmlns:a16="http://schemas.microsoft.com/office/drawing/2014/main" id="{F850E45A-01B1-8942-3195-31613B5A7D42}"/>
              </a:ext>
            </a:extLst>
          </p:cNvPr>
          <p:cNvSpPr/>
          <p:nvPr/>
        </p:nvSpPr>
        <p:spPr>
          <a:xfrm>
            <a:off x="244256" y="1951604"/>
            <a:ext cx="11703485" cy="327554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285750" indent="-285750">
              <a:buFont typeface="Arial" panose="020B0604020202020204" pitchFamily="34" charset="0"/>
              <a:buChar char="•"/>
            </a:pPr>
            <a:r>
              <a:rPr lang="en-US" sz="1600" dirty="0"/>
              <a:t>Develop a new agent architecture and training framework that allows for training multiple hierarchical layers of agents, decisions, and policies.</a:t>
            </a:r>
          </a:p>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sz="1600" dirty="0"/>
              <a:t>Manage the exponential growth in computations of the state-action space by employing hierarchical decomposition of agents, decisions, and policies.</a:t>
            </a:r>
          </a:p>
          <a:p>
            <a:endParaRPr lang="en-US" sz="800" dirty="0"/>
          </a:p>
          <a:p>
            <a:pPr marL="285750" indent="-285750">
              <a:buFont typeface="Arial" panose="020B0604020202020204" pitchFamily="34" charset="0"/>
              <a:buChar char="•"/>
            </a:pPr>
            <a:r>
              <a:rPr lang="en-US" sz="1600" dirty="0"/>
              <a:t>Achieve scalability and re-use of RL models by processing large state-action spaces using hierarchical, dimension-invariant observation abstractions.</a:t>
            </a:r>
          </a:p>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sz="1600" dirty="0"/>
              <a:t>Develop a multi-model approach by dynamically leveraging different behavior models (e.g., machine learning, expert systems, rule-based, optimization algorithms, game solving) during training and execution.</a:t>
            </a:r>
          </a:p>
          <a:p>
            <a:endParaRPr lang="en-US" sz="800" dirty="0"/>
          </a:p>
          <a:p>
            <a:pPr marL="285750" indent="-285750">
              <a:buFont typeface="Arial" panose="020B0604020202020204" pitchFamily="34" charset="0"/>
              <a:buChar char="•"/>
            </a:pPr>
            <a:r>
              <a:rPr lang="en-US" sz="1600" dirty="0"/>
              <a:t>Demonstrate the scalability of the framework and architecture developed using Atlatl by implementing it in a higher-fidelity combat model.</a:t>
            </a:r>
          </a:p>
        </p:txBody>
      </p:sp>
      <p:sp>
        <p:nvSpPr>
          <p:cNvPr id="4" name="Rounded Rectangle 3">
            <a:extLst>
              <a:ext uri="{FF2B5EF4-FFF2-40B4-BE49-F238E27FC236}">
                <a16:creationId xmlns:a16="http://schemas.microsoft.com/office/drawing/2014/main" id="{0427C979-C9E6-6731-0F96-5804B92CF69C}"/>
              </a:ext>
            </a:extLst>
          </p:cNvPr>
          <p:cNvSpPr/>
          <p:nvPr/>
        </p:nvSpPr>
        <p:spPr>
          <a:xfrm>
            <a:off x="299337" y="5655986"/>
            <a:ext cx="11703484" cy="5381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b="1" dirty="0"/>
              <a:t>Enable the scaling of AI to be effective in large constructive combat simulation scenarios</a:t>
            </a:r>
          </a:p>
        </p:txBody>
      </p:sp>
      <p:sp>
        <p:nvSpPr>
          <p:cNvPr id="5" name="Rounded Rectangle 4">
            <a:extLst>
              <a:ext uri="{FF2B5EF4-FFF2-40B4-BE49-F238E27FC236}">
                <a16:creationId xmlns:a16="http://schemas.microsoft.com/office/drawing/2014/main" id="{C7F0FACA-07BF-447A-D457-69DE1DFAAA61}"/>
              </a:ext>
            </a:extLst>
          </p:cNvPr>
          <p:cNvSpPr/>
          <p:nvPr/>
        </p:nvSpPr>
        <p:spPr>
          <a:xfrm>
            <a:off x="311062" y="775353"/>
            <a:ext cx="11703485" cy="7306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dirty="0"/>
              <a:t>Further the research in ML for combat modeling and simulation by leveraging an HRL approach to develop unscripted, intelligent agents capable of operating in large, complex environments while limiting the number of training episodes to a reasonable amount</a:t>
            </a:r>
          </a:p>
        </p:txBody>
      </p:sp>
      <p:sp>
        <p:nvSpPr>
          <p:cNvPr id="6" name="Down Arrow 5">
            <a:extLst>
              <a:ext uri="{FF2B5EF4-FFF2-40B4-BE49-F238E27FC236}">
                <a16:creationId xmlns:a16="http://schemas.microsoft.com/office/drawing/2014/main" id="{3BD60B6C-46C3-4C63-90CD-FE634C0030C6}"/>
              </a:ext>
            </a:extLst>
          </p:cNvPr>
          <p:cNvSpPr/>
          <p:nvPr/>
        </p:nvSpPr>
        <p:spPr>
          <a:xfrm>
            <a:off x="5686092" y="1452426"/>
            <a:ext cx="819814" cy="622924"/>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Down Arrow 7">
            <a:extLst>
              <a:ext uri="{FF2B5EF4-FFF2-40B4-BE49-F238E27FC236}">
                <a16:creationId xmlns:a16="http://schemas.microsoft.com/office/drawing/2014/main" id="{1DA18390-14ED-68AA-D179-1BBC9AD72AE7}"/>
              </a:ext>
            </a:extLst>
          </p:cNvPr>
          <p:cNvSpPr/>
          <p:nvPr/>
        </p:nvSpPr>
        <p:spPr>
          <a:xfrm>
            <a:off x="5686092" y="5096333"/>
            <a:ext cx="819814" cy="622924"/>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8340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7F59A4D-8752-4C56-1830-81A3BD58759B}"/>
              </a:ext>
            </a:extLst>
          </p:cNvPr>
          <p:cNvGraphicFramePr/>
          <p:nvPr>
            <p:extLst>
              <p:ext uri="{D42A27DB-BD31-4B8C-83A1-F6EECF244321}">
                <p14:modId xmlns:p14="http://schemas.microsoft.com/office/powerpoint/2010/main" val="2541110362"/>
              </p:ext>
            </p:extLst>
          </p:nvPr>
        </p:nvGraphicFramePr>
        <p:xfrm>
          <a:off x="743163" y="1037493"/>
          <a:ext cx="10530214" cy="51657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CA83E0AE-A4CF-7C68-EE9B-1EF780AAD01D}"/>
              </a:ext>
            </a:extLst>
          </p:cNvPr>
          <p:cNvSpPr txBox="1"/>
          <p:nvPr/>
        </p:nvSpPr>
        <p:spPr>
          <a:xfrm>
            <a:off x="140164" y="4"/>
            <a:ext cx="11911672" cy="769441"/>
          </a:xfrm>
          <a:prstGeom prst="rect">
            <a:avLst/>
          </a:prstGeom>
          <a:noFill/>
        </p:spPr>
        <p:txBody>
          <a:bodyPr wrap="square" rtlCol="0">
            <a:spAutoFit/>
          </a:bodyPr>
          <a:lstStyle/>
          <a:p>
            <a:r>
              <a:rPr lang="en-US" sz="4400" dirty="0">
                <a:solidFill>
                  <a:schemeClr val="bg1"/>
                </a:solidFill>
                <a:latin typeface="Franklin Gothic Heavy" panose="020B0903020102020204" pitchFamily="34" charset="0"/>
              </a:rPr>
              <a:t>Research Focus</a:t>
            </a:r>
          </a:p>
        </p:txBody>
      </p:sp>
    </p:spTree>
    <p:extLst>
      <p:ext uri="{BB962C8B-B14F-4D97-AF65-F5344CB8AC3E}">
        <p14:creationId xmlns:p14="http://schemas.microsoft.com/office/powerpoint/2010/main" val="1664466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2269315"/>
            <a:ext cx="12192000" cy="923330"/>
          </a:xfrm>
          <a:prstGeom prst="rect">
            <a:avLst/>
          </a:prstGeom>
          <a:noFill/>
        </p:spPr>
        <p:txBody>
          <a:bodyPr wrap="square" rtlCol="0">
            <a:spAutoFit/>
          </a:bodyPr>
          <a:lstStyle/>
          <a:p>
            <a:pPr algn="ctr"/>
            <a:r>
              <a:rPr lang="en-US" sz="5400" dirty="0">
                <a:solidFill>
                  <a:schemeClr val="bg1"/>
                </a:solidFill>
                <a:latin typeface="Franklin Gothic Heavy" panose="020B0903020102020204" pitchFamily="34" charset="0"/>
              </a:rPr>
              <a:t>Research Progress</a:t>
            </a:r>
          </a:p>
        </p:txBody>
      </p:sp>
    </p:spTree>
    <p:extLst>
      <p:ext uri="{BB962C8B-B14F-4D97-AF65-F5344CB8AC3E}">
        <p14:creationId xmlns:p14="http://schemas.microsoft.com/office/powerpoint/2010/main" val="15582544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3A035B6AE7A664380395BF9EAC71D05" ma:contentTypeVersion="14" ma:contentTypeDescription="Create a new document." ma:contentTypeScope="" ma:versionID="631558baf0fa8891b7519916780d2554">
  <xsd:schema xmlns:xsd="http://www.w3.org/2001/XMLSchema" xmlns:xs="http://www.w3.org/2001/XMLSchema" xmlns:p="http://schemas.microsoft.com/office/2006/metadata/properties" xmlns:ns1="http://schemas.microsoft.com/sharepoint/v3" xmlns:ns2="60994e55-592b-4e13-bfa5-b17d7f139efc" xmlns:ns3="f6d79280-f427-430c-a3f9-8eefd2c92e2a" targetNamespace="http://schemas.microsoft.com/office/2006/metadata/properties" ma:root="true" ma:fieldsID="488f164793f19c1d56008d4c05efc9f2" ns1:_="" ns2:_="" ns3:_="">
    <xsd:import namespace="http://schemas.microsoft.com/sharepoint/v3"/>
    <xsd:import namespace="60994e55-592b-4e13-bfa5-b17d7f139efc"/>
    <xsd:import namespace="f6d79280-f427-430c-a3f9-8eefd2c92e2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1:_ip_UnifiedCompliancePolicyProperties" minOccurs="0"/>
                <xsd:element ref="ns1:_ip_UnifiedCompliancePolicyUIAc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0994e55-592b-4e13-bfa5-b17d7f139e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6d79280-f427-430c-a3f9-8eefd2c92e2a"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E1D6458-F92F-4CA0-91B5-CB6F4E944651}">
  <ds:schemaRefs>
    <ds:schemaRef ds:uri="http://schemas.microsoft.com/sharepoint/v3/contenttype/forms"/>
  </ds:schemaRefs>
</ds:datastoreItem>
</file>

<file path=customXml/itemProps2.xml><?xml version="1.0" encoding="utf-8"?>
<ds:datastoreItem xmlns:ds="http://schemas.openxmlformats.org/officeDocument/2006/customXml" ds:itemID="{67BA1229-7250-4E64-A683-57F061B622CF}">
  <ds:schemaRefs>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9CF1E22C-7A12-4EAE-8223-5FBCC9F6BD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0994e55-592b-4e13-bfa5-b17d7f139efc"/>
    <ds:schemaRef ds:uri="f6d79280-f427-430c-a3f9-8eefd2c92e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495</TotalTime>
  <Words>968</Words>
  <Application>Microsoft Office PowerPoint</Application>
  <PresentationFormat>Widescreen</PresentationFormat>
  <Paragraphs>301</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Franklin Gothic Book</vt:lpstr>
      <vt:lpstr>Franklin Gothic Heavy</vt:lpstr>
      <vt:lpstr>Franklin Gothic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Lee</dc:creator>
  <cp:lastModifiedBy>Chris Darken</cp:lastModifiedBy>
  <cp:revision>46</cp:revision>
  <dcterms:created xsi:type="dcterms:W3CDTF">2019-04-11T19:00:14Z</dcterms:created>
  <dcterms:modified xsi:type="dcterms:W3CDTF">2023-05-22T21:04:20Z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0x010100C3A035B6AE7A664380395BF9EAC71D05</vt:lpwstr>
  </property>
</Properties>
</file>