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2"/>
  </p:handoutMasterIdLst>
  <p:sldIdLst>
    <p:sldId id="256" r:id="rId5"/>
    <p:sldId id="257" r:id="rId6"/>
    <p:sldId id="258" r:id="rId7"/>
    <p:sldId id="259" r:id="rId8"/>
    <p:sldId id="260" r:id="rId9"/>
    <p:sldId id="261" r:id="rId10"/>
    <p:sldId id="262" r:id="rId11"/>
    <p:sldId id="266" r:id="rId12"/>
    <p:sldId id="267" r:id="rId13"/>
    <p:sldId id="268" r:id="rId14"/>
    <p:sldId id="269" r:id="rId15"/>
    <p:sldId id="274" r:id="rId16"/>
    <p:sldId id="275" r:id="rId17"/>
    <p:sldId id="276" r:id="rId18"/>
    <p:sldId id="277" r:id="rId19"/>
    <p:sldId id="278"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7DF"/>
    <a:srgbClr val="7FD7A7"/>
    <a:srgbClr val="FF7F7F"/>
    <a:srgbClr val="2356B4"/>
    <a:srgbClr val="ED5012"/>
    <a:srgbClr val="001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93" autoAdjust="0"/>
    <p:restoredTop sz="94660"/>
  </p:normalViewPr>
  <p:slideViewPr>
    <p:cSldViewPr snapToGrid="0">
      <p:cViewPr varScale="1">
        <p:scale>
          <a:sx n="161" d="100"/>
          <a:sy n="161" d="100"/>
        </p:scale>
        <p:origin x="150" y="1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7" d="100"/>
          <a:sy n="107" d="100"/>
        </p:scale>
        <p:origin x="219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7F3E9-4C52-4608-9B3C-C8A34129B175}" type="datetimeFigureOut">
              <a:rPr lang="en-US" smtClean="0"/>
              <a:t>5/22/2023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76AB1C-59F8-470D-BD0A-E626F520FD75}" type="slidenum">
              <a:rPr lang="en-US" smtClean="0"/>
              <a:t>‹#›</a:t>
            </a:fld>
            <a:endParaRPr lang="en-US"/>
          </a:p>
        </p:txBody>
      </p:sp>
    </p:spTree>
    <p:extLst>
      <p:ext uri="{BB962C8B-B14F-4D97-AF65-F5344CB8AC3E}">
        <p14:creationId xmlns:p14="http://schemas.microsoft.com/office/powerpoint/2010/main" val="41836056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807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36987" y="5536407"/>
            <a:ext cx="519490" cy="1063717"/>
          </a:xfrm>
          <a:prstGeom prst="rect">
            <a:avLst/>
          </a:prstGeom>
        </p:spPr>
      </p:pic>
    </p:spTree>
    <p:extLst>
      <p:ext uri="{BB962C8B-B14F-4D97-AF65-F5344CB8AC3E}">
        <p14:creationId xmlns:p14="http://schemas.microsoft.com/office/powerpoint/2010/main" val="12177822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ian.fitzpatrick@nps.edu"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942735" y="1826517"/>
            <a:ext cx="7877792" cy="1569660"/>
          </a:xfrm>
          <a:prstGeom prst="rect">
            <a:avLst/>
          </a:prstGeom>
          <a:noFill/>
        </p:spPr>
        <p:txBody>
          <a:bodyPr wrap="square" rtlCol="0">
            <a:spAutoFit/>
          </a:bodyPr>
          <a:lstStyle/>
          <a:p>
            <a:pPr algn="r"/>
            <a:r>
              <a:rPr lang="en-US" sz="4800" dirty="0">
                <a:solidFill>
                  <a:srgbClr val="00133B"/>
                </a:solidFill>
                <a:latin typeface="Franklin Gothic Heavy" panose="020B0903020102020204" pitchFamily="34" charset="0"/>
              </a:rPr>
              <a:t>Live Virtual Constructive Learning Laboratory</a:t>
            </a:r>
          </a:p>
        </p:txBody>
      </p:sp>
      <p:sp>
        <p:nvSpPr>
          <p:cNvPr id="8" name="TextBox 7"/>
          <p:cNvSpPr txBox="1"/>
          <p:nvPr/>
        </p:nvSpPr>
        <p:spPr>
          <a:xfrm>
            <a:off x="5866107" y="3269868"/>
            <a:ext cx="5954419" cy="769441"/>
          </a:xfrm>
          <a:prstGeom prst="rect">
            <a:avLst/>
          </a:prstGeom>
          <a:noFill/>
        </p:spPr>
        <p:txBody>
          <a:bodyPr wrap="square" rtlCol="0">
            <a:spAutoFit/>
          </a:bodyPr>
          <a:lstStyle/>
          <a:p>
            <a:pPr algn="r"/>
            <a:r>
              <a:rPr lang="en-US" sz="4400" dirty="0">
                <a:solidFill>
                  <a:srgbClr val="2356B4"/>
                </a:solidFill>
                <a:latin typeface="+mj-lt"/>
              </a:rPr>
              <a:t>Mr. Christian Fitzpatrick</a:t>
            </a:r>
          </a:p>
        </p:txBody>
      </p:sp>
      <p:sp>
        <p:nvSpPr>
          <p:cNvPr id="9" name="TextBox 8"/>
          <p:cNvSpPr txBox="1"/>
          <p:nvPr/>
        </p:nvSpPr>
        <p:spPr>
          <a:xfrm>
            <a:off x="5619750" y="4034217"/>
            <a:ext cx="6200777" cy="523220"/>
          </a:xfrm>
          <a:prstGeom prst="rect">
            <a:avLst/>
          </a:prstGeom>
          <a:noFill/>
        </p:spPr>
        <p:txBody>
          <a:bodyPr wrap="square" rtlCol="0">
            <a:spAutoFit/>
          </a:bodyPr>
          <a:lstStyle/>
          <a:p>
            <a:pPr algn="r"/>
            <a:r>
              <a:rPr lang="en-US" sz="2800" dirty="0">
                <a:solidFill>
                  <a:srgbClr val="2356B4"/>
                </a:solidFill>
                <a:latin typeface="+mj-lt"/>
              </a:rPr>
              <a:t>23 May 2023</a:t>
            </a:r>
          </a:p>
        </p:txBody>
      </p:sp>
      <p:sp>
        <p:nvSpPr>
          <p:cNvPr id="10" name="TextBox 9"/>
          <p:cNvSpPr txBox="1"/>
          <p:nvPr/>
        </p:nvSpPr>
        <p:spPr>
          <a:xfrm>
            <a:off x="5953125" y="4465997"/>
            <a:ext cx="5867402" cy="954107"/>
          </a:xfrm>
          <a:prstGeom prst="rect">
            <a:avLst/>
          </a:prstGeom>
          <a:noFill/>
        </p:spPr>
        <p:txBody>
          <a:bodyPr wrap="square" rtlCol="0">
            <a:spAutoFit/>
          </a:bodyPr>
          <a:lstStyle/>
          <a:p>
            <a:pPr algn="r"/>
            <a:r>
              <a:rPr lang="en-US" sz="2800" dirty="0">
                <a:solidFill>
                  <a:srgbClr val="2356B4"/>
                </a:solidFill>
                <a:latin typeface="+mj-lt"/>
              </a:rPr>
              <a:t>Email: </a:t>
            </a:r>
            <a:r>
              <a:rPr lang="en-US" sz="2800" dirty="0">
                <a:solidFill>
                  <a:srgbClr val="2356B4"/>
                </a:solidFill>
                <a:latin typeface="+mj-lt"/>
                <a:hlinkClick r:id="rId3"/>
              </a:rPr>
              <a:t>christian.fitzpatrick@nps.edu</a:t>
            </a:r>
            <a:endParaRPr lang="en-US" sz="2800" dirty="0">
              <a:solidFill>
                <a:srgbClr val="2356B4"/>
              </a:solidFill>
              <a:latin typeface="+mj-lt"/>
            </a:endParaRPr>
          </a:p>
          <a:p>
            <a:pPr algn="r"/>
            <a:r>
              <a:rPr lang="en-US" sz="2800" dirty="0">
                <a:solidFill>
                  <a:srgbClr val="2356B4"/>
                </a:solidFill>
                <a:latin typeface="+mj-lt"/>
              </a:rPr>
              <a:t>Phone: (831) 656-6992</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5" y="-163835"/>
            <a:ext cx="6257768" cy="62528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010" y="6062905"/>
            <a:ext cx="1716199" cy="45228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320" y="5972565"/>
            <a:ext cx="998001" cy="689528"/>
          </a:xfrm>
          <a:prstGeom prst="rect">
            <a:avLst/>
          </a:prstGeom>
        </p:spPr>
      </p:pic>
    </p:spTree>
    <p:extLst>
      <p:ext uri="{BB962C8B-B14F-4D97-AF65-F5344CB8AC3E}">
        <p14:creationId xmlns:p14="http://schemas.microsoft.com/office/powerpoint/2010/main" val="281579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FY22-23 Projects</a:t>
            </a:r>
          </a:p>
        </p:txBody>
      </p:sp>
      <p:sp>
        <p:nvSpPr>
          <p:cNvPr id="3" name="TextBox 2"/>
          <p:cNvSpPr txBox="1"/>
          <p:nvPr/>
        </p:nvSpPr>
        <p:spPr>
          <a:xfrm>
            <a:off x="480561" y="1003047"/>
            <a:ext cx="11230878" cy="5336846"/>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ONR Tech Solutions Project #913: Small Unit Mission Planner (Dr. </a:t>
            </a:r>
            <a:r>
              <a:rPr lang="en-US" sz="2400" dirty="0" err="1">
                <a:solidFill>
                  <a:prstClr val="white">
                    <a:lumMod val="85000"/>
                  </a:prstClr>
                </a:solidFill>
                <a:latin typeface="+mj-lt"/>
                <a:ea typeface="MS PGothic" pitchFamily="34" charset="-128"/>
              </a:rPr>
              <a:t>Blais</a:t>
            </a:r>
            <a:r>
              <a:rPr lang="en-US" sz="2400" dirty="0">
                <a:solidFill>
                  <a:prstClr val="white">
                    <a:lumMod val="85000"/>
                  </a:prstClr>
                </a:solidFill>
                <a:latin typeface="+mj-lt"/>
                <a:ea typeface="MS PGothic" pitchFamily="34" charset="-128"/>
              </a:rPr>
              <a:t> and Major Hickey)</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NPS-23-N255: Improving Identification of Ship Tracks Using a Data Driven Approach (Dr. Balogh)</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NPS-23-M197A: Enhancing the USMC VTOL Family of Systems (Mr. Scot Miller)</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Systems Engineering Capstone: Assessing Pilot Task Saturation in the Future Vertical Lift (FVL) during Expeditionary Advanced Base Operations (EABO) (Dr. Bonnie Johnson)</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Modeling the Value of Naval Presence (Dr. Jerry Hendrix and Dr. Balogh)</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CRUSER: Interactive Synthetic Environment (ISE) to Evaluate Zero-Carbon UAS Launch Platforms in the Arctic (Dr. Dew and Dr. Balogh)</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NMSO: Integrated Naval Testing, Training, and Evaluation Environments (Dr. Balogh)</a:t>
            </a:r>
          </a:p>
        </p:txBody>
      </p:sp>
    </p:spTree>
    <p:extLst>
      <p:ext uri="{BB962C8B-B14F-4D97-AF65-F5344CB8AC3E}">
        <p14:creationId xmlns:p14="http://schemas.microsoft.com/office/powerpoint/2010/main" val="2170745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FY22-23 Projects</a:t>
            </a:r>
          </a:p>
        </p:txBody>
      </p:sp>
      <p:sp>
        <p:nvSpPr>
          <p:cNvPr id="3" name="TextBox 2"/>
          <p:cNvSpPr txBox="1"/>
          <p:nvPr/>
        </p:nvSpPr>
        <p:spPr>
          <a:xfrm>
            <a:off x="480561" y="1003047"/>
            <a:ext cx="11230878" cy="2012859"/>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Operational Energy Capability Improvement Fund (OECIF): Airship Deployment for DoD Missions in a Contested Battlespace (Mr. Chris Fitzpatrick)</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Operational Energy Capability Improvement Fund (OECIF): Tactical Cloud Architectures and 5G Communications for Distributed Live Virtual Constructive Training Environments (Mr. Chris Fitzpatrick) </a:t>
            </a:r>
          </a:p>
        </p:txBody>
      </p:sp>
    </p:spTree>
    <p:extLst>
      <p:ext uri="{BB962C8B-B14F-4D97-AF65-F5344CB8AC3E}">
        <p14:creationId xmlns:p14="http://schemas.microsoft.com/office/powerpoint/2010/main" val="1383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523220"/>
          </a:xfrm>
          <a:prstGeom prst="rect">
            <a:avLst/>
          </a:prstGeom>
          <a:noFill/>
        </p:spPr>
        <p:txBody>
          <a:bodyPr wrap="square" rtlCol="0">
            <a:spAutoFit/>
          </a:bodyPr>
          <a:lstStyle/>
          <a:p>
            <a:r>
              <a:rPr lang="en-US" sz="2800" dirty="0">
                <a:solidFill>
                  <a:prstClr val="white">
                    <a:lumMod val="85000"/>
                  </a:prstClr>
                </a:solidFill>
                <a:latin typeface="+mj-lt"/>
                <a:ea typeface="MS PGothic" pitchFamily="34" charset="-128"/>
              </a:rPr>
              <a:t>Modeling the Value of Naval Presence</a:t>
            </a:r>
            <a:endParaRPr lang="en-US" sz="2800" dirty="0">
              <a:solidFill>
                <a:schemeClr val="bg1"/>
              </a:solidFill>
              <a:latin typeface="Franklin Gothic Heavy" panose="020B0903020102020204" pitchFamily="34" charset="0"/>
            </a:endParaRPr>
          </a:p>
        </p:txBody>
      </p:sp>
      <p:sp>
        <p:nvSpPr>
          <p:cNvPr id="3" name="TextBox 2"/>
          <p:cNvSpPr txBox="1"/>
          <p:nvPr/>
        </p:nvSpPr>
        <p:spPr>
          <a:xfrm>
            <a:off x="480561" y="1003047"/>
            <a:ext cx="11230878" cy="3564053"/>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US Navy has a long-standing, global mission to “defend freedom, preserve economic prosperity, and keep the seas open and free” (US Navy, 2022)</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This is no small task and requires the keen management of both time &amp; space and resources &amp; their allocation</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Consider a simple metric; there are 134 million square miles of ocean in the world (Roger Williams University, 2022). This will only increase by mid-century when we anticipate the Arctic Ocean to be ice-free and fully trafficable in the summer months adding an additional 5 million square miles to patrol (Kramer, 2021)</a:t>
            </a:r>
          </a:p>
        </p:txBody>
      </p:sp>
      <p:pic>
        <p:nvPicPr>
          <p:cNvPr id="2" name="Picture 1">
            <a:extLst>
              <a:ext uri="{FF2B5EF4-FFF2-40B4-BE49-F238E27FC236}">
                <a16:creationId xmlns:a16="http://schemas.microsoft.com/office/drawing/2014/main" id="{7DAF60C4-4F51-517D-EEE2-288AE7ACBB4D}"/>
              </a:ext>
            </a:extLst>
          </p:cNvPr>
          <p:cNvPicPr>
            <a:picLocks noChangeAspect="1"/>
          </p:cNvPicPr>
          <p:nvPr/>
        </p:nvPicPr>
        <p:blipFill rotWithShape="1">
          <a:blip r:embed="rId2">
            <a:extLst>
              <a:ext uri="{28A0092B-C50C-407E-A947-70E740481C1C}">
                <a14:useLocalDpi xmlns:a14="http://schemas.microsoft.com/office/drawing/2010/main" val="0"/>
              </a:ext>
            </a:extLst>
          </a:blip>
          <a:srcRect t="23860"/>
          <a:stretch/>
        </p:blipFill>
        <p:spPr bwMode="auto">
          <a:xfrm>
            <a:off x="5759532" y="4302302"/>
            <a:ext cx="5293063" cy="1663323"/>
          </a:xfrm>
          <a:prstGeom prst="rect">
            <a:avLst/>
          </a:prstGeom>
          <a:ln>
            <a:solidFill>
              <a:schemeClr val="tx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010FE96-4850-A2A7-66DE-17E6E0344465}"/>
              </a:ext>
            </a:extLst>
          </p:cNvPr>
          <p:cNvSpPr txBox="1"/>
          <p:nvPr/>
        </p:nvSpPr>
        <p:spPr>
          <a:xfrm>
            <a:off x="5759532" y="5965625"/>
            <a:ext cx="5293064" cy="276999"/>
          </a:xfrm>
          <a:prstGeom prst="rect">
            <a:avLst/>
          </a:prstGeom>
          <a:noFill/>
        </p:spPr>
        <p:txBody>
          <a:bodyPr wrap="square" rtlCol="0">
            <a:spAutoFit/>
          </a:bodyPr>
          <a:lstStyle/>
          <a:p>
            <a:pPr marL="0" marR="0" algn="ctr">
              <a:spcBef>
                <a:spcPts val="0"/>
              </a:spcBef>
              <a:spcAft>
                <a:spcPts val="1000"/>
              </a:spcAft>
            </a:pPr>
            <a:r>
              <a:rPr lang="en-US" sz="1200" i="1"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Status of US Navy Ships Underway as of 15 Dec 2022 Source US Navy, 2022</a:t>
            </a:r>
          </a:p>
        </p:txBody>
      </p:sp>
      <p:sp>
        <p:nvSpPr>
          <p:cNvPr id="5" name="TextBox 4">
            <a:extLst>
              <a:ext uri="{FF2B5EF4-FFF2-40B4-BE49-F238E27FC236}">
                <a16:creationId xmlns:a16="http://schemas.microsoft.com/office/drawing/2014/main" id="{15FCED4E-01F2-DEFC-61A5-BE5CDA12B1E5}"/>
              </a:ext>
            </a:extLst>
          </p:cNvPr>
          <p:cNvSpPr txBox="1"/>
          <p:nvPr/>
        </p:nvSpPr>
        <p:spPr>
          <a:xfrm>
            <a:off x="480561" y="4466791"/>
            <a:ext cx="5088966" cy="1569660"/>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Chief of Naval Operations (CNO) must provide naval presence in these areas with a limited sized Fleet of surface ships</a:t>
            </a:r>
          </a:p>
        </p:txBody>
      </p:sp>
    </p:spTree>
    <p:extLst>
      <p:ext uri="{BB962C8B-B14F-4D97-AF65-F5344CB8AC3E}">
        <p14:creationId xmlns:p14="http://schemas.microsoft.com/office/powerpoint/2010/main" val="181103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954107"/>
          </a:xfrm>
          <a:prstGeom prst="rect">
            <a:avLst/>
          </a:prstGeom>
          <a:noFill/>
        </p:spPr>
        <p:txBody>
          <a:bodyPr wrap="square" rtlCol="0">
            <a:spAutoFit/>
          </a:bodyPr>
          <a:lstStyle/>
          <a:p>
            <a:r>
              <a:rPr lang="en-US" sz="2800" dirty="0">
                <a:solidFill>
                  <a:prstClr val="white">
                    <a:lumMod val="85000"/>
                  </a:prstClr>
                </a:solidFill>
                <a:latin typeface="+mj-lt"/>
                <a:ea typeface="MS PGothic" pitchFamily="34" charset="-128"/>
              </a:rPr>
              <a:t>Interactive Synthetic Environment (ISE) to Evaluate Zero-Carbon UAS Launch Platforms in the Arctic</a:t>
            </a:r>
            <a:endParaRPr lang="en-US" sz="2800" dirty="0">
              <a:solidFill>
                <a:schemeClr val="bg1"/>
              </a:solidFill>
              <a:latin typeface="Franklin Gothic Heavy" panose="020B0903020102020204" pitchFamily="34" charset="0"/>
            </a:endParaRPr>
          </a:p>
        </p:txBody>
      </p:sp>
      <p:pic>
        <p:nvPicPr>
          <p:cNvPr id="10" name="Picture 9">
            <a:extLst>
              <a:ext uri="{FF2B5EF4-FFF2-40B4-BE49-F238E27FC236}">
                <a16:creationId xmlns:a16="http://schemas.microsoft.com/office/drawing/2014/main" id="{756AC47E-789F-43B7-5EF3-039141F9762B}"/>
              </a:ext>
            </a:extLst>
          </p:cNvPr>
          <p:cNvPicPr>
            <a:picLocks noChangeAspect="1"/>
          </p:cNvPicPr>
          <p:nvPr/>
        </p:nvPicPr>
        <p:blipFill>
          <a:blip r:embed="rId2"/>
          <a:stretch>
            <a:fillRect/>
          </a:stretch>
        </p:blipFill>
        <p:spPr>
          <a:xfrm>
            <a:off x="422887" y="1189384"/>
            <a:ext cx="4628434" cy="2502075"/>
          </a:xfrm>
          <a:prstGeom prst="rect">
            <a:avLst/>
          </a:prstGeom>
        </p:spPr>
      </p:pic>
      <p:pic>
        <p:nvPicPr>
          <p:cNvPr id="11" name="Picture 10">
            <a:extLst>
              <a:ext uri="{FF2B5EF4-FFF2-40B4-BE49-F238E27FC236}">
                <a16:creationId xmlns:a16="http://schemas.microsoft.com/office/drawing/2014/main" id="{C7D0003E-F9E3-3400-BFCD-BCC7193861CD}"/>
              </a:ext>
            </a:extLst>
          </p:cNvPr>
          <p:cNvPicPr>
            <a:picLocks noChangeAspect="1"/>
          </p:cNvPicPr>
          <p:nvPr/>
        </p:nvPicPr>
        <p:blipFill>
          <a:blip r:embed="rId3"/>
          <a:stretch>
            <a:fillRect/>
          </a:stretch>
        </p:blipFill>
        <p:spPr>
          <a:xfrm>
            <a:off x="6096000" y="3562680"/>
            <a:ext cx="4672906" cy="2502075"/>
          </a:xfrm>
          <a:prstGeom prst="rect">
            <a:avLst/>
          </a:prstGeom>
        </p:spPr>
      </p:pic>
      <p:sp>
        <p:nvSpPr>
          <p:cNvPr id="12" name="TextBox 11">
            <a:extLst>
              <a:ext uri="{FF2B5EF4-FFF2-40B4-BE49-F238E27FC236}">
                <a16:creationId xmlns:a16="http://schemas.microsoft.com/office/drawing/2014/main" id="{CBF92005-1F80-DA2B-5801-F48FED517D09}"/>
              </a:ext>
            </a:extLst>
          </p:cNvPr>
          <p:cNvSpPr txBox="1"/>
          <p:nvPr/>
        </p:nvSpPr>
        <p:spPr>
          <a:xfrm>
            <a:off x="5549374" y="1717146"/>
            <a:ext cx="5940003" cy="1446550"/>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Simulation of Operations from Thule AB</a:t>
            </a:r>
          </a:p>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115 possible routes</a:t>
            </a:r>
          </a:p>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Find the best force mix of Airlander 10s and Scan Eagles to support naval surface  presence</a:t>
            </a:r>
          </a:p>
        </p:txBody>
      </p:sp>
      <p:sp>
        <p:nvSpPr>
          <p:cNvPr id="13" name="TextBox 12">
            <a:extLst>
              <a:ext uri="{FF2B5EF4-FFF2-40B4-BE49-F238E27FC236}">
                <a16:creationId xmlns:a16="http://schemas.microsoft.com/office/drawing/2014/main" id="{DC74FDF1-F089-2BB0-6355-7E1FCBACABD2}"/>
              </a:ext>
            </a:extLst>
          </p:cNvPr>
          <p:cNvSpPr txBox="1"/>
          <p:nvPr/>
        </p:nvSpPr>
        <p:spPr>
          <a:xfrm>
            <a:off x="155997" y="4090442"/>
            <a:ext cx="5940003" cy="1446550"/>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Simulation of Operations from Eielson AFB</a:t>
            </a:r>
          </a:p>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77 possible routes</a:t>
            </a:r>
          </a:p>
          <a:p>
            <a:pPr marL="342900" indent="-342900" fontAlgn="base">
              <a:spcBef>
                <a:spcPct val="20000"/>
              </a:spcBef>
              <a:spcAft>
                <a:spcPct val="0"/>
              </a:spcAft>
              <a:buFont typeface="Arial" panose="020B0604020202020204" pitchFamily="34" charset="0"/>
              <a:buChar char="•"/>
            </a:pPr>
            <a:r>
              <a:rPr lang="en-US" sz="2000" dirty="0">
                <a:solidFill>
                  <a:prstClr val="white">
                    <a:lumMod val="85000"/>
                  </a:prstClr>
                </a:solidFill>
                <a:latin typeface="+mj-lt"/>
                <a:ea typeface="MS PGothic" pitchFamily="34" charset="-128"/>
              </a:rPr>
              <a:t>Find the best force mix of Airlander 10s and Scan Eagles to support naval surface  presence</a:t>
            </a:r>
          </a:p>
        </p:txBody>
      </p:sp>
    </p:spTree>
    <p:extLst>
      <p:ext uri="{BB962C8B-B14F-4D97-AF65-F5344CB8AC3E}">
        <p14:creationId xmlns:p14="http://schemas.microsoft.com/office/powerpoint/2010/main" val="113260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523220"/>
          </a:xfrm>
          <a:prstGeom prst="rect">
            <a:avLst/>
          </a:prstGeom>
          <a:noFill/>
        </p:spPr>
        <p:txBody>
          <a:bodyPr wrap="square" rtlCol="0">
            <a:spAutoFit/>
          </a:bodyPr>
          <a:lstStyle/>
          <a:p>
            <a:r>
              <a:rPr lang="en-US" sz="2800" dirty="0">
                <a:solidFill>
                  <a:prstClr val="white">
                    <a:lumMod val="85000"/>
                  </a:prstClr>
                </a:solidFill>
                <a:latin typeface="+mj-lt"/>
                <a:ea typeface="MS PGothic" pitchFamily="34" charset="-128"/>
              </a:rPr>
              <a:t>Integrated Naval Testing, Training, and Evaluation Environments</a:t>
            </a:r>
            <a:endParaRPr lang="en-US" sz="2800" dirty="0">
              <a:solidFill>
                <a:schemeClr val="bg1"/>
              </a:solidFill>
              <a:latin typeface="Franklin Gothic Heavy" panose="020B0903020102020204" pitchFamily="34" charset="0"/>
            </a:endParaRPr>
          </a:p>
        </p:txBody>
      </p:sp>
      <p:sp>
        <p:nvSpPr>
          <p:cNvPr id="3" name="TextBox 2"/>
          <p:cNvSpPr txBox="1"/>
          <p:nvPr/>
        </p:nvSpPr>
        <p:spPr>
          <a:xfrm>
            <a:off x="480561" y="1003047"/>
            <a:ext cx="3619991" cy="4819781"/>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Fleet Training Use Case Assessment</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Fleet Test &amp; Evaluation Use Case Assessment</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Lab Creation</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Proof of Concept Event </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Joint Simulation BUS and Architecture Management Integration Environment Assessment</a:t>
            </a:r>
          </a:p>
        </p:txBody>
      </p:sp>
      <p:grpSp>
        <p:nvGrpSpPr>
          <p:cNvPr id="2" name="Group 1">
            <a:extLst>
              <a:ext uri="{FF2B5EF4-FFF2-40B4-BE49-F238E27FC236}">
                <a16:creationId xmlns:a16="http://schemas.microsoft.com/office/drawing/2014/main" id="{65CF8657-0DBD-0510-E1E7-49B5BECB4798}"/>
              </a:ext>
            </a:extLst>
          </p:cNvPr>
          <p:cNvGrpSpPr/>
          <p:nvPr/>
        </p:nvGrpSpPr>
        <p:grpSpPr>
          <a:xfrm>
            <a:off x="3706900" y="4126147"/>
            <a:ext cx="1523999" cy="880534"/>
            <a:chOff x="1151467" y="5206999"/>
            <a:chExt cx="1523999" cy="880534"/>
          </a:xfrm>
          <a:solidFill>
            <a:schemeClr val="bg1"/>
          </a:solidFill>
        </p:grpSpPr>
        <p:sp>
          <p:nvSpPr>
            <p:cNvPr id="4" name="Rectangle: Rounded Corners 3">
              <a:extLst>
                <a:ext uri="{FF2B5EF4-FFF2-40B4-BE49-F238E27FC236}">
                  <a16:creationId xmlns:a16="http://schemas.microsoft.com/office/drawing/2014/main" id="{A617D347-78B5-A68F-DBBA-7BE03BC21638}"/>
                </a:ext>
              </a:extLst>
            </p:cNvPr>
            <p:cNvSpPr/>
            <p:nvPr/>
          </p:nvSpPr>
          <p:spPr>
            <a:xfrm>
              <a:off x="1151467" y="5206999"/>
              <a:ext cx="1523999" cy="8805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8B060A17-924C-6011-24EF-5E9464665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260" y="5278172"/>
              <a:ext cx="1014412" cy="738187"/>
            </a:xfrm>
            <a:prstGeom prst="rect">
              <a:avLst/>
            </a:prstGeom>
            <a:grpFill/>
          </p:spPr>
        </p:pic>
      </p:grpSp>
      <p:sp>
        <p:nvSpPr>
          <p:cNvPr id="6" name="Rectangle: Rounded Corners 5">
            <a:extLst>
              <a:ext uri="{FF2B5EF4-FFF2-40B4-BE49-F238E27FC236}">
                <a16:creationId xmlns:a16="http://schemas.microsoft.com/office/drawing/2014/main" id="{78AE41F9-6A7E-AB26-458D-A24BFC042F7A}"/>
              </a:ext>
            </a:extLst>
          </p:cNvPr>
          <p:cNvSpPr/>
          <p:nvPr/>
        </p:nvSpPr>
        <p:spPr>
          <a:xfrm>
            <a:off x="5373168" y="1728540"/>
            <a:ext cx="1523999" cy="8805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RTI-S</a:t>
            </a:r>
          </a:p>
        </p:txBody>
      </p:sp>
      <p:sp>
        <p:nvSpPr>
          <p:cNvPr id="8" name="Rectangle: Rounded Corners 7">
            <a:extLst>
              <a:ext uri="{FF2B5EF4-FFF2-40B4-BE49-F238E27FC236}">
                <a16:creationId xmlns:a16="http://schemas.microsoft.com/office/drawing/2014/main" id="{EA4C9558-F70B-7FDA-106C-0048BFDF02ED}"/>
              </a:ext>
            </a:extLst>
          </p:cNvPr>
          <p:cNvSpPr/>
          <p:nvPr/>
        </p:nvSpPr>
        <p:spPr>
          <a:xfrm>
            <a:off x="8421166" y="1728540"/>
            <a:ext cx="1523999" cy="8805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NASMP to WDW/PDW Plugin</a:t>
            </a:r>
          </a:p>
        </p:txBody>
      </p:sp>
      <p:sp>
        <p:nvSpPr>
          <p:cNvPr id="9" name="Rectangle: Rounded Corners 8">
            <a:extLst>
              <a:ext uri="{FF2B5EF4-FFF2-40B4-BE49-F238E27FC236}">
                <a16:creationId xmlns:a16="http://schemas.microsoft.com/office/drawing/2014/main" id="{37B2FE5D-E009-36DD-67E8-017F8A75D82B}"/>
              </a:ext>
            </a:extLst>
          </p:cNvPr>
          <p:cNvSpPr/>
          <p:nvPr/>
        </p:nvSpPr>
        <p:spPr>
          <a:xfrm>
            <a:off x="10347340" y="4275475"/>
            <a:ext cx="1523999" cy="880534"/>
          </a:xfrm>
          <a:prstGeom prst="round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Threat System Emulator</a:t>
            </a:r>
          </a:p>
        </p:txBody>
      </p:sp>
      <p:grpSp>
        <p:nvGrpSpPr>
          <p:cNvPr id="10" name="Group 9">
            <a:extLst>
              <a:ext uri="{FF2B5EF4-FFF2-40B4-BE49-F238E27FC236}">
                <a16:creationId xmlns:a16="http://schemas.microsoft.com/office/drawing/2014/main" id="{C469372D-337A-CA5C-778A-767CA00222C7}"/>
              </a:ext>
            </a:extLst>
          </p:cNvPr>
          <p:cNvGrpSpPr/>
          <p:nvPr/>
        </p:nvGrpSpPr>
        <p:grpSpPr>
          <a:xfrm>
            <a:off x="7298686" y="4102540"/>
            <a:ext cx="1523999" cy="880534"/>
            <a:chOff x="1151467" y="5206999"/>
            <a:chExt cx="1523999" cy="880534"/>
          </a:xfrm>
          <a:solidFill>
            <a:schemeClr val="bg1"/>
          </a:solidFill>
        </p:grpSpPr>
        <p:sp>
          <p:nvSpPr>
            <p:cNvPr id="11" name="Rectangle: Rounded Corners 10">
              <a:extLst>
                <a:ext uri="{FF2B5EF4-FFF2-40B4-BE49-F238E27FC236}">
                  <a16:creationId xmlns:a16="http://schemas.microsoft.com/office/drawing/2014/main" id="{F0A6ABB6-688E-89B5-FA28-65CE3D9EE000}"/>
                </a:ext>
              </a:extLst>
            </p:cNvPr>
            <p:cNvSpPr/>
            <p:nvPr/>
          </p:nvSpPr>
          <p:spPr>
            <a:xfrm>
              <a:off x="1151467" y="5206999"/>
              <a:ext cx="1523999" cy="880534"/>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2" name="Picture 11">
              <a:extLst>
                <a:ext uri="{FF2B5EF4-FFF2-40B4-BE49-F238E27FC236}">
                  <a16:creationId xmlns:a16="http://schemas.microsoft.com/office/drawing/2014/main" id="{9281B593-38F3-7401-646B-7A12C555E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260" y="5278172"/>
              <a:ext cx="1014412" cy="738187"/>
            </a:xfrm>
            <a:prstGeom prst="rect">
              <a:avLst/>
            </a:prstGeom>
            <a:grpFill/>
          </p:spPr>
        </p:pic>
      </p:grpSp>
      <p:sp>
        <p:nvSpPr>
          <p:cNvPr id="13" name="TextBox 12">
            <a:extLst>
              <a:ext uri="{FF2B5EF4-FFF2-40B4-BE49-F238E27FC236}">
                <a16:creationId xmlns:a16="http://schemas.microsoft.com/office/drawing/2014/main" id="{0B17AA07-7359-FF2B-CEDF-EEDE32BE37BA}"/>
              </a:ext>
            </a:extLst>
          </p:cNvPr>
          <p:cNvSpPr txBox="1"/>
          <p:nvPr/>
        </p:nvSpPr>
        <p:spPr>
          <a:xfrm>
            <a:off x="3706899" y="4997818"/>
            <a:ext cx="1523999" cy="830997"/>
          </a:xfrm>
          <a:prstGeom prst="rect">
            <a:avLst/>
          </a:prstGeom>
          <a:noFill/>
        </p:spPr>
        <p:txBody>
          <a:bodyPr wrap="square" rtlCol="0">
            <a:spAutoFit/>
          </a:bodyPr>
          <a:lstStyle/>
          <a:p>
            <a:pPr algn="ctr"/>
            <a:r>
              <a:rPr lang="en-US" sz="1600" dirty="0">
                <a:solidFill>
                  <a:schemeClr val="bg1"/>
                </a:solidFill>
              </a:rPr>
              <a:t>Simulation modeling Blue Air (2 x F-35)</a:t>
            </a:r>
          </a:p>
        </p:txBody>
      </p:sp>
      <p:sp>
        <p:nvSpPr>
          <p:cNvPr id="14" name="TextBox 13">
            <a:extLst>
              <a:ext uri="{FF2B5EF4-FFF2-40B4-BE49-F238E27FC236}">
                <a16:creationId xmlns:a16="http://schemas.microsoft.com/office/drawing/2014/main" id="{1BAE17AE-D3F7-446F-D228-193246EFCBFA}"/>
              </a:ext>
            </a:extLst>
          </p:cNvPr>
          <p:cNvSpPr txBox="1"/>
          <p:nvPr/>
        </p:nvSpPr>
        <p:spPr>
          <a:xfrm>
            <a:off x="7298685" y="4987495"/>
            <a:ext cx="1523999" cy="830997"/>
          </a:xfrm>
          <a:prstGeom prst="rect">
            <a:avLst/>
          </a:prstGeom>
          <a:noFill/>
        </p:spPr>
        <p:txBody>
          <a:bodyPr wrap="square" rtlCol="0">
            <a:spAutoFit/>
          </a:bodyPr>
          <a:lstStyle/>
          <a:p>
            <a:pPr algn="ctr"/>
            <a:r>
              <a:rPr lang="en-US" sz="1600" dirty="0">
                <a:solidFill>
                  <a:schemeClr val="bg1"/>
                </a:solidFill>
              </a:rPr>
              <a:t>Simulation modeling Red SAM Radar Site</a:t>
            </a:r>
          </a:p>
        </p:txBody>
      </p:sp>
      <p:sp>
        <p:nvSpPr>
          <p:cNvPr id="15" name="TextBox 14">
            <a:extLst>
              <a:ext uri="{FF2B5EF4-FFF2-40B4-BE49-F238E27FC236}">
                <a16:creationId xmlns:a16="http://schemas.microsoft.com/office/drawing/2014/main" id="{D2D46A0A-E993-1DA9-C060-B0EC0ED28199}"/>
              </a:ext>
            </a:extLst>
          </p:cNvPr>
          <p:cNvSpPr txBox="1"/>
          <p:nvPr/>
        </p:nvSpPr>
        <p:spPr>
          <a:xfrm rot="3503878">
            <a:off x="6607245" y="3034653"/>
            <a:ext cx="2120071" cy="276999"/>
          </a:xfrm>
          <a:prstGeom prst="rect">
            <a:avLst/>
          </a:prstGeom>
          <a:noFill/>
        </p:spPr>
        <p:txBody>
          <a:bodyPr wrap="square" rtlCol="0">
            <a:spAutoFit/>
          </a:bodyPr>
          <a:lstStyle/>
          <a:p>
            <a:pPr algn="ctr"/>
            <a:r>
              <a:rPr lang="en-US" sz="1200" dirty="0">
                <a:solidFill>
                  <a:schemeClr val="bg1"/>
                </a:solidFill>
              </a:rPr>
              <a:t>Published messages</a:t>
            </a:r>
          </a:p>
        </p:txBody>
      </p:sp>
      <p:sp>
        <p:nvSpPr>
          <p:cNvPr id="16" name="TextBox 15">
            <a:extLst>
              <a:ext uri="{FF2B5EF4-FFF2-40B4-BE49-F238E27FC236}">
                <a16:creationId xmlns:a16="http://schemas.microsoft.com/office/drawing/2014/main" id="{E20A3906-B1AB-EF1D-3F35-8CCC9B4391C5}"/>
              </a:ext>
            </a:extLst>
          </p:cNvPr>
          <p:cNvSpPr txBox="1"/>
          <p:nvPr/>
        </p:nvSpPr>
        <p:spPr>
          <a:xfrm rot="17666389">
            <a:off x="3692712" y="3110012"/>
            <a:ext cx="2120071" cy="276999"/>
          </a:xfrm>
          <a:prstGeom prst="rect">
            <a:avLst/>
          </a:prstGeom>
          <a:noFill/>
        </p:spPr>
        <p:txBody>
          <a:bodyPr wrap="square" rtlCol="0">
            <a:spAutoFit/>
          </a:bodyPr>
          <a:lstStyle/>
          <a:p>
            <a:pPr algn="ctr"/>
            <a:r>
              <a:rPr lang="en-US" sz="1200" dirty="0">
                <a:solidFill>
                  <a:schemeClr val="bg1"/>
                </a:solidFill>
              </a:rPr>
              <a:t>Published messages</a:t>
            </a:r>
          </a:p>
        </p:txBody>
      </p:sp>
      <p:sp>
        <p:nvSpPr>
          <p:cNvPr id="17" name="TextBox 16">
            <a:extLst>
              <a:ext uri="{FF2B5EF4-FFF2-40B4-BE49-F238E27FC236}">
                <a16:creationId xmlns:a16="http://schemas.microsoft.com/office/drawing/2014/main" id="{3C024533-EF9E-7A93-9DCA-659441CC8111}"/>
              </a:ext>
            </a:extLst>
          </p:cNvPr>
          <p:cNvSpPr txBox="1"/>
          <p:nvPr/>
        </p:nvSpPr>
        <p:spPr>
          <a:xfrm rot="17559998">
            <a:off x="4089114" y="3144851"/>
            <a:ext cx="2120071" cy="276999"/>
          </a:xfrm>
          <a:prstGeom prst="rect">
            <a:avLst/>
          </a:prstGeom>
          <a:noFill/>
        </p:spPr>
        <p:txBody>
          <a:bodyPr wrap="square" rtlCol="0">
            <a:spAutoFit/>
          </a:bodyPr>
          <a:lstStyle/>
          <a:p>
            <a:pPr algn="ctr"/>
            <a:r>
              <a:rPr lang="en-US" sz="1200" dirty="0">
                <a:solidFill>
                  <a:schemeClr val="bg1"/>
                </a:solidFill>
              </a:rPr>
              <a:t>Subscribed messages</a:t>
            </a:r>
          </a:p>
        </p:txBody>
      </p:sp>
      <p:sp>
        <p:nvSpPr>
          <p:cNvPr id="18" name="TextBox 17">
            <a:extLst>
              <a:ext uri="{FF2B5EF4-FFF2-40B4-BE49-F238E27FC236}">
                <a16:creationId xmlns:a16="http://schemas.microsoft.com/office/drawing/2014/main" id="{9417D8AE-CA5C-A924-1E12-DC9D2E002E15}"/>
              </a:ext>
            </a:extLst>
          </p:cNvPr>
          <p:cNvSpPr txBox="1"/>
          <p:nvPr/>
        </p:nvSpPr>
        <p:spPr>
          <a:xfrm rot="3512679">
            <a:off x="6190031" y="3174585"/>
            <a:ext cx="2120071" cy="276999"/>
          </a:xfrm>
          <a:prstGeom prst="rect">
            <a:avLst/>
          </a:prstGeom>
          <a:noFill/>
        </p:spPr>
        <p:txBody>
          <a:bodyPr wrap="square" rtlCol="0">
            <a:spAutoFit/>
          </a:bodyPr>
          <a:lstStyle/>
          <a:p>
            <a:pPr algn="ctr"/>
            <a:r>
              <a:rPr lang="en-US" sz="1200" dirty="0">
                <a:solidFill>
                  <a:schemeClr val="bg1"/>
                </a:solidFill>
              </a:rPr>
              <a:t>Subscribed messages</a:t>
            </a:r>
          </a:p>
        </p:txBody>
      </p:sp>
      <p:cxnSp>
        <p:nvCxnSpPr>
          <p:cNvPr id="19" name="Straight Arrow Connector 18">
            <a:extLst>
              <a:ext uri="{FF2B5EF4-FFF2-40B4-BE49-F238E27FC236}">
                <a16:creationId xmlns:a16="http://schemas.microsoft.com/office/drawing/2014/main" id="{1103EB34-BC76-9EA5-738B-A9E6EBFFD6E0}"/>
              </a:ext>
            </a:extLst>
          </p:cNvPr>
          <p:cNvCxnSpPr>
            <a:stCxn id="4" idx="0"/>
            <a:endCxn id="6" idx="1"/>
          </p:cNvCxnSpPr>
          <p:nvPr/>
        </p:nvCxnSpPr>
        <p:spPr>
          <a:xfrm flipV="1">
            <a:off x="4468900" y="2168807"/>
            <a:ext cx="904268" cy="195734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26C6C0F-33CF-8A20-501B-E3D020036245}"/>
              </a:ext>
            </a:extLst>
          </p:cNvPr>
          <p:cNvCxnSpPr>
            <a:cxnSpLocks/>
            <a:stCxn id="11" idx="0"/>
            <a:endCxn id="6" idx="3"/>
          </p:cNvCxnSpPr>
          <p:nvPr/>
        </p:nvCxnSpPr>
        <p:spPr>
          <a:xfrm flipH="1" flipV="1">
            <a:off x="6897167" y="2168807"/>
            <a:ext cx="1163519" cy="1933733"/>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01BB874-2ED8-8F22-7831-6F61F84F5D05}"/>
              </a:ext>
            </a:extLst>
          </p:cNvPr>
          <p:cNvCxnSpPr>
            <a:cxnSpLocks/>
          </p:cNvCxnSpPr>
          <p:nvPr/>
        </p:nvCxnSpPr>
        <p:spPr>
          <a:xfrm flipH="1">
            <a:off x="4930363" y="2599646"/>
            <a:ext cx="636336" cy="1526501"/>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DDD9A9-01AC-49FD-1A96-86B3A2BC3918}"/>
              </a:ext>
            </a:extLst>
          </p:cNvPr>
          <p:cNvCxnSpPr>
            <a:cxnSpLocks/>
          </p:cNvCxnSpPr>
          <p:nvPr/>
        </p:nvCxnSpPr>
        <p:spPr>
          <a:xfrm>
            <a:off x="6685418" y="2599247"/>
            <a:ext cx="914302" cy="1491822"/>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8179BF-DD6E-0B88-4C52-467EC4D21AC8}"/>
              </a:ext>
            </a:extLst>
          </p:cNvPr>
          <p:cNvCxnSpPr>
            <a:cxnSpLocks/>
            <a:stCxn id="6" idx="3"/>
            <a:endCxn id="8" idx="1"/>
          </p:cNvCxnSpPr>
          <p:nvPr/>
        </p:nvCxnSpPr>
        <p:spPr>
          <a:xfrm>
            <a:off x="6897167" y="2168807"/>
            <a:ext cx="1523999" cy="0"/>
          </a:xfrm>
          <a:prstGeom prst="straightConnector1">
            <a:avLst/>
          </a:prstGeom>
          <a:ln>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186B27-07A7-932A-1529-51D4C2E0466E}"/>
              </a:ext>
            </a:extLst>
          </p:cNvPr>
          <p:cNvSpPr txBox="1"/>
          <p:nvPr/>
        </p:nvSpPr>
        <p:spPr>
          <a:xfrm>
            <a:off x="6946919" y="1865563"/>
            <a:ext cx="1401418" cy="276999"/>
          </a:xfrm>
          <a:prstGeom prst="rect">
            <a:avLst/>
          </a:prstGeom>
          <a:noFill/>
        </p:spPr>
        <p:txBody>
          <a:bodyPr wrap="square" rtlCol="0">
            <a:spAutoFit/>
          </a:bodyPr>
          <a:lstStyle/>
          <a:p>
            <a:pPr algn="ctr"/>
            <a:r>
              <a:rPr lang="en-US" sz="1200" dirty="0">
                <a:solidFill>
                  <a:schemeClr val="bg1"/>
                </a:solidFill>
              </a:rPr>
              <a:t>All messages</a:t>
            </a:r>
          </a:p>
        </p:txBody>
      </p:sp>
      <p:sp>
        <p:nvSpPr>
          <p:cNvPr id="25" name="TextBox 24">
            <a:extLst>
              <a:ext uri="{FF2B5EF4-FFF2-40B4-BE49-F238E27FC236}">
                <a16:creationId xmlns:a16="http://schemas.microsoft.com/office/drawing/2014/main" id="{72CA27A5-451D-BC47-C2B5-33F773C07571}"/>
              </a:ext>
            </a:extLst>
          </p:cNvPr>
          <p:cNvSpPr txBox="1"/>
          <p:nvPr/>
        </p:nvSpPr>
        <p:spPr>
          <a:xfrm>
            <a:off x="8128616" y="687046"/>
            <a:ext cx="2159574" cy="1015663"/>
          </a:xfrm>
          <a:prstGeom prst="rect">
            <a:avLst/>
          </a:prstGeom>
          <a:noFill/>
        </p:spPr>
        <p:txBody>
          <a:bodyPr wrap="square" rtlCol="0">
            <a:spAutoFit/>
          </a:bodyPr>
          <a:lstStyle/>
          <a:p>
            <a:pPr algn="ctr"/>
            <a:r>
              <a:rPr lang="en-US" sz="1200" dirty="0">
                <a:solidFill>
                  <a:schemeClr val="bg1"/>
                </a:solidFill>
              </a:rPr>
              <a:t>Filters Radar Specific Messages from the Federation and translates them into WDW or PDW messages for transmission to a Live Range</a:t>
            </a:r>
          </a:p>
        </p:txBody>
      </p:sp>
      <p:cxnSp>
        <p:nvCxnSpPr>
          <p:cNvPr id="26" name="Straight Arrow Connector 25">
            <a:extLst>
              <a:ext uri="{FF2B5EF4-FFF2-40B4-BE49-F238E27FC236}">
                <a16:creationId xmlns:a16="http://schemas.microsoft.com/office/drawing/2014/main" id="{0BB61A33-04C0-832A-EB03-83440F20343F}"/>
              </a:ext>
            </a:extLst>
          </p:cNvPr>
          <p:cNvCxnSpPr>
            <a:cxnSpLocks/>
            <a:stCxn id="8" idx="3"/>
            <a:endCxn id="9" idx="0"/>
          </p:cNvCxnSpPr>
          <p:nvPr/>
        </p:nvCxnSpPr>
        <p:spPr>
          <a:xfrm>
            <a:off x="9945165" y="2168807"/>
            <a:ext cx="1164175" cy="2106668"/>
          </a:xfrm>
          <a:prstGeom prst="straightConnector1">
            <a:avLst/>
          </a:prstGeom>
          <a:ln>
            <a:solidFill>
              <a:srgbClr val="92D05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10A6F58-8668-5177-FC8B-D6CD35B67F7F}"/>
              </a:ext>
            </a:extLst>
          </p:cNvPr>
          <p:cNvSpPr txBox="1"/>
          <p:nvPr/>
        </p:nvSpPr>
        <p:spPr>
          <a:xfrm rot="3135166">
            <a:off x="9821192" y="3084785"/>
            <a:ext cx="2120071" cy="276999"/>
          </a:xfrm>
          <a:prstGeom prst="rect">
            <a:avLst/>
          </a:prstGeom>
          <a:noFill/>
        </p:spPr>
        <p:txBody>
          <a:bodyPr wrap="square" rtlCol="0">
            <a:spAutoFit/>
          </a:bodyPr>
          <a:lstStyle/>
          <a:p>
            <a:pPr algn="ctr"/>
            <a:r>
              <a:rPr lang="en-US" sz="1200" dirty="0">
                <a:solidFill>
                  <a:schemeClr val="bg1"/>
                </a:solidFill>
              </a:rPr>
              <a:t>WDW from WDW.xml</a:t>
            </a:r>
          </a:p>
        </p:txBody>
      </p:sp>
      <p:cxnSp>
        <p:nvCxnSpPr>
          <p:cNvPr id="28" name="Straight Arrow Connector 27">
            <a:extLst>
              <a:ext uri="{FF2B5EF4-FFF2-40B4-BE49-F238E27FC236}">
                <a16:creationId xmlns:a16="http://schemas.microsoft.com/office/drawing/2014/main" id="{50B2BC6A-088C-7933-1B61-735783FC89B9}"/>
              </a:ext>
            </a:extLst>
          </p:cNvPr>
          <p:cNvCxnSpPr>
            <a:cxnSpLocks/>
          </p:cNvCxnSpPr>
          <p:nvPr/>
        </p:nvCxnSpPr>
        <p:spPr>
          <a:xfrm>
            <a:off x="9945165" y="2171093"/>
            <a:ext cx="1606980" cy="2111265"/>
          </a:xfrm>
          <a:prstGeom prst="straightConnector1">
            <a:avLst/>
          </a:prstGeom>
          <a:ln>
            <a:solidFill>
              <a:srgbClr val="92D050"/>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0FDB854-F7FF-B669-20E5-42F8706C6493}"/>
              </a:ext>
            </a:extLst>
          </p:cNvPr>
          <p:cNvSpPr txBox="1"/>
          <p:nvPr/>
        </p:nvSpPr>
        <p:spPr>
          <a:xfrm rot="3603643">
            <a:off x="9391452" y="3181245"/>
            <a:ext cx="1992136" cy="461665"/>
          </a:xfrm>
          <a:prstGeom prst="rect">
            <a:avLst/>
          </a:prstGeom>
          <a:noFill/>
        </p:spPr>
        <p:txBody>
          <a:bodyPr wrap="square" rtlCol="0">
            <a:spAutoFit/>
          </a:bodyPr>
          <a:lstStyle/>
          <a:p>
            <a:pPr algn="ctr"/>
            <a:r>
              <a:rPr lang="en-US" sz="1200" dirty="0">
                <a:solidFill>
                  <a:schemeClr val="bg1"/>
                </a:solidFill>
              </a:rPr>
              <a:t>PDW (MIDAS 6000, SMW200A, FCP)</a:t>
            </a:r>
          </a:p>
        </p:txBody>
      </p:sp>
      <p:sp>
        <p:nvSpPr>
          <p:cNvPr id="30" name="Rectangle: Rounded Corners 29">
            <a:extLst>
              <a:ext uri="{FF2B5EF4-FFF2-40B4-BE49-F238E27FC236}">
                <a16:creationId xmlns:a16="http://schemas.microsoft.com/office/drawing/2014/main" id="{E4A867A6-7ED1-4B9F-1045-0D850C1F7AD9}"/>
              </a:ext>
            </a:extLst>
          </p:cNvPr>
          <p:cNvSpPr/>
          <p:nvPr/>
        </p:nvSpPr>
        <p:spPr>
          <a:xfrm>
            <a:off x="8446404" y="2790748"/>
            <a:ext cx="1523999" cy="8805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WDW/PDW to NASMP Plugin</a:t>
            </a:r>
          </a:p>
        </p:txBody>
      </p:sp>
      <p:cxnSp>
        <p:nvCxnSpPr>
          <p:cNvPr id="31" name="Straight Arrow Connector 30">
            <a:extLst>
              <a:ext uri="{FF2B5EF4-FFF2-40B4-BE49-F238E27FC236}">
                <a16:creationId xmlns:a16="http://schemas.microsoft.com/office/drawing/2014/main" id="{C6D53770-8E0B-DF3B-E99C-8E903C1564DC}"/>
              </a:ext>
            </a:extLst>
          </p:cNvPr>
          <p:cNvCxnSpPr>
            <a:cxnSpLocks/>
            <a:stCxn id="9" idx="1"/>
            <a:endCxn id="30" idx="2"/>
          </p:cNvCxnSpPr>
          <p:nvPr/>
        </p:nvCxnSpPr>
        <p:spPr>
          <a:xfrm flipH="1" flipV="1">
            <a:off x="9208404" y="3671282"/>
            <a:ext cx="1138936" cy="1044460"/>
          </a:xfrm>
          <a:prstGeom prst="straightConnector1">
            <a:avLst/>
          </a:prstGeom>
          <a:ln>
            <a:solidFill>
              <a:srgbClr val="00B0F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4402E7D-0628-ADCD-E1A4-8DDF3D751FDB}"/>
              </a:ext>
            </a:extLst>
          </p:cNvPr>
          <p:cNvCxnSpPr>
            <a:cxnSpLocks/>
            <a:stCxn id="9" idx="1"/>
          </p:cNvCxnSpPr>
          <p:nvPr/>
        </p:nvCxnSpPr>
        <p:spPr>
          <a:xfrm flipH="1" flipV="1">
            <a:off x="9665700" y="3671282"/>
            <a:ext cx="681640" cy="1044460"/>
          </a:xfrm>
          <a:prstGeom prst="straightConnector1">
            <a:avLst/>
          </a:prstGeom>
          <a:ln>
            <a:solidFill>
              <a:srgbClr val="00B0F0"/>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5CC06C1-D117-6C32-379E-1181794496BB}"/>
              </a:ext>
            </a:extLst>
          </p:cNvPr>
          <p:cNvSpPr txBox="1"/>
          <p:nvPr/>
        </p:nvSpPr>
        <p:spPr>
          <a:xfrm rot="3135166">
            <a:off x="9726091" y="3940370"/>
            <a:ext cx="641002" cy="276999"/>
          </a:xfrm>
          <a:prstGeom prst="rect">
            <a:avLst/>
          </a:prstGeom>
          <a:noFill/>
        </p:spPr>
        <p:txBody>
          <a:bodyPr wrap="square" rtlCol="0">
            <a:spAutoFit/>
          </a:bodyPr>
          <a:lstStyle/>
          <a:p>
            <a:pPr algn="ctr"/>
            <a:r>
              <a:rPr lang="en-US" sz="1200" dirty="0">
                <a:solidFill>
                  <a:schemeClr val="bg1"/>
                </a:solidFill>
              </a:rPr>
              <a:t>WDW</a:t>
            </a:r>
          </a:p>
        </p:txBody>
      </p:sp>
      <p:sp>
        <p:nvSpPr>
          <p:cNvPr id="34" name="TextBox 33">
            <a:extLst>
              <a:ext uri="{FF2B5EF4-FFF2-40B4-BE49-F238E27FC236}">
                <a16:creationId xmlns:a16="http://schemas.microsoft.com/office/drawing/2014/main" id="{00DC2165-91D2-913A-E007-A056C4D0C5B3}"/>
              </a:ext>
            </a:extLst>
          </p:cNvPr>
          <p:cNvSpPr txBox="1"/>
          <p:nvPr/>
        </p:nvSpPr>
        <p:spPr>
          <a:xfrm rot="2880175">
            <a:off x="9350655" y="4089700"/>
            <a:ext cx="641002" cy="276999"/>
          </a:xfrm>
          <a:prstGeom prst="rect">
            <a:avLst/>
          </a:prstGeom>
          <a:noFill/>
        </p:spPr>
        <p:txBody>
          <a:bodyPr wrap="square" rtlCol="0">
            <a:spAutoFit/>
          </a:bodyPr>
          <a:lstStyle/>
          <a:p>
            <a:pPr algn="ctr"/>
            <a:r>
              <a:rPr lang="en-US" sz="1200" dirty="0">
                <a:solidFill>
                  <a:schemeClr val="bg1"/>
                </a:solidFill>
              </a:rPr>
              <a:t>PDW</a:t>
            </a:r>
          </a:p>
        </p:txBody>
      </p:sp>
      <p:cxnSp>
        <p:nvCxnSpPr>
          <p:cNvPr id="35" name="Straight Arrow Connector 34">
            <a:extLst>
              <a:ext uri="{FF2B5EF4-FFF2-40B4-BE49-F238E27FC236}">
                <a16:creationId xmlns:a16="http://schemas.microsoft.com/office/drawing/2014/main" id="{BE155141-D8E5-B74A-09EB-6C3D4AE63F35}"/>
              </a:ext>
            </a:extLst>
          </p:cNvPr>
          <p:cNvCxnSpPr>
            <a:cxnSpLocks/>
            <a:stCxn id="30" idx="1"/>
            <a:endCxn id="6" idx="3"/>
          </p:cNvCxnSpPr>
          <p:nvPr/>
        </p:nvCxnSpPr>
        <p:spPr>
          <a:xfrm flipH="1" flipV="1">
            <a:off x="6897167" y="2168807"/>
            <a:ext cx="1549237" cy="106220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8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523220"/>
          </a:xfrm>
          <a:prstGeom prst="rect">
            <a:avLst/>
          </a:prstGeom>
          <a:noFill/>
        </p:spPr>
        <p:txBody>
          <a:bodyPr wrap="square" rtlCol="0">
            <a:spAutoFit/>
          </a:bodyPr>
          <a:lstStyle/>
          <a:p>
            <a:r>
              <a:rPr lang="en-US" sz="2800" dirty="0">
                <a:solidFill>
                  <a:prstClr val="white">
                    <a:lumMod val="85000"/>
                  </a:prstClr>
                </a:solidFill>
                <a:latin typeface="+mj-lt"/>
                <a:ea typeface="MS PGothic" pitchFamily="34" charset="-128"/>
              </a:rPr>
              <a:t>Airship Deployment for DoD Missions in a Contested Battlespace</a:t>
            </a:r>
            <a:endParaRPr lang="en-US" sz="2800" dirty="0">
              <a:solidFill>
                <a:schemeClr val="bg1"/>
              </a:solidFill>
              <a:latin typeface="Franklin Gothic Heavy" panose="020B0903020102020204" pitchFamily="34" charset="0"/>
            </a:endParaRPr>
          </a:p>
        </p:txBody>
      </p:sp>
      <p:sp>
        <p:nvSpPr>
          <p:cNvPr id="3" name="TextBox 2"/>
          <p:cNvSpPr txBox="1"/>
          <p:nvPr/>
        </p:nvSpPr>
        <p:spPr>
          <a:xfrm>
            <a:off x="480561" y="1003047"/>
            <a:ext cx="7599586" cy="1938992"/>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For this work, we will be modeling the Airlander 10 and Airlander 50 in various combat simulations to evaluate their utility in the conduct logistics operations and intelligence, surveillance, and reconnaissance (ISR) missions</a:t>
            </a:r>
          </a:p>
        </p:txBody>
      </p:sp>
      <p:pic>
        <p:nvPicPr>
          <p:cNvPr id="4" name="Picture 3">
            <a:extLst>
              <a:ext uri="{FF2B5EF4-FFF2-40B4-BE49-F238E27FC236}">
                <a16:creationId xmlns:a16="http://schemas.microsoft.com/office/drawing/2014/main" id="{EE72FF9D-C54D-622E-2E9E-FF15271C46A7}"/>
              </a:ext>
            </a:extLst>
          </p:cNvPr>
          <p:cNvPicPr>
            <a:picLocks noChangeAspect="1"/>
          </p:cNvPicPr>
          <p:nvPr/>
        </p:nvPicPr>
        <p:blipFill rotWithShape="1">
          <a:blip r:embed="rId2">
            <a:extLst>
              <a:ext uri="{28A0092B-C50C-407E-A947-70E740481C1C}">
                <a14:useLocalDpi xmlns:a14="http://schemas.microsoft.com/office/drawing/2010/main" val="0"/>
              </a:ext>
            </a:extLst>
          </a:blip>
          <a:srcRect r="45170" b="32309"/>
          <a:stretch/>
        </p:blipFill>
        <p:spPr>
          <a:xfrm>
            <a:off x="8221257" y="831031"/>
            <a:ext cx="3349072" cy="2993056"/>
          </a:xfrm>
          <a:prstGeom prst="rect">
            <a:avLst/>
          </a:prstGeom>
        </p:spPr>
      </p:pic>
      <p:pic>
        <p:nvPicPr>
          <p:cNvPr id="6" name="Picture 5">
            <a:extLst>
              <a:ext uri="{FF2B5EF4-FFF2-40B4-BE49-F238E27FC236}">
                <a16:creationId xmlns:a16="http://schemas.microsoft.com/office/drawing/2014/main" id="{EC433191-3C68-F3FF-042B-44197B875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11" y="2995644"/>
            <a:ext cx="5287113" cy="2886478"/>
          </a:xfrm>
          <a:prstGeom prst="rect">
            <a:avLst/>
          </a:prstGeom>
        </p:spPr>
      </p:pic>
      <p:sp>
        <p:nvSpPr>
          <p:cNvPr id="8" name="TextBox 7">
            <a:extLst>
              <a:ext uri="{FF2B5EF4-FFF2-40B4-BE49-F238E27FC236}">
                <a16:creationId xmlns:a16="http://schemas.microsoft.com/office/drawing/2014/main" id="{D945FC23-0E3C-7EC6-A3D0-6031267DB7EF}"/>
              </a:ext>
            </a:extLst>
          </p:cNvPr>
          <p:cNvSpPr txBox="1"/>
          <p:nvPr/>
        </p:nvSpPr>
        <p:spPr>
          <a:xfrm>
            <a:off x="5874918" y="4087977"/>
            <a:ext cx="5950371" cy="1938992"/>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We will also be supporting Hybrid Air Vehicles (HAV) in developing Virtual  Reality (VR) applications showing how logistics operations would be conducted in a contested battlespace</a:t>
            </a:r>
          </a:p>
        </p:txBody>
      </p:sp>
    </p:spTree>
    <p:extLst>
      <p:ext uri="{BB962C8B-B14F-4D97-AF65-F5344CB8AC3E}">
        <p14:creationId xmlns:p14="http://schemas.microsoft.com/office/powerpoint/2010/main" val="285444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954107"/>
          </a:xfrm>
          <a:prstGeom prst="rect">
            <a:avLst/>
          </a:prstGeom>
          <a:noFill/>
        </p:spPr>
        <p:txBody>
          <a:bodyPr wrap="square" rtlCol="0">
            <a:spAutoFit/>
          </a:bodyPr>
          <a:lstStyle/>
          <a:p>
            <a:r>
              <a:rPr lang="en-US" sz="2800" dirty="0">
                <a:solidFill>
                  <a:prstClr val="white">
                    <a:lumMod val="85000"/>
                  </a:prstClr>
                </a:solidFill>
                <a:latin typeface="+mj-lt"/>
                <a:ea typeface="MS PGothic" pitchFamily="34" charset="-128"/>
              </a:rPr>
              <a:t>Tactical Cloud Architectures and 5G Communications for Distributed Live Virtual Constructive Training Environments</a:t>
            </a:r>
            <a:endParaRPr lang="en-US" sz="2800" dirty="0">
              <a:solidFill>
                <a:schemeClr val="bg1"/>
              </a:solidFill>
              <a:latin typeface="Franklin Gothic Heavy" panose="020B0903020102020204" pitchFamily="34" charset="0"/>
            </a:endParaRPr>
          </a:p>
        </p:txBody>
      </p:sp>
      <p:sp>
        <p:nvSpPr>
          <p:cNvPr id="3" name="TextBox 2"/>
          <p:cNvSpPr txBox="1"/>
          <p:nvPr/>
        </p:nvSpPr>
        <p:spPr>
          <a:xfrm>
            <a:off x="480561" y="1003047"/>
            <a:ext cx="4136706" cy="5115246"/>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This research is intended to develop key performance parameters (KPPs) for network architectures in degraded environments</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This work will be done in coordination with MV4504 </a:t>
            </a:r>
            <a:r>
              <a:rPr lang="en-US" sz="2400" i="1" dirty="0">
                <a:solidFill>
                  <a:prstClr val="white">
                    <a:lumMod val="85000"/>
                  </a:prstClr>
                </a:solidFill>
                <a:latin typeface="+mj-lt"/>
                <a:ea typeface="MS PGothic" pitchFamily="34" charset="-128"/>
              </a:rPr>
              <a:t>Design and Implementation of LVC Environments</a:t>
            </a:r>
          </a:p>
          <a:p>
            <a:pPr marL="342900" indent="-342900" fontAlgn="base">
              <a:spcBef>
                <a:spcPct val="20000"/>
              </a:spcBef>
              <a:spcAft>
                <a:spcPct val="0"/>
              </a:spcAft>
              <a:buFont typeface="Arial" panose="020B0604020202020204" pitchFamily="34" charset="0"/>
              <a:buChar char="•"/>
            </a:pPr>
            <a:r>
              <a:rPr lang="en-US" sz="2400" i="1" dirty="0">
                <a:solidFill>
                  <a:prstClr val="white">
                    <a:lumMod val="85000"/>
                  </a:prstClr>
                </a:solidFill>
                <a:latin typeface="+mj-lt"/>
                <a:ea typeface="MS PGothic" pitchFamily="34" charset="-128"/>
              </a:rPr>
              <a:t>We will leverage the AWS CRADA </a:t>
            </a:r>
          </a:p>
          <a:p>
            <a:pPr marL="342900" indent="-342900" fontAlgn="base">
              <a:spcBef>
                <a:spcPct val="20000"/>
              </a:spcBef>
              <a:spcAft>
                <a:spcPct val="0"/>
              </a:spcAft>
              <a:buFont typeface="Arial" panose="020B0604020202020204" pitchFamily="34" charset="0"/>
              <a:buChar char="•"/>
            </a:pPr>
            <a:r>
              <a:rPr lang="en-US" sz="2400" i="1" dirty="0">
                <a:solidFill>
                  <a:prstClr val="white">
                    <a:lumMod val="85000"/>
                  </a:prstClr>
                </a:solidFill>
                <a:latin typeface="+mj-lt"/>
                <a:ea typeface="MS PGothic" pitchFamily="34" charset="-128"/>
              </a:rPr>
              <a:t>Funded via ONR Next Step</a:t>
            </a:r>
          </a:p>
        </p:txBody>
      </p:sp>
      <p:pic>
        <p:nvPicPr>
          <p:cNvPr id="4" name="Picture 3">
            <a:extLst>
              <a:ext uri="{FF2B5EF4-FFF2-40B4-BE49-F238E27FC236}">
                <a16:creationId xmlns:a16="http://schemas.microsoft.com/office/drawing/2014/main" id="{8EBB2DDE-A435-25D1-4203-2D952D077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978" y="1469208"/>
            <a:ext cx="6968150" cy="3919584"/>
          </a:xfrm>
          <a:prstGeom prst="rect">
            <a:avLst/>
          </a:prstGeom>
        </p:spPr>
      </p:pic>
    </p:spTree>
    <p:extLst>
      <p:ext uri="{BB962C8B-B14F-4D97-AF65-F5344CB8AC3E}">
        <p14:creationId xmlns:p14="http://schemas.microsoft.com/office/powerpoint/2010/main" val="221387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269315"/>
            <a:ext cx="12192000" cy="923330"/>
          </a:xfrm>
          <a:prstGeom prst="rect">
            <a:avLst/>
          </a:prstGeom>
          <a:noFill/>
        </p:spPr>
        <p:txBody>
          <a:bodyPr wrap="square" rtlCol="0">
            <a:spAutoFit/>
          </a:bodyPr>
          <a:lstStyle/>
          <a:p>
            <a:pPr algn="ctr"/>
            <a:r>
              <a:rPr lang="en-US" sz="5400" dirty="0">
                <a:solidFill>
                  <a:schemeClr val="bg1"/>
                </a:solidFill>
                <a:latin typeface="Franklin Gothic Heavy" panose="020B0903020102020204" pitchFamily="34" charset="0"/>
              </a:rPr>
              <a:t>Questions </a:t>
            </a:r>
          </a:p>
        </p:txBody>
      </p:sp>
    </p:spTree>
    <p:extLst>
      <p:ext uri="{BB962C8B-B14F-4D97-AF65-F5344CB8AC3E}">
        <p14:creationId xmlns:p14="http://schemas.microsoft.com/office/powerpoint/2010/main" val="155825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Agenda</a:t>
            </a:r>
          </a:p>
        </p:txBody>
      </p:sp>
      <p:sp>
        <p:nvSpPr>
          <p:cNvPr id="8" name="TextBox 7"/>
          <p:cNvSpPr txBox="1"/>
          <p:nvPr/>
        </p:nvSpPr>
        <p:spPr>
          <a:xfrm>
            <a:off x="480561" y="1003047"/>
            <a:ext cx="11230878" cy="4721292"/>
          </a:xfrm>
          <a:prstGeom prst="rect">
            <a:avLst/>
          </a:prstGeom>
          <a:noFill/>
        </p:spPr>
        <p:txBody>
          <a:bodyPr wrap="square" rtlCol="0">
            <a:spAutoFit/>
          </a:bodyPr>
          <a:lstStyle/>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Strategic Vision</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Purpose of the LVC Learning Laboratory </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Research Thrust Areas</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Network Connectivity</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Organization</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LVC Workshop </a:t>
            </a:r>
          </a:p>
          <a:p>
            <a:pPr marL="285750" indent="-285750" fontAlgn="base">
              <a:spcBef>
                <a:spcPct val="20000"/>
              </a:spcBef>
              <a:spcAft>
                <a:spcPct val="0"/>
              </a:spcAft>
              <a:buFont typeface="Arial" pitchFamily="34" charset="0"/>
              <a:buChar char="•"/>
            </a:pPr>
            <a:r>
              <a:rPr lang="en-US" sz="3200" dirty="0">
                <a:solidFill>
                  <a:prstClr val="white">
                    <a:lumMod val="85000"/>
                  </a:prstClr>
                </a:solidFill>
                <a:latin typeface="+mj-lt"/>
                <a:ea typeface="MS PGothic" pitchFamily="34" charset="-128"/>
              </a:rPr>
              <a:t>Current Lines of Effort Supporting the Vision</a:t>
            </a:r>
          </a:p>
          <a:p>
            <a:pPr marL="285750" indent="-285750" fontAlgn="base">
              <a:spcBef>
                <a:spcPct val="20000"/>
              </a:spcBef>
              <a:spcAft>
                <a:spcPct val="0"/>
              </a:spcAft>
              <a:buFont typeface="Arial" pitchFamily="34" charset="0"/>
              <a:buChar char="•"/>
            </a:pPr>
            <a:endParaRPr lang="en-US" sz="3200" dirty="0">
              <a:solidFill>
                <a:prstClr val="white">
                  <a:lumMod val="85000"/>
                </a:prstClr>
              </a:solidFill>
              <a:latin typeface="+mj-lt"/>
              <a:ea typeface="MS PGothic" pitchFamily="34" charset="-128"/>
            </a:endParaRPr>
          </a:p>
        </p:txBody>
      </p:sp>
    </p:spTree>
    <p:extLst>
      <p:ext uri="{BB962C8B-B14F-4D97-AF65-F5344CB8AC3E}">
        <p14:creationId xmlns:p14="http://schemas.microsoft.com/office/powerpoint/2010/main" val="248702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Strategic Vision</a:t>
            </a:r>
          </a:p>
        </p:txBody>
      </p:sp>
      <p:sp>
        <p:nvSpPr>
          <p:cNvPr id="3" name="TextBox 2"/>
          <p:cNvSpPr txBox="1"/>
          <p:nvPr/>
        </p:nvSpPr>
        <p:spPr>
          <a:xfrm>
            <a:off x="480561" y="1003047"/>
            <a:ext cx="11230878" cy="1323439"/>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0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strategic vision for the Naval Live, Virtual, Constructive (LVC) Learning Laboratory (LVCLL) is to provide the entire Naval Research Enterprise (NRE) a persistent forum to conduct early-stage research, development, test, and evaluation (RDT&amp;E) of emerging naval concepts in a readily available integrated synthetic environment (ISE)</a:t>
            </a:r>
          </a:p>
        </p:txBody>
      </p:sp>
      <p:pic>
        <p:nvPicPr>
          <p:cNvPr id="2" name="Picture 1">
            <a:extLst>
              <a:ext uri="{FF2B5EF4-FFF2-40B4-BE49-F238E27FC236}">
                <a16:creationId xmlns:a16="http://schemas.microsoft.com/office/drawing/2014/main" id="{6B4E733F-A9EF-1284-6B99-4958378FF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973" y="2326486"/>
            <a:ext cx="6499123" cy="3652474"/>
          </a:xfrm>
          <a:prstGeom prst="rect">
            <a:avLst/>
          </a:prstGeom>
        </p:spPr>
      </p:pic>
      <p:sp>
        <p:nvSpPr>
          <p:cNvPr id="4" name="TextBox 3">
            <a:extLst>
              <a:ext uri="{FF2B5EF4-FFF2-40B4-BE49-F238E27FC236}">
                <a16:creationId xmlns:a16="http://schemas.microsoft.com/office/drawing/2014/main" id="{A0878EC0-EB24-61F2-0FA8-136608B1BC6F}"/>
              </a:ext>
            </a:extLst>
          </p:cNvPr>
          <p:cNvSpPr txBox="1"/>
          <p:nvPr/>
        </p:nvSpPr>
        <p:spPr>
          <a:xfrm>
            <a:off x="480561" y="2239610"/>
            <a:ext cx="4524058" cy="2616101"/>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0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On and off campus, the LVCLL will become a distributed laboratory, classroom, and think tank where Sailors, Marines, Navy scientists, and industry partners can work together to build the future force</a:t>
            </a:r>
          </a:p>
          <a:p>
            <a:pPr marL="342900" indent="-342900" fontAlgn="base">
              <a:spcBef>
                <a:spcPct val="20000"/>
              </a:spcBef>
              <a:spcAft>
                <a:spcPct val="0"/>
              </a:spcAft>
              <a:buFont typeface="Arial" panose="020B0604020202020204" pitchFamily="34" charset="0"/>
              <a:buChar char="•"/>
            </a:pPr>
            <a:r>
              <a:rPr lang="en-US" sz="2000" dirty="0">
                <a:solidFill>
                  <a:schemeClr val="bg1"/>
                </a:solidFill>
                <a:latin typeface="Franklin Gothic Medium" panose="020B0603020102020204" pitchFamily="34" charset="0"/>
                <a:ea typeface="Calibri" panose="020F0502020204030204" pitchFamily="34" charset="0"/>
                <a:cs typeface="Times New Roman" panose="02020603050405020304" pitchFamily="18" charset="0"/>
              </a:rPr>
              <a:t>We are starting this process with MV4504 in the Winter</a:t>
            </a:r>
            <a:endParaRPr lang="en-US" sz="20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Purpose of the LVC Learning Laboratory</a:t>
            </a:r>
          </a:p>
        </p:txBody>
      </p:sp>
      <p:sp>
        <p:nvSpPr>
          <p:cNvPr id="3" name="TextBox 2"/>
          <p:cNvSpPr txBox="1"/>
          <p:nvPr/>
        </p:nvSpPr>
        <p:spPr>
          <a:xfrm>
            <a:off x="480561" y="1003047"/>
            <a:ext cx="11230878" cy="4745915"/>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purpose of the Naval LVCLL is to create a research, development, experimentation, and education crossroads for the Navy, Marine Corps, academia, and industry</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Our focus will initially be on Project TRIPOLI, the Marine Corps Training and Education Command’s (TECOM) LVC-Training Environment (LVC-TE) development effort</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We will be investigating the utility of Tactical Cloud Architectures and 5G Communications networks to support distributed LVC events during MV4504</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Since it is a comprehensive M&amp;S program that integrates all the major concerns of future large-scale enterprise M&amp;S, it helps us identify our initial thrust areas that are universal across the armed services and industry within the DoD industrial base </a:t>
            </a:r>
          </a:p>
        </p:txBody>
      </p:sp>
    </p:spTree>
    <p:extLst>
      <p:ext uri="{BB962C8B-B14F-4D97-AF65-F5344CB8AC3E}">
        <p14:creationId xmlns:p14="http://schemas.microsoft.com/office/powerpoint/2010/main" val="395763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Research Thrust Areas</a:t>
            </a:r>
          </a:p>
        </p:txBody>
      </p:sp>
      <p:grpSp>
        <p:nvGrpSpPr>
          <p:cNvPr id="8" name="Group 7">
            <a:extLst>
              <a:ext uri="{FF2B5EF4-FFF2-40B4-BE49-F238E27FC236}">
                <a16:creationId xmlns:a16="http://schemas.microsoft.com/office/drawing/2014/main" id="{E0C53994-9499-5CB6-B4E4-435B8B980F90}"/>
              </a:ext>
            </a:extLst>
          </p:cNvPr>
          <p:cNvGrpSpPr/>
          <p:nvPr/>
        </p:nvGrpSpPr>
        <p:grpSpPr>
          <a:xfrm>
            <a:off x="177677" y="1371600"/>
            <a:ext cx="11836646" cy="4297680"/>
            <a:chOff x="203801" y="1371600"/>
            <a:chExt cx="11836646" cy="4297680"/>
          </a:xfrm>
        </p:grpSpPr>
        <p:sp>
          <p:nvSpPr>
            <p:cNvPr id="4" name="Oval 3">
              <a:extLst>
                <a:ext uri="{FF2B5EF4-FFF2-40B4-BE49-F238E27FC236}">
                  <a16:creationId xmlns:a16="http://schemas.microsoft.com/office/drawing/2014/main" id="{39A84E92-FBF7-5F8E-B0A1-C584EE919CEB}"/>
                </a:ext>
              </a:extLst>
            </p:cNvPr>
            <p:cNvSpPr/>
            <p:nvPr/>
          </p:nvSpPr>
          <p:spPr>
            <a:xfrm>
              <a:off x="203801" y="1371600"/>
              <a:ext cx="4297680" cy="4297680"/>
            </a:xfrm>
            <a:prstGeom prst="ellipse">
              <a:avLst/>
            </a:prstGeom>
            <a:solidFill>
              <a:srgbClr val="F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Thrust Area I</a:t>
              </a:r>
            </a:p>
            <a:p>
              <a:pPr algn="ctr"/>
              <a:r>
                <a:rPr lang="en-US" sz="2000" b="1" dirty="0">
                  <a:solidFill>
                    <a:schemeClr val="tx1"/>
                  </a:solidFill>
                </a:rPr>
                <a:t>Architecture and Interoperability</a:t>
              </a:r>
            </a:p>
            <a:p>
              <a:pPr algn="ctr"/>
              <a:endParaRPr lang="en-US" sz="2000" b="1" dirty="0">
                <a:solidFill>
                  <a:schemeClr val="tx1"/>
                </a:solidFill>
              </a:endParaRPr>
            </a:p>
            <a:p>
              <a:pPr marL="171450" indent="-171450">
                <a:buFont typeface="Arial" panose="020B0604020202020204" pitchFamily="34" charset="0"/>
                <a:buChar char="•"/>
              </a:pPr>
              <a:r>
                <a:rPr lang="en-US" sz="1400" dirty="0">
                  <a:solidFill>
                    <a:schemeClr val="tx1"/>
                  </a:solidFill>
                </a:rPr>
                <a:t>Open, modular, microservices architecture</a:t>
              </a:r>
            </a:p>
            <a:p>
              <a:pPr marL="171450" indent="-171450">
                <a:buFont typeface="Arial" panose="020B0604020202020204" pitchFamily="34" charset="0"/>
                <a:buChar char="•"/>
              </a:pPr>
              <a:r>
                <a:rPr lang="en-US" sz="1400" dirty="0">
                  <a:solidFill>
                    <a:schemeClr val="tx1"/>
                  </a:solidFill>
                </a:rPr>
                <a:t>Distributed Interoperability</a:t>
              </a:r>
            </a:p>
            <a:p>
              <a:pPr marL="171450" indent="-171450">
                <a:buFont typeface="Arial" panose="020B0604020202020204" pitchFamily="34" charset="0"/>
                <a:buChar char="•"/>
              </a:pPr>
              <a:r>
                <a:rPr lang="en-US" sz="1400" dirty="0">
                  <a:solidFill>
                    <a:schemeClr val="tx1"/>
                  </a:solidFill>
                </a:rPr>
                <a:t>C2 System Integration</a:t>
              </a:r>
            </a:p>
            <a:p>
              <a:pPr marL="171450" indent="-171450">
                <a:buFont typeface="Arial" panose="020B0604020202020204" pitchFamily="34" charset="0"/>
                <a:buChar char="•"/>
              </a:pPr>
              <a:r>
                <a:rPr lang="en-US" sz="1400" dirty="0">
                  <a:solidFill>
                    <a:schemeClr val="tx1"/>
                  </a:solidFill>
                </a:rPr>
                <a:t>Portability/</a:t>
              </a:r>
              <a:r>
                <a:rPr lang="en-US" sz="1400" dirty="0" err="1">
                  <a:solidFill>
                    <a:schemeClr val="tx1"/>
                  </a:solidFill>
                </a:rPr>
                <a:t>Deployability</a:t>
              </a:r>
              <a:endParaRPr lang="en-US" sz="1400" dirty="0">
                <a:solidFill>
                  <a:schemeClr val="tx1"/>
                </a:solidFill>
              </a:endParaRPr>
            </a:p>
            <a:p>
              <a:pPr marL="171450" indent="-171450">
                <a:buFont typeface="Arial" panose="020B0604020202020204" pitchFamily="34" charset="0"/>
                <a:buChar char="•"/>
              </a:pPr>
              <a:r>
                <a:rPr lang="en-US" sz="1400" dirty="0">
                  <a:solidFill>
                    <a:schemeClr val="tx1"/>
                  </a:solidFill>
                </a:rPr>
                <a:t>CLASSIFIED/UNCLASSIFIED Compatibility</a:t>
              </a:r>
            </a:p>
            <a:p>
              <a:pPr marL="171450" indent="-171450">
                <a:buFont typeface="Arial" panose="020B0604020202020204" pitchFamily="34" charset="0"/>
                <a:buChar char="•"/>
              </a:pPr>
              <a:r>
                <a:rPr lang="en-US" sz="1400" dirty="0">
                  <a:solidFill>
                    <a:schemeClr val="tx1"/>
                  </a:solidFill>
                </a:rPr>
                <a:t>Reconstruction/Playback</a:t>
              </a:r>
            </a:p>
            <a:p>
              <a:pPr marL="171450" indent="-171450">
                <a:buFont typeface="Arial" panose="020B0604020202020204" pitchFamily="34" charset="0"/>
                <a:buChar char="•"/>
              </a:pPr>
              <a:r>
                <a:rPr lang="en-US" sz="1400" dirty="0">
                  <a:solidFill>
                    <a:schemeClr val="tx1"/>
                  </a:solidFill>
                </a:rPr>
                <a:t>Government/Industry Collaboration</a:t>
              </a:r>
            </a:p>
          </p:txBody>
        </p:sp>
        <p:sp>
          <p:nvSpPr>
            <p:cNvPr id="6" name="Oval 5">
              <a:extLst>
                <a:ext uri="{FF2B5EF4-FFF2-40B4-BE49-F238E27FC236}">
                  <a16:creationId xmlns:a16="http://schemas.microsoft.com/office/drawing/2014/main" id="{6965BDC4-7FE6-E64E-5B3B-644F69BA89B8}"/>
                </a:ext>
              </a:extLst>
            </p:cNvPr>
            <p:cNvSpPr/>
            <p:nvPr/>
          </p:nvSpPr>
          <p:spPr>
            <a:xfrm>
              <a:off x="3879243" y="1371600"/>
              <a:ext cx="4297680" cy="4297680"/>
            </a:xfrm>
            <a:prstGeom prst="ellipse">
              <a:avLst/>
            </a:prstGeom>
            <a:solidFill>
              <a:srgbClr val="7F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Thrust Area II</a:t>
              </a:r>
            </a:p>
            <a:p>
              <a:pPr algn="ctr"/>
              <a:r>
                <a:rPr lang="en-US" sz="2000" b="1" dirty="0">
                  <a:solidFill>
                    <a:schemeClr val="tx1"/>
                  </a:solidFill>
                </a:rPr>
                <a:t>Operational and Environmental Content </a:t>
              </a:r>
            </a:p>
            <a:p>
              <a:pPr algn="ctr"/>
              <a:endParaRPr lang="en-US" sz="2000" b="1" dirty="0">
                <a:solidFill>
                  <a:schemeClr val="tx1"/>
                </a:solidFill>
              </a:endParaRPr>
            </a:p>
            <a:p>
              <a:pPr marL="171450" indent="-171450">
                <a:buFont typeface="Arial" panose="020B0604020202020204" pitchFamily="34" charset="0"/>
                <a:buChar char="•"/>
              </a:pPr>
              <a:r>
                <a:rPr lang="en-US" sz="1300" dirty="0">
                  <a:solidFill>
                    <a:schemeClr val="tx1"/>
                  </a:solidFill>
                </a:rPr>
                <a:t>Human Behavior Simulation</a:t>
              </a:r>
            </a:p>
            <a:p>
              <a:pPr marL="171450" indent="-171450">
                <a:buFont typeface="Arial" panose="020B0604020202020204" pitchFamily="34" charset="0"/>
                <a:buChar char="•"/>
              </a:pPr>
              <a:r>
                <a:rPr lang="en-US" sz="1300" dirty="0">
                  <a:solidFill>
                    <a:schemeClr val="tx1"/>
                  </a:solidFill>
                </a:rPr>
                <a:t>Whole Earth Multiscale Database</a:t>
              </a:r>
            </a:p>
            <a:p>
              <a:pPr marL="171450" indent="-171450">
                <a:buFont typeface="Arial" panose="020B0604020202020204" pitchFamily="34" charset="0"/>
                <a:buChar char="•"/>
              </a:pPr>
              <a:r>
                <a:rPr lang="en-US" sz="1300" dirty="0">
                  <a:solidFill>
                    <a:schemeClr val="tx1"/>
                  </a:solidFill>
                </a:rPr>
                <a:t>Integration of Real World Data</a:t>
              </a:r>
            </a:p>
            <a:p>
              <a:pPr marL="171450" indent="-171450">
                <a:buFont typeface="Arial" panose="020B0604020202020204" pitchFamily="34" charset="0"/>
                <a:buChar char="•"/>
              </a:pPr>
              <a:r>
                <a:rPr lang="en-US" sz="1300" dirty="0">
                  <a:solidFill>
                    <a:schemeClr val="tx1"/>
                  </a:solidFill>
                </a:rPr>
                <a:t>Composable Model Aggregation</a:t>
              </a:r>
            </a:p>
            <a:p>
              <a:pPr marL="171450" indent="-171450">
                <a:buFont typeface="Arial" panose="020B0604020202020204" pitchFamily="34" charset="0"/>
                <a:buChar char="•"/>
              </a:pPr>
              <a:r>
                <a:rPr lang="en-US" sz="1300" dirty="0">
                  <a:solidFill>
                    <a:schemeClr val="tx1"/>
                  </a:solidFill>
                </a:rPr>
                <a:t>Constructive Simulation</a:t>
              </a:r>
            </a:p>
            <a:p>
              <a:pPr marL="171450" indent="-171450">
                <a:buFont typeface="Arial" panose="020B0604020202020204" pitchFamily="34" charset="0"/>
                <a:buChar char="•"/>
              </a:pPr>
              <a:r>
                <a:rPr lang="en-US" sz="1300" dirty="0">
                  <a:solidFill>
                    <a:schemeClr val="tx1"/>
                  </a:solidFill>
                </a:rPr>
                <a:t>Live Sensing and Integration</a:t>
              </a:r>
            </a:p>
            <a:p>
              <a:pPr marL="171450" indent="-171450">
                <a:buFont typeface="Arial" panose="020B0604020202020204" pitchFamily="34" charset="0"/>
                <a:buChar char="•"/>
              </a:pPr>
              <a:r>
                <a:rPr lang="en-US" sz="1300" dirty="0">
                  <a:solidFill>
                    <a:schemeClr val="tx1"/>
                  </a:solidFill>
                </a:rPr>
                <a:t>Virtual Simulation</a:t>
              </a:r>
            </a:p>
            <a:p>
              <a:pPr marL="171450" indent="-171450">
                <a:buFont typeface="Arial" panose="020B0604020202020204" pitchFamily="34" charset="0"/>
                <a:buChar char="•"/>
              </a:pPr>
              <a:r>
                <a:rPr lang="en-US" sz="1300" dirty="0">
                  <a:solidFill>
                    <a:schemeClr val="tx1"/>
                  </a:solidFill>
                </a:rPr>
                <a:t>AR/VR</a:t>
              </a:r>
            </a:p>
            <a:p>
              <a:pPr marL="171450" indent="-171450">
                <a:buFont typeface="Arial" panose="020B0604020202020204" pitchFamily="34" charset="0"/>
                <a:buChar char="•"/>
              </a:pPr>
              <a:r>
                <a:rPr lang="en-US" sz="1300" dirty="0">
                  <a:solidFill>
                    <a:schemeClr val="tx1"/>
                  </a:solidFill>
                </a:rPr>
                <a:t>Autonomous Entities</a:t>
              </a:r>
            </a:p>
            <a:p>
              <a:pPr marL="171450" indent="-171450">
                <a:buFont typeface="Arial" panose="020B0604020202020204" pitchFamily="34" charset="0"/>
                <a:buChar char="•"/>
              </a:pPr>
              <a:r>
                <a:rPr lang="en-US" sz="1300" dirty="0">
                  <a:solidFill>
                    <a:schemeClr val="tx1"/>
                  </a:solidFill>
                </a:rPr>
                <a:t>Scenario Authoring </a:t>
              </a:r>
            </a:p>
            <a:p>
              <a:pPr marL="171450" indent="-171450">
                <a:buFont typeface="Arial" panose="020B0604020202020204" pitchFamily="34" charset="0"/>
                <a:buChar char="•"/>
              </a:pPr>
              <a:r>
                <a:rPr lang="en-US" sz="1300" dirty="0">
                  <a:solidFill>
                    <a:schemeClr val="tx1"/>
                  </a:solidFill>
                </a:rPr>
                <a:t>Cyber, EW, and Logistics Domains</a:t>
              </a:r>
            </a:p>
          </p:txBody>
        </p:sp>
        <p:sp>
          <p:nvSpPr>
            <p:cNvPr id="5" name="Oval 4">
              <a:extLst>
                <a:ext uri="{FF2B5EF4-FFF2-40B4-BE49-F238E27FC236}">
                  <a16:creationId xmlns:a16="http://schemas.microsoft.com/office/drawing/2014/main" id="{BE5ECFB9-9EA3-9ED6-33C9-554FEBB320FA}"/>
                </a:ext>
              </a:extLst>
            </p:cNvPr>
            <p:cNvSpPr/>
            <p:nvPr/>
          </p:nvSpPr>
          <p:spPr>
            <a:xfrm>
              <a:off x="7742767" y="1371600"/>
              <a:ext cx="4297680" cy="4297680"/>
            </a:xfrm>
            <a:prstGeom prst="ellipse">
              <a:avLst/>
            </a:prstGeom>
            <a:solidFill>
              <a:srgbClr val="7F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Thrust Area III</a:t>
              </a:r>
            </a:p>
            <a:p>
              <a:pPr algn="ctr"/>
              <a:r>
                <a:rPr lang="en-US" sz="2000" b="1" dirty="0">
                  <a:solidFill>
                    <a:schemeClr val="tx1"/>
                  </a:solidFill>
                </a:rPr>
                <a:t>Performance Assessment</a:t>
              </a:r>
            </a:p>
            <a:p>
              <a:pPr algn="ctr"/>
              <a:endParaRPr lang="en-US" sz="2000" b="1" dirty="0">
                <a:solidFill>
                  <a:schemeClr val="tx1"/>
                </a:solidFill>
              </a:endParaRPr>
            </a:p>
            <a:p>
              <a:pPr marL="171450" indent="-171450">
                <a:buFont typeface="Arial" panose="020B0604020202020204" pitchFamily="34" charset="0"/>
                <a:buChar char="•"/>
              </a:pPr>
              <a:r>
                <a:rPr lang="en-US" sz="1400" dirty="0">
                  <a:solidFill>
                    <a:schemeClr val="tx1"/>
                  </a:solidFill>
                </a:rPr>
                <a:t>Training Effectiveness</a:t>
              </a:r>
            </a:p>
            <a:p>
              <a:pPr marL="171450" indent="-171450">
                <a:buFont typeface="Arial" panose="020B0604020202020204" pitchFamily="34" charset="0"/>
                <a:buChar char="•"/>
              </a:pPr>
              <a:r>
                <a:rPr lang="en-US" sz="1400" dirty="0">
                  <a:solidFill>
                    <a:schemeClr val="tx1"/>
                  </a:solidFill>
                </a:rPr>
                <a:t>VV&amp;A</a:t>
              </a:r>
            </a:p>
            <a:p>
              <a:pPr marL="171450" indent="-171450">
                <a:buFont typeface="Arial" panose="020B0604020202020204" pitchFamily="34" charset="0"/>
                <a:buChar char="•"/>
              </a:pPr>
              <a:r>
                <a:rPr lang="en-US" sz="1400" dirty="0">
                  <a:solidFill>
                    <a:schemeClr val="tx1"/>
                  </a:solidFill>
                </a:rPr>
                <a:t>Exercise Design</a:t>
              </a:r>
            </a:p>
            <a:p>
              <a:pPr marL="171450" indent="-171450">
                <a:buFont typeface="Arial" panose="020B0604020202020204" pitchFamily="34" charset="0"/>
                <a:buChar char="•"/>
              </a:pPr>
              <a:r>
                <a:rPr lang="en-US" sz="1400" dirty="0">
                  <a:solidFill>
                    <a:schemeClr val="tx1"/>
                  </a:solidFill>
                </a:rPr>
                <a:t>Wargaming</a:t>
              </a:r>
            </a:p>
            <a:p>
              <a:pPr marL="171450" indent="-171450">
                <a:buFont typeface="Arial" panose="020B0604020202020204" pitchFamily="34" charset="0"/>
                <a:buChar char="•"/>
              </a:pPr>
              <a:r>
                <a:rPr lang="en-US" sz="1400" dirty="0">
                  <a:solidFill>
                    <a:schemeClr val="tx1"/>
                  </a:solidFill>
                </a:rPr>
                <a:t>Automated AAR Analytics</a:t>
              </a:r>
            </a:p>
            <a:p>
              <a:pPr marL="171450" indent="-171450">
                <a:buFont typeface="Arial" panose="020B0604020202020204" pitchFamily="34" charset="0"/>
                <a:buChar char="•"/>
              </a:pPr>
              <a:r>
                <a:rPr lang="en-US" sz="1400" dirty="0">
                  <a:solidFill>
                    <a:schemeClr val="tx1"/>
                  </a:solidFill>
                </a:rPr>
                <a:t>Individual/Collective Feedback</a:t>
              </a:r>
            </a:p>
            <a:p>
              <a:pPr marL="171450" indent="-171450">
                <a:buFont typeface="Arial" panose="020B0604020202020204" pitchFamily="34" charset="0"/>
                <a:buChar char="•"/>
              </a:pPr>
              <a:r>
                <a:rPr lang="en-US" sz="1400" dirty="0">
                  <a:solidFill>
                    <a:schemeClr val="tx1"/>
                  </a:solidFill>
                </a:rPr>
                <a:t>Field Experimentation</a:t>
              </a:r>
            </a:p>
            <a:p>
              <a:pPr marL="171450" indent="-171450">
                <a:buFont typeface="Arial" panose="020B0604020202020204" pitchFamily="34" charset="0"/>
                <a:buChar char="•"/>
              </a:pPr>
              <a:r>
                <a:rPr lang="en-US" sz="1400" dirty="0">
                  <a:solidFill>
                    <a:schemeClr val="tx1"/>
                  </a:solidFill>
                </a:rPr>
                <a:t>Searchable Experiential Archives</a:t>
              </a:r>
            </a:p>
            <a:p>
              <a:pPr marL="171450" indent="-171450">
                <a:buFont typeface="Arial" panose="020B0604020202020204" pitchFamily="34" charset="0"/>
                <a:buChar char="•"/>
              </a:pPr>
              <a:r>
                <a:rPr lang="en-US" sz="1400" dirty="0">
                  <a:solidFill>
                    <a:schemeClr val="tx1"/>
                  </a:solidFill>
                </a:rPr>
                <a:t>Performance Assessment Tools</a:t>
              </a:r>
            </a:p>
          </p:txBody>
        </p:sp>
      </p:grpSp>
    </p:spTree>
    <p:extLst>
      <p:ext uri="{BB962C8B-B14F-4D97-AF65-F5344CB8AC3E}">
        <p14:creationId xmlns:p14="http://schemas.microsoft.com/office/powerpoint/2010/main" val="194944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Network Connectivity</a:t>
            </a:r>
          </a:p>
        </p:txBody>
      </p:sp>
      <p:pic>
        <p:nvPicPr>
          <p:cNvPr id="2" name="Picture 1">
            <a:extLst>
              <a:ext uri="{FF2B5EF4-FFF2-40B4-BE49-F238E27FC236}">
                <a16:creationId xmlns:a16="http://schemas.microsoft.com/office/drawing/2014/main" id="{19A91B46-C7C7-790C-C51B-BCBAFA7D5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50" y="1673453"/>
            <a:ext cx="7989950" cy="3511093"/>
          </a:xfrm>
          <a:prstGeom prst="rect">
            <a:avLst/>
          </a:prstGeom>
        </p:spPr>
      </p:pic>
      <p:sp>
        <p:nvSpPr>
          <p:cNvPr id="4" name="TextBox 3">
            <a:extLst>
              <a:ext uri="{FF2B5EF4-FFF2-40B4-BE49-F238E27FC236}">
                <a16:creationId xmlns:a16="http://schemas.microsoft.com/office/drawing/2014/main" id="{BC4245B3-577A-8493-D37A-079C47FE21EB}"/>
              </a:ext>
            </a:extLst>
          </p:cNvPr>
          <p:cNvSpPr txBox="1"/>
          <p:nvPr/>
        </p:nvSpPr>
        <p:spPr>
          <a:xfrm>
            <a:off x="8458201" y="1003047"/>
            <a:ext cx="3253238" cy="5115246"/>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NPS will be on the SDREN in Dec 2023</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First test will be with the Integrated Battlespace Arena (IBAR) at China Lake</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I MEF is expecting connectivity at the end of FY23</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This connection will allow MOVES to participate in future NILEX events </a:t>
            </a:r>
          </a:p>
        </p:txBody>
      </p:sp>
    </p:spTree>
    <p:extLst>
      <p:ext uri="{BB962C8B-B14F-4D97-AF65-F5344CB8AC3E}">
        <p14:creationId xmlns:p14="http://schemas.microsoft.com/office/powerpoint/2010/main" val="10793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LVC Learning Laboratory</a:t>
            </a:r>
          </a:p>
        </p:txBody>
      </p:sp>
      <p:sp>
        <p:nvSpPr>
          <p:cNvPr id="3" name="TextBox 2"/>
          <p:cNvSpPr txBox="1"/>
          <p:nvPr/>
        </p:nvSpPr>
        <p:spPr>
          <a:xfrm>
            <a:off x="480561" y="1003047"/>
            <a:ext cx="11230878" cy="4450449"/>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LVCLL will enhance collaboration by conducting sponsored research within three research thrusts: Architecture and Interoperability, Operational and Environmental Content, and Performance Assessment</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Sponsored research will be enabled through the execution of five (5) joint projects between NPS and industry, 5 projects between NPS and Naval Labs, and two (2) projects between NPS and academia</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projects must support one of the research thrusts mentioned above</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Each will be funded for $200,000 through a $2.4M allocation of funds for the Naval LVCLL from a Fleet sponsor</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funds will be distributed based on a review of submitted proposals which will be requested 4 months prior to the beginning of the fiscal year (FY)</a:t>
            </a:r>
          </a:p>
        </p:txBody>
      </p:sp>
    </p:spTree>
    <p:extLst>
      <p:ext uri="{BB962C8B-B14F-4D97-AF65-F5344CB8AC3E}">
        <p14:creationId xmlns:p14="http://schemas.microsoft.com/office/powerpoint/2010/main" val="16083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LVC Learning Laboratory</a:t>
            </a:r>
          </a:p>
        </p:txBody>
      </p:sp>
      <p:sp>
        <p:nvSpPr>
          <p:cNvPr id="3" name="TextBox 2"/>
          <p:cNvSpPr txBox="1"/>
          <p:nvPr/>
        </p:nvSpPr>
        <p:spPr>
          <a:xfrm>
            <a:off x="480561" y="1003047"/>
            <a:ext cx="11230878" cy="4819781"/>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MOVES Director will lead the Naval LVCLL and will report significant events, Fleet engagements, and research progress quarterly to the NPS President</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Naval  LVCLL Advisory Board will support the MOVES Director with project selection, Fleet integration, and sharing RDT&amp;E findings across the services</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Advisory Board will be chaired by the Commanding General, TECOM and Deputy Chief of Naval Operations for Warfighting Development, N7</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Other representatives include the Navy Modeling and Simulation Office (NMSO), the Marine Corps Modeling and Simulation Management Office (MCMSMO), Office of Naval Research (ONR), Marine Corps Warfighting Lab (MCWL), and the Naval Warfare Studies Institute (NWSI)</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The Naval LVCLL will publish an annual report providing an overview of funded research executed during the previous FY.</a:t>
            </a:r>
          </a:p>
        </p:txBody>
      </p:sp>
    </p:spTree>
    <p:extLst>
      <p:ext uri="{BB962C8B-B14F-4D97-AF65-F5344CB8AC3E}">
        <p14:creationId xmlns:p14="http://schemas.microsoft.com/office/powerpoint/2010/main" val="280312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164" y="4"/>
            <a:ext cx="11911672" cy="769441"/>
          </a:xfrm>
          <a:prstGeom prst="rect">
            <a:avLst/>
          </a:prstGeom>
          <a:noFill/>
        </p:spPr>
        <p:txBody>
          <a:bodyPr wrap="square" rtlCol="0">
            <a:spAutoFit/>
          </a:bodyPr>
          <a:lstStyle/>
          <a:p>
            <a:r>
              <a:rPr lang="en-US" sz="4400" dirty="0">
                <a:solidFill>
                  <a:schemeClr val="bg1"/>
                </a:solidFill>
                <a:latin typeface="Franklin Gothic Heavy" panose="020B0903020102020204" pitchFamily="34" charset="0"/>
              </a:rPr>
              <a:t>Upcoming LVC Workshop </a:t>
            </a:r>
          </a:p>
        </p:txBody>
      </p:sp>
      <p:sp>
        <p:nvSpPr>
          <p:cNvPr id="3" name="TextBox 2"/>
          <p:cNvSpPr txBox="1"/>
          <p:nvPr/>
        </p:nvSpPr>
        <p:spPr>
          <a:xfrm>
            <a:off x="480561" y="1003047"/>
            <a:ext cx="11230878" cy="4450449"/>
          </a:xfrm>
          <a:prstGeom prst="rect">
            <a:avLst/>
          </a:prstGeom>
          <a:noFill/>
        </p:spPr>
        <p:txBody>
          <a:bodyPr wrap="square" rtlCol="0">
            <a:spAutoFit/>
          </a:bodyPr>
          <a:lstStyle/>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Planned to host LVC community leaders across the Fleet to begin the development of a focused Science and Technology (S&amp;T) Master Plan for the execution of LVC events in the testing, training, and evaluation communities</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We anticipate this to be an annual event where the LVC community can meet to discuss current projects, on-going research, and actual TT&amp;E events in an effort to update the LVC S&amp;T Master Plan</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We seek to use this document to guide student thesis and dissertation selection</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In addition, we will try to align the workshop with end-of-year reporting on the 12 research projects planned for the LVCLL</a:t>
            </a:r>
          </a:p>
          <a:p>
            <a:pPr marL="342900" indent="-342900" fontAlgn="base">
              <a:spcBef>
                <a:spcPct val="20000"/>
              </a:spcBef>
              <a:spcAft>
                <a:spcPct val="0"/>
              </a:spcAft>
              <a:buFont typeface="Arial" panose="020B0604020202020204" pitchFamily="34" charset="0"/>
              <a:buChar char="•"/>
            </a:pPr>
            <a:r>
              <a:rPr lang="en-US" sz="2400" dirty="0">
                <a:solidFill>
                  <a:prstClr val="white">
                    <a:lumMod val="85000"/>
                  </a:prstClr>
                </a:solidFill>
                <a:latin typeface="+mj-lt"/>
                <a:ea typeface="MS PGothic" pitchFamily="34" charset="-128"/>
              </a:rPr>
              <a:t>We have been working on building content for the LVC Workshop in MV4460 </a:t>
            </a:r>
            <a:r>
              <a:rPr lang="en-US" sz="2400" i="1" dirty="0">
                <a:solidFill>
                  <a:prstClr val="white">
                    <a:lumMod val="85000"/>
                  </a:prstClr>
                </a:solidFill>
                <a:latin typeface="+mj-lt"/>
                <a:ea typeface="MS PGothic" pitchFamily="34" charset="-128"/>
              </a:rPr>
              <a:t>Management of Modeling &amp; Simulation Development </a:t>
            </a:r>
          </a:p>
        </p:txBody>
      </p:sp>
      <p:sp>
        <p:nvSpPr>
          <p:cNvPr id="2" name="Rectangle: Rounded Corners 1">
            <a:extLst>
              <a:ext uri="{FF2B5EF4-FFF2-40B4-BE49-F238E27FC236}">
                <a16:creationId xmlns:a16="http://schemas.microsoft.com/office/drawing/2014/main" id="{F38BCF10-3EC4-E38A-86E1-2EC0637DBC94}"/>
              </a:ext>
            </a:extLst>
          </p:cNvPr>
          <p:cNvSpPr/>
          <p:nvPr/>
        </p:nvSpPr>
        <p:spPr>
          <a:xfrm>
            <a:off x="2340429" y="5573485"/>
            <a:ext cx="8784771" cy="1153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fontAlgn="base">
              <a:lnSpc>
                <a:spcPct val="107000"/>
              </a:lnSpc>
              <a:spcBef>
                <a:spcPts val="0"/>
              </a:spcBef>
              <a:spcAft>
                <a:spcPts val="0"/>
              </a:spcAft>
            </a:pPr>
            <a:r>
              <a:rPr lang="en-US"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Definition of LVC: </a:t>
            </a:r>
            <a:r>
              <a:rPr lang="en-US"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 set of integrated, interoperable </a:t>
            </a:r>
            <a:r>
              <a:rPr lang="en-US"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simulation tools</a:t>
            </a:r>
            <a:r>
              <a:rPr lang="en-US" sz="18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including live, virtual, and/or constructive components to meet joint and coalition testing, training, and evaluation needs, developed to create more collaborative, economical, safer, and secure conduct of events.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190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A035B6AE7A664380395BF9EAC71D05" ma:contentTypeVersion="14" ma:contentTypeDescription="Create a new document." ma:contentTypeScope="" ma:versionID="631558baf0fa8891b7519916780d2554">
  <xsd:schema xmlns:xsd="http://www.w3.org/2001/XMLSchema" xmlns:xs="http://www.w3.org/2001/XMLSchema" xmlns:p="http://schemas.microsoft.com/office/2006/metadata/properties" xmlns:ns1="http://schemas.microsoft.com/sharepoint/v3" xmlns:ns2="60994e55-592b-4e13-bfa5-b17d7f139efc" xmlns:ns3="f6d79280-f427-430c-a3f9-8eefd2c92e2a" targetNamespace="http://schemas.microsoft.com/office/2006/metadata/properties" ma:root="true" ma:fieldsID="488f164793f19c1d56008d4c05efc9f2" ns1:_="" ns2:_="" ns3:_="">
    <xsd:import namespace="http://schemas.microsoft.com/sharepoint/v3"/>
    <xsd:import namespace="60994e55-592b-4e13-bfa5-b17d7f139efc"/>
    <xsd:import namespace="f6d79280-f427-430c-a3f9-8eefd2c92e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94e55-592b-4e13-bfa5-b17d7f139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d79280-f427-430c-a3f9-8eefd2c92e2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BA1229-7250-4E64-A683-57F061B622CF}">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DE1D6458-F92F-4CA0-91B5-CB6F4E944651}">
  <ds:schemaRefs>
    <ds:schemaRef ds:uri="http://schemas.microsoft.com/sharepoint/v3/contenttype/forms"/>
  </ds:schemaRefs>
</ds:datastoreItem>
</file>

<file path=customXml/itemProps3.xml><?xml version="1.0" encoding="utf-8"?>
<ds:datastoreItem xmlns:ds="http://schemas.openxmlformats.org/officeDocument/2006/customXml" ds:itemID="{9CF1E22C-7A12-4EAE-8223-5FBCC9F6B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994e55-592b-4e13-bfa5-b17d7f139efc"/>
    <ds:schemaRef ds:uri="f6d79280-f427-430c-a3f9-8eefd2c92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785</TotalTime>
  <Words>1568</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Franklin Gothic Heavy</vt:lpstr>
      <vt:lpstr>Franklin Gothic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Lee</dc:creator>
  <cp:lastModifiedBy>Christian Fitzpatrick</cp:lastModifiedBy>
  <cp:revision>19</cp:revision>
  <dcterms:created xsi:type="dcterms:W3CDTF">2019-04-11T19:00:14Z</dcterms:created>
  <dcterms:modified xsi:type="dcterms:W3CDTF">2023-05-23T04:02:44Z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0x010100C3A035B6AE7A664380395BF9EAC71D05</vt:lpwstr>
  </property>
</Properties>
</file>