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fntdata" ContentType="application/x-fontdata"/>
  <Default Extension="xml" ContentType="application/xml"/>
  <Override PartName="/ppt/theme/theme1.xml" ContentType="application/vnd.openxmlformats-officedocument.theme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docProps/custom.xml" ContentType="application/vnd.openxmlformats-officedocument.custom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metadata" ContentType="application/binary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</p:sldIdLst>
  <p:sldSz cy="6858000" cx="12192000"/>
  <p:notesSz cx="6858000" cy="9144000"/>
  <p:embeddedFontLst>
    <p:embeddedFont>
      <p:font typeface="Libre Franklin Black"/>
      <p:bold r:id="rId23"/>
      <p:boldItalic r:id="rId24"/>
    </p:embeddedFont>
    <p:embeddedFont>
      <p:font typeface="Libre Franklin Medium"/>
      <p:regular r:id="rId25"/>
      <p:bold r:id="rId26"/>
      <p:italic r:id="rId27"/>
      <p:boldItalic r:id="rId2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r:id="rId29" roundtripDataSignature="AMtx7mjDoGOox/FCJpIVqnzX+8xfQfP2Q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font" Target="fonts/LibreFranklinMedium-bold.fntdata"/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1" Type="http://schemas.openxmlformats.org/officeDocument/2006/relationships/slide" Target="slides/slide17.xml"/><Relationship Id="rId3" Type="http://schemas.openxmlformats.org/officeDocument/2006/relationships/slideMaster" Target="slideMasters/slideMaster1.xml"/><Relationship Id="rId25" Type="http://schemas.openxmlformats.org/officeDocument/2006/relationships/font" Target="fonts/LibreFranklinMedium-regular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0" Type="http://schemas.openxmlformats.org/officeDocument/2006/relationships/slide" Target="slides/slide16.xml"/><Relationship Id="rId2" Type="http://schemas.openxmlformats.org/officeDocument/2006/relationships/presProps" Target="presProps.xml"/><Relationship Id="rId29" Type="http://customschemas.google.com/relationships/presentationmetadata" Target="metadata"/><Relationship Id="rId16" Type="http://schemas.openxmlformats.org/officeDocument/2006/relationships/slide" Target="slides/slide12.xml"/><Relationship Id="rId24" Type="http://schemas.openxmlformats.org/officeDocument/2006/relationships/font" Target="fonts/LibreFranklinBlack-boldItalic.fntdata"/><Relationship Id="rId1" Type="http://schemas.openxmlformats.org/officeDocument/2006/relationships/theme" Target="theme/theme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32" Type="http://schemas.openxmlformats.org/officeDocument/2006/relationships/customXml" Target="../customXml/item3.xml"/><Relationship Id="rId23" Type="http://schemas.openxmlformats.org/officeDocument/2006/relationships/font" Target="fonts/LibreFranklinBlack-bold.fntdata"/><Relationship Id="rId28" Type="http://schemas.openxmlformats.org/officeDocument/2006/relationships/font" Target="fonts/LibreFranklinMedium-boldItalic.fntdata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customXml" Target="../customXml/item2.xml"/><Relationship Id="rId22" Type="http://schemas.openxmlformats.org/officeDocument/2006/relationships/slide" Target="slides/slide18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7" Type="http://schemas.openxmlformats.org/officeDocument/2006/relationships/font" Target="fonts/LibreFranklinMedium-italic.fntdata"/><Relationship Id="rId14" Type="http://schemas.openxmlformats.org/officeDocument/2006/relationships/slide" Target="slides/slide10.xml"/><Relationship Id="rId30" Type="http://schemas.openxmlformats.org/officeDocument/2006/relationships/customXml" Target="../customXml/item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" name="Google Shape;10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" name="Google Shape;21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-US"/>
              <a:t>Why did we pick Unity?</a:t>
            </a:r>
            <a:endParaRPr/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-"/>
            </a:pPr>
            <a:r>
              <a:rPr lang="en-US">
                <a:solidFill>
                  <a:schemeClr val="dk1"/>
                </a:solidFill>
              </a:rPr>
              <a:t>Previous experience taught us Unity is easier to draw/manipulate networks with</a:t>
            </a:r>
            <a:endParaRPr>
              <a:solidFill>
                <a:schemeClr val="dk1"/>
              </a:solidFill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-"/>
            </a:pPr>
            <a:r>
              <a:rPr lang="en-US">
                <a:solidFill>
                  <a:schemeClr val="dk1"/>
                </a:solidFill>
              </a:rPr>
              <a:t>Allows us to make more interesting 2D/3D composite visuals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-US"/>
              <a:t>Why no database?</a:t>
            </a:r>
            <a:endParaRPr/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-"/>
            </a:pPr>
            <a:r>
              <a:rPr lang="en-US">
                <a:solidFill>
                  <a:schemeClr val="dk1"/>
                </a:solidFill>
              </a:rPr>
              <a:t>Games are meant to be temporary</a:t>
            </a:r>
            <a:endParaRPr>
              <a:solidFill>
                <a:schemeClr val="dk1"/>
              </a:solidFill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-"/>
            </a:pPr>
            <a:r>
              <a:rPr lang="en-US">
                <a:solidFill>
                  <a:schemeClr val="dk1"/>
                </a:solidFill>
              </a:rPr>
              <a:t>Issues caused by server restart when client is still in a game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-US"/>
              <a:t>Why websockets?</a:t>
            </a:r>
            <a:endParaRPr/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-"/>
            </a:pPr>
            <a:r>
              <a:rPr lang="en-US">
                <a:solidFill>
                  <a:schemeClr val="dk1"/>
                </a:solidFill>
              </a:rPr>
              <a:t>Live communication between server and clients</a:t>
            </a:r>
            <a:endParaRPr>
              <a:solidFill>
                <a:schemeClr val="dk1"/>
              </a:solidFill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-"/>
            </a:pPr>
            <a:r>
              <a:rPr lang="en-US">
                <a:solidFill>
                  <a:schemeClr val="dk1"/>
                </a:solidFill>
              </a:rPr>
              <a:t>Allows server signals to clients without constantly polling</a:t>
            </a:r>
            <a:endParaRPr>
              <a:solidFill>
                <a:schemeClr val="dk1"/>
              </a:solidFill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-"/>
            </a:pPr>
            <a:r>
              <a:rPr lang="en-US">
                <a:solidFill>
                  <a:schemeClr val="dk1"/>
                </a:solidFill>
              </a:rPr>
              <a:t>Players can chat with each other during a game</a:t>
            </a:r>
            <a:endParaRPr/>
          </a:p>
        </p:txBody>
      </p:sp>
      <p:sp>
        <p:nvSpPr>
          <p:cNvPr id="27" name="Google Shape;27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Positions generated based on organization position</a:t>
            </a:r>
            <a:endParaRPr/>
          </a:p>
        </p:txBody>
      </p:sp>
      <p:sp>
        <p:nvSpPr>
          <p:cNvPr id="33" name="Google Shape;33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g241c2368039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Informal connections based on position</a:t>
            </a:r>
            <a:endParaRPr/>
          </a:p>
        </p:txBody>
      </p:sp>
      <p:sp>
        <p:nvSpPr>
          <p:cNvPr id="39" name="Google Shape;39;g241c2368039_0_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Network Discovery actions</a:t>
            </a:r>
            <a:endParaRPr/>
          </a:p>
        </p:txBody>
      </p:sp>
      <p:sp>
        <p:nvSpPr>
          <p:cNvPr id="45" name="Google Shape;45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241317df95b_0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Attitude/Satisfaction Adjustment Actions</a:t>
            </a:r>
            <a:endParaRPr/>
          </a:p>
        </p:txBody>
      </p:sp>
      <p:sp>
        <p:nvSpPr>
          <p:cNvPr id="52" name="Google Shape;52;g241317df95b_0_3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241317df95b_0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Network Modification Actions</a:t>
            </a:r>
            <a:endParaRPr/>
          </a:p>
        </p:txBody>
      </p:sp>
      <p:sp>
        <p:nvSpPr>
          <p:cNvPr id="59" name="Google Shape;59;g241317df95b_0_4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" name="Google Shape;72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241317df95b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-US"/>
              <a:t>Talk about training “games”</a:t>
            </a:r>
            <a:endParaRPr/>
          </a:p>
        </p:txBody>
      </p:sp>
      <p:sp>
        <p:nvSpPr>
          <p:cNvPr id="82" name="Google Shape;82;g241317df95b_0_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241317df95b_0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-US"/>
              <a:t>Random Events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-US"/>
              <a:t>Network Influence Update</a:t>
            </a:r>
            <a:endParaRPr/>
          </a:p>
        </p:txBody>
      </p:sp>
      <p:sp>
        <p:nvSpPr>
          <p:cNvPr id="91" name="Google Shape;91;g241317df95b_0_3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241317df95b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g241317df95b_0_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241317df95b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Bug caused by testing only one game at a time on the server vs. real use case of multiple games at once</a:t>
            </a:r>
            <a:endParaRPr/>
          </a:p>
        </p:txBody>
      </p:sp>
      <p:sp>
        <p:nvSpPr>
          <p:cNvPr id="106" name="Google Shape;106;g241317df95b_0_1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241317df95b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g241317df95b_0_2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" name="Google Shape;121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" name="Google Shape;132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 Slide">
    <p:spTree>
      <p:nvGrpSpPr>
        <p:cNvPr id="7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image" Target="../media/image25.png"/><Relationship Id="rId2" Type="http://schemas.openxmlformats.org/officeDocument/2006/relationships/image" Target="../media/image21.png"/><Relationship Id="rId3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6;p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1436987" y="5536407"/>
            <a:ext cx="519490" cy="1063717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23.png"/><Relationship Id="rId5" Type="http://schemas.openxmlformats.org/officeDocument/2006/relationships/image" Target="../media/image15.png"/><Relationship Id="rId6" Type="http://schemas.openxmlformats.org/officeDocument/2006/relationships/image" Target="../media/image9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1.png"/><Relationship Id="rId4" Type="http://schemas.openxmlformats.org/officeDocument/2006/relationships/image" Target="../media/image1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0.png"/><Relationship Id="rId4" Type="http://schemas.openxmlformats.org/officeDocument/2006/relationships/image" Target="../media/image8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8.png"/><Relationship Id="rId4" Type="http://schemas.openxmlformats.org/officeDocument/2006/relationships/image" Target="../media/image1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.png"/><Relationship Id="rId4" Type="http://schemas.openxmlformats.org/officeDocument/2006/relationships/image" Target="../media/image2.png"/><Relationship Id="rId5" Type="http://schemas.openxmlformats.org/officeDocument/2006/relationships/image" Target="../media/image5.png"/><Relationship Id="rId6" Type="http://schemas.openxmlformats.org/officeDocument/2006/relationships/image" Target="../media/image7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8.png"/><Relationship Id="rId4" Type="http://schemas.openxmlformats.org/officeDocument/2006/relationships/image" Target="../media/image16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9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6.png"/><Relationship Id="rId4" Type="http://schemas.openxmlformats.org/officeDocument/2006/relationships/image" Target="../media/image27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7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4.png"/><Relationship Id="rId4" Type="http://schemas.openxmlformats.org/officeDocument/2006/relationships/image" Target="../media/image22.png"/><Relationship Id="rId5" Type="http://schemas.openxmlformats.org/officeDocument/2006/relationships/image" Target="../media/image20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"/>
          <p:cNvSpPr txBox="1"/>
          <p:nvPr/>
        </p:nvSpPr>
        <p:spPr>
          <a:xfrm>
            <a:off x="5109123" y="1826517"/>
            <a:ext cx="67113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>
                <a:solidFill>
                  <a:srgbClr val="00133B"/>
                </a:solidFill>
                <a:latin typeface="Libre Franklin Black"/>
                <a:ea typeface="Libre Franklin Black"/>
                <a:cs typeface="Libre Franklin Black"/>
                <a:sym typeface="Libre Franklin Black"/>
              </a:rPr>
              <a:t>Change Agent</a:t>
            </a:r>
            <a:endParaRPr sz="6000">
              <a:solidFill>
                <a:srgbClr val="00133B"/>
              </a:solidFill>
              <a:latin typeface="Libre Franklin Black"/>
              <a:ea typeface="Libre Franklin Black"/>
              <a:cs typeface="Libre Franklin Black"/>
              <a:sym typeface="Libre Franklin Black"/>
            </a:endParaRPr>
          </a:p>
        </p:txBody>
      </p:sp>
      <p:sp>
        <p:nvSpPr>
          <p:cNvPr id="13" name="Google Shape;13;p1"/>
          <p:cNvSpPr txBox="1"/>
          <p:nvPr/>
        </p:nvSpPr>
        <p:spPr>
          <a:xfrm>
            <a:off x="5866107" y="3269868"/>
            <a:ext cx="5954419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>
                <a:solidFill>
                  <a:srgbClr val="2356B4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Eric Heine</a:t>
            </a:r>
            <a:endParaRPr/>
          </a:p>
        </p:txBody>
      </p:sp>
      <p:sp>
        <p:nvSpPr>
          <p:cNvPr id="14" name="Google Shape;14;p1"/>
          <p:cNvSpPr txBox="1"/>
          <p:nvPr/>
        </p:nvSpPr>
        <p:spPr>
          <a:xfrm>
            <a:off x="5619750" y="4034217"/>
            <a:ext cx="6200777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rgbClr val="2356B4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24 May 2023</a:t>
            </a:r>
            <a:endParaRPr/>
          </a:p>
        </p:txBody>
      </p:sp>
      <p:sp>
        <p:nvSpPr>
          <p:cNvPr id="15" name="Google Shape;15;p1"/>
          <p:cNvSpPr txBox="1"/>
          <p:nvPr/>
        </p:nvSpPr>
        <p:spPr>
          <a:xfrm>
            <a:off x="5953125" y="4465997"/>
            <a:ext cx="5867402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2356B4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erheine@nps.edu</a:t>
            </a:r>
            <a:endParaRPr/>
          </a:p>
        </p:txBody>
      </p:sp>
      <p:pic>
        <p:nvPicPr>
          <p:cNvPr id="16" name="Google Shape;16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1038225" y="-163835"/>
            <a:ext cx="6257768" cy="6252856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7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509010" y="6062905"/>
            <a:ext cx="1716199" cy="45228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8;p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91320" y="5972565"/>
            <a:ext cx="998001" cy="6895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2"/>
          <p:cNvSpPr txBox="1"/>
          <p:nvPr/>
        </p:nvSpPr>
        <p:spPr>
          <a:xfrm>
            <a:off x="140164" y="4"/>
            <a:ext cx="11911672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400" u="none" cap="none" strike="noStrike">
                <a:solidFill>
                  <a:schemeClr val="lt1"/>
                </a:solidFill>
                <a:latin typeface="Libre Franklin Black"/>
                <a:ea typeface="Libre Franklin Black"/>
                <a:cs typeface="Libre Franklin Black"/>
                <a:sym typeface="Libre Franklin Black"/>
              </a:rPr>
              <a:t>Agenda</a:t>
            </a:r>
            <a:endParaRPr/>
          </a:p>
        </p:txBody>
      </p:sp>
      <p:sp>
        <p:nvSpPr>
          <p:cNvPr id="24" name="Google Shape;24;p2"/>
          <p:cNvSpPr txBox="1"/>
          <p:nvPr/>
        </p:nvSpPr>
        <p:spPr>
          <a:xfrm>
            <a:off x="480561" y="1003047"/>
            <a:ext cx="11230800" cy="230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D8D8D8"/>
              </a:buClr>
              <a:buSzPts val="3200"/>
              <a:buFont typeface="Arial"/>
              <a:buChar char="•"/>
            </a:pPr>
            <a:r>
              <a:rPr lang="en-US" sz="3200">
                <a:solidFill>
                  <a:srgbClr val="D8D8D8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Technical Details</a:t>
            </a:r>
            <a:endParaRPr/>
          </a:p>
          <a:p>
            <a:pPr indent="-285750" lvl="0" marL="285750" marR="0" rtl="0" algn="l">
              <a:spcBef>
                <a:spcPts val="640"/>
              </a:spcBef>
              <a:spcAft>
                <a:spcPts val="0"/>
              </a:spcAft>
              <a:buClr>
                <a:srgbClr val="D8D8D8"/>
              </a:buClr>
              <a:buSzPts val="3200"/>
              <a:buFont typeface="Arial"/>
              <a:buChar char="•"/>
            </a:pPr>
            <a:r>
              <a:rPr lang="en-US" sz="3200">
                <a:solidFill>
                  <a:srgbClr val="D8D8D8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Adapting the Design</a:t>
            </a:r>
            <a:endParaRPr/>
          </a:p>
          <a:p>
            <a:pPr indent="-285750" lvl="0" marL="285750" marR="0" rtl="0" algn="l">
              <a:spcBef>
                <a:spcPts val="640"/>
              </a:spcBef>
              <a:spcAft>
                <a:spcPts val="0"/>
              </a:spcAft>
              <a:buClr>
                <a:srgbClr val="D8D8D8"/>
              </a:buClr>
              <a:buSzPts val="3200"/>
              <a:buFont typeface="Arial"/>
              <a:buChar char="•"/>
            </a:pPr>
            <a:r>
              <a:rPr lang="en-US" sz="3200">
                <a:solidFill>
                  <a:srgbClr val="D8D8D8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Development Concerns</a:t>
            </a:r>
            <a:endParaRPr/>
          </a:p>
          <a:p>
            <a:pPr indent="-285750" lvl="0" marL="285750" marR="0" rtl="0" algn="l">
              <a:spcBef>
                <a:spcPts val="640"/>
              </a:spcBef>
              <a:spcAft>
                <a:spcPts val="0"/>
              </a:spcAft>
              <a:buClr>
                <a:srgbClr val="D8D8D8"/>
              </a:buClr>
              <a:buSzPts val="3200"/>
              <a:buFont typeface="Arial"/>
              <a:buChar char="•"/>
            </a:pPr>
            <a:r>
              <a:rPr lang="en-US" sz="3200">
                <a:solidFill>
                  <a:srgbClr val="D8D8D8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Discussion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3"/>
          <p:cNvSpPr txBox="1"/>
          <p:nvPr/>
        </p:nvSpPr>
        <p:spPr>
          <a:xfrm>
            <a:off x="140164" y="4"/>
            <a:ext cx="119118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>
                <a:solidFill>
                  <a:schemeClr val="lt1"/>
                </a:solidFill>
                <a:latin typeface="Libre Franklin Black"/>
                <a:ea typeface="Libre Franklin Black"/>
                <a:cs typeface="Libre Franklin Black"/>
                <a:sym typeface="Libre Franklin Black"/>
              </a:rPr>
              <a:t>Technical Details</a:t>
            </a:r>
            <a:endParaRPr/>
          </a:p>
        </p:txBody>
      </p:sp>
      <p:sp>
        <p:nvSpPr>
          <p:cNvPr id="30" name="Google Shape;30;p3"/>
          <p:cNvSpPr txBox="1"/>
          <p:nvPr/>
        </p:nvSpPr>
        <p:spPr>
          <a:xfrm>
            <a:off x="480561" y="1003047"/>
            <a:ext cx="11230800" cy="288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640"/>
              </a:spcBef>
              <a:spcAft>
                <a:spcPts val="0"/>
              </a:spcAft>
              <a:buClr>
                <a:srgbClr val="D8D8D8"/>
              </a:buClr>
              <a:buSzPts val="3200"/>
              <a:buFont typeface="Arial"/>
              <a:buChar char="•"/>
            </a:pPr>
            <a:r>
              <a:rPr lang="en-US" sz="3200">
                <a:solidFill>
                  <a:srgbClr val="D8D8D8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U</a:t>
            </a:r>
            <a:r>
              <a:rPr lang="en-US" sz="3200">
                <a:solidFill>
                  <a:srgbClr val="D8D8D8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nity WebGL </a:t>
            </a:r>
            <a:r>
              <a:rPr lang="en-US" sz="3200">
                <a:solidFill>
                  <a:srgbClr val="D8D8D8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Client</a:t>
            </a:r>
            <a:endParaRPr/>
          </a:p>
          <a:p>
            <a:pPr indent="-285750" lvl="0" marL="285750" marR="0" rtl="0" algn="l">
              <a:spcBef>
                <a:spcPts val="640"/>
              </a:spcBef>
              <a:spcAft>
                <a:spcPts val="0"/>
              </a:spcAft>
              <a:buClr>
                <a:srgbClr val="D8D8D8"/>
              </a:buClr>
              <a:buSzPts val="3200"/>
              <a:buFont typeface="Arial"/>
              <a:buChar char="•"/>
            </a:pPr>
            <a:r>
              <a:rPr lang="en-US" sz="3200">
                <a:solidFill>
                  <a:srgbClr val="D8D8D8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Server</a:t>
            </a:r>
            <a:endParaRPr sz="3200">
              <a:solidFill>
                <a:srgbClr val="D8D8D8"/>
              </a:solidFill>
              <a:latin typeface="Libre Franklin Medium"/>
              <a:ea typeface="Libre Franklin Medium"/>
              <a:cs typeface="Libre Franklin Medium"/>
              <a:sym typeface="Libre Franklin Medium"/>
            </a:endParaRPr>
          </a:p>
          <a:p>
            <a:pPr indent="-431800" lvl="1" marL="914400" marR="0" rtl="0" algn="l">
              <a:spcBef>
                <a:spcPts val="640"/>
              </a:spcBef>
              <a:spcAft>
                <a:spcPts val="0"/>
              </a:spcAft>
              <a:buClr>
                <a:srgbClr val="D8D8D8"/>
              </a:buClr>
              <a:buSzPts val="3200"/>
              <a:buFont typeface="Arial"/>
              <a:buChar char="○"/>
            </a:pPr>
            <a:r>
              <a:rPr lang="en-US" sz="3200">
                <a:solidFill>
                  <a:srgbClr val="D8D8D8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NodeJS</a:t>
            </a:r>
            <a:endParaRPr sz="3200">
              <a:solidFill>
                <a:srgbClr val="D8D8D8"/>
              </a:solidFill>
              <a:latin typeface="Libre Franklin Medium"/>
              <a:ea typeface="Libre Franklin Medium"/>
              <a:cs typeface="Libre Franklin Medium"/>
              <a:sym typeface="Libre Franklin Medium"/>
            </a:endParaRPr>
          </a:p>
          <a:p>
            <a:pPr indent="-431800" lvl="1" marL="914400" marR="0" rtl="0" algn="l">
              <a:spcBef>
                <a:spcPts val="640"/>
              </a:spcBef>
              <a:spcAft>
                <a:spcPts val="0"/>
              </a:spcAft>
              <a:buClr>
                <a:srgbClr val="D8D8D8"/>
              </a:buClr>
              <a:buSzPts val="3200"/>
              <a:buFont typeface="Libre Franklin Medium"/>
              <a:buChar char="○"/>
            </a:pPr>
            <a:r>
              <a:rPr lang="en-US" sz="3200">
                <a:solidFill>
                  <a:srgbClr val="D8D8D8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In-Memory Database</a:t>
            </a:r>
            <a:endParaRPr sz="3200">
              <a:solidFill>
                <a:srgbClr val="D8D8D8"/>
              </a:solidFill>
              <a:latin typeface="Libre Franklin Medium"/>
              <a:ea typeface="Libre Franklin Medium"/>
              <a:cs typeface="Libre Franklin Medium"/>
              <a:sym typeface="Libre Franklin Medium"/>
            </a:endParaRPr>
          </a:p>
          <a:p>
            <a:pPr indent="-285750" lvl="0" marL="285750" marR="0" rtl="0" algn="l">
              <a:spcBef>
                <a:spcPts val="640"/>
              </a:spcBef>
              <a:spcAft>
                <a:spcPts val="0"/>
              </a:spcAft>
              <a:buClr>
                <a:srgbClr val="D8D8D8"/>
              </a:buClr>
              <a:buSzPts val="3200"/>
              <a:buFont typeface="Arial"/>
              <a:buChar char="•"/>
            </a:pPr>
            <a:r>
              <a:rPr lang="en-US" sz="3200">
                <a:solidFill>
                  <a:srgbClr val="D8D8D8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Websockets for Communication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4"/>
          <p:cNvSpPr txBox="1"/>
          <p:nvPr/>
        </p:nvSpPr>
        <p:spPr>
          <a:xfrm>
            <a:off x="140164" y="4"/>
            <a:ext cx="11911672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>
                <a:solidFill>
                  <a:schemeClr val="lt1"/>
                </a:solidFill>
                <a:latin typeface="Libre Franklin Black"/>
                <a:ea typeface="Libre Franklin Black"/>
                <a:cs typeface="Libre Franklin Black"/>
                <a:sym typeface="Libre Franklin Black"/>
              </a:rPr>
              <a:t>Adapting the Design: Building A Network</a:t>
            </a:r>
            <a:endParaRPr/>
          </a:p>
        </p:txBody>
      </p:sp>
      <p:pic>
        <p:nvPicPr>
          <p:cNvPr id="36" name="Google Shape;36;p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04963" y="1133470"/>
            <a:ext cx="8982075" cy="4591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g241c2368039_0_5"/>
          <p:cNvSpPr txBox="1"/>
          <p:nvPr/>
        </p:nvSpPr>
        <p:spPr>
          <a:xfrm>
            <a:off x="140164" y="4"/>
            <a:ext cx="119118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>
                <a:solidFill>
                  <a:schemeClr val="lt1"/>
                </a:solidFill>
                <a:latin typeface="Libre Franklin Black"/>
                <a:ea typeface="Libre Franklin Black"/>
                <a:cs typeface="Libre Franklin Black"/>
                <a:sym typeface="Libre Franklin Black"/>
              </a:rPr>
              <a:t>Adapting the Design: Building A Network</a:t>
            </a:r>
            <a:endParaRPr/>
          </a:p>
        </p:txBody>
      </p:sp>
      <p:pic>
        <p:nvPicPr>
          <p:cNvPr id="42" name="Google Shape;42;g241c2368039_0_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24213" y="1157292"/>
            <a:ext cx="6943725" cy="4543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5"/>
          <p:cNvSpPr txBox="1"/>
          <p:nvPr/>
        </p:nvSpPr>
        <p:spPr>
          <a:xfrm>
            <a:off x="140164" y="4"/>
            <a:ext cx="11911672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>
                <a:solidFill>
                  <a:schemeClr val="lt1"/>
                </a:solidFill>
                <a:latin typeface="Libre Franklin Black"/>
                <a:ea typeface="Libre Franklin Black"/>
                <a:cs typeface="Libre Franklin Black"/>
                <a:sym typeface="Libre Franklin Black"/>
              </a:rPr>
              <a:t>Adapting the Design: Generic Actions</a:t>
            </a:r>
            <a:endParaRPr/>
          </a:p>
        </p:txBody>
      </p:sp>
      <p:pic>
        <p:nvPicPr>
          <p:cNvPr id="48" name="Google Shape;48;p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4875" y="1110950"/>
            <a:ext cx="5530451" cy="4636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9" name="Google Shape;49;p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13691" y="1110950"/>
            <a:ext cx="5497142" cy="4636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g241317df95b_0_37"/>
          <p:cNvSpPr txBox="1"/>
          <p:nvPr/>
        </p:nvSpPr>
        <p:spPr>
          <a:xfrm>
            <a:off x="140164" y="4"/>
            <a:ext cx="119118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>
                <a:solidFill>
                  <a:schemeClr val="lt1"/>
                </a:solidFill>
                <a:latin typeface="Libre Franklin Black"/>
                <a:ea typeface="Libre Franklin Black"/>
                <a:cs typeface="Libre Franklin Black"/>
                <a:sym typeface="Libre Franklin Black"/>
              </a:rPr>
              <a:t>Adapting the Design: Generic Actions</a:t>
            </a:r>
            <a:endParaRPr/>
          </a:p>
        </p:txBody>
      </p:sp>
      <p:pic>
        <p:nvPicPr>
          <p:cNvPr id="55" name="Google Shape;55;g241317df95b_0_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0175" y="1395600"/>
            <a:ext cx="5872000" cy="3883676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g241317df95b_0_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21367" y="1395600"/>
            <a:ext cx="5830616" cy="38836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241317df95b_0_42"/>
          <p:cNvSpPr txBox="1"/>
          <p:nvPr/>
        </p:nvSpPr>
        <p:spPr>
          <a:xfrm>
            <a:off x="140164" y="4"/>
            <a:ext cx="119118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>
                <a:solidFill>
                  <a:schemeClr val="lt1"/>
                </a:solidFill>
                <a:latin typeface="Libre Franklin Black"/>
                <a:ea typeface="Libre Franklin Black"/>
                <a:cs typeface="Libre Franklin Black"/>
                <a:sym typeface="Libre Franklin Black"/>
              </a:rPr>
              <a:t>Adapting the Design: Generic Actions</a:t>
            </a:r>
            <a:endParaRPr/>
          </a:p>
        </p:txBody>
      </p:sp>
      <p:pic>
        <p:nvPicPr>
          <p:cNvPr id="62" name="Google Shape;62;g241317df95b_0_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2775" y="1549425"/>
            <a:ext cx="5656051" cy="375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g241317df95b_0_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66919" y="1549413"/>
            <a:ext cx="5646137" cy="3759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6"/>
          <p:cNvSpPr txBox="1"/>
          <p:nvPr/>
        </p:nvSpPr>
        <p:spPr>
          <a:xfrm>
            <a:off x="140164" y="4"/>
            <a:ext cx="11911672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>
                <a:solidFill>
                  <a:schemeClr val="lt1"/>
                </a:solidFill>
                <a:latin typeface="Libre Franklin Black"/>
                <a:ea typeface="Libre Franklin Black"/>
                <a:cs typeface="Libre Franklin Black"/>
                <a:sym typeface="Libre Franklin Black"/>
              </a:rPr>
              <a:t>Adapting the Design: Customization</a:t>
            </a:r>
            <a:endParaRPr/>
          </a:p>
        </p:txBody>
      </p:sp>
      <p:pic>
        <p:nvPicPr>
          <p:cNvPr id="69" name="Google Shape;69;p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09173" y="849450"/>
            <a:ext cx="7973648" cy="515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7"/>
          <p:cNvSpPr txBox="1"/>
          <p:nvPr/>
        </p:nvSpPr>
        <p:spPr>
          <a:xfrm>
            <a:off x="140164" y="4"/>
            <a:ext cx="119118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>
                <a:solidFill>
                  <a:schemeClr val="lt1"/>
                </a:solidFill>
                <a:latin typeface="Libre Franklin Black"/>
                <a:ea typeface="Libre Franklin Black"/>
                <a:cs typeface="Libre Franklin Black"/>
                <a:sym typeface="Libre Franklin Black"/>
              </a:rPr>
              <a:t>Development Concerns: Visual Style</a:t>
            </a:r>
            <a:endParaRPr/>
          </a:p>
        </p:txBody>
      </p:sp>
      <p:sp>
        <p:nvSpPr>
          <p:cNvPr id="75" name="Google Shape;75;p7"/>
          <p:cNvSpPr txBox="1"/>
          <p:nvPr/>
        </p:nvSpPr>
        <p:spPr>
          <a:xfrm>
            <a:off x="480561" y="1003047"/>
            <a:ext cx="11230800" cy="1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640"/>
              </a:spcBef>
              <a:spcAft>
                <a:spcPts val="0"/>
              </a:spcAft>
              <a:buClr>
                <a:srgbClr val="D8D8D8"/>
              </a:buClr>
              <a:buSzPts val="3200"/>
              <a:buFont typeface="Arial"/>
              <a:buChar char="•"/>
            </a:pPr>
            <a:r>
              <a:rPr lang="en-US" sz="3200">
                <a:solidFill>
                  <a:srgbClr val="D8D8D8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Accessible</a:t>
            </a:r>
            <a:endParaRPr sz="3200">
              <a:solidFill>
                <a:srgbClr val="D8D8D8"/>
              </a:solidFill>
              <a:latin typeface="Libre Franklin Medium"/>
              <a:ea typeface="Libre Franklin Medium"/>
              <a:cs typeface="Libre Franklin Medium"/>
              <a:sym typeface="Libre Franklin Medium"/>
            </a:endParaRPr>
          </a:p>
          <a:p>
            <a:pPr indent="-285750" lvl="0" marL="285750" marR="0" rtl="0" algn="l">
              <a:spcBef>
                <a:spcPts val="640"/>
              </a:spcBef>
              <a:spcAft>
                <a:spcPts val="0"/>
              </a:spcAft>
              <a:buClr>
                <a:srgbClr val="D8D8D8"/>
              </a:buClr>
              <a:buSzPts val="3200"/>
              <a:buFont typeface="Libre Franklin Medium"/>
              <a:buChar char="•"/>
            </a:pPr>
            <a:r>
              <a:rPr lang="en-US" sz="3200">
                <a:solidFill>
                  <a:srgbClr val="D8D8D8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Flexible</a:t>
            </a:r>
            <a:endParaRPr sz="3200">
              <a:solidFill>
                <a:srgbClr val="D8D8D8"/>
              </a:solidFill>
              <a:latin typeface="Libre Franklin Medium"/>
              <a:ea typeface="Libre Franklin Medium"/>
              <a:cs typeface="Libre Franklin Medium"/>
              <a:sym typeface="Libre Franklin Medium"/>
            </a:endParaRPr>
          </a:p>
          <a:p>
            <a:pPr indent="-285750" lvl="0" marL="285750" marR="0" rtl="0" algn="l">
              <a:spcBef>
                <a:spcPts val="640"/>
              </a:spcBef>
              <a:spcAft>
                <a:spcPts val="0"/>
              </a:spcAft>
              <a:buClr>
                <a:srgbClr val="D8D8D8"/>
              </a:buClr>
              <a:buSzPts val="3200"/>
              <a:buFont typeface="Libre Franklin Medium"/>
              <a:buChar char="•"/>
            </a:pPr>
            <a:r>
              <a:rPr lang="en-US" sz="3200">
                <a:solidFill>
                  <a:srgbClr val="D8D8D8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Customizable</a:t>
            </a:r>
            <a:endParaRPr sz="3200">
              <a:solidFill>
                <a:srgbClr val="D8D8D8"/>
              </a:solidFill>
              <a:latin typeface="Libre Franklin Medium"/>
              <a:ea typeface="Libre Franklin Medium"/>
              <a:cs typeface="Libre Franklin Medium"/>
              <a:sym typeface="Libre Franklin Medium"/>
            </a:endParaRPr>
          </a:p>
        </p:txBody>
      </p:sp>
      <p:pic>
        <p:nvPicPr>
          <p:cNvPr id="76" name="Google Shape;76;p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89225" y="1003047"/>
            <a:ext cx="2733675" cy="2590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39600" y="3161297"/>
            <a:ext cx="2733675" cy="2705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97738" y="2066922"/>
            <a:ext cx="2867025" cy="2724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018040" y="3813113"/>
            <a:ext cx="2676020" cy="2724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241317df95b_0_9"/>
          <p:cNvSpPr txBox="1"/>
          <p:nvPr/>
        </p:nvSpPr>
        <p:spPr>
          <a:xfrm>
            <a:off x="140164" y="4"/>
            <a:ext cx="119118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>
                <a:solidFill>
                  <a:schemeClr val="lt1"/>
                </a:solidFill>
                <a:latin typeface="Libre Franklin Black"/>
                <a:ea typeface="Libre Franklin Black"/>
                <a:cs typeface="Libre Franklin Black"/>
                <a:sym typeface="Libre Franklin Black"/>
              </a:rPr>
              <a:t>Development</a:t>
            </a:r>
            <a:r>
              <a:rPr lang="en-US" sz="4400">
                <a:solidFill>
                  <a:schemeClr val="lt1"/>
                </a:solidFill>
                <a:latin typeface="Libre Franklin Black"/>
                <a:ea typeface="Libre Franklin Black"/>
                <a:cs typeface="Libre Franklin Black"/>
                <a:sym typeface="Libre Franklin Black"/>
              </a:rPr>
              <a:t> Concerns: Edutainment</a:t>
            </a:r>
            <a:endParaRPr/>
          </a:p>
        </p:txBody>
      </p:sp>
      <p:sp>
        <p:nvSpPr>
          <p:cNvPr id="85" name="Google Shape;85;g241317df95b_0_9"/>
          <p:cNvSpPr txBox="1"/>
          <p:nvPr/>
        </p:nvSpPr>
        <p:spPr>
          <a:xfrm>
            <a:off x="768982" y="1017413"/>
            <a:ext cx="43776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64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rgbClr val="D8D8D8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Too Real</a:t>
            </a:r>
            <a:endParaRPr/>
          </a:p>
        </p:txBody>
      </p:sp>
      <p:pic>
        <p:nvPicPr>
          <p:cNvPr id="86" name="Google Shape;86;g241317df95b_0_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8975" y="1842289"/>
            <a:ext cx="4377700" cy="3998300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g241317df95b_0_9"/>
          <p:cNvSpPr txBox="1"/>
          <p:nvPr/>
        </p:nvSpPr>
        <p:spPr>
          <a:xfrm>
            <a:off x="5925775" y="1017425"/>
            <a:ext cx="48768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64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rgbClr val="D8D8D8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Too Gamey</a:t>
            </a:r>
            <a:endParaRPr/>
          </a:p>
        </p:txBody>
      </p:sp>
      <p:pic>
        <p:nvPicPr>
          <p:cNvPr id="88" name="Google Shape;88;g241317df95b_0_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25775" y="2317450"/>
            <a:ext cx="4876800" cy="304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41317df95b_0_32"/>
          <p:cNvSpPr txBox="1"/>
          <p:nvPr/>
        </p:nvSpPr>
        <p:spPr>
          <a:xfrm>
            <a:off x="140164" y="4"/>
            <a:ext cx="119118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>
                <a:solidFill>
                  <a:schemeClr val="lt1"/>
                </a:solidFill>
                <a:latin typeface="Libre Franklin Black"/>
                <a:ea typeface="Libre Franklin Black"/>
                <a:cs typeface="Libre Franklin Black"/>
                <a:sym typeface="Libre Franklin Black"/>
              </a:rPr>
              <a:t>Development Concerns: Complexity</a:t>
            </a:r>
            <a:endParaRPr/>
          </a:p>
        </p:txBody>
      </p:sp>
      <p:pic>
        <p:nvPicPr>
          <p:cNvPr id="94" name="Google Shape;94;g241317df95b_0_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52813" y="1309692"/>
            <a:ext cx="6486525" cy="4238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241317df95b_0_2"/>
          <p:cNvSpPr txBox="1"/>
          <p:nvPr/>
        </p:nvSpPr>
        <p:spPr>
          <a:xfrm>
            <a:off x="140164" y="4"/>
            <a:ext cx="119118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>
                <a:solidFill>
                  <a:schemeClr val="lt1"/>
                </a:solidFill>
                <a:latin typeface="Libre Franklin Black"/>
                <a:ea typeface="Libre Franklin Black"/>
                <a:cs typeface="Libre Franklin Black"/>
                <a:sym typeface="Libre Franklin Black"/>
              </a:rPr>
              <a:t>Development Concerns</a:t>
            </a:r>
            <a:r>
              <a:rPr lang="en-US" sz="4400">
                <a:solidFill>
                  <a:schemeClr val="lt1"/>
                </a:solidFill>
                <a:latin typeface="Libre Franklin Black"/>
                <a:ea typeface="Libre Franklin Black"/>
                <a:cs typeface="Libre Franklin Black"/>
                <a:sym typeface="Libre Franklin Black"/>
              </a:rPr>
              <a:t>: Visualizations</a:t>
            </a:r>
            <a:endParaRPr/>
          </a:p>
        </p:txBody>
      </p:sp>
      <p:sp>
        <p:nvSpPr>
          <p:cNvPr id="100" name="Google Shape;100;g241317df95b_0_2"/>
          <p:cNvSpPr txBox="1"/>
          <p:nvPr/>
        </p:nvSpPr>
        <p:spPr>
          <a:xfrm>
            <a:off x="329600" y="1003050"/>
            <a:ext cx="49551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64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rgbClr val="D8D8D8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Too Much Information</a:t>
            </a:r>
            <a:endParaRPr/>
          </a:p>
        </p:txBody>
      </p:sp>
      <p:pic>
        <p:nvPicPr>
          <p:cNvPr id="101" name="Google Shape;101;g241317df95b_0_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9626" y="1821600"/>
            <a:ext cx="4955149" cy="39631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g241317df95b_0_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81000" y="2123837"/>
            <a:ext cx="5970975" cy="3358676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g241317df95b_0_2"/>
          <p:cNvSpPr txBox="1"/>
          <p:nvPr/>
        </p:nvSpPr>
        <p:spPr>
          <a:xfrm>
            <a:off x="6081000" y="1003050"/>
            <a:ext cx="59709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64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rgbClr val="D8D8D8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Buried</a:t>
            </a:r>
            <a:r>
              <a:rPr lang="en-US" sz="3200">
                <a:solidFill>
                  <a:srgbClr val="D8D8D8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 Information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241317df95b_0_17"/>
          <p:cNvSpPr txBox="1"/>
          <p:nvPr/>
        </p:nvSpPr>
        <p:spPr>
          <a:xfrm>
            <a:off x="140164" y="4"/>
            <a:ext cx="119118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>
                <a:solidFill>
                  <a:schemeClr val="lt1"/>
                </a:solidFill>
                <a:latin typeface="Libre Franklin Black"/>
                <a:ea typeface="Libre Franklin Black"/>
                <a:cs typeface="Libre Franklin Black"/>
                <a:sym typeface="Libre Franklin Black"/>
              </a:rPr>
              <a:t>Development Concerns: Testing</a:t>
            </a:r>
            <a:endParaRPr/>
          </a:p>
        </p:txBody>
      </p:sp>
      <p:pic>
        <p:nvPicPr>
          <p:cNvPr id="109" name="Google Shape;109;g241317df95b_0_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45424" y="1016700"/>
            <a:ext cx="5501151" cy="4824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241317df95b_0_22"/>
          <p:cNvSpPr txBox="1"/>
          <p:nvPr/>
        </p:nvSpPr>
        <p:spPr>
          <a:xfrm>
            <a:off x="140164" y="4"/>
            <a:ext cx="119118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>
                <a:solidFill>
                  <a:schemeClr val="lt1"/>
                </a:solidFill>
                <a:latin typeface="Libre Franklin Black"/>
                <a:ea typeface="Libre Franklin Black"/>
                <a:cs typeface="Libre Franklin Black"/>
                <a:sym typeface="Libre Franklin Black"/>
              </a:rPr>
              <a:t>Development Concerns: Fun Time Sinks</a:t>
            </a:r>
            <a:endParaRPr/>
          </a:p>
        </p:txBody>
      </p:sp>
      <p:sp>
        <p:nvSpPr>
          <p:cNvPr id="115" name="Google Shape;115;g241317df95b_0_22"/>
          <p:cNvSpPr txBox="1"/>
          <p:nvPr/>
        </p:nvSpPr>
        <p:spPr>
          <a:xfrm>
            <a:off x="480561" y="1003047"/>
            <a:ext cx="112308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64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rgbClr val="D8D8D8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Name Generation</a:t>
            </a:r>
            <a:endParaRPr sz="3200">
              <a:solidFill>
                <a:srgbClr val="D8D8D8"/>
              </a:solidFill>
              <a:latin typeface="Libre Franklin Medium"/>
              <a:ea typeface="Libre Franklin Medium"/>
              <a:cs typeface="Libre Franklin Medium"/>
              <a:sym typeface="Libre Franklin Medium"/>
            </a:endParaRPr>
          </a:p>
        </p:txBody>
      </p:sp>
      <p:pic>
        <p:nvPicPr>
          <p:cNvPr id="116" name="Google Shape;116;g241317df95b_0_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0550" y="1645722"/>
            <a:ext cx="3124200" cy="4486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g241317df95b_0_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30889" y="1645737"/>
            <a:ext cx="2923748" cy="4486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g241317df95b_0_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380776" y="1645725"/>
            <a:ext cx="3290572" cy="4486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8"/>
          <p:cNvSpPr txBox="1"/>
          <p:nvPr/>
        </p:nvSpPr>
        <p:spPr>
          <a:xfrm>
            <a:off x="0" y="2269315"/>
            <a:ext cx="12192000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>
                <a:solidFill>
                  <a:schemeClr val="lt1"/>
                </a:solidFill>
                <a:latin typeface="Libre Franklin Black"/>
                <a:ea typeface="Libre Franklin Black"/>
                <a:cs typeface="Libre Franklin Black"/>
                <a:sym typeface="Libre Franklin Black"/>
              </a:rPr>
              <a:t>Let’s </a:t>
            </a:r>
            <a:r>
              <a:rPr lang="en-US" sz="5400">
                <a:solidFill>
                  <a:schemeClr val="lt1"/>
                </a:solidFill>
                <a:latin typeface="Libre Franklin Black"/>
                <a:ea typeface="Libre Franklin Black"/>
                <a:cs typeface="Libre Franklin Black"/>
                <a:sym typeface="Libre Franklin Black"/>
              </a:rPr>
              <a:t>Discuss</a:t>
            </a:r>
            <a:endParaRPr/>
          </a:p>
        </p:txBody>
      </p:sp>
      <p:sp>
        <p:nvSpPr>
          <p:cNvPr id="124" name="Google Shape;124;p8"/>
          <p:cNvSpPr txBox="1"/>
          <p:nvPr/>
        </p:nvSpPr>
        <p:spPr>
          <a:xfrm>
            <a:off x="0" y="3305738"/>
            <a:ext cx="12192000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>
                <a:solidFill>
                  <a:schemeClr val="lt1"/>
                </a:solidFill>
                <a:latin typeface="Libre Franklin Black"/>
                <a:ea typeface="Libre Franklin Black"/>
                <a:cs typeface="Libre Franklin Black"/>
                <a:sym typeface="Libre Franklin Black"/>
              </a:rPr>
              <a:t>Change Agent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9"/>
          <p:cNvSpPr txBox="1"/>
          <p:nvPr/>
        </p:nvSpPr>
        <p:spPr>
          <a:xfrm>
            <a:off x="0" y="2522943"/>
            <a:ext cx="12192000" cy="11079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600">
                <a:solidFill>
                  <a:schemeClr val="lt1"/>
                </a:solidFill>
                <a:latin typeface="Libre Franklin Black"/>
                <a:ea typeface="Libre Franklin Black"/>
                <a:cs typeface="Libre Franklin Black"/>
                <a:sym typeface="Libre Franklin Black"/>
              </a:rPr>
              <a:t>Backup Slides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0"/>
          <p:cNvSpPr txBox="1"/>
          <p:nvPr/>
        </p:nvSpPr>
        <p:spPr>
          <a:xfrm>
            <a:off x="140164" y="4"/>
            <a:ext cx="11911672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>
                <a:solidFill>
                  <a:schemeClr val="lt1"/>
                </a:solidFill>
                <a:latin typeface="Libre Franklin Black"/>
                <a:ea typeface="Libre Franklin Black"/>
                <a:cs typeface="Libre Franklin Black"/>
                <a:sym typeface="Libre Franklin Black"/>
              </a:rPr>
              <a:t>Student Thesis Presentations</a:t>
            </a:r>
            <a:endParaRPr/>
          </a:p>
        </p:txBody>
      </p:sp>
      <p:sp>
        <p:nvSpPr>
          <p:cNvPr id="135" name="Google Shape;135;p10"/>
          <p:cNvSpPr txBox="1"/>
          <p:nvPr/>
        </p:nvSpPr>
        <p:spPr>
          <a:xfrm>
            <a:off x="480561" y="836186"/>
            <a:ext cx="11230878" cy="50229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D8D8D8"/>
              </a:buClr>
              <a:buSzPts val="1800"/>
              <a:buFont typeface="Arial"/>
              <a:buChar char="•"/>
            </a:pPr>
            <a:r>
              <a:rPr b="1" lang="en-US" sz="1800">
                <a:solidFill>
                  <a:srgbClr val="D8D8D8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Intent</a:t>
            </a:r>
            <a:endParaRPr/>
          </a:p>
          <a:p>
            <a:pPr indent="-285750" lvl="1" marL="742950" marR="0" rtl="0" algn="l">
              <a:spcBef>
                <a:spcPts val="360"/>
              </a:spcBef>
              <a:spcAft>
                <a:spcPts val="0"/>
              </a:spcAft>
              <a:buClr>
                <a:srgbClr val="D8D8D8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D8D8D8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Show the range and scope of student thesis research</a:t>
            </a:r>
            <a:endParaRPr/>
          </a:p>
          <a:p>
            <a:pPr indent="-285750" lvl="1" marL="742950" marR="0" rtl="0" algn="l">
              <a:spcBef>
                <a:spcPts val="360"/>
              </a:spcBef>
              <a:spcAft>
                <a:spcPts val="0"/>
              </a:spcAft>
              <a:buClr>
                <a:srgbClr val="D8D8D8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D8D8D8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Highlight student contributions to the field of Modeling and Simulation</a:t>
            </a:r>
            <a:endParaRPr/>
          </a:p>
          <a:p>
            <a:pPr indent="-285750" lvl="1" marL="742950" marR="0" rtl="0" algn="l">
              <a:spcBef>
                <a:spcPts val="360"/>
              </a:spcBef>
              <a:spcAft>
                <a:spcPts val="0"/>
              </a:spcAft>
              <a:buClr>
                <a:srgbClr val="D8D8D8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D8D8D8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Give students a chance to present their work to a room full of M&amp;S professionals and receive feedback.</a:t>
            </a:r>
            <a:endParaRPr/>
          </a:p>
          <a:p>
            <a:pPr indent="-285750" lvl="0" marL="285750" marR="0" rtl="0" algn="l">
              <a:spcBef>
                <a:spcPts val="360"/>
              </a:spcBef>
              <a:spcAft>
                <a:spcPts val="0"/>
              </a:spcAft>
              <a:buClr>
                <a:srgbClr val="D8D8D8"/>
              </a:buClr>
              <a:buSzPts val="1800"/>
              <a:buFont typeface="Arial"/>
              <a:buChar char="•"/>
            </a:pPr>
            <a:r>
              <a:rPr b="1" lang="en-US" sz="1800">
                <a:solidFill>
                  <a:srgbClr val="D8D8D8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Format/Outline</a:t>
            </a:r>
            <a:endParaRPr/>
          </a:p>
          <a:p>
            <a:pPr indent="-285750" lvl="1" marL="742950" marR="0" rtl="0" algn="l">
              <a:spcBef>
                <a:spcPts val="360"/>
              </a:spcBef>
              <a:spcAft>
                <a:spcPts val="0"/>
              </a:spcAft>
              <a:buClr>
                <a:srgbClr val="D8D8D8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D8D8D8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Title Slide</a:t>
            </a:r>
            <a:endParaRPr/>
          </a:p>
          <a:p>
            <a:pPr indent="-285750" lvl="1" marL="742950" marR="0" rtl="0" algn="l">
              <a:spcBef>
                <a:spcPts val="360"/>
              </a:spcBef>
              <a:spcAft>
                <a:spcPts val="0"/>
              </a:spcAft>
              <a:buClr>
                <a:srgbClr val="D8D8D8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D8D8D8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Problem Statement</a:t>
            </a:r>
            <a:endParaRPr/>
          </a:p>
          <a:p>
            <a:pPr indent="-285750" lvl="1" marL="742950" marR="0" rtl="0" algn="l">
              <a:spcBef>
                <a:spcPts val="360"/>
              </a:spcBef>
              <a:spcAft>
                <a:spcPts val="0"/>
              </a:spcAft>
              <a:buClr>
                <a:srgbClr val="D8D8D8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D8D8D8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Background</a:t>
            </a:r>
            <a:endParaRPr/>
          </a:p>
          <a:p>
            <a:pPr indent="-285750" lvl="1" marL="742950" marR="0" rtl="0" algn="l">
              <a:spcBef>
                <a:spcPts val="360"/>
              </a:spcBef>
              <a:spcAft>
                <a:spcPts val="0"/>
              </a:spcAft>
              <a:buClr>
                <a:srgbClr val="D8D8D8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D8D8D8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Approach</a:t>
            </a:r>
            <a:endParaRPr/>
          </a:p>
          <a:p>
            <a:pPr indent="-285750" lvl="1" marL="742950" marR="0" rtl="0" algn="l">
              <a:spcBef>
                <a:spcPts val="360"/>
              </a:spcBef>
              <a:spcAft>
                <a:spcPts val="0"/>
              </a:spcAft>
              <a:buClr>
                <a:srgbClr val="D8D8D8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D8D8D8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Results</a:t>
            </a:r>
            <a:endParaRPr/>
          </a:p>
          <a:p>
            <a:pPr indent="-285750" lvl="1" marL="742950" marR="0" rtl="0" algn="l">
              <a:spcBef>
                <a:spcPts val="360"/>
              </a:spcBef>
              <a:spcAft>
                <a:spcPts val="0"/>
              </a:spcAft>
              <a:buClr>
                <a:srgbClr val="D8D8D8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D8D8D8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Future Work</a:t>
            </a:r>
            <a:endParaRPr/>
          </a:p>
          <a:p>
            <a:pPr indent="-285750" lvl="0" marL="285750" marR="0" rtl="0" algn="l">
              <a:spcBef>
                <a:spcPts val="360"/>
              </a:spcBef>
              <a:spcAft>
                <a:spcPts val="0"/>
              </a:spcAft>
              <a:buClr>
                <a:srgbClr val="D8D8D8"/>
              </a:buClr>
              <a:buSzPts val="1800"/>
              <a:buFont typeface="Arial"/>
              <a:buChar char="•"/>
            </a:pPr>
            <a:r>
              <a:rPr b="1" lang="en-US" sz="1800">
                <a:solidFill>
                  <a:srgbClr val="D8D8D8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Time Limit</a:t>
            </a:r>
            <a:endParaRPr/>
          </a:p>
          <a:p>
            <a:pPr indent="-285750" lvl="1" marL="742950" marR="0" rtl="0" algn="l">
              <a:spcBef>
                <a:spcPts val="360"/>
              </a:spcBef>
              <a:spcAft>
                <a:spcPts val="0"/>
              </a:spcAft>
              <a:buClr>
                <a:srgbClr val="D8D8D8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D8D8D8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20 minutes each</a:t>
            </a:r>
            <a:endParaRPr/>
          </a:p>
          <a:p>
            <a:pPr indent="-285750" lvl="2" marL="1200150" marR="0" rtl="0" algn="l">
              <a:spcBef>
                <a:spcPts val="360"/>
              </a:spcBef>
              <a:spcAft>
                <a:spcPts val="0"/>
              </a:spcAft>
              <a:buClr>
                <a:srgbClr val="D8D8D8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D8D8D8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15 minutes presentation</a:t>
            </a:r>
            <a:endParaRPr/>
          </a:p>
          <a:p>
            <a:pPr indent="-285750" lvl="2" marL="1200150" marR="0" rtl="0" algn="l">
              <a:spcBef>
                <a:spcPts val="360"/>
              </a:spcBef>
              <a:spcAft>
                <a:spcPts val="0"/>
              </a:spcAft>
              <a:buClr>
                <a:srgbClr val="D8D8D8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D8D8D8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5 minutes questions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3DE2D59332DBC4A8F7673DADC781F89" ma:contentTypeVersion="5" ma:contentTypeDescription="Create a new document." ma:contentTypeScope="" ma:versionID="ca1ccc0c512258232b157a3d44441117">
  <xsd:schema xmlns:xsd="http://www.w3.org/2001/XMLSchema" xmlns:xs="http://www.w3.org/2001/XMLSchema" xmlns:p="http://schemas.microsoft.com/office/2006/metadata/properties" xmlns:ns2="de6fcc3a-78fb-4f20-ba3e-6131491360e7" targetNamespace="http://schemas.microsoft.com/office/2006/metadata/properties" ma:root="true" ma:fieldsID="0aafc4987cf4576a1ad9dd38fe636298" ns2:_="">
    <xsd:import namespace="de6fcc3a-78fb-4f20-ba3e-6131491360e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ObjectDetectorVersion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e6fcc3a-78fb-4f20-ba3e-6131491360e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0904C35C-C098-4A65-84C1-DE9AE169D64A}"/>
</file>

<file path=customXml/itemProps2.xml><?xml version="1.0" encoding="utf-8"?>
<ds:datastoreItem xmlns:ds="http://schemas.openxmlformats.org/officeDocument/2006/customXml" ds:itemID="{586166E5-9D57-42D0-BCA6-009D0F588170}"/>
</file>

<file path=customXml/itemProps3.xml><?xml version="1.0" encoding="utf-8"?>
<ds:datastoreItem xmlns:ds="http://schemas.openxmlformats.org/officeDocument/2006/customXml" ds:itemID="{35A69EBB-B07C-4231-A829-7F137FACFC8F}"/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Ryan Lee</dc:creator>
  <dcterms:created xsi:type="dcterms:W3CDTF">2019-04-11T19:00:14Z</dcterms:creat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0x010100A3DE2D59332DBC4A8F7673DADC781F89</vt:lpwstr>
  </property>
</Properties>
</file>