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embeddedFontLst>
    <p:embeddedFont>
      <p:font typeface="Libre Franklin Black"/>
      <p:bold r:id="rId23"/>
      <p:boldItalic r:id="rId24"/>
    </p:embeddedFont>
    <p:embeddedFont>
      <p:font typeface="Libre Franklin Medium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9" roundtripDataSignature="AMtx7mjDoGOox/FCJpIVqnzX+8xfQfP2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LibreFranklinMedium-bold.fntdata"/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1" Type="http://schemas.openxmlformats.org/officeDocument/2006/relationships/slide" Target="slides/slide17.xml"/><Relationship Id="rId3" Type="http://schemas.openxmlformats.org/officeDocument/2006/relationships/slideMaster" Target="slideMasters/slideMaster1.xml"/><Relationship Id="rId25" Type="http://schemas.openxmlformats.org/officeDocument/2006/relationships/font" Target="fonts/LibreFranklinMedium-regular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0" Type="http://schemas.openxmlformats.org/officeDocument/2006/relationships/slide" Target="slides/slide16.xml"/><Relationship Id="rId2" Type="http://schemas.openxmlformats.org/officeDocument/2006/relationships/presProps" Target="presProps.xml"/><Relationship Id="rId29" Type="http://customschemas.google.com/relationships/presentationmetadata" Target="metadata"/><Relationship Id="rId16" Type="http://schemas.openxmlformats.org/officeDocument/2006/relationships/slide" Target="slides/slide12.xml"/><Relationship Id="rId24" Type="http://schemas.openxmlformats.org/officeDocument/2006/relationships/font" Target="fonts/LibreFranklinBlack-boldItalic.fntdata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customXml" Target="../customXml/item3.xml"/><Relationship Id="rId23" Type="http://schemas.openxmlformats.org/officeDocument/2006/relationships/font" Target="fonts/LibreFranklinBlack-bold.fntdata"/><Relationship Id="rId28" Type="http://schemas.openxmlformats.org/officeDocument/2006/relationships/font" Target="fonts/LibreFranklinMedium-boldItalic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2.xml"/><Relationship Id="rId22" Type="http://schemas.openxmlformats.org/officeDocument/2006/relationships/slide" Target="slides/slide18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7" Type="http://schemas.openxmlformats.org/officeDocument/2006/relationships/font" Target="fonts/LibreFranklinMedium-italic.fntdata"/><Relationship Id="rId14" Type="http://schemas.openxmlformats.org/officeDocument/2006/relationships/slide" Target="slides/slide10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1317df95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Talk about training “games”</a:t>
            </a:r>
            <a:endParaRPr/>
          </a:p>
        </p:txBody>
      </p:sp>
      <p:sp>
        <p:nvSpPr>
          <p:cNvPr id="82" name="Google Shape;82;g241317df95b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41317df95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Random Events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Network Influence Update</a:t>
            </a:r>
            <a:endParaRPr/>
          </a:p>
        </p:txBody>
      </p:sp>
      <p:sp>
        <p:nvSpPr>
          <p:cNvPr id="91" name="Google Shape;91;g241317df95b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41317df95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241317df95b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41317df95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Bug caused by testing only one game at a time on the server vs. real use case of multiple games at once</a:t>
            </a:r>
            <a:endParaRPr/>
          </a:p>
        </p:txBody>
      </p:sp>
      <p:sp>
        <p:nvSpPr>
          <p:cNvPr id="106" name="Google Shape;106;g241317df95b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1317df95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241317df95b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Why did we pick Unity?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Previous experience taught us Unity is easier to draw/manipulate networks with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Allows us to make more interesting 2D/3D composite visuals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Why no database?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Games are meant to be temporary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Issues caused by server restart when client is still in a game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Why websockets?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Live communication between server and clients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Allows server signals to clients without constantly polling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Players can chat with each other during a game</a:t>
            </a:r>
            <a:endParaRPr/>
          </a:p>
        </p:txBody>
      </p:sp>
      <p:sp>
        <p:nvSpPr>
          <p:cNvPr id="27" name="Google Shape;2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Positions generated based on organization position</a:t>
            </a:r>
            <a:endParaRPr/>
          </a:p>
        </p:txBody>
      </p:sp>
      <p:sp>
        <p:nvSpPr>
          <p:cNvPr id="33" name="Google Shape;3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41c236803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Informal connections based on position</a:t>
            </a:r>
            <a:endParaRPr/>
          </a:p>
        </p:txBody>
      </p:sp>
      <p:sp>
        <p:nvSpPr>
          <p:cNvPr id="39" name="Google Shape;39;g241c2368039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Network Discovery actions</a:t>
            </a:r>
            <a:endParaRPr/>
          </a:p>
        </p:txBody>
      </p:sp>
      <p:sp>
        <p:nvSpPr>
          <p:cNvPr id="45" name="Google Shape;4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1317df95b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Attitude/Satisfaction Adjustment Actions</a:t>
            </a:r>
            <a:endParaRPr/>
          </a:p>
        </p:txBody>
      </p:sp>
      <p:sp>
        <p:nvSpPr>
          <p:cNvPr id="52" name="Google Shape;52;g241317df95b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41317df95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Network Modification Actions</a:t>
            </a:r>
            <a:endParaRPr/>
          </a:p>
        </p:txBody>
      </p:sp>
      <p:sp>
        <p:nvSpPr>
          <p:cNvPr id="59" name="Google Shape;59;g241317df95b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36987" y="5536407"/>
            <a:ext cx="519490" cy="106371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15.pn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/>
          <p:nvPr/>
        </p:nvSpPr>
        <p:spPr>
          <a:xfrm>
            <a:off x="5109123" y="1826517"/>
            <a:ext cx="6711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00133B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Change Agent</a:t>
            </a:r>
            <a:endParaRPr sz="6000">
              <a:solidFill>
                <a:srgbClr val="00133B"/>
              </a:solidFill>
              <a:latin typeface="Libre Franklin Black"/>
              <a:ea typeface="Libre Franklin Black"/>
              <a:cs typeface="Libre Franklin Black"/>
              <a:sym typeface="Libre Franklin Black"/>
            </a:endParaRPr>
          </a:p>
        </p:txBody>
      </p:sp>
      <p:sp>
        <p:nvSpPr>
          <p:cNvPr id="13" name="Google Shape;13;p1"/>
          <p:cNvSpPr txBox="1"/>
          <p:nvPr/>
        </p:nvSpPr>
        <p:spPr>
          <a:xfrm>
            <a:off x="5866107" y="3269868"/>
            <a:ext cx="595441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2356B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Eric Heine</a:t>
            </a:r>
            <a:endParaRPr/>
          </a:p>
        </p:txBody>
      </p:sp>
      <p:sp>
        <p:nvSpPr>
          <p:cNvPr id="14" name="Google Shape;14;p1"/>
          <p:cNvSpPr txBox="1"/>
          <p:nvPr/>
        </p:nvSpPr>
        <p:spPr>
          <a:xfrm>
            <a:off x="5619750" y="4034217"/>
            <a:ext cx="620077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356B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24 May 2023</a:t>
            </a:r>
            <a:endParaRPr/>
          </a:p>
        </p:txBody>
      </p:sp>
      <p:sp>
        <p:nvSpPr>
          <p:cNvPr id="15" name="Google Shape;15;p1"/>
          <p:cNvSpPr txBox="1"/>
          <p:nvPr/>
        </p:nvSpPr>
        <p:spPr>
          <a:xfrm>
            <a:off x="5953125" y="4465997"/>
            <a:ext cx="586740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356B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erheine@nps.edu</a:t>
            </a:r>
            <a:endParaRPr/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038225" y="-163835"/>
            <a:ext cx="6257768" cy="625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9010" y="6062905"/>
            <a:ext cx="1716199" cy="4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1320" y="5972565"/>
            <a:ext cx="998001" cy="689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/>
          <p:nvPr/>
        </p:nvSpPr>
        <p:spPr>
          <a:xfrm>
            <a:off x="140164" y="4"/>
            <a:ext cx="1191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Development Concerns: Visual Style</a:t>
            </a:r>
            <a:endParaRPr/>
          </a:p>
        </p:txBody>
      </p:sp>
      <p:sp>
        <p:nvSpPr>
          <p:cNvPr id="75" name="Google Shape;75;p7"/>
          <p:cNvSpPr txBox="1"/>
          <p:nvPr/>
        </p:nvSpPr>
        <p:spPr>
          <a:xfrm>
            <a:off x="480561" y="1003047"/>
            <a:ext cx="112308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64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Accessible</a:t>
            </a:r>
            <a:endParaRPr sz="3200">
              <a:solidFill>
                <a:srgbClr val="D8D8D8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-285750" lvl="0" marL="285750" marR="0" rtl="0" algn="l">
              <a:spcBef>
                <a:spcPts val="64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Libre Franklin Medium"/>
              <a:buChar char="•"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Flexible</a:t>
            </a:r>
            <a:endParaRPr sz="3200">
              <a:solidFill>
                <a:srgbClr val="D8D8D8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-285750" lvl="0" marL="285750" marR="0" rtl="0" algn="l">
              <a:spcBef>
                <a:spcPts val="64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Libre Franklin Medium"/>
              <a:buChar char="•"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Customizable</a:t>
            </a:r>
            <a:endParaRPr sz="3200">
              <a:solidFill>
                <a:srgbClr val="D8D8D8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76" name="Google Shape;7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9225" y="1003047"/>
            <a:ext cx="2733675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9600" y="3161297"/>
            <a:ext cx="2733675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7738" y="2066922"/>
            <a:ext cx="2867025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8040" y="3813113"/>
            <a:ext cx="2676020" cy="27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41317df95b_0_9"/>
          <p:cNvSpPr txBox="1"/>
          <p:nvPr/>
        </p:nvSpPr>
        <p:spPr>
          <a:xfrm>
            <a:off x="140164" y="4"/>
            <a:ext cx="1191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Development</a:t>
            </a: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 Concerns: Edutainment</a:t>
            </a:r>
            <a:endParaRPr/>
          </a:p>
        </p:txBody>
      </p:sp>
      <p:sp>
        <p:nvSpPr>
          <p:cNvPr id="85" name="Google Shape;85;g241317df95b_0_9"/>
          <p:cNvSpPr txBox="1"/>
          <p:nvPr/>
        </p:nvSpPr>
        <p:spPr>
          <a:xfrm>
            <a:off x="768982" y="1017413"/>
            <a:ext cx="4377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Too Real</a:t>
            </a:r>
            <a:endParaRPr/>
          </a:p>
        </p:txBody>
      </p:sp>
      <p:pic>
        <p:nvPicPr>
          <p:cNvPr id="86" name="Google Shape;86;g241317df95b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975" y="1842289"/>
            <a:ext cx="4377700" cy="399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241317df95b_0_9"/>
          <p:cNvSpPr txBox="1"/>
          <p:nvPr/>
        </p:nvSpPr>
        <p:spPr>
          <a:xfrm>
            <a:off x="5925775" y="1017425"/>
            <a:ext cx="4876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Too Gamey</a:t>
            </a:r>
            <a:endParaRPr/>
          </a:p>
        </p:txBody>
      </p:sp>
      <p:pic>
        <p:nvPicPr>
          <p:cNvPr id="88" name="Google Shape;88;g241317df95b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5775" y="2317450"/>
            <a:ext cx="48768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1317df95b_0_32"/>
          <p:cNvSpPr txBox="1"/>
          <p:nvPr/>
        </p:nvSpPr>
        <p:spPr>
          <a:xfrm>
            <a:off x="140164" y="4"/>
            <a:ext cx="1191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Development Concerns: Complexity</a:t>
            </a:r>
            <a:endParaRPr/>
          </a:p>
        </p:txBody>
      </p:sp>
      <p:pic>
        <p:nvPicPr>
          <p:cNvPr id="94" name="Google Shape;94;g241317df95b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2813" y="1309692"/>
            <a:ext cx="6486525" cy="42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1317df95b_0_2"/>
          <p:cNvSpPr txBox="1"/>
          <p:nvPr/>
        </p:nvSpPr>
        <p:spPr>
          <a:xfrm>
            <a:off x="140164" y="4"/>
            <a:ext cx="1191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Development Concerns</a:t>
            </a: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: Visualizations</a:t>
            </a:r>
            <a:endParaRPr/>
          </a:p>
        </p:txBody>
      </p:sp>
      <p:sp>
        <p:nvSpPr>
          <p:cNvPr id="100" name="Google Shape;100;g241317df95b_0_2"/>
          <p:cNvSpPr txBox="1"/>
          <p:nvPr/>
        </p:nvSpPr>
        <p:spPr>
          <a:xfrm>
            <a:off x="329600" y="1003050"/>
            <a:ext cx="4955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Too Much Information</a:t>
            </a:r>
            <a:endParaRPr/>
          </a:p>
        </p:txBody>
      </p:sp>
      <p:pic>
        <p:nvPicPr>
          <p:cNvPr id="101" name="Google Shape;101;g241317df95b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26" y="1821600"/>
            <a:ext cx="4955149" cy="396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41317df95b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1000" y="2123837"/>
            <a:ext cx="5970975" cy="335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241317df95b_0_2"/>
          <p:cNvSpPr txBox="1"/>
          <p:nvPr/>
        </p:nvSpPr>
        <p:spPr>
          <a:xfrm>
            <a:off x="6081000" y="1003050"/>
            <a:ext cx="5970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Buried</a:t>
            </a: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Information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41317df95b_0_17"/>
          <p:cNvSpPr txBox="1"/>
          <p:nvPr/>
        </p:nvSpPr>
        <p:spPr>
          <a:xfrm>
            <a:off x="140164" y="4"/>
            <a:ext cx="1191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Development Concerns: Testing</a:t>
            </a:r>
            <a:endParaRPr/>
          </a:p>
        </p:txBody>
      </p:sp>
      <p:pic>
        <p:nvPicPr>
          <p:cNvPr id="109" name="Google Shape;109;g241317df95b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5424" y="1016700"/>
            <a:ext cx="5501151" cy="48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41317df95b_0_22"/>
          <p:cNvSpPr txBox="1"/>
          <p:nvPr/>
        </p:nvSpPr>
        <p:spPr>
          <a:xfrm>
            <a:off x="140164" y="4"/>
            <a:ext cx="1191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Development Concerns: Fun Time Sinks</a:t>
            </a:r>
            <a:endParaRPr/>
          </a:p>
        </p:txBody>
      </p:sp>
      <p:sp>
        <p:nvSpPr>
          <p:cNvPr id="115" name="Google Shape;115;g241317df95b_0_22"/>
          <p:cNvSpPr txBox="1"/>
          <p:nvPr/>
        </p:nvSpPr>
        <p:spPr>
          <a:xfrm>
            <a:off x="480561" y="1003047"/>
            <a:ext cx="11230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Name Generation</a:t>
            </a:r>
            <a:endParaRPr sz="3200">
              <a:solidFill>
                <a:srgbClr val="D8D8D8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16" name="Google Shape;116;g241317df95b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50" y="1645722"/>
            <a:ext cx="3124200" cy="44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241317df95b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0889" y="1645737"/>
            <a:ext cx="2923748" cy="44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241317df95b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0776" y="1645725"/>
            <a:ext cx="3290572" cy="44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/>
          <p:nvPr/>
        </p:nvSpPr>
        <p:spPr>
          <a:xfrm>
            <a:off x="0" y="2269315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Let’s </a:t>
            </a:r>
            <a:r>
              <a:rPr lang="en-US" sz="5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Discuss</a:t>
            </a:r>
            <a:endParaRPr/>
          </a:p>
        </p:txBody>
      </p:sp>
      <p:sp>
        <p:nvSpPr>
          <p:cNvPr id="124" name="Google Shape;124;p8"/>
          <p:cNvSpPr txBox="1"/>
          <p:nvPr/>
        </p:nvSpPr>
        <p:spPr>
          <a:xfrm>
            <a:off x="0" y="3305738"/>
            <a:ext cx="121920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Change Agent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"/>
          <p:cNvSpPr txBox="1"/>
          <p:nvPr/>
        </p:nvSpPr>
        <p:spPr>
          <a:xfrm>
            <a:off x="0" y="2522943"/>
            <a:ext cx="1219200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Backup Slides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Student Thesis Presentations</a:t>
            </a:r>
            <a:endParaRPr/>
          </a:p>
        </p:txBody>
      </p:sp>
      <p:sp>
        <p:nvSpPr>
          <p:cNvPr id="135" name="Google Shape;135;p10"/>
          <p:cNvSpPr txBox="1"/>
          <p:nvPr/>
        </p:nvSpPr>
        <p:spPr>
          <a:xfrm>
            <a:off x="480561" y="836186"/>
            <a:ext cx="11230878" cy="5022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Intent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Show the range and scope of student thesis research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Highlight student contributions to the field of Modeling and Simulation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Give students a chance to present their work to a room full of M&amp;S professionals and receive feedback.</a:t>
            </a:r>
            <a:endParaRPr/>
          </a:p>
          <a:p>
            <a:pPr indent="-2857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Format/Outline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Title Slide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Problem Statement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Background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Approach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Results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Future Work</a:t>
            </a:r>
            <a:endParaRPr/>
          </a:p>
          <a:p>
            <a:pPr indent="-2857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Time Limit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20 minutes each</a:t>
            </a:r>
            <a:endParaRPr/>
          </a:p>
          <a:p>
            <a:pPr indent="-285750" lvl="2" marL="12001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15 minutes presentation</a:t>
            </a:r>
            <a:endParaRPr/>
          </a:p>
          <a:p>
            <a:pPr indent="-285750" lvl="2" marL="1200150" marR="0" rtl="0" algn="l">
              <a:spcBef>
                <a:spcPts val="36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5 minutes questions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Agenda</a:t>
            </a:r>
            <a:endParaRPr/>
          </a:p>
        </p:txBody>
      </p:sp>
      <p:sp>
        <p:nvSpPr>
          <p:cNvPr id="24" name="Google Shape;24;p2"/>
          <p:cNvSpPr txBox="1"/>
          <p:nvPr/>
        </p:nvSpPr>
        <p:spPr>
          <a:xfrm>
            <a:off x="480561" y="1003047"/>
            <a:ext cx="112308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Technical Details</a:t>
            </a:r>
            <a:endParaRPr/>
          </a:p>
          <a:p>
            <a:pPr indent="-285750" lvl="0" marL="285750" marR="0" rtl="0" algn="l">
              <a:spcBef>
                <a:spcPts val="64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Adapting the Design</a:t>
            </a:r>
            <a:endParaRPr/>
          </a:p>
          <a:p>
            <a:pPr indent="-285750" lvl="0" marL="285750" marR="0" rtl="0" algn="l">
              <a:spcBef>
                <a:spcPts val="64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Development Concerns</a:t>
            </a:r>
            <a:endParaRPr/>
          </a:p>
          <a:p>
            <a:pPr indent="-285750" lvl="0" marL="285750" marR="0" rtl="0" algn="l">
              <a:spcBef>
                <a:spcPts val="64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Discussion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/>
          <p:nvPr/>
        </p:nvSpPr>
        <p:spPr>
          <a:xfrm>
            <a:off x="140164" y="4"/>
            <a:ext cx="1191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Technical Details</a:t>
            </a:r>
            <a:endParaRPr/>
          </a:p>
        </p:txBody>
      </p:sp>
      <p:sp>
        <p:nvSpPr>
          <p:cNvPr id="30" name="Google Shape;30;p3"/>
          <p:cNvSpPr txBox="1"/>
          <p:nvPr/>
        </p:nvSpPr>
        <p:spPr>
          <a:xfrm>
            <a:off x="480561" y="1003047"/>
            <a:ext cx="11230800" cy="28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64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U</a:t>
            </a: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nity WebGL </a:t>
            </a: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Client</a:t>
            </a:r>
            <a:endParaRPr/>
          </a:p>
          <a:p>
            <a:pPr indent="-285750" lvl="0" marL="285750" marR="0" rtl="0" algn="l">
              <a:spcBef>
                <a:spcPts val="64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Server</a:t>
            </a:r>
            <a:endParaRPr sz="3200">
              <a:solidFill>
                <a:srgbClr val="D8D8D8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-431800" lvl="1" marL="914400" marR="0" rtl="0" algn="l">
              <a:spcBef>
                <a:spcPts val="64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Arial"/>
              <a:buChar char="○"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NodeJS</a:t>
            </a:r>
            <a:endParaRPr sz="3200">
              <a:solidFill>
                <a:srgbClr val="D8D8D8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-431800" lvl="1" marL="914400" marR="0" rtl="0" algn="l">
              <a:spcBef>
                <a:spcPts val="64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Libre Franklin Medium"/>
              <a:buChar char="○"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In-Memory Database</a:t>
            </a:r>
            <a:endParaRPr sz="3200">
              <a:solidFill>
                <a:srgbClr val="D8D8D8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-285750" lvl="0" marL="285750" marR="0" rtl="0" algn="l">
              <a:spcBef>
                <a:spcPts val="64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Websockets for Communication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Adapting the Design: Building A Network</a:t>
            </a:r>
            <a:endParaRPr/>
          </a:p>
        </p:txBody>
      </p:sp>
      <p:pic>
        <p:nvPicPr>
          <p:cNvPr id="36" name="Google Shape;3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4963" y="1133470"/>
            <a:ext cx="8982075" cy="45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41c2368039_0_5"/>
          <p:cNvSpPr txBox="1"/>
          <p:nvPr/>
        </p:nvSpPr>
        <p:spPr>
          <a:xfrm>
            <a:off x="140164" y="4"/>
            <a:ext cx="1191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Adapting the Design: Building A Network</a:t>
            </a:r>
            <a:endParaRPr/>
          </a:p>
        </p:txBody>
      </p:sp>
      <p:pic>
        <p:nvPicPr>
          <p:cNvPr id="42" name="Google Shape;42;g241c2368039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4213" y="1157292"/>
            <a:ext cx="6943725" cy="45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Adapting the Design: Generic Actions</a:t>
            </a:r>
            <a:endParaRPr/>
          </a:p>
        </p:txBody>
      </p:sp>
      <p:pic>
        <p:nvPicPr>
          <p:cNvPr id="48" name="Google Shape;4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875" y="1110950"/>
            <a:ext cx="5530451" cy="463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3691" y="1110950"/>
            <a:ext cx="5497142" cy="46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41317df95b_0_37"/>
          <p:cNvSpPr txBox="1"/>
          <p:nvPr/>
        </p:nvSpPr>
        <p:spPr>
          <a:xfrm>
            <a:off x="140164" y="4"/>
            <a:ext cx="1191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Adapting the Design: Generic Actions</a:t>
            </a:r>
            <a:endParaRPr/>
          </a:p>
        </p:txBody>
      </p:sp>
      <p:pic>
        <p:nvPicPr>
          <p:cNvPr id="55" name="Google Shape;55;g241317df95b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1395600"/>
            <a:ext cx="5872000" cy="388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g241317df95b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1367" y="1395600"/>
            <a:ext cx="5830616" cy="388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41317df95b_0_42"/>
          <p:cNvSpPr txBox="1"/>
          <p:nvPr/>
        </p:nvSpPr>
        <p:spPr>
          <a:xfrm>
            <a:off x="140164" y="4"/>
            <a:ext cx="1191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Adapting the Design: Generic Actions</a:t>
            </a:r>
            <a:endParaRPr/>
          </a:p>
        </p:txBody>
      </p:sp>
      <p:pic>
        <p:nvPicPr>
          <p:cNvPr id="62" name="Google Shape;62;g241317df95b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775" y="1549425"/>
            <a:ext cx="5656051" cy="37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g241317df95b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6919" y="1549413"/>
            <a:ext cx="5646137" cy="375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/>
          <p:nvPr/>
        </p:nvSpPr>
        <p:spPr>
          <a:xfrm>
            <a:off x="140164" y="4"/>
            <a:ext cx="1191167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Adapting the Design: Customization</a:t>
            </a:r>
            <a:endParaRPr/>
          </a:p>
        </p:txBody>
      </p:sp>
      <p:pic>
        <p:nvPicPr>
          <p:cNvPr id="69" name="Google Shape;6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173" y="849450"/>
            <a:ext cx="7973648" cy="515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DE2D59332DBC4A8F7673DADC781F89" ma:contentTypeVersion="5" ma:contentTypeDescription="Create a new document." ma:contentTypeScope="" ma:versionID="ca1ccc0c512258232b157a3d44441117">
  <xsd:schema xmlns:xsd="http://www.w3.org/2001/XMLSchema" xmlns:xs="http://www.w3.org/2001/XMLSchema" xmlns:p="http://schemas.microsoft.com/office/2006/metadata/properties" xmlns:ns2="de6fcc3a-78fb-4f20-ba3e-6131491360e7" targetNamespace="http://schemas.microsoft.com/office/2006/metadata/properties" ma:root="true" ma:fieldsID="0aafc4987cf4576a1ad9dd38fe636298" ns2:_="">
    <xsd:import namespace="de6fcc3a-78fb-4f20-ba3e-6131491360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fcc3a-78fb-4f20-ba3e-6131491360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04C35C-C098-4A65-84C1-DE9AE169D64A}"/>
</file>

<file path=customXml/itemProps2.xml><?xml version="1.0" encoding="utf-8"?>
<ds:datastoreItem xmlns:ds="http://schemas.openxmlformats.org/officeDocument/2006/customXml" ds:itemID="{586166E5-9D57-42D0-BCA6-009D0F588170}"/>
</file>

<file path=customXml/itemProps3.xml><?xml version="1.0" encoding="utf-8"?>
<ds:datastoreItem xmlns:ds="http://schemas.openxmlformats.org/officeDocument/2006/customXml" ds:itemID="{35A69EBB-B07C-4231-A829-7F137FACFC8F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Ryan Lee</dc:creator>
  <dcterms:created xsi:type="dcterms:W3CDTF">2019-04-11T19:00:14Z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0x010100A3DE2D59332DBC4A8F7673DADC781F89</vt:lpwstr>
  </property>
</Properties>
</file>