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7"/>
  </p:notesMasterIdLst>
  <p:sldIdLst>
    <p:sldId id="310" r:id="rId2"/>
    <p:sldId id="326" r:id="rId3"/>
    <p:sldId id="325" r:id="rId4"/>
    <p:sldId id="317" r:id="rId5"/>
    <p:sldId id="256" r:id="rId6"/>
    <p:sldId id="267" r:id="rId7"/>
    <p:sldId id="274" r:id="rId8"/>
    <p:sldId id="318" r:id="rId9"/>
    <p:sldId id="327" r:id="rId10"/>
    <p:sldId id="321" r:id="rId11"/>
    <p:sldId id="320" r:id="rId12"/>
    <p:sldId id="312" r:id="rId13"/>
    <p:sldId id="313" r:id="rId14"/>
    <p:sldId id="323" r:id="rId15"/>
    <p:sldId id="32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0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3DB5E-0829-4B4F-8ACB-62BE82CD1B7D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CB305-91C7-4D63-A20B-CF86BA63B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80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5/22/2023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438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5/22/2023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744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5/22/2023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744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5/22/2023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0773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5/22/2023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869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5/22/2023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944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5/22/2023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426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5/22/2023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241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5/22/2023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72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5/22/2023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Deborah E. Gibbons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869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5/22/2023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536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5/22/2023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737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5/22/2023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492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5/22/2023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767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5/22/2023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689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5/22/2023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695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5/22/2023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988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5/22/2023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2770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9" r:id="rId12"/>
    <p:sldLayoutId id="2147483724" r:id="rId13"/>
    <p:sldLayoutId id="2147483725" r:id="rId14"/>
    <p:sldLayoutId id="2147483726" r:id="rId15"/>
    <p:sldLayoutId id="2147483727" r:id="rId16"/>
    <p:sldLayoutId id="2147483728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i="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F573F-C7A6-9B67-4CCD-CB5A812116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013" y="1251284"/>
            <a:ext cx="9440862" cy="2458545"/>
          </a:xfrm>
          <a:effectLst/>
        </p:spPr>
        <p:txBody>
          <a:bodyPr anchor="b">
            <a:normAutofit/>
          </a:bodyPr>
          <a:lstStyle/>
          <a:p>
            <a:r>
              <a:rPr lang="en-US" sz="5600" b="1" i="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 Agent</a:t>
            </a:r>
            <a:br>
              <a:rPr lang="en-US" sz="5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i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New Game about Changing Minds and Behaviors</a:t>
            </a:r>
            <a:endParaRPr lang="en-US" sz="5600" i="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378A2-FD9A-C870-F9AE-7225BE92B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013" y="4790048"/>
            <a:ext cx="9440862" cy="1888153"/>
          </a:xfrm>
          <a:effectLst/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Concepts: Deborah Gibbons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Art: Ryan Lee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Program: Eric Heine</a:t>
            </a:r>
          </a:p>
        </p:txBody>
      </p:sp>
    </p:spTree>
    <p:extLst>
      <p:ext uri="{BB962C8B-B14F-4D97-AF65-F5344CB8AC3E}">
        <p14:creationId xmlns:p14="http://schemas.microsoft.com/office/powerpoint/2010/main" val="3934295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307D477-3567-8199-5F6B-BFBF4B2329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1" y="142875"/>
            <a:ext cx="12192000" cy="6572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A9C66B-CAFD-EA6C-5951-00543242984C}"/>
              </a:ext>
            </a:extLst>
          </p:cNvPr>
          <p:cNvSpPr txBox="1"/>
          <p:nvPr/>
        </p:nvSpPr>
        <p:spPr>
          <a:xfrm>
            <a:off x="4987636" y="1771754"/>
            <a:ext cx="7204364" cy="3616375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Introducing Change Agent</a:t>
            </a:r>
          </a:p>
          <a:p>
            <a:endParaRPr lang="en-US" dirty="0"/>
          </a:p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Serious Game </a:t>
            </a:r>
          </a:p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Leading Change</a:t>
            </a:r>
          </a:p>
          <a:p>
            <a:pPr algn="ctr">
              <a:spcAft>
                <a:spcPts val="600"/>
              </a:spcAft>
            </a:pPr>
            <a:endParaRPr lang="en-US" sz="2800" dirty="0">
              <a:solidFill>
                <a:schemeClr val="accent5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endParaRPr lang="en-US" sz="1600" dirty="0">
              <a:solidFill>
                <a:schemeClr val="accent5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132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EA99C0E1-F56C-40A0-BCC9-3FA0B007D2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77" b="223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99C10F-D15B-4527-8E50-6662656286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938" y="257695"/>
            <a:ext cx="7356764" cy="1446414"/>
          </a:xfrm>
        </p:spPr>
        <p:txBody>
          <a:bodyPr>
            <a:normAutofit/>
          </a:bodyPr>
          <a:lstStyle/>
          <a:p>
            <a:pPr algn="l"/>
            <a:r>
              <a:rPr lang="en-NZ" altLang="en-US" sz="4000" b="1" i="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 Strategic Network Development</a:t>
            </a:r>
            <a:endParaRPr lang="en-US" sz="4400" b="1" i="0" dirty="0">
              <a:solidFill>
                <a:schemeClr val="accent5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2BD733-8CF5-3023-5176-1E468C794DBD}"/>
              </a:ext>
            </a:extLst>
          </p:cNvPr>
          <p:cNvSpPr txBox="1"/>
          <p:nvPr/>
        </p:nvSpPr>
        <p:spPr>
          <a:xfrm>
            <a:off x="278202" y="2106721"/>
            <a:ext cx="591556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Greater social capital -&gt; greater ability to influence the social system</a:t>
            </a:r>
          </a:p>
          <a:p>
            <a:pPr algn="l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Foster social ties connecting proponents with less enthusiastic people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Build your own relationships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Become a boundary spanner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Connect with influential people</a:t>
            </a:r>
          </a:p>
          <a:p>
            <a:pPr algn="l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580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D5D5DF-4936-3A7C-CB6E-6480FB591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836" y="437072"/>
            <a:ext cx="10662854" cy="1257300"/>
          </a:xfrm>
        </p:spPr>
        <p:txBody>
          <a:bodyPr>
            <a:normAutofit/>
          </a:bodyPr>
          <a:lstStyle/>
          <a:p>
            <a:pPr algn="l"/>
            <a:r>
              <a:rPr lang="en-US" sz="4000" b="1" i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 (Light) Use of Formal Mechanisms for Change</a:t>
            </a:r>
            <a:endParaRPr lang="en-US" sz="4000" b="1" i="0" dirty="0">
              <a:solidFill>
                <a:schemeClr val="accent5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6815CA3-875E-0309-1AA9-37492B1E4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836" y="1802130"/>
            <a:ext cx="11155680" cy="4532168"/>
          </a:xfrm>
        </p:spPr>
        <p:txBody>
          <a:bodyPr>
            <a:noAutofit/>
          </a:bodyPr>
          <a:lstStyle/>
          <a:p>
            <a:r>
              <a:rPr lang="en-US" sz="2400" dirty="0"/>
              <a:t>Use formal structures and processes to disseminate new ideas</a:t>
            </a:r>
          </a:p>
          <a:p>
            <a:pPr lvl="1"/>
            <a:r>
              <a:rPr lang="en-US" sz="2000" dirty="0"/>
              <a:t>Leaders can communicate with members via memos, videos, or presentations</a:t>
            </a:r>
          </a:p>
          <a:p>
            <a:pPr lvl="1"/>
            <a:r>
              <a:rPr lang="en-US" sz="2000" dirty="0"/>
              <a:t>Members may be required to attend training sessions</a:t>
            </a:r>
          </a:p>
          <a:p>
            <a:pPr lvl="1"/>
            <a:r>
              <a:rPr lang="en-US" sz="2000" dirty="0"/>
              <a:t>New ideas may be promoted through group chats, posters, newsletters, official websites, or other channels where members of the organization obtain information</a:t>
            </a:r>
          </a:p>
          <a:p>
            <a:r>
              <a:rPr lang="en-US" sz="2400" dirty="0"/>
              <a:t>Check attitudes toward the new idea</a:t>
            </a:r>
          </a:p>
          <a:p>
            <a:pPr lvl="1"/>
            <a:r>
              <a:rPr lang="en-US" sz="2000" dirty="0"/>
              <a:t>Organizational survey</a:t>
            </a:r>
          </a:p>
          <a:p>
            <a:pPr lvl="1"/>
            <a:r>
              <a:rPr lang="en-US" sz="2000" dirty="0"/>
              <a:t>Focus group discussion</a:t>
            </a:r>
          </a:p>
          <a:p>
            <a:r>
              <a:rPr lang="en-US" sz="2400" dirty="0"/>
              <a:t>Use available mechanisms strategically to build out the informal network</a:t>
            </a:r>
          </a:p>
          <a:p>
            <a:pPr lvl="1"/>
            <a:r>
              <a:rPr lang="en-US" sz="2000" dirty="0"/>
              <a:t>Proximity in focus groups or committees builds ties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32620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1C62F-DF39-6F26-6C12-710E2E9CF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12" y="609600"/>
            <a:ext cx="11119448" cy="1257300"/>
          </a:xfrm>
        </p:spPr>
        <p:txBody>
          <a:bodyPr>
            <a:normAutofit/>
          </a:bodyPr>
          <a:lstStyle/>
          <a:p>
            <a:pPr algn="l"/>
            <a:r>
              <a:rPr lang="en-US" sz="4000" b="1" i="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and Recruit Help from Informal Influencers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031BC-C641-24DE-434A-50C9ABCB7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131" y="1866900"/>
            <a:ext cx="10923529" cy="4532168"/>
          </a:xfrm>
        </p:spPr>
        <p:txBody>
          <a:bodyPr>
            <a:normAutofit/>
          </a:bodyPr>
          <a:lstStyle/>
          <a:p>
            <a:r>
              <a:rPr lang="en-US" sz="2600" dirty="0"/>
              <a:t>Talk to people in the organization about the new idea</a:t>
            </a:r>
          </a:p>
          <a:p>
            <a:pPr lvl="2"/>
            <a:r>
              <a:rPr lang="en-US" sz="2400" dirty="0"/>
              <a:t>Influencers who have many positive relationships</a:t>
            </a:r>
          </a:p>
          <a:p>
            <a:pPr lvl="2"/>
            <a:r>
              <a:rPr lang="en-US" sz="2400" dirty="0"/>
              <a:t>People who hold decision-making positions</a:t>
            </a:r>
          </a:p>
          <a:p>
            <a:pPr lvl="2"/>
            <a:r>
              <a:rPr lang="en-US" sz="2400" dirty="0"/>
              <a:t>Influencers who don’t like your idea</a:t>
            </a:r>
          </a:p>
          <a:p>
            <a:r>
              <a:rPr lang="en-US" sz="2600" dirty="0"/>
              <a:t>Ask people who favor the idea to share it with their friends</a:t>
            </a:r>
          </a:p>
          <a:p>
            <a:pPr lvl="2"/>
            <a:r>
              <a:rPr lang="en-US" sz="2400" dirty="0"/>
              <a:t>Especially important to introduce your idea to different parts of the organization</a:t>
            </a:r>
          </a:p>
          <a:p>
            <a:r>
              <a:rPr lang="en-US" sz="2600" dirty="0"/>
              <a:t>[Spread negative information about competing ideas]</a:t>
            </a:r>
          </a:p>
          <a:p>
            <a:pPr lvl="1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164196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03A62-A4C8-12B0-B15D-0C52D6B04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443" y="514710"/>
            <a:ext cx="10353762" cy="1029419"/>
          </a:xfrm>
        </p:spPr>
        <p:txBody>
          <a:bodyPr>
            <a:normAutofit/>
          </a:bodyPr>
          <a:lstStyle/>
          <a:p>
            <a:pPr algn="l"/>
            <a:r>
              <a:rPr lang="en-US" sz="4000" b="1" i="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Debrief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3BFB4-3E7E-7B17-427B-70D7ACC50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544129"/>
            <a:ext cx="10353762" cy="5124090"/>
          </a:xfrm>
        </p:spPr>
        <p:txBody>
          <a:bodyPr>
            <a:normAutofit/>
          </a:bodyPr>
          <a:lstStyle/>
          <a:p>
            <a:r>
              <a:rPr lang="en-US" sz="2400" dirty="0"/>
              <a:t>(Highest performers): Please explain your strategy</a:t>
            </a:r>
          </a:p>
          <a:p>
            <a:r>
              <a:rPr lang="en-US" sz="2400" dirty="0"/>
              <a:t>How can we use the informal network to spread ideas?</a:t>
            </a:r>
          </a:p>
          <a:p>
            <a:r>
              <a:rPr lang="en-US" sz="2400" dirty="0"/>
              <a:t>How much should we rely on formal training and messaging?</a:t>
            </a:r>
          </a:p>
          <a:p>
            <a:r>
              <a:rPr lang="en-US" sz="2400" dirty="0"/>
              <a:t>How did you </a:t>
            </a:r>
          </a:p>
          <a:p>
            <a:pPr lvl="1"/>
            <a:r>
              <a:rPr lang="en-US" sz="2000" dirty="0"/>
              <a:t>improve the diffusion capacity of the network structure?</a:t>
            </a:r>
          </a:p>
          <a:p>
            <a:pPr lvl="1"/>
            <a:r>
              <a:rPr lang="en-US" sz="2000" dirty="0"/>
              <a:t>identify appropriate partners to spread the word?</a:t>
            </a:r>
          </a:p>
          <a:p>
            <a:pPr lvl="1"/>
            <a:r>
              <a:rPr lang="en-US" sz="2000" dirty="0"/>
              <a:t>align the informal network with formal mechanisms for spreading ideas?</a:t>
            </a:r>
          </a:p>
          <a:p>
            <a:r>
              <a:rPr lang="en-US" sz="2400" dirty="0"/>
              <a:t>What mistakes did your team make?  How would you do better next time?</a:t>
            </a:r>
          </a:p>
          <a:p>
            <a:r>
              <a:rPr lang="en-US" sz="2400" dirty="0"/>
              <a:t>How can we apply the principles of Change Agent to the Department of Defense?</a:t>
            </a:r>
          </a:p>
        </p:txBody>
      </p:sp>
    </p:spTree>
    <p:extLst>
      <p:ext uri="{BB962C8B-B14F-4D97-AF65-F5344CB8AC3E}">
        <p14:creationId xmlns:p14="http://schemas.microsoft.com/office/powerpoint/2010/main" val="4184793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3E3C5-54C4-93B3-F4CC-3DCFCCCFB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i="0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3D026-D78E-722C-DDB7-54838E08B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sz="2400" dirty="0"/>
          </a:p>
          <a:p>
            <a:r>
              <a:rPr lang="en-US" sz="2400" dirty="0"/>
              <a:t>We’ve tried it a few times in classes.</a:t>
            </a:r>
          </a:p>
          <a:p>
            <a:r>
              <a:rPr lang="en-US" sz="2400" dirty="0"/>
              <a:t>The game seems to be effective and engaging.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algn="r"/>
            <a:r>
              <a:rPr lang="en-US" sz="2400" dirty="0"/>
              <a:t>Let’s hear from Eric about how the program works.</a:t>
            </a:r>
          </a:p>
        </p:txBody>
      </p:sp>
    </p:spTree>
    <p:extLst>
      <p:ext uri="{BB962C8B-B14F-4D97-AF65-F5344CB8AC3E}">
        <p14:creationId xmlns:p14="http://schemas.microsoft.com/office/powerpoint/2010/main" val="3704730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1FA44-1C56-D4B4-27AD-B2B8262D5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32" y="609600"/>
            <a:ext cx="11274725" cy="1257300"/>
          </a:xfrm>
        </p:spPr>
        <p:txBody>
          <a:bodyPr>
            <a:normAutofit/>
          </a:bodyPr>
          <a:lstStyle/>
          <a:p>
            <a:r>
              <a:rPr lang="en-US" sz="4800" b="1" i="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 Agent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F80F2-CFDC-4AE3-4C86-7D10F5F41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Change is hard</a:t>
            </a:r>
          </a:p>
          <a:p>
            <a:r>
              <a:rPr lang="en-US" sz="2400" dirty="0"/>
              <a:t>We need smart, strategic leadership to </a:t>
            </a:r>
          </a:p>
          <a:p>
            <a:pPr lvl="1"/>
            <a:r>
              <a:rPr lang="en-US" sz="2400" dirty="0"/>
              <a:t>Promote innovation</a:t>
            </a:r>
          </a:p>
          <a:p>
            <a:pPr lvl="1"/>
            <a:r>
              <a:rPr lang="en-US" sz="2400" dirty="0"/>
              <a:t>Diffuse new technologies</a:t>
            </a:r>
          </a:p>
          <a:p>
            <a:pPr lvl="1"/>
            <a:r>
              <a:rPr lang="en-US" sz="2400" dirty="0"/>
              <a:t>Propagate American values</a:t>
            </a:r>
          </a:p>
          <a:p>
            <a:r>
              <a:rPr lang="en-US" sz="2400" dirty="0"/>
              <a:t>Change Agent helps students balance formal mechanisms and informal social influences to make desired changes.</a:t>
            </a:r>
          </a:p>
        </p:txBody>
      </p:sp>
    </p:spTree>
    <p:extLst>
      <p:ext uri="{BB962C8B-B14F-4D97-AF65-F5344CB8AC3E}">
        <p14:creationId xmlns:p14="http://schemas.microsoft.com/office/powerpoint/2010/main" val="1451011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nge Agent Full Promo">
            <a:hlinkClick r:id="" action="ppaction://media"/>
            <a:extLst>
              <a:ext uri="{FF2B5EF4-FFF2-40B4-BE49-F238E27FC236}">
                <a16:creationId xmlns:a16="http://schemas.microsoft.com/office/drawing/2014/main" id="{3B5E97F6-EB5A-9C3B-30BF-834E577EFE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0056" y="967532"/>
            <a:ext cx="8751887" cy="4922936"/>
          </a:xfrm>
          <a:prstGeom prst="rect">
            <a:avLst/>
          </a:prstGeom>
          <a:ln w="190500">
            <a:noFill/>
          </a:ln>
        </p:spPr>
      </p:pic>
    </p:spTree>
    <p:extLst>
      <p:ext uri="{BB962C8B-B14F-4D97-AF65-F5344CB8AC3E}">
        <p14:creationId xmlns:p14="http://schemas.microsoft.com/office/powerpoint/2010/main" val="319345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olGTE3colbymilestonesizebyeigenvectorGTE3MDSreducesize.JPG">
            <a:extLst>
              <a:ext uri="{FF2B5EF4-FFF2-40B4-BE49-F238E27FC236}">
                <a16:creationId xmlns:a16="http://schemas.microsoft.com/office/drawing/2014/main" id="{F5502B94-7018-EA2B-BED4-07BA84383695}"/>
              </a:ext>
            </a:extLst>
          </p:cNvPr>
          <p:cNvPicPr>
            <a:picLocks/>
          </p:cNvPicPr>
          <p:nvPr/>
        </p:nvPicPr>
        <p:blipFill rotWithShape="1">
          <a:blip r:embed="rId3" cstate="print"/>
          <a:srcRect l="728" r="27937" b="-2"/>
          <a:stretch/>
        </p:blipFill>
        <p:spPr>
          <a:xfrm>
            <a:off x="-1488829" y="10"/>
            <a:ext cx="6096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BD32F2-6501-E75C-FCB1-8219FB792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1267" y="476596"/>
            <a:ext cx="5959639" cy="970450"/>
          </a:xfrm>
        </p:spPr>
        <p:txBody>
          <a:bodyPr anchor="b">
            <a:normAutofit/>
          </a:bodyPr>
          <a:lstStyle/>
          <a:p>
            <a:pPr algn="l"/>
            <a:r>
              <a:rPr lang="en-US" sz="4000" b="1" i="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Concepts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5926F-3965-D816-1F09-3973D87C9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2317" y="1732449"/>
            <a:ext cx="6401755" cy="4751478"/>
          </a:xfrm>
        </p:spPr>
        <p:txBody>
          <a:bodyPr anchor="t">
            <a:normAutofit lnSpcReduction="10000"/>
          </a:bodyPr>
          <a:lstStyle/>
          <a:p>
            <a:r>
              <a:rPr lang="en-US" sz="2400" dirty="0"/>
              <a:t>Change agents must work with formal and informal social structures</a:t>
            </a:r>
          </a:p>
          <a:p>
            <a:r>
              <a:rPr lang="en-US" sz="2400" dirty="0"/>
              <a:t>Informal networks carry information and attitudes that formal networks don’t</a:t>
            </a:r>
          </a:p>
          <a:p>
            <a:r>
              <a:rPr lang="en-US" sz="2400" dirty="0"/>
              <a:t>Network structure affects diffusion of information and attitudes </a:t>
            </a:r>
          </a:p>
          <a:p>
            <a:r>
              <a:rPr lang="en-US" sz="2400" dirty="0"/>
              <a:t>Leadership interventions affect network structures</a:t>
            </a:r>
          </a:p>
          <a:p>
            <a:r>
              <a:rPr lang="en-US" sz="2400" dirty="0"/>
              <a:t>Strategic use of social networks can increase diffusion and adoption of ideas, practices, and innovations</a:t>
            </a:r>
          </a:p>
        </p:txBody>
      </p:sp>
    </p:spTree>
    <p:extLst>
      <p:ext uri="{BB962C8B-B14F-4D97-AF65-F5344CB8AC3E}">
        <p14:creationId xmlns:p14="http://schemas.microsoft.com/office/powerpoint/2010/main" val="2795209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EA99C0E1-F56C-40A0-BCC9-3FA0B007D2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77" b="223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B67FAEF-1AC6-FF9E-CCA6-AE1E6CD284C2}"/>
              </a:ext>
            </a:extLst>
          </p:cNvPr>
          <p:cNvSpPr txBox="1">
            <a:spLocks/>
          </p:cNvSpPr>
          <p:nvPr/>
        </p:nvSpPr>
        <p:spPr>
          <a:xfrm>
            <a:off x="223840" y="193963"/>
            <a:ext cx="6617536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i="1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4000" b="1" i="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 Points about Social Capital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972959C-96BD-8C1E-4694-340D4618C117}"/>
              </a:ext>
            </a:extLst>
          </p:cNvPr>
          <p:cNvSpPr txBox="1">
            <a:spLocks/>
          </p:cNvSpPr>
          <p:nvPr/>
        </p:nvSpPr>
        <p:spPr>
          <a:xfrm>
            <a:off x="340218" y="1910195"/>
            <a:ext cx="5913933" cy="4753842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3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Social capital increases when</a:t>
            </a:r>
          </a:p>
          <a:p>
            <a:pPr marL="396875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you build relationships with others</a:t>
            </a:r>
          </a:p>
          <a:p>
            <a:pPr marL="396875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your relationships place you in gatekeeping roles</a:t>
            </a:r>
          </a:p>
          <a:p>
            <a:pPr marL="396875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your relationships give you access to a variety of different social groups</a:t>
            </a:r>
          </a:p>
          <a:p>
            <a:pPr marL="396875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you connect with people who are connected to many others</a:t>
            </a:r>
          </a:p>
        </p:txBody>
      </p:sp>
    </p:spTree>
    <p:extLst>
      <p:ext uri="{BB962C8B-B14F-4D97-AF65-F5344CB8AC3E}">
        <p14:creationId xmlns:p14="http://schemas.microsoft.com/office/powerpoint/2010/main" val="2206566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114" y="492126"/>
            <a:ext cx="10914698" cy="990600"/>
          </a:xfrm>
        </p:spPr>
        <p:txBody>
          <a:bodyPr>
            <a:noAutofit/>
          </a:bodyPr>
          <a:lstStyle/>
          <a:p>
            <a:pPr algn="l"/>
            <a:r>
              <a:rPr lang="en-US" sz="4000" b="1" i="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Example Activity Before Playing Change Agent: </a:t>
            </a:r>
            <a:br>
              <a:rPr lang="en-US" sz="4000" b="1" i="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i="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Groups Strategize a Desired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706" y="1752600"/>
            <a:ext cx="11113106" cy="4114800"/>
          </a:xfrm>
        </p:spPr>
        <p:txBody>
          <a:bodyPr>
            <a:noAutofit/>
          </a:bodyPr>
          <a:lstStyle/>
          <a:p>
            <a:pPr marL="36900" indent="0">
              <a:buNone/>
            </a:pPr>
            <a:r>
              <a:rPr lang="en-US" sz="2400" dirty="0"/>
              <a:t>Multi-session activity addressing:</a:t>
            </a:r>
          </a:p>
          <a:p>
            <a:r>
              <a:rPr lang="en-US" sz="2400" dirty="0"/>
              <a:t>Stakeholder analysis</a:t>
            </a:r>
          </a:p>
          <a:p>
            <a:pPr lvl="1"/>
            <a:r>
              <a:rPr lang="en-US" sz="2200" dirty="0"/>
              <a:t>participation in focus groups and committees</a:t>
            </a:r>
          </a:p>
          <a:p>
            <a:pPr lvl="1"/>
            <a:r>
              <a:rPr lang="en-US" sz="2200" dirty="0"/>
              <a:t>Educate them with facts and stories</a:t>
            </a:r>
          </a:p>
          <a:p>
            <a:r>
              <a:rPr lang="en-US" sz="2400" dirty="0"/>
              <a:t>Attention to stakeholders’ identities, values, and concerns</a:t>
            </a:r>
          </a:p>
          <a:p>
            <a:r>
              <a:rPr lang="en-US" sz="2400" dirty="0"/>
              <a:t>Framing persuasive messages in terms of their interests</a:t>
            </a:r>
          </a:p>
          <a:p>
            <a:r>
              <a:rPr lang="en-US" sz="2400" dirty="0"/>
              <a:t>Recruiting respected people to promote the desired change</a:t>
            </a:r>
          </a:p>
          <a:p>
            <a:r>
              <a:rPr lang="en-US" sz="2400" dirty="0"/>
              <a:t>Seeking collaborative solutions</a:t>
            </a:r>
          </a:p>
          <a:p>
            <a:pPr lvl="1"/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53D2A-A6E9-8C4A-B159-0141FEC89FE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063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6" b="3"/>
          <a:stretch/>
        </p:blipFill>
        <p:spPr>
          <a:xfrm>
            <a:off x="-10647" y="3429000"/>
            <a:ext cx="6096000" cy="3429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7286" y="503804"/>
            <a:ext cx="11487806" cy="1265432"/>
          </a:xfrm>
        </p:spPr>
        <p:txBody>
          <a:bodyPr anchor="b">
            <a:normAutofit/>
          </a:bodyPr>
          <a:lstStyle/>
          <a:p>
            <a:pPr algn="l"/>
            <a:r>
              <a:rPr lang="en-US" sz="4000" b="1" i="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Discussion Before Playing Change Agent:</a:t>
            </a:r>
            <a:br>
              <a:rPr lang="en-US" sz="4000" b="1" i="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i="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Influencers, Building Influence in a Network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19CB457-C956-B42C-3FE4-E4B54A8E7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5795" y="1989157"/>
            <a:ext cx="5122746" cy="4705082"/>
          </a:xfrm>
        </p:spPr>
        <p:txBody>
          <a:bodyPr anchor="t"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Where are the gatekeepers?</a:t>
            </a:r>
          </a:p>
          <a:p>
            <a:r>
              <a:rPr lang="en-US" sz="2400" dirty="0"/>
              <a:t>Who has ties to influential people?</a:t>
            </a:r>
          </a:p>
          <a:p>
            <a:r>
              <a:rPr lang="en-US" sz="2400" dirty="0"/>
              <a:t>If you want to spread a new idea, which people will you talk with first?  Why?</a:t>
            </a:r>
          </a:p>
          <a:p>
            <a:r>
              <a:rPr lang="en-US" sz="2400" dirty="0"/>
              <a:t>Which people might you introduce to each other to improve the communication capacity in this network?  Why?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4DC140-D6B8-62D9-7314-8E7281426185}"/>
              </a:ext>
            </a:extLst>
          </p:cNvPr>
          <p:cNvSpPr txBox="1"/>
          <p:nvPr/>
        </p:nvSpPr>
        <p:spPr>
          <a:xfrm>
            <a:off x="3571764" y="6047908"/>
            <a:ext cx="25994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State organization, nodes sized by betweenness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532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C0CED-0A07-C354-E75A-BB6713702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497457"/>
            <a:ext cx="10353762" cy="1063925"/>
          </a:xfrm>
        </p:spPr>
        <p:txBody>
          <a:bodyPr>
            <a:normAutofit/>
          </a:bodyPr>
          <a:lstStyle/>
          <a:p>
            <a:r>
              <a:rPr lang="en-US" sz="4000" b="1" i="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 Modes and Scoring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32F8E-8026-D24E-BF36-714E72B7C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119" y="1728158"/>
            <a:ext cx="10576590" cy="4632385"/>
          </a:xfrm>
        </p:spPr>
        <p:txBody>
          <a:bodyPr>
            <a:normAutofit fontScale="92500" lnSpcReduction="1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Gender integration scenario</a:t>
            </a:r>
            <a:r>
              <a:rPr lang="en-US" sz="2600" dirty="0">
                <a:ea typeface="Calibri" panose="020F0502020204030204" pitchFamily="34" charset="0"/>
              </a:rPr>
              <a:t>:</a:t>
            </a:r>
          </a:p>
          <a:p>
            <a:pPr marL="342900" lvl="1" indent="-34290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a typeface="Calibri" panose="020F0502020204030204" pitchFamily="34" charset="0"/>
              </a:rPr>
              <a:t>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ach team starts with a separate organization, promotes gender mainstreaming in their organization</a:t>
            </a:r>
          </a:p>
          <a:p>
            <a:pPr marL="342900" lvl="1" indent="-34290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After several rounds, teams compare their performance with other teams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New technologies, disparate political perspectives, nations vying for influence with a local population:</a:t>
            </a:r>
          </a:p>
          <a:p>
            <a:pPr indent="-34290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Multiple teams promote their own ideas/technologies in the same social system</a:t>
            </a:r>
          </a:p>
          <a:p>
            <a:pPr indent="-34290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a typeface="Calibri" panose="020F0502020204030204" pitchFamily="34" charset="0"/>
              </a:rPr>
              <a:t>Performance of all players appears at each turn</a:t>
            </a:r>
          </a:p>
          <a:p>
            <a:pPr indent="-34290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a typeface="Calibri" panose="020F0502020204030204" pitchFamily="34" charset="0"/>
              </a:rPr>
              <a:t>Final scores provide direct comparison of performance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Scoring:</a:t>
            </a:r>
          </a:p>
          <a:p>
            <a:pPr indent="-34290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a typeface="Calibri" panose="020F0502020204030204" pitchFamily="34" charset="0"/>
              </a:rPr>
              <a:t>Percentage of people in the system who support each player’s objective</a:t>
            </a:r>
          </a:p>
          <a:p>
            <a:pPr indent="-34290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Percentage of people who are satisfied with each player</a:t>
            </a:r>
          </a:p>
          <a:p>
            <a:pPr indent="-342900">
              <a:spcBef>
                <a:spcPts val="0"/>
              </a:spcBef>
              <a:spcAft>
                <a:spcPts val="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690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08576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15912-FB83-A163-DECF-A67EBEA33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444" y="2464279"/>
            <a:ext cx="10353762" cy="1257300"/>
          </a:xfrm>
        </p:spPr>
        <p:txBody>
          <a:bodyPr/>
          <a:lstStyle/>
          <a:p>
            <a:r>
              <a:rPr lang="en-US" b="1" i="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Playing Change Agent in a Class</a:t>
            </a:r>
          </a:p>
        </p:txBody>
      </p:sp>
    </p:spTree>
    <p:extLst>
      <p:ext uri="{BB962C8B-B14F-4D97-AF65-F5344CB8AC3E}">
        <p14:creationId xmlns:p14="http://schemas.microsoft.com/office/powerpoint/2010/main" val="31342907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AnalogousFromDarkSeedLeftStep">
      <a:dk1>
        <a:srgbClr val="000000"/>
      </a:dk1>
      <a:lt1>
        <a:srgbClr val="FFFFFF"/>
      </a:lt1>
      <a:dk2>
        <a:srgbClr val="243741"/>
      </a:dk2>
      <a:lt2>
        <a:srgbClr val="E2E8E2"/>
      </a:lt2>
      <a:accent1>
        <a:srgbClr val="D838D6"/>
      </a:accent1>
      <a:accent2>
        <a:srgbClr val="8D33CA"/>
      </a:accent2>
      <a:accent3>
        <a:srgbClr val="6046DB"/>
      </a:accent3>
      <a:accent4>
        <a:srgbClr val="3558CA"/>
      </a:accent4>
      <a:accent5>
        <a:srgbClr val="38A1D8"/>
      </a:accent5>
      <a:accent6>
        <a:srgbClr val="23B6AC"/>
      </a:accent6>
      <a:hlink>
        <a:srgbClr val="4682C1"/>
      </a:hlink>
      <a:folHlink>
        <a:srgbClr val="7F7F7F"/>
      </a:folHlink>
    </a:clrScheme>
    <a:fontScheme name="Slate">
      <a:majorFont>
        <a:latin typeface="Bodoni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oudy Old Style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4776</TotalTime>
  <Words>721</Words>
  <Application>Microsoft Office PowerPoint</Application>
  <PresentationFormat>Widescreen</PresentationFormat>
  <Paragraphs>104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Bodoni MT</vt:lpstr>
      <vt:lpstr>Calibri</vt:lpstr>
      <vt:lpstr>Goudy Old Style</vt:lpstr>
      <vt:lpstr>Wingdings 2</vt:lpstr>
      <vt:lpstr>SlateVTI</vt:lpstr>
      <vt:lpstr>Change Agent A New Game about Changing Minds and Behaviors</vt:lpstr>
      <vt:lpstr>Change Agent</vt:lpstr>
      <vt:lpstr>PowerPoint Presentation</vt:lpstr>
      <vt:lpstr>Key Concepts </vt:lpstr>
      <vt:lpstr>PowerPoint Presentation</vt:lpstr>
      <vt:lpstr>Example Activity Before Playing Change Agent:  Groups Strategize a Desired Change</vt:lpstr>
      <vt:lpstr>Example Discussion Before Playing Change Agent: Finding Influencers, Building Influence in a Network</vt:lpstr>
      <vt:lpstr>Game Modes and Scoring</vt:lpstr>
      <vt:lpstr>Playing Change Agent in a Class</vt:lpstr>
      <vt:lpstr>PowerPoint Presentation</vt:lpstr>
      <vt:lpstr>Practice Strategic Network Development</vt:lpstr>
      <vt:lpstr>Practice (Light) Use of Formal Mechanisms for Change</vt:lpstr>
      <vt:lpstr>Identify and Recruit Help from Informal Influencers</vt:lpstr>
      <vt:lpstr>Debrief Questions</vt:lpstr>
      <vt:lpstr>Current Status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Networks: Snapshots of Social Capital</dc:title>
  <dc:creator>Deborah</dc:creator>
  <cp:lastModifiedBy>Gibbons, Deborah (CIV)</cp:lastModifiedBy>
  <cp:revision>32</cp:revision>
  <dcterms:created xsi:type="dcterms:W3CDTF">2020-05-10T03:02:51Z</dcterms:created>
  <dcterms:modified xsi:type="dcterms:W3CDTF">2023-05-23T01:13:20Z</dcterms:modified>
</cp:coreProperties>
</file>