
<file path=[Content_Types].xml><?xml version="1.0" encoding="utf-8"?>
<Types xmlns="http://schemas.openxmlformats.org/package/2006/content-types">
  <Default Extension="jpeg" ContentType="image/jpe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8" r:id="rId3"/>
    <p:sldId id="1068" r:id="rId4"/>
    <p:sldId id="257" r:id="rId5"/>
    <p:sldId id="259" r:id="rId6"/>
    <p:sldId id="1070" r:id="rId7"/>
    <p:sldId id="1065" r:id="rId8"/>
    <p:sldId id="1067" r:id="rId9"/>
    <p:sldId id="1061" r:id="rId10"/>
    <p:sldId id="1062" r:id="rId11"/>
    <p:sldId id="1069" r:id="rId12"/>
    <p:sldId id="1066" r:id="rId13"/>
    <p:sldId id="1057" r:id="rId14"/>
    <p:sldId id="1058" r:id="rId15"/>
    <p:sldId id="106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69" d="100"/>
          <a:sy n="69" d="100"/>
        </p:scale>
        <p:origin x="568" y="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8EF9BE-352D-4D4B-9807-791D255C029D}" type="datetimeFigureOut">
              <a:rPr lang="en-US" smtClean="0"/>
              <a:t>5/20/2023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D26621-5F9B-4168-AC14-B3A08B56A671}" type="slidenum">
              <a:rPr lang="en-US" smtClean="0"/>
              <a:t>‹#›</a:t>
            </a:fld>
            <a:endParaRPr lang="en-US"/>
          </a:p>
        </p:txBody>
      </p:sp>
    </p:spTree>
    <p:extLst>
      <p:ext uri="{BB962C8B-B14F-4D97-AF65-F5344CB8AC3E}">
        <p14:creationId xmlns:p14="http://schemas.microsoft.com/office/powerpoint/2010/main" val="4548253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941EFE-F804-4853-A15F-256366AA4374}" type="slidenum">
              <a:rPr lang="en-US" smtClean="0"/>
              <a:t>13</a:t>
            </a:fld>
            <a:endParaRPr lang="en-US"/>
          </a:p>
        </p:txBody>
      </p:sp>
    </p:spTree>
    <p:extLst>
      <p:ext uri="{BB962C8B-B14F-4D97-AF65-F5344CB8AC3E}">
        <p14:creationId xmlns:p14="http://schemas.microsoft.com/office/powerpoint/2010/main" val="3612002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941EFE-F804-4853-A15F-256366AA4374}" type="slidenum">
              <a:rPr lang="en-US" smtClean="0"/>
              <a:t>14</a:t>
            </a:fld>
            <a:endParaRPr lang="en-US"/>
          </a:p>
        </p:txBody>
      </p:sp>
    </p:spTree>
    <p:extLst>
      <p:ext uri="{BB962C8B-B14F-4D97-AF65-F5344CB8AC3E}">
        <p14:creationId xmlns:p14="http://schemas.microsoft.com/office/powerpoint/2010/main" val="41503692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1941EFE-F804-4853-A15F-256366AA4374}" type="slidenum">
              <a:rPr lang="en-US" smtClean="0"/>
              <a:t>15</a:t>
            </a:fld>
            <a:endParaRPr lang="en-US"/>
          </a:p>
        </p:txBody>
      </p:sp>
    </p:spTree>
    <p:extLst>
      <p:ext uri="{BB962C8B-B14F-4D97-AF65-F5344CB8AC3E}">
        <p14:creationId xmlns:p14="http://schemas.microsoft.com/office/powerpoint/2010/main" val="20189383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633B6-A6E8-488C-847C-FBA1AC18819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5B30635-9A9D-4C4B-A6A4-4B6055E37D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772C2EB-9F39-4877-ADB4-B2684740B832}"/>
              </a:ext>
            </a:extLst>
          </p:cNvPr>
          <p:cNvSpPr>
            <a:spLocks noGrp="1"/>
          </p:cNvSpPr>
          <p:nvPr>
            <p:ph type="dt" sz="half" idx="10"/>
          </p:nvPr>
        </p:nvSpPr>
        <p:spPr/>
        <p:txBody>
          <a:bodyPr/>
          <a:lstStyle/>
          <a:p>
            <a:fld id="{EB3DBA8F-FD94-4B18-BAD9-48928C138FAE}" type="datetimeFigureOut">
              <a:rPr lang="en-US" smtClean="0"/>
              <a:t>5/20/2023</a:t>
            </a:fld>
            <a:endParaRPr lang="en-US"/>
          </a:p>
        </p:txBody>
      </p:sp>
      <p:sp>
        <p:nvSpPr>
          <p:cNvPr id="5" name="Footer Placeholder 4">
            <a:extLst>
              <a:ext uri="{FF2B5EF4-FFF2-40B4-BE49-F238E27FC236}">
                <a16:creationId xmlns:a16="http://schemas.microsoft.com/office/drawing/2014/main" id="{5057645A-F612-4E3C-838C-6A5D90C843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F0D8A2-51FC-4F57-8DFD-5DC0C66193B5}"/>
              </a:ext>
            </a:extLst>
          </p:cNvPr>
          <p:cNvSpPr>
            <a:spLocks noGrp="1"/>
          </p:cNvSpPr>
          <p:nvPr>
            <p:ph type="sldNum" sz="quarter" idx="12"/>
          </p:nvPr>
        </p:nvSpPr>
        <p:spPr/>
        <p:txBody>
          <a:bodyPr/>
          <a:lstStyle/>
          <a:p>
            <a:fld id="{F84D6D32-55D3-407B-9182-EADA4EAF6FCA}" type="slidenum">
              <a:rPr lang="en-US" smtClean="0"/>
              <a:t>‹#›</a:t>
            </a:fld>
            <a:endParaRPr lang="en-US"/>
          </a:p>
        </p:txBody>
      </p:sp>
    </p:spTree>
    <p:extLst>
      <p:ext uri="{BB962C8B-B14F-4D97-AF65-F5344CB8AC3E}">
        <p14:creationId xmlns:p14="http://schemas.microsoft.com/office/powerpoint/2010/main" val="40216417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28978A-B549-481E-B07C-663444BB934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15FE6F5-6711-4E09-9872-B16AE0539C7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1579CF-4F8B-49FC-BDBF-D75B53910547}"/>
              </a:ext>
            </a:extLst>
          </p:cNvPr>
          <p:cNvSpPr>
            <a:spLocks noGrp="1"/>
          </p:cNvSpPr>
          <p:nvPr>
            <p:ph type="dt" sz="half" idx="10"/>
          </p:nvPr>
        </p:nvSpPr>
        <p:spPr/>
        <p:txBody>
          <a:bodyPr/>
          <a:lstStyle/>
          <a:p>
            <a:fld id="{EB3DBA8F-FD94-4B18-BAD9-48928C138FAE}" type="datetimeFigureOut">
              <a:rPr lang="en-US" smtClean="0"/>
              <a:t>5/20/2023</a:t>
            </a:fld>
            <a:endParaRPr lang="en-US"/>
          </a:p>
        </p:txBody>
      </p:sp>
      <p:sp>
        <p:nvSpPr>
          <p:cNvPr id="5" name="Footer Placeholder 4">
            <a:extLst>
              <a:ext uri="{FF2B5EF4-FFF2-40B4-BE49-F238E27FC236}">
                <a16:creationId xmlns:a16="http://schemas.microsoft.com/office/drawing/2014/main" id="{74D143D9-44C8-4C1D-9A8A-40E003995C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7DCCDF-1B47-4017-9663-41F5D706A52E}"/>
              </a:ext>
            </a:extLst>
          </p:cNvPr>
          <p:cNvSpPr>
            <a:spLocks noGrp="1"/>
          </p:cNvSpPr>
          <p:nvPr>
            <p:ph type="sldNum" sz="quarter" idx="12"/>
          </p:nvPr>
        </p:nvSpPr>
        <p:spPr/>
        <p:txBody>
          <a:bodyPr/>
          <a:lstStyle/>
          <a:p>
            <a:fld id="{F84D6D32-55D3-407B-9182-EADA4EAF6FCA}" type="slidenum">
              <a:rPr lang="en-US" smtClean="0"/>
              <a:t>‹#›</a:t>
            </a:fld>
            <a:endParaRPr lang="en-US"/>
          </a:p>
        </p:txBody>
      </p:sp>
    </p:spTree>
    <p:extLst>
      <p:ext uri="{BB962C8B-B14F-4D97-AF65-F5344CB8AC3E}">
        <p14:creationId xmlns:p14="http://schemas.microsoft.com/office/powerpoint/2010/main" val="1639321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56DB88-03B8-4F27-B5F7-478731EDC55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D42D763-FE3C-4E70-989C-E3306BB37A7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6C4100-22F6-4DD2-9F1E-57A25CFAB621}"/>
              </a:ext>
            </a:extLst>
          </p:cNvPr>
          <p:cNvSpPr>
            <a:spLocks noGrp="1"/>
          </p:cNvSpPr>
          <p:nvPr>
            <p:ph type="dt" sz="half" idx="10"/>
          </p:nvPr>
        </p:nvSpPr>
        <p:spPr/>
        <p:txBody>
          <a:bodyPr/>
          <a:lstStyle/>
          <a:p>
            <a:fld id="{EB3DBA8F-FD94-4B18-BAD9-48928C138FAE}" type="datetimeFigureOut">
              <a:rPr lang="en-US" smtClean="0"/>
              <a:t>5/20/2023</a:t>
            </a:fld>
            <a:endParaRPr lang="en-US"/>
          </a:p>
        </p:txBody>
      </p:sp>
      <p:sp>
        <p:nvSpPr>
          <p:cNvPr id="5" name="Footer Placeholder 4">
            <a:extLst>
              <a:ext uri="{FF2B5EF4-FFF2-40B4-BE49-F238E27FC236}">
                <a16:creationId xmlns:a16="http://schemas.microsoft.com/office/drawing/2014/main" id="{A625E820-2C14-440F-B2EF-2E31F20BB8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394F99-4A06-4E49-B998-346B97A08134}"/>
              </a:ext>
            </a:extLst>
          </p:cNvPr>
          <p:cNvSpPr>
            <a:spLocks noGrp="1"/>
          </p:cNvSpPr>
          <p:nvPr>
            <p:ph type="sldNum" sz="quarter" idx="12"/>
          </p:nvPr>
        </p:nvSpPr>
        <p:spPr/>
        <p:txBody>
          <a:bodyPr/>
          <a:lstStyle/>
          <a:p>
            <a:fld id="{F84D6D32-55D3-407B-9182-EADA4EAF6FCA}" type="slidenum">
              <a:rPr lang="en-US" smtClean="0"/>
              <a:t>‹#›</a:t>
            </a:fld>
            <a:endParaRPr lang="en-US"/>
          </a:p>
        </p:txBody>
      </p:sp>
    </p:spTree>
    <p:extLst>
      <p:ext uri="{BB962C8B-B14F-4D97-AF65-F5344CB8AC3E}">
        <p14:creationId xmlns:p14="http://schemas.microsoft.com/office/powerpoint/2010/main" val="751794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E3338-E981-4F5B-A337-B8E0D9A030B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BA0778-AC9B-4B0E-97ED-8EA3679B397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544AED-58D3-4E94-BC23-831FDA416CCA}"/>
              </a:ext>
            </a:extLst>
          </p:cNvPr>
          <p:cNvSpPr>
            <a:spLocks noGrp="1"/>
          </p:cNvSpPr>
          <p:nvPr>
            <p:ph type="dt" sz="half" idx="10"/>
          </p:nvPr>
        </p:nvSpPr>
        <p:spPr/>
        <p:txBody>
          <a:bodyPr/>
          <a:lstStyle/>
          <a:p>
            <a:fld id="{EB3DBA8F-FD94-4B18-BAD9-48928C138FAE}" type="datetimeFigureOut">
              <a:rPr lang="en-US" smtClean="0"/>
              <a:t>5/20/2023</a:t>
            </a:fld>
            <a:endParaRPr lang="en-US"/>
          </a:p>
        </p:txBody>
      </p:sp>
      <p:sp>
        <p:nvSpPr>
          <p:cNvPr id="5" name="Footer Placeholder 4">
            <a:extLst>
              <a:ext uri="{FF2B5EF4-FFF2-40B4-BE49-F238E27FC236}">
                <a16:creationId xmlns:a16="http://schemas.microsoft.com/office/drawing/2014/main" id="{BFC1872B-7B6B-42CD-AE7F-58C8B95A75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56B781-B840-4FB0-B0E5-00A0469F5597}"/>
              </a:ext>
            </a:extLst>
          </p:cNvPr>
          <p:cNvSpPr>
            <a:spLocks noGrp="1"/>
          </p:cNvSpPr>
          <p:nvPr>
            <p:ph type="sldNum" sz="quarter" idx="12"/>
          </p:nvPr>
        </p:nvSpPr>
        <p:spPr/>
        <p:txBody>
          <a:bodyPr/>
          <a:lstStyle/>
          <a:p>
            <a:fld id="{F84D6D32-55D3-407B-9182-EADA4EAF6FCA}" type="slidenum">
              <a:rPr lang="en-US" smtClean="0"/>
              <a:t>‹#›</a:t>
            </a:fld>
            <a:endParaRPr lang="en-US"/>
          </a:p>
        </p:txBody>
      </p:sp>
    </p:spTree>
    <p:extLst>
      <p:ext uri="{BB962C8B-B14F-4D97-AF65-F5344CB8AC3E}">
        <p14:creationId xmlns:p14="http://schemas.microsoft.com/office/powerpoint/2010/main" val="297799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08C2C-C1D3-4E52-83CB-1CE931C1E9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E7FB2A3-5DE9-4B20-B81C-57F6D13885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4240F51-0FD2-4F88-9A39-F9461C560385}"/>
              </a:ext>
            </a:extLst>
          </p:cNvPr>
          <p:cNvSpPr>
            <a:spLocks noGrp="1"/>
          </p:cNvSpPr>
          <p:nvPr>
            <p:ph type="dt" sz="half" idx="10"/>
          </p:nvPr>
        </p:nvSpPr>
        <p:spPr/>
        <p:txBody>
          <a:bodyPr/>
          <a:lstStyle/>
          <a:p>
            <a:fld id="{EB3DBA8F-FD94-4B18-BAD9-48928C138FAE}" type="datetimeFigureOut">
              <a:rPr lang="en-US" smtClean="0"/>
              <a:t>5/20/2023</a:t>
            </a:fld>
            <a:endParaRPr lang="en-US"/>
          </a:p>
        </p:txBody>
      </p:sp>
      <p:sp>
        <p:nvSpPr>
          <p:cNvPr id="5" name="Footer Placeholder 4">
            <a:extLst>
              <a:ext uri="{FF2B5EF4-FFF2-40B4-BE49-F238E27FC236}">
                <a16:creationId xmlns:a16="http://schemas.microsoft.com/office/drawing/2014/main" id="{56252F63-7BCB-4C31-BF05-D4BA6CE939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284A22-F885-4718-9AE7-B09E6C1C7841}"/>
              </a:ext>
            </a:extLst>
          </p:cNvPr>
          <p:cNvSpPr>
            <a:spLocks noGrp="1"/>
          </p:cNvSpPr>
          <p:nvPr>
            <p:ph type="sldNum" sz="quarter" idx="12"/>
          </p:nvPr>
        </p:nvSpPr>
        <p:spPr/>
        <p:txBody>
          <a:bodyPr/>
          <a:lstStyle/>
          <a:p>
            <a:fld id="{F84D6D32-55D3-407B-9182-EADA4EAF6FCA}" type="slidenum">
              <a:rPr lang="en-US" smtClean="0"/>
              <a:t>‹#›</a:t>
            </a:fld>
            <a:endParaRPr lang="en-US"/>
          </a:p>
        </p:txBody>
      </p:sp>
    </p:spTree>
    <p:extLst>
      <p:ext uri="{BB962C8B-B14F-4D97-AF65-F5344CB8AC3E}">
        <p14:creationId xmlns:p14="http://schemas.microsoft.com/office/powerpoint/2010/main" val="2342746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CC8CEC-485E-4063-8BBA-2C781E72BF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07B2C55-F598-47BC-A980-FEE81A1D152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2F3EFF1-6049-4E96-9F17-4541A01057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EC6930-9AA7-412F-B796-2CF3EA1E882E}"/>
              </a:ext>
            </a:extLst>
          </p:cNvPr>
          <p:cNvSpPr>
            <a:spLocks noGrp="1"/>
          </p:cNvSpPr>
          <p:nvPr>
            <p:ph type="dt" sz="half" idx="10"/>
          </p:nvPr>
        </p:nvSpPr>
        <p:spPr/>
        <p:txBody>
          <a:bodyPr/>
          <a:lstStyle/>
          <a:p>
            <a:fld id="{EB3DBA8F-FD94-4B18-BAD9-48928C138FAE}" type="datetimeFigureOut">
              <a:rPr lang="en-US" smtClean="0"/>
              <a:t>5/20/2023</a:t>
            </a:fld>
            <a:endParaRPr lang="en-US"/>
          </a:p>
        </p:txBody>
      </p:sp>
      <p:sp>
        <p:nvSpPr>
          <p:cNvPr id="6" name="Footer Placeholder 5">
            <a:extLst>
              <a:ext uri="{FF2B5EF4-FFF2-40B4-BE49-F238E27FC236}">
                <a16:creationId xmlns:a16="http://schemas.microsoft.com/office/drawing/2014/main" id="{18CB7551-C80A-4EF8-9ABE-D532DD7497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41528F-3993-4EAE-972F-BC77159C7A0A}"/>
              </a:ext>
            </a:extLst>
          </p:cNvPr>
          <p:cNvSpPr>
            <a:spLocks noGrp="1"/>
          </p:cNvSpPr>
          <p:nvPr>
            <p:ph type="sldNum" sz="quarter" idx="12"/>
          </p:nvPr>
        </p:nvSpPr>
        <p:spPr/>
        <p:txBody>
          <a:bodyPr/>
          <a:lstStyle/>
          <a:p>
            <a:fld id="{F84D6D32-55D3-407B-9182-EADA4EAF6FCA}" type="slidenum">
              <a:rPr lang="en-US" smtClean="0"/>
              <a:t>‹#›</a:t>
            </a:fld>
            <a:endParaRPr lang="en-US"/>
          </a:p>
        </p:txBody>
      </p:sp>
    </p:spTree>
    <p:extLst>
      <p:ext uri="{BB962C8B-B14F-4D97-AF65-F5344CB8AC3E}">
        <p14:creationId xmlns:p14="http://schemas.microsoft.com/office/powerpoint/2010/main" val="3106708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58C3D-4127-4D23-A216-AA7DB7AE0C3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E2EE73-7B8F-40E7-B4A9-290D305285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374D40-E698-4D43-BB88-27A04FFC363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2A5C759-E73A-4D20-818B-DFA5232BE6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D28466E-C129-43DA-A712-7B40E9BD1D7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E3E581C-BE7D-499E-AE75-CFA9BBBD8D12}"/>
              </a:ext>
            </a:extLst>
          </p:cNvPr>
          <p:cNvSpPr>
            <a:spLocks noGrp="1"/>
          </p:cNvSpPr>
          <p:nvPr>
            <p:ph type="dt" sz="half" idx="10"/>
          </p:nvPr>
        </p:nvSpPr>
        <p:spPr/>
        <p:txBody>
          <a:bodyPr/>
          <a:lstStyle/>
          <a:p>
            <a:fld id="{EB3DBA8F-FD94-4B18-BAD9-48928C138FAE}" type="datetimeFigureOut">
              <a:rPr lang="en-US" smtClean="0"/>
              <a:t>5/20/2023</a:t>
            </a:fld>
            <a:endParaRPr lang="en-US"/>
          </a:p>
        </p:txBody>
      </p:sp>
      <p:sp>
        <p:nvSpPr>
          <p:cNvPr id="8" name="Footer Placeholder 7">
            <a:extLst>
              <a:ext uri="{FF2B5EF4-FFF2-40B4-BE49-F238E27FC236}">
                <a16:creationId xmlns:a16="http://schemas.microsoft.com/office/drawing/2014/main" id="{E6395D6D-DBBD-4830-A1EB-BEDB321A925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B8463DB-0229-4DC4-B944-3E9A039E6422}"/>
              </a:ext>
            </a:extLst>
          </p:cNvPr>
          <p:cNvSpPr>
            <a:spLocks noGrp="1"/>
          </p:cNvSpPr>
          <p:nvPr>
            <p:ph type="sldNum" sz="quarter" idx="12"/>
          </p:nvPr>
        </p:nvSpPr>
        <p:spPr/>
        <p:txBody>
          <a:bodyPr/>
          <a:lstStyle/>
          <a:p>
            <a:fld id="{F84D6D32-55D3-407B-9182-EADA4EAF6FCA}" type="slidenum">
              <a:rPr lang="en-US" smtClean="0"/>
              <a:t>‹#›</a:t>
            </a:fld>
            <a:endParaRPr lang="en-US"/>
          </a:p>
        </p:txBody>
      </p:sp>
    </p:spTree>
    <p:extLst>
      <p:ext uri="{BB962C8B-B14F-4D97-AF65-F5344CB8AC3E}">
        <p14:creationId xmlns:p14="http://schemas.microsoft.com/office/powerpoint/2010/main" val="600909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5A277-BCCB-4F5A-80F9-B19F987E9B8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6B52768-3990-49FD-B15B-F83470E69B79}"/>
              </a:ext>
            </a:extLst>
          </p:cNvPr>
          <p:cNvSpPr>
            <a:spLocks noGrp="1"/>
          </p:cNvSpPr>
          <p:nvPr>
            <p:ph type="dt" sz="half" idx="10"/>
          </p:nvPr>
        </p:nvSpPr>
        <p:spPr/>
        <p:txBody>
          <a:bodyPr/>
          <a:lstStyle/>
          <a:p>
            <a:fld id="{EB3DBA8F-FD94-4B18-BAD9-48928C138FAE}" type="datetimeFigureOut">
              <a:rPr lang="en-US" smtClean="0"/>
              <a:t>5/20/2023</a:t>
            </a:fld>
            <a:endParaRPr lang="en-US"/>
          </a:p>
        </p:txBody>
      </p:sp>
      <p:sp>
        <p:nvSpPr>
          <p:cNvPr id="4" name="Footer Placeholder 3">
            <a:extLst>
              <a:ext uri="{FF2B5EF4-FFF2-40B4-BE49-F238E27FC236}">
                <a16:creationId xmlns:a16="http://schemas.microsoft.com/office/drawing/2014/main" id="{7BBD05A8-DF12-4581-9ACB-6EC86A46FB3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49AEFBE-0BBC-49D4-8364-9C5A4685CB97}"/>
              </a:ext>
            </a:extLst>
          </p:cNvPr>
          <p:cNvSpPr>
            <a:spLocks noGrp="1"/>
          </p:cNvSpPr>
          <p:nvPr>
            <p:ph type="sldNum" sz="quarter" idx="12"/>
          </p:nvPr>
        </p:nvSpPr>
        <p:spPr/>
        <p:txBody>
          <a:bodyPr/>
          <a:lstStyle/>
          <a:p>
            <a:fld id="{F84D6D32-55D3-407B-9182-EADA4EAF6FCA}" type="slidenum">
              <a:rPr lang="en-US" smtClean="0"/>
              <a:t>‹#›</a:t>
            </a:fld>
            <a:endParaRPr lang="en-US"/>
          </a:p>
        </p:txBody>
      </p:sp>
    </p:spTree>
    <p:extLst>
      <p:ext uri="{BB962C8B-B14F-4D97-AF65-F5344CB8AC3E}">
        <p14:creationId xmlns:p14="http://schemas.microsoft.com/office/powerpoint/2010/main" val="2877339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AF00B29-3534-4ACE-9ED9-DED48B3F1D32}"/>
              </a:ext>
            </a:extLst>
          </p:cNvPr>
          <p:cNvSpPr>
            <a:spLocks noGrp="1"/>
          </p:cNvSpPr>
          <p:nvPr>
            <p:ph type="dt" sz="half" idx="10"/>
          </p:nvPr>
        </p:nvSpPr>
        <p:spPr/>
        <p:txBody>
          <a:bodyPr/>
          <a:lstStyle/>
          <a:p>
            <a:fld id="{EB3DBA8F-FD94-4B18-BAD9-48928C138FAE}" type="datetimeFigureOut">
              <a:rPr lang="en-US" smtClean="0"/>
              <a:t>5/20/2023</a:t>
            </a:fld>
            <a:endParaRPr lang="en-US"/>
          </a:p>
        </p:txBody>
      </p:sp>
      <p:sp>
        <p:nvSpPr>
          <p:cNvPr id="3" name="Footer Placeholder 2">
            <a:extLst>
              <a:ext uri="{FF2B5EF4-FFF2-40B4-BE49-F238E27FC236}">
                <a16:creationId xmlns:a16="http://schemas.microsoft.com/office/drawing/2014/main" id="{39B9282C-BEA6-4F81-886E-0E628087560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250FDA4-9070-4E6E-88EB-A52159F260DE}"/>
              </a:ext>
            </a:extLst>
          </p:cNvPr>
          <p:cNvSpPr>
            <a:spLocks noGrp="1"/>
          </p:cNvSpPr>
          <p:nvPr>
            <p:ph type="sldNum" sz="quarter" idx="12"/>
          </p:nvPr>
        </p:nvSpPr>
        <p:spPr/>
        <p:txBody>
          <a:bodyPr/>
          <a:lstStyle/>
          <a:p>
            <a:fld id="{F84D6D32-55D3-407B-9182-EADA4EAF6FCA}" type="slidenum">
              <a:rPr lang="en-US" smtClean="0"/>
              <a:t>‹#›</a:t>
            </a:fld>
            <a:endParaRPr lang="en-US"/>
          </a:p>
        </p:txBody>
      </p:sp>
    </p:spTree>
    <p:extLst>
      <p:ext uri="{BB962C8B-B14F-4D97-AF65-F5344CB8AC3E}">
        <p14:creationId xmlns:p14="http://schemas.microsoft.com/office/powerpoint/2010/main" val="1625511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9C0B5-1127-4A19-9857-DB7539C8B1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A442494-93BB-4D26-BF50-65E305C383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6C33A7-6899-4DAA-9E31-2EEF8A54C2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5A3AB8C-DBD9-4131-9EEF-961CA5DD701C}"/>
              </a:ext>
            </a:extLst>
          </p:cNvPr>
          <p:cNvSpPr>
            <a:spLocks noGrp="1"/>
          </p:cNvSpPr>
          <p:nvPr>
            <p:ph type="dt" sz="half" idx="10"/>
          </p:nvPr>
        </p:nvSpPr>
        <p:spPr/>
        <p:txBody>
          <a:bodyPr/>
          <a:lstStyle/>
          <a:p>
            <a:fld id="{EB3DBA8F-FD94-4B18-BAD9-48928C138FAE}" type="datetimeFigureOut">
              <a:rPr lang="en-US" smtClean="0"/>
              <a:t>5/20/2023</a:t>
            </a:fld>
            <a:endParaRPr lang="en-US"/>
          </a:p>
        </p:txBody>
      </p:sp>
      <p:sp>
        <p:nvSpPr>
          <p:cNvPr id="6" name="Footer Placeholder 5">
            <a:extLst>
              <a:ext uri="{FF2B5EF4-FFF2-40B4-BE49-F238E27FC236}">
                <a16:creationId xmlns:a16="http://schemas.microsoft.com/office/drawing/2014/main" id="{B21BBED8-4DBA-4BBD-871C-AF49AD743E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DA5542-802D-49CE-8E54-106CC01CE29D}"/>
              </a:ext>
            </a:extLst>
          </p:cNvPr>
          <p:cNvSpPr>
            <a:spLocks noGrp="1"/>
          </p:cNvSpPr>
          <p:nvPr>
            <p:ph type="sldNum" sz="quarter" idx="12"/>
          </p:nvPr>
        </p:nvSpPr>
        <p:spPr/>
        <p:txBody>
          <a:bodyPr/>
          <a:lstStyle/>
          <a:p>
            <a:fld id="{F84D6D32-55D3-407B-9182-EADA4EAF6FCA}" type="slidenum">
              <a:rPr lang="en-US" smtClean="0"/>
              <a:t>‹#›</a:t>
            </a:fld>
            <a:endParaRPr lang="en-US"/>
          </a:p>
        </p:txBody>
      </p:sp>
    </p:spTree>
    <p:extLst>
      <p:ext uri="{BB962C8B-B14F-4D97-AF65-F5344CB8AC3E}">
        <p14:creationId xmlns:p14="http://schemas.microsoft.com/office/powerpoint/2010/main" val="1839862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E46FE-E6E0-4219-A512-3123196EDB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45A8840-7216-4403-9252-E42AA581A40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393593-D9DB-4E25-9EC1-57C618A75D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B65A15-8E9A-4CB4-9745-3FA4DF229365}"/>
              </a:ext>
            </a:extLst>
          </p:cNvPr>
          <p:cNvSpPr>
            <a:spLocks noGrp="1"/>
          </p:cNvSpPr>
          <p:nvPr>
            <p:ph type="dt" sz="half" idx="10"/>
          </p:nvPr>
        </p:nvSpPr>
        <p:spPr/>
        <p:txBody>
          <a:bodyPr/>
          <a:lstStyle/>
          <a:p>
            <a:fld id="{EB3DBA8F-FD94-4B18-BAD9-48928C138FAE}" type="datetimeFigureOut">
              <a:rPr lang="en-US" smtClean="0"/>
              <a:t>5/20/2023</a:t>
            </a:fld>
            <a:endParaRPr lang="en-US"/>
          </a:p>
        </p:txBody>
      </p:sp>
      <p:sp>
        <p:nvSpPr>
          <p:cNvPr id="6" name="Footer Placeholder 5">
            <a:extLst>
              <a:ext uri="{FF2B5EF4-FFF2-40B4-BE49-F238E27FC236}">
                <a16:creationId xmlns:a16="http://schemas.microsoft.com/office/drawing/2014/main" id="{7EC5C5B7-3EFF-4DEE-96FD-F1E140F069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13F8E3-7625-4944-8B4F-B1E979A93289}"/>
              </a:ext>
            </a:extLst>
          </p:cNvPr>
          <p:cNvSpPr>
            <a:spLocks noGrp="1"/>
          </p:cNvSpPr>
          <p:nvPr>
            <p:ph type="sldNum" sz="quarter" idx="12"/>
          </p:nvPr>
        </p:nvSpPr>
        <p:spPr/>
        <p:txBody>
          <a:bodyPr/>
          <a:lstStyle/>
          <a:p>
            <a:fld id="{F84D6D32-55D3-407B-9182-EADA4EAF6FCA}" type="slidenum">
              <a:rPr lang="en-US" smtClean="0"/>
              <a:t>‹#›</a:t>
            </a:fld>
            <a:endParaRPr lang="en-US"/>
          </a:p>
        </p:txBody>
      </p:sp>
    </p:spTree>
    <p:extLst>
      <p:ext uri="{BB962C8B-B14F-4D97-AF65-F5344CB8AC3E}">
        <p14:creationId xmlns:p14="http://schemas.microsoft.com/office/powerpoint/2010/main" val="1655361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22CEDE-65DC-4233-A9E1-F7CB2BB5C8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5ED5EAD-933D-4D9A-86A1-FC569EF7B4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4744DB-FC63-4A62-B15E-14DFFA11A9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3DBA8F-FD94-4B18-BAD9-48928C138FAE}" type="datetimeFigureOut">
              <a:rPr lang="en-US" smtClean="0"/>
              <a:t>5/20/2023</a:t>
            </a:fld>
            <a:endParaRPr lang="en-US"/>
          </a:p>
        </p:txBody>
      </p:sp>
      <p:sp>
        <p:nvSpPr>
          <p:cNvPr id="5" name="Footer Placeholder 4">
            <a:extLst>
              <a:ext uri="{FF2B5EF4-FFF2-40B4-BE49-F238E27FC236}">
                <a16:creationId xmlns:a16="http://schemas.microsoft.com/office/drawing/2014/main" id="{911FF948-DF87-48C4-A527-97C6BB10DF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27C5CF0-E2A7-4C37-BF50-2B1B19FDDA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4D6D32-55D3-407B-9182-EADA4EAF6FCA}" type="slidenum">
              <a:rPr lang="en-US" smtClean="0"/>
              <a:t>‹#›</a:t>
            </a:fld>
            <a:endParaRPr lang="en-US"/>
          </a:p>
        </p:txBody>
      </p:sp>
    </p:spTree>
    <p:extLst>
      <p:ext uri="{BB962C8B-B14F-4D97-AF65-F5344CB8AC3E}">
        <p14:creationId xmlns:p14="http://schemas.microsoft.com/office/powerpoint/2010/main" val="28456532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88418-5151-456E-9300-D27A8963B7D8}"/>
              </a:ext>
            </a:extLst>
          </p:cNvPr>
          <p:cNvSpPr>
            <a:spLocks noGrp="1"/>
          </p:cNvSpPr>
          <p:nvPr>
            <p:ph type="ctrTitle"/>
          </p:nvPr>
        </p:nvSpPr>
        <p:spPr/>
        <p:txBody>
          <a:bodyPr/>
          <a:lstStyle/>
          <a:p>
            <a:r>
              <a:rPr lang="en-US" dirty="0"/>
              <a:t>MOVES Curriculum Status</a:t>
            </a:r>
          </a:p>
        </p:txBody>
      </p:sp>
      <p:sp>
        <p:nvSpPr>
          <p:cNvPr id="3" name="Subtitle 2">
            <a:extLst>
              <a:ext uri="{FF2B5EF4-FFF2-40B4-BE49-F238E27FC236}">
                <a16:creationId xmlns:a16="http://schemas.microsoft.com/office/drawing/2014/main" id="{05537BD6-A008-45DD-9878-B3128108D018}"/>
              </a:ext>
            </a:extLst>
          </p:cNvPr>
          <p:cNvSpPr>
            <a:spLocks noGrp="1"/>
          </p:cNvSpPr>
          <p:nvPr>
            <p:ph type="subTitle" idx="1"/>
          </p:nvPr>
        </p:nvSpPr>
        <p:spPr/>
        <p:txBody>
          <a:bodyPr/>
          <a:lstStyle/>
          <a:p>
            <a:r>
              <a:rPr lang="en-US" dirty="0"/>
              <a:t>MOVES Open House</a:t>
            </a:r>
          </a:p>
          <a:p>
            <a:r>
              <a:rPr lang="en-US" dirty="0"/>
              <a:t>May 2023</a:t>
            </a:r>
          </a:p>
          <a:p>
            <a:r>
              <a:rPr lang="en-US" dirty="0"/>
              <a:t>C. Darken</a:t>
            </a:r>
          </a:p>
        </p:txBody>
      </p:sp>
    </p:spTree>
    <p:extLst>
      <p:ext uri="{BB962C8B-B14F-4D97-AF65-F5344CB8AC3E}">
        <p14:creationId xmlns:p14="http://schemas.microsoft.com/office/powerpoint/2010/main" val="1661617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2630D-D88F-760A-D757-09BC42A55FD3}"/>
              </a:ext>
            </a:extLst>
          </p:cNvPr>
          <p:cNvSpPr>
            <a:spLocks noGrp="1"/>
          </p:cNvSpPr>
          <p:nvPr>
            <p:ph type="title"/>
          </p:nvPr>
        </p:nvSpPr>
        <p:spPr>
          <a:xfrm>
            <a:off x="801255" y="-233507"/>
            <a:ext cx="10515600" cy="1325563"/>
          </a:xfrm>
        </p:spPr>
        <p:txBody>
          <a:bodyPr>
            <a:normAutofit/>
          </a:bodyPr>
          <a:lstStyle/>
          <a:p>
            <a:r>
              <a:rPr lang="en-US" sz="3600" dirty="0"/>
              <a:t>Plan by Knowledge Item (Part 2 of 2)</a:t>
            </a:r>
          </a:p>
        </p:txBody>
      </p:sp>
      <p:sp>
        <p:nvSpPr>
          <p:cNvPr id="3" name="Content Placeholder 2">
            <a:extLst>
              <a:ext uri="{FF2B5EF4-FFF2-40B4-BE49-F238E27FC236}">
                <a16:creationId xmlns:a16="http://schemas.microsoft.com/office/drawing/2014/main" id="{4CFA03C4-E48B-0C6A-05FF-C54AC694EFDA}"/>
              </a:ext>
            </a:extLst>
          </p:cNvPr>
          <p:cNvSpPr>
            <a:spLocks noGrp="1"/>
          </p:cNvSpPr>
          <p:nvPr>
            <p:ph idx="1"/>
          </p:nvPr>
        </p:nvSpPr>
        <p:spPr>
          <a:xfrm>
            <a:off x="801255" y="742373"/>
            <a:ext cx="10515600" cy="6266584"/>
          </a:xfrm>
        </p:spPr>
        <p:txBody>
          <a:bodyPr>
            <a:normAutofit fontScale="70000" lnSpcReduction="20000"/>
          </a:bodyPr>
          <a:lstStyle/>
          <a:p>
            <a:r>
              <a:rPr lang="en-US" dirty="0">
                <a:highlight>
                  <a:srgbClr val="FFFF00"/>
                </a:highlight>
              </a:rPr>
              <a:t>Developmental Testing</a:t>
            </a:r>
            <a:r>
              <a:rPr lang="en-US" dirty="0"/>
              <a:t>: Best practices in development testing (unit testing, regression testing, etc.)  Required Bloom’s Level: 5 </a:t>
            </a:r>
          </a:p>
          <a:p>
            <a:pPr lvl="1"/>
            <a:r>
              <a:rPr lang="en-US" dirty="0"/>
              <a:t>Plan: Refresh relevant terminology in MV4502. Reinforce coverage in MV4460. Emphasize that unit tests are happening routinely in CS2072 and MV3202 automated homework grading. </a:t>
            </a:r>
          </a:p>
          <a:p>
            <a:r>
              <a:rPr lang="en-US" dirty="0"/>
              <a:t>Collective Training (including </a:t>
            </a:r>
            <a:r>
              <a:rPr lang="en-US" dirty="0">
                <a:highlight>
                  <a:srgbClr val="FFFF00"/>
                </a:highlight>
              </a:rPr>
              <a:t>staff training via C4I</a:t>
            </a:r>
            <a:r>
              <a:rPr lang="en-US" dirty="0"/>
              <a:t>): Special requirements of staff collective environments and simulations that stimulate C4I staff systems. Required Bloom’s Level: 6 </a:t>
            </a:r>
          </a:p>
          <a:p>
            <a:pPr lvl="1"/>
            <a:r>
              <a:rPr lang="en-US" dirty="0"/>
              <a:t>Plan: Coverage inspired by AMSO course materials will be added to MV4503</a:t>
            </a:r>
          </a:p>
          <a:p>
            <a:r>
              <a:rPr lang="en-US" dirty="0"/>
              <a:t>Wargaming (Seminar, Simulation Supported): Manual wargames planning and execution, and </a:t>
            </a:r>
            <a:r>
              <a:rPr lang="en-US" dirty="0">
                <a:highlight>
                  <a:srgbClr val="FFFF00"/>
                </a:highlight>
              </a:rPr>
              <a:t>simulation support for larger wargaming efforts</a:t>
            </a:r>
            <a:r>
              <a:rPr lang="en-US" dirty="0"/>
              <a:t>. Required Bloom’s Level: 6 </a:t>
            </a:r>
          </a:p>
          <a:p>
            <a:pPr lvl="1"/>
            <a:r>
              <a:rPr lang="en-US" dirty="0"/>
              <a:t>Plan: Simulation use as a wargaming adjudicator will be covered in a syllabus to be created for a new section of MV4920 (to replace MV4657). The list of knowledge items to be covered by this section is in a separate document. (Can USMC consider sponsoring a special project for MOVES students for OA4604?)</a:t>
            </a:r>
          </a:p>
          <a:p>
            <a:r>
              <a:rPr lang="en-US" dirty="0"/>
              <a:t>Distributed Simulation: Protocols and libraries for simulation (</a:t>
            </a:r>
            <a:r>
              <a:rPr lang="en-US" dirty="0">
                <a:highlight>
                  <a:srgbClr val="FFFF00"/>
                </a:highlight>
              </a:rPr>
              <a:t>HLA, DIS, TENA</a:t>
            </a:r>
            <a:r>
              <a:rPr lang="en-US" dirty="0"/>
              <a:t>) and voice data. Required Bloom’s Level: 6 </a:t>
            </a:r>
          </a:p>
          <a:p>
            <a:pPr lvl="1"/>
            <a:r>
              <a:rPr lang="en-US" dirty="0"/>
              <a:t>Plan: (Consider additional interoperability course with sponsor deliverable to follow MV4503 to be taught when related research is funded)</a:t>
            </a:r>
          </a:p>
          <a:p>
            <a:r>
              <a:rPr lang="en-US" dirty="0">
                <a:highlight>
                  <a:srgbClr val="FFFF00"/>
                </a:highlight>
              </a:rPr>
              <a:t>Live-Virtual-Constructive Integration</a:t>
            </a:r>
            <a:r>
              <a:rPr lang="en-US" dirty="0"/>
              <a:t>: Conceptual and technical interoperability across live, virtual, and constructive simulations. Capabilities and limitations engendered by connecting any two of the architectures to include augmented reality. Required Bloom’s Level: 5 </a:t>
            </a:r>
          </a:p>
          <a:p>
            <a:pPr lvl="1"/>
            <a:r>
              <a:rPr lang="en-US" dirty="0"/>
              <a:t>Plan: (Consider additional interoperability course with sponsor deliverable to follow MV4503 to be taught when related research is funded) </a:t>
            </a:r>
          </a:p>
          <a:p>
            <a:r>
              <a:rPr lang="en-US" dirty="0"/>
              <a:t>Disruptive technologies and innovation: </a:t>
            </a:r>
            <a:r>
              <a:rPr lang="en-US" dirty="0">
                <a:highlight>
                  <a:srgbClr val="FFFF00"/>
                </a:highlight>
              </a:rPr>
              <a:t>Identification of </a:t>
            </a:r>
            <a:r>
              <a:rPr lang="en-US" dirty="0"/>
              <a:t>the realm of the possible, </a:t>
            </a:r>
            <a:r>
              <a:rPr lang="en-US" dirty="0">
                <a:highlight>
                  <a:srgbClr val="FFFF00"/>
                </a:highlight>
              </a:rPr>
              <a:t>imminent disruptive technologies</a:t>
            </a:r>
            <a:r>
              <a:rPr lang="en-US" dirty="0"/>
              <a:t> as opposed to those requiring significant technology development Required Bloom’s Level: 6 </a:t>
            </a:r>
          </a:p>
          <a:p>
            <a:pPr lvl="1"/>
            <a:r>
              <a:rPr lang="en-US" dirty="0"/>
              <a:t>Plan: Add technology readiness level estimation to MV4460</a:t>
            </a:r>
          </a:p>
          <a:p>
            <a:endParaRPr lang="en-US" dirty="0"/>
          </a:p>
        </p:txBody>
      </p:sp>
    </p:spTree>
    <p:extLst>
      <p:ext uri="{BB962C8B-B14F-4D97-AF65-F5344CB8AC3E}">
        <p14:creationId xmlns:p14="http://schemas.microsoft.com/office/powerpoint/2010/main" val="6497656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B8E13-B47B-CEF4-11F6-3EF2315C7CC9}"/>
              </a:ext>
            </a:extLst>
          </p:cNvPr>
          <p:cNvSpPr>
            <a:spLocks noGrp="1"/>
          </p:cNvSpPr>
          <p:nvPr>
            <p:ph type="title"/>
          </p:nvPr>
        </p:nvSpPr>
        <p:spPr/>
        <p:txBody>
          <a:bodyPr/>
          <a:lstStyle/>
          <a:p>
            <a:r>
              <a:rPr lang="en-US" dirty="0"/>
              <a:t>Plan Execution Status</a:t>
            </a:r>
          </a:p>
        </p:txBody>
      </p:sp>
      <p:sp>
        <p:nvSpPr>
          <p:cNvPr id="3" name="Content Placeholder 2">
            <a:extLst>
              <a:ext uri="{FF2B5EF4-FFF2-40B4-BE49-F238E27FC236}">
                <a16:creationId xmlns:a16="http://schemas.microsoft.com/office/drawing/2014/main" id="{2853A5F6-A0FF-9F24-6A21-21EFFBE1955C}"/>
              </a:ext>
            </a:extLst>
          </p:cNvPr>
          <p:cNvSpPr>
            <a:spLocks noGrp="1"/>
          </p:cNvSpPr>
          <p:nvPr>
            <p:ph idx="1"/>
          </p:nvPr>
        </p:nvSpPr>
        <p:spPr/>
        <p:txBody>
          <a:bodyPr/>
          <a:lstStyle/>
          <a:p>
            <a:r>
              <a:rPr lang="en-US" dirty="0"/>
              <a:t>On schedule, with one unavoidable delay</a:t>
            </a:r>
          </a:p>
        </p:txBody>
      </p:sp>
      <p:pic>
        <p:nvPicPr>
          <p:cNvPr id="5" name="Picture 4" descr="A picture containing text, screenshot, font, number&#10;&#10;Description automatically generated">
            <a:extLst>
              <a:ext uri="{FF2B5EF4-FFF2-40B4-BE49-F238E27FC236}">
                <a16:creationId xmlns:a16="http://schemas.microsoft.com/office/drawing/2014/main" id="{FB533ACB-71BB-D763-922C-785B7B66F6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40899" y="2682487"/>
            <a:ext cx="7528312" cy="3848298"/>
          </a:xfrm>
          <a:prstGeom prst="rect">
            <a:avLst/>
          </a:prstGeom>
        </p:spPr>
      </p:pic>
    </p:spTree>
    <p:extLst>
      <p:ext uri="{BB962C8B-B14F-4D97-AF65-F5344CB8AC3E}">
        <p14:creationId xmlns:p14="http://schemas.microsoft.com/office/powerpoint/2010/main" val="25632755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0CB2D-7C33-44A8-E1A7-5994AA3902AD}"/>
              </a:ext>
            </a:extLst>
          </p:cNvPr>
          <p:cNvSpPr>
            <a:spLocks noGrp="1"/>
          </p:cNvSpPr>
          <p:nvPr>
            <p:ph type="title"/>
          </p:nvPr>
        </p:nvSpPr>
        <p:spPr/>
        <p:txBody>
          <a:bodyPr/>
          <a:lstStyle/>
          <a:p>
            <a:r>
              <a:rPr lang="en-US" dirty="0"/>
              <a:t>Extras: Modification Plan by Course Number</a:t>
            </a:r>
          </a:p>
        </p:txBody>
      </p:sp>
      <p:sp>
        <p:nvSpPr>
          <p:cNvPr id="3" name="Content Placeholder 2">
            <a:extLst>
              <a:ext uri="{FF2B5EF4-FFF2-40B4-BE49-F238E27FC236}">
                <a16:creationId xmlns:a16="http://schemas.microsoft.com/office/drawing/2014/main" id="{2221E25F-7844-0575-B9C9-CD31BD4A911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4590449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F632BCC2-42D5-4C05-AF73-E08DB4E2E53D}" type="slidenum">
              <a:rPr lang="en-US" smtClean="0">
                <a:solidFill>
                  <a:srgbClr val="000000"/>
                </a:solidFill>
              </a:rPr>
              <a:pPr>
                <a:defRPr/>
              </a:pPr>
              <a:t>13</a:t>
            </a:fld>
            <a:endParaRPr lang="en-US">
              <a:solidFill>
                <a:srgbClr val="000000"/>
              </a:solidFill>
            </a:endParaRPr>
          </a:p>
        </p:txBody>
      </p:sp>
      <p:sp>
        <p:nvSpPr>
          <p:cNvPr id="5" name="TextBox 4"/>
          <p:cNvSpPr txBox="1"/>
          <p:nvPr/>
        </p:nvSpPr>
        <p:spPr>
          <a:xfrm>
            <a:off x="2133600" y="7010400"/>
            <a:ext cx="8305800" cy="338554"/>
          </a:xfrm>
          <a:prstGeom prst="rect">
            <a:avLst/>
          </a:prstGeom>
          <a:ln w="3175"/>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600" b="1" u="sng" dirty="0">
                <a:solidFill>
                  <a:srgbClr val="0000FF"/>
                </a:solidFill>
              </a:rPr>
              <a:t>No Recommended ESR Updates</a:t>
            </a:r>
            <a:endParaRPr lang="en-US" sz="1600" dirty="0">
              <a:solidFill>
                <a:srgbClr val="0000FF"/>
              </a:solidFill>
            </a:endParaRPr>
          </a:p>
        </p:txBody>
      </p:sp>
      <p:sp>
        <p:nvSpPr>
          <p:cNvPr id="6" name="Content Placeholder 2">
            <a:extLst>
              <a:ext uri="{FF2B5EF4-FFF2-40B4-BE49-F238E27FC236}">
                <a16:creationId xmlns:a16="http://schemas.microsoft.com/office/drawing/2014/main" id="{BD85DB96-F01E-4F66-8EE4-805C2C5654B6}"/>
              </a:ext>
            </a:extLst>
          </p:cNvPr>
          <p:cNvSpPr txBox="1">
            <a:spLocks/>
          </p:cNvSpPr>
          <p:nvPr/>
        </p:nvSpPr>
        <p:spPr bwMode="auto">
          <a:xfrm>
            <a:off x="1828800" y="871729"/>
            <a:ext cx="8610600" cy="4952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1600" kern="0" dirty="0"/>
              <a:t> </a:t>
            </a:r>
          </a:p>
        </p:txBody>
      </p:sp>
      <p:sp>
        <p:nvSpPr>
          <p:cNvPr id="7" name="Rectangle 3">
            <a:extLst>
              <a:ext uri="{FF2B5EF4-FFF2-40B4-BE49-F238E27FC236}">
                <a16:creationId xmlns:a16="http://schemas.microsoft.com/office/drawing/2014/main" id="{61EF9FF4-38C1-4981-A8F5-EB58CE01AC8A}"/>
              </a:ext>
            </a:extLst>
          </p:cNvPr>
          <p:cNvSpPr>
            <a:spLocks noChangeArrowheads="1"/>
          </p:cNvSpPr>
          <p:nvPr/>
        </p:nvSpPr>
        <p:spPr bwMode="auto">
          <a:xfrm>
            <a:off x="3300984" y="54864"/>
            <a:ext cx="7239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l" eaLnBrk="0" hangingPunct="0">
              <a:spcBef>
                <a:spcPct val="20000"/>
              </a:spcBef>
              <a:buChar char="•"/>
              <a:defRPr sz="3200">
                <a:solidFill>
                  <a:schemeClr val="tx1"/>
                </a:solidFill>
                <a:latin typeface="Arial" pitchFamily="34" charset="0"/>
              </a:defRPr>
            </a:lvl1pPr>
            <a:lvl2pPr marL="742950" indent="-285750" algn="l" eaLnBrk="0" hangingPunct="0">
              <a:spcBef>
                <a:spcPct val="20000"/>
              </a:spcBef>
              <a:buChar char="–"/>
              <a:defRPr sz="2800">
                <a:solidFill>
                  <a:schemeClr val="tx1"/>
                </a:solidFill>
                <a:latin typeface="Arial" pitchFamily="34" charset="0"/>
              </a:defRPr>
            </a:lvl2pPr>
            <a:lvl3pPr marL="1143000" indent="-228600" algn="l" eaLnBrk="0" hangingPunct="0">
              <a:spcBef>
                <a:spcPct val="20000"/>
              </a:spcBef>
              <a:buChar char="•"/>
              <a:defRPr sz="2400">
                <a:solidFill>
                  <a:schemeClr val="tx1"/>
                </a:solidFill>
                <a:latin typeface="Arial" pitchFamily="34" charset="0"/>
              </a:defRPr>
            </a:lvl3pPr>
            <a:lvl4pPr marL="1600200" indent="-228600" algn="l" eaLnBrk="0" hangingPunct="0">
              <a:spcBef>
                <a:spcPct val="20000"/>
              </a:spcBef>
              <a:buChar char="–"/>
              <a:defRPr sz="2000">
                <a:solidFill>
                  <a:schemeClr val="tx1"/>
                </a:solidFill>
                <a:latin typeface="Arial" pitchFamily="34" charset="0"/>
              </a:defRPr>
            </a:lvl4pPr>
            <a:lvl5pPr marL="2057400" indent="-228600" algn="l"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r" eaLnBrk="1" fontAlgn="base" hangingPunct="1">
              <a:spcBef>
                <a:spcPct val="0"/>
              </a:spcBef>
              <a:spcAft>
                <a:spcPct val="0"/>
              </a:spcAft>
              <a:buFontTx/>
              <a:buNone/>
            </a:pPr>
            <a:r>
              <a:rPr lang="en-US" altLang="en-US" sz="2800" dirty="0">
                <a:solidFill>
                  <a:srgbClr val="FFFFFF"/>
                </a:solidFill>
              </a:rPr>
              <a:t>Plan Summary Breakdown by Course #</a:t>
            </a:r>
          </a:p>
        </p:txBody>
      </p:sp>
      <p:sp>
        <p:nvSpPr>
          <p:cNvPr id="8" name="TextBox 7">
            <a:extLst>
              <a:ext uri="{FF2B5EF4-FFF2-40B4-BE49-F238E27FC236}">
                <a16:creationId xmlns:a16="http://schemas.microsoft.com/office/drawing/2014/main" id="{A68D6318-2330-41FB-97A6-80C1894C54E5}"/>
              </a:ext>
            </a:extLst>
          </p:cNvPr>
          <p:cNvSpPr txBox="1"/>
          <p:nvPr/>
        </p:nvSpPr>
        <p:spPr>
          <a:xfrm>
            <a:off x="1908258" y="816865"/>
            <a:ext cx="8756485" cy="6186309"/>
          </a:xfrm>
          <a:prstGeom prst="rect">
            <a:avLst/>
          </a:prstGeom>
          <a:noFill/>
        </p:spPr>
        <p:txBody>
          <a:bodyPr wrap="square" rtlCol="0">
            <a:spAutoFit/>
          </a:bodyPr>
          <a:lstStyle/>
          <a:p>
            <a:pPr defTabSz="457200">
              <a:defRPr/>
            </a:pPr>
            <a:r>
              <a:rPr lang="en-US" b="1" dirty="0">
                <a:solidFill>
                  <a:prstClr val="black"/>
                </a:solidFill>
              </a:rPr>
              <a:t>MV4920 Advance Topics In MOVES. </a:t>
            </a:r>
          </a:p>
          <a:p>
            <a:pPr defTabSz="457200">
              <a:defRPr/>
            </a:pPr>
            <a:r>
              <a:rPr lang="en-US" dirty="0">
                <a:solidFill>
                  <a:srgbClr val="323130"/>
                </a:solidFill>
                <a:latin typeface="Calibri" panose="020F0502020204030204" pitchFamily="34" charset="0"/>
                <a:ea typeface="Malgun Gothic" panose="020B0503020000020004" pitchFamily="34" charset="-127"/>
              </a:rPr>
              <a:t>A new section of MV4920 (advanced topics) will be created to cover multiple knowledge items needing additional material (social, environmental, military process and system modeling as well as simulation use in adjudication in support of wargaming). The new MV4920 will replace MV4657 in the matrix. MOVES staff should survey current models to provide course material.</a:t>
            </a:r>
            <a:r>
              <a:rPr lang="en-US" b="1" dirty="0">
                <a:solidFill>
                  <a:prstClr val="black"/>
                </a:solidFill>
              </a:rPr>
              <a:t> </a:t>
            </a:r>
          </a:p>
          <a:p>
            <a:pPr defTabSz="457200">
              <a:defRPr/>
            </a:pPr>
            <a:endParaRPr lang="en-US" dirty="0">
              <a:solidFill>
                <a:prstClr val="black"/>
              </a:solidFill>
            </a:endParaRPr>
          </a:p>
          <a:p>
            <a:pPr defTabSz="457200">
              <a:defRPr/>
            </a:pPr>
            <a:r>
              <a:rPr lang="en-US" b="1" dirty="0">
                <a:solidFill>
                  <a:prstClr val="black"/>
                </a:solidFill>
              </a:rPr>
              <a:t>MV4XXX (New Interoperability Course)</a:t>
            </a:r>
            <a:r>
              <a:rPr lang="en-US" dirty="0">
                <a:solidFill>
                  <a:prstClr val="black"/>
                </a:solidFill>
              </a:rPr>
              <a:t>.</a:t>
            </a:r>
          </a:p>
          <a:p>
            <a:pPr defTabSz="457200">
              <a:defRPr/>
            </a:pPr>
            <a:r>
              <a:rPr lang="en-US" dirty="0">
                <a:solidFill>
                  <a:srgbClr val="323130"/>
                </a:solidFill>
                <a:latin typeface="Calibri" panose="020F0502020204030204" pitchFamily="34" charset="0"/>
                <a:ea typeface="Times New Roman" panose="02020603050405020304" pitchFamily="18" charset="0"/>
              </a:rPr>
              <a:t>A new interoperability course to follow MV4503 that provides a sponsor-specified deliverable. To be taught when corresponding research funds are available and incorporate cyber for </a:t>
            </a:r>
            <a:r>
              <a:rPr lang="en-US" dirty="0" err="1">
                <a:solidFill>
                  <a:srgbClr val="323130"/>
                </a:solidFill>
                <a:latin typeface="Calibri" panose="020F0502020204030204" pitchFamily="34" charset="0"/>
                <a:ea typeface="Times New Roman" panose="02020603050405020304" pitchFamily="18" charset="0"/>
              </a:rPr>
              <a:t>simulationists</a:t>
            </a:r>
            <a:r>
              <a:rPr lang="en-US" dirty="0">
                <a:solidFill>
                  <a:srgbClr val="323130"/>
                </a:solidFill>
                <a:latin typeface="Calibri" panose="020F0502020204030204" pitchFamily="34" charset="0"/>
                <a:ea typeface="Times New Roman" panose="02020603050405020304" pitchFamily="18" charset="0"/>
              </a:rPr>
              <a:t> so as to replace CS3600 in the matrix.</a:t>
            </a:r>
          </a:p>
          <a:p>
            <a:pPr defTabSz="457200">
              <a:defRPr/>
            </a:pPr>
            <a:endParaRPr lang="en-US" dirty="0">
              <a:solidFill>
                <a:srgbClr val="323130"/>
              </a:solidFill>
              <a:latin typeface="Calibri" panose="020F0502020204030204" pitchFamily="34" charset="0"/>
              <a:ea typeface="Times New Roman" panose="02020603050405020304" pitchFamily="18" charset="0"/>
            </a:endParaRPr>
          </a:p>
          <a:p>
            <a:pPr defTabSz="457200">
              <a:defRPr/>
            </a:pPr>
            <a:r>
              <a:rPr lang="en-US" b="1" dirty="0">
                <a:solidFill>
                  <a:prstClr val="black"/>
                </a:solidFill>
              </a:rPr>
              <a:t>MV4460</a:t>
            </a:r>
            <a:r>
              <a:rPr lang="en-US" dirty="0">
                <a:solidFill>
                  <a:prstClr val="black"/>
                </a:solidFill>
              </a:rPr>
              <a:t>.</a:t>
            </a:r>
          </a:p>
          <a:p>
            <a:pPr marL="342900" indent="-342900">
              <a:buFont typeface="Symbol" panose="05050102010706020507" pitchFamily="18" charset="2"/>
              <a:buChar char=""/>
            </a:pPr>
            <a:r>
              <a:rPr lang="en-US" dirty="0">
                <a:solidFill>
                  <a:srgbClr val="323130"/>
                </a:solidFill>
                <a:latin typeface="Calibri" panose="020F0502020204030204" pitchFamily="34" charset="0"/>
                <a:ea typeface="Times New Roman" panose="02020603050405020304" pitchFamily="18" charset="0"/>
              </a:rPr>
              <a:t>Add material on software requirement specifications, including additional coverage of soft skills like informally analyzing a testing plan by asking questions about it.</a:t>
            </a:r>
            <a:endParaRPr lang="en-US" dirty="0">
              <a:latin typeface="Times New Roman" panose="02020603050405020304" pitchFamily="18" charset="0"/>
              <a:ea typeface="Times New Roman" panose="02020603050405020304" pitchFamily="18" charset="0"/>
            </a:endParaRPr>
          </a:p>
          <a:p>
            <a:pPr marL="342900" indent="-342900">
              <a:buFont typeface="Symbol" panose="05050102010706020507" pitchFamily="18" charset="2"/>
              <a:buChar char=""/>
            </a:pPr>
            <a:r>
              <a:rPr lang="en-US" dirty="0">
                <a:solidFill>
                  <a:srgbClr val="323130"/>
                </a:solidFill>
                <a:latin typeface="Calibri" panose="020F0502020204030204" pitchFamily="34" charset="0"/>
                <a:ea typeface="Times New Roman" panose="02020603050405020304" pitchFamily="18" charset="0"/>
              </a:rPr>
              <a:t>Emphasize the specific terminology in this KI when covering related material: Evaluation of the strengths and weaknesses of existing software applications to meet a given software specification, include the ability to modify existing solutions.</a:t>
            </a:r>
            <a:endParaRPr lang="en-US" dirty="0">
              <a:latin typeface="Times New Roman" panose="02020603050405020304" pitchFamily="18" charset="0"/>
              <a:ea typeface="Times New Roman" panose="02020603050405020304" pitchFamily="18" charset="0"/>
            </a:endParaRPr>
          </a:p>
          <a:p>
            <a:pPr marL="342900" indent="-342900">
              <a:buFont typeface="Symbol" panose="05050102010706020507" pitchFamily="18" charset="2"/>
              <a:buChar char=""/>
            </a:pPr>
            <a:r>
              <a:rPr lang="en-US" dirty="0">
                <a:solidFill>
                  <a:srgbClr val="323130"/>
                </a:solidFill>
                <a:latin typeface="Calibri" panose="020F0502020204030204" pitchFamily="34" charset="0"/>
                <a:ea typeface="Times New Roman" panose="02020603050405020304" pitchFamily="18" charset="0"/>
              </a:rPr>
              <a:t>Add material on technology readiness level estimation</a:t>
            </a:r>
            <a:endParaRPr lang="en-US" dirty="0">
              <a:latin typeface="Times New Roman" panose="02020603050405020304" pitchFamily="18" charset="0"/>
              <a:ea typeface="Times New Roman" panose="02020603050405020304" pitchFamily="18" charset="0"/>
            </a:endParaRPr>
          </a:p>
          <a:p>
            <a:pPr defTabSz="457200">
              <a:defRPr/>
            </a:pPr>
            <a:endParaRPr lang="en-US" dirty="0">
              <a:latin typeface="Times New Roman" panose="02020603050405020304" pitchFamily="18" charset="0"/>
              <a:ea typeface="Times New Roman" panose="02020603050405020304" pitchFamily="18" charset="0"/>
            </a:endParaRPr>
          </a:p>
          <a:p>
            <a:pPr defTabSz="457200">
              <a:defRPr/>
            </a:pPr>
            <a:endParaRPr lang="en-US" dirty="0">
              <a:solidFill>
                <a:prstClr val="black"/>
              </a:solidFill>
            </a:endParaRPr>
          </a:p>
          <a:p>
            <a:pPr defTabSz="457200">
              <a:defRPr/>
            </a:pPr>
            <a:endParaRPr lang="en-US" b="1" dirty="0">
              <a:solidFill>
                <a:prstClr val="black"/>
              </a:solidFill>
            </a:endParaRPr>
          </a:p>
        </p:txBody>
      </p:sp>
    </p:spTree>
    <p:extLst>
      <p:ext uri="{BB962C8B-B14F-4D97-AF65-F5344CB8AC3E}">
        <p14:creationId xmlns:p14="http://schemas.microsoft.com/office/powerpoint/2010/main" val="23320365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F632BCC2-42D5-4C05-AF73-E08DB4E2E53D}" type="slidenum">
              <a:rPr lang="en-US" smtClean="0">
                <a:solidFill>
                  <a:srgbClr val="000000"/>
                </a:solidFill>
              </a:rPr>
              <a:pPr>
                <a:defRPr/>
              </a:pPr>
              <a:t>14</a:t>
            </a:fld>
            <a:endParaRPr lang="en-US">
              <a:solidFill>
                <a:srgbClr val="000000"/>
              </a:solidFill>
            </a:endParaRPr>
          </a:p>
        </p:txBody>
      </p:sp>
      <p:sp>
        <p:nvSpPr>
          <p:cNvPr id="5" name="TextBox 4"/>
          <p:cNvSpPr txBox="1"/>
          <p:nvPr/>
        </p:nvSpPr>
        <p:spPr>
          <a:xfrm>
            <a:off x="2133600" y="7010400"/>
            <a:ext cx="8305800" cy="338554"/>
          </a:xfrm>
          <a:prstGeom prst="rect">
            <a:avLst/>
          </a:prstGeom>
          <a:ln w="3175"/>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600" b="1" u="sng" dirty="0">
                <a:solidFill>
                  <a:srgbClr val="0000FF"/>
                </a:solidFill>
              </a:rPr>
              <a:t>No Recommended ESR Updates</a:t>
            </a:r>
            <a:endParaRPr lang="en-US" sz="1600" dirty="0">
              <a:solidFill>
                <a:srgbClr val="0000FF"/>
              </a:solidFill>
            </a:endParaRPr>
          </a:p>
        </p:txBody>
      </p:sp>
      <p:sp>
        <p:nvSpPr>
          <p:cNvPr id="6" name="Content Placeholder 2">
            <a:extLst>
              <a:ext uri="{FF2B5EF4-FFF2-40B4-BE49-F238E27FC236}">
                <a16:creationId xmlns:a16="http://schemas.microsoft.com/office/drawing/2014/main" id="{BD85DB96-F01E-4F66-8EE4-805C2C5654B6}"/>
              </a:ext>
            </a:extLst>
          </p:cNvPr>
          <p:cNvSpPr txBox="1">
            <a:spLocks/>
          </p:cNvSpPr>
          <p:nvPr/>
        </p:nvSpPr>
        <p:spPr bwMode="auto">
          <a:xfrm>
            <a:off x="1828800" y="871729"/>
            <a:ext cx="8610600" cy="4952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1600" kern="0" dirty="0"/>
              <a:t> </a:t>
            </a:r>
          </a:p>
        </p:txBody>
      </p:sp>
      <p:sp>
        <p:nvSpPr>
          <p:cNvPr id="7" name="Rectangle 3">
            <a:extLst>
              <a:ext uri="{FF2B5EF4-FFF2-40B4-BE49-F238E27FC236}">
                <a16:creationId xmlns:a16="http://schemas.microsoft.com/office/drawing/2014/main" id="{61EF9FF4-38C1-4981-A8F5-EB58CE01AC8A}"/>
              </a:ext>
            </a:extLst>
          </p:cNvPr>
          <p:cNvSpPr>
            <a:spLocks noChangeArrowheads="1"/>
          </p:cNvSpPr>
          <p:nvPr/>
        </p:nvSpPr>
        <p:spPr bwMode="auto">
          <a:xfrm>
            <a:off x="3300984" y="54864"/>
            <a:ext cx="7239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l" eaLnBrk="0" hangingPunct="0">
              <a:spcBef>
                <a:spcPct val="20000"/>
              </a:spcBef>
              <a:buChar char="•"/>
              <a:defRPr sz="3200">
                <a:solidFill>
                  <a:schemeClr val="tx1"/>
                </a:solidFill>
                <a:latin typeface="Arial" pitchFamily="34" charset="0"/>
              </a:defRPr>
            </a:lvl1pPr>
            <a:lvl2pPr marL="742950" indent="-285750" algn="l" eaLnBrk="0" hangingPunct="0">
              <a:spcBef>
                <a:spcPct val="20000"/>
              </a:spcBef>
              <a:buChar char="–"/>
              <a:defRPr sz="2800">
                <a:solidFill>
                  <a:schemeClr val="tx1"/>
                </a:solidFill>
                <a:latin typeface="Arial" pitchFamily="34" charset="0"/>
              </a:defRPr>
            </a:lvl2pPr>
            <a:lvl3pPr marL="1143000" indent="-228600" algn="l" eaLnBrk="0" hangingPunct="0">
              <a:spcBef>
                <a:spcPct val="20000"/>
              </a:spcBef>
              <a:buChar char="•"/>
              <a:defRPr sz="2400">
                <a:solidFill>
                  <a:schemeClr val="tx1"/>
                </a:solidFill>
                <a:latin typeface="Arial" pitchFamily="34" charset="0"/>
              </a:defRPr>
            </a:lvl3pPr>
            <a:lvl4pPr marL="1600200" indent="-228600" algn="l" eaLnBrk="0" hangingPunct="0">
              <a:spcBef>
                <a:spcPct val="20000"/>
              </a:spcBef>
              <a:buChar char="–"/>
              <a:defRPr sz="2000">
                <a:solidFill>
                  <a:schemeClr val="tx1"/>
                </a:solidFill>
                <a:latin typeface="Arial" pitchFamily="34" charset="0"/>
              </a:defRPr>
            </a:lvl4pPr>
            <a:lvl5pPr marL="2057400" indent="-228600" algn="l"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r" eaLnBrk="1" fontAlgn="base" hangingPunct="1">
              <a:spcBef>
                <a:spcPct val="0"/>
              </a:spcBef>
              <a:spcAft>
                <a:spcPct val="0"/>
              </a:spcAft>
              <a:buFontTx/>
              <a:buNone/>
            </a:pPr>
            <a:r>
              <a:rPr lang="en-US" altLang="en-US" sz="2800" dirty="0">
                <a:solidFill>
                  <a:srgbClr val="FFFFFF"/>
                </a:solidFill>
              </a:rPr>
              <a:t>Plan Summary Breakdown by Course #</a:t>
            </a:r>
          </a:p>
        </p:txBody>
      </p:sp>
      <p:sp>
        <p:nvSpPr>
          <p:cNvPr id="8" name="TextBox 7">
            <a:extLst>
              <a:ext uri="{FF2B5EF4-FFF2-40B4-BE49-F238E27FC236}">
                <a16:creationId xmlns:a16="http://schemas.microsoft.com/office/drawing/2014/main" id="{A68D6318-2330-41FB-97A6-80C1894C54E5}"/>
              </a:ext>
            </a:extLst>
          </p:cNvPr>
          <p:cNvSpPr txBox="1"/>
          <p:nvPr/>
        </p:nvSpPr>
        <p:spPr>
          <a:xfrm>
            <a:off x="1908258" y="816865"/>
            <a:ext cx="8756485" cy="4524315"/>
          </a:xfrm>
          <a:prstGeom prst="rect">
            <a:avLst/>
          </a:prstGeom>
          <a:noFill/>
        </p:spPr>
        <p:txBody>
          <a:bodyPr wrap="square" rtlCol="0">
            <a:spAutoFit/>
          </a:bodyPr>
          <a:lstStyle/>
          <a:p>
            <a:r>
              <a:rPr lang="en-US" b="1" dirty="0">
                <a:solidFill>
                  <a:srgbClr val="323130"/>
                </a:solidFill>
                <a:ea typeface="Times New Roman" panose="02020603050405020304" pitchFamily="18" charset="0"/>
              </a:rPr>
              <a:t>CS2072. </a:t>
            </a:r>
            <a:endParaRPr lang="en-US" b="1" dirty="0">
              <a:ea typeface="Times New Roman" panose="02020603050405020304" pitchFamily="18" charset="0"/>
            </a:endParaRPr>
          </a:p>
          <a:p>
            <a:pPr marL="342900" indent="-342900">
              <a:buFont typeface="Symbol" panose="05050102010706020507" pitchFamily="18" charset="2"/>
              <a:buChar char=""/>
            </a:pPr>
            <a:r>
              <a:rPr lang="en-US" dirty="0">
                <a:solidFill>
                  <a:srgbClr val="323130"/>
                </a:solidFill>
                <a:latin typeface="Calibri" panose="020F0502020204030204" pitchFamily="34" charset="0"/>
                <a:ea typeface="Times New Roman" panose="02020603050405020304" pitchFamily="18" charset="0"/>
              </a:rPr>
              <a:t>Compare physical to simplified models</a:t>
            </a:r>
            <a:endParaRPr lang="en-US" dirty="0">
              <a:latin typeface="Times New Roman" panose="02020603050405020304" pitchFamily="18" charset="0"/>
              <a:ea typeface="Times New Roman" panose="02020603050405020304" pitchFamily="18" charset="0"/>
            </a:endParaRPr>
          </a:p>
          <a:p>
            <a:pPr marL="342900" indent="-342900">
              <a:buFont typeface="Symbol" panose="05050102010706020507" pitchFamily="18" charset="2"/>
              <a:buChar char=""/>
            </a:pPr>
            <a:r>
              <a:rPr lang="en-US" dirty="0">
                <a:solidFill>
                  <a:srgbClr val="323130"/>
                </a:solidFill>
                <a:latin typeface="Calibri" panose="020F0502020204030204" pitchFamily="34" charset="0"/>
                <a:ea typeface="Times New Roman" panose="02020603050405020304" pitchFamily="18" charset="0"/>
              </a:rPr>
              <a:t>Emphasize that unit tests are happening routinely in automated homework grading</a:t>
            </a:r>
            <a:endParaRPr lang="en-US" dirty="0">
              <a:latin typeface="Times New Roman" panose="02020603050405020304" pitchFamily="18" charset="0"/>
              <a:ea typeface="Times New Roman" panose="02020603050405020304" pitchFamily="18" charset="0"/>
            </a:endParaRPr>
          </a:p>
          <a:p>
            <a:r>
              <a:rPr lang="en-US" dirty="0">
                <a:solidFill>
                  <a:srgbClr val="323130"/>
                </a:solidFill>
                <a:latin typeface="Calibri" panose="020F050202020403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a:p>
            <a:r>
              <a:rPr lang="en-US" b="1" dirty="0">
                <a:solidFill>
                  <a:srgbClr val="323130"/>
                </a:solidFill>
                <a:ea typeface="Times New Roman" panose="02020603050405020304" pitchFamily="18" charset="0"/>
              </a:rPr>
              <a:t>MV3202.</a:t>
            </a:r>
            <a:endParaRPr lang="en-US" b="1" dirty="0">
              <a:ea typeface="Times New Roman" panose="02020603050405020304" pitchFamily="18" charset="0"/>
            </a:endParaRPr>
          </a:p>
          <a:p>
            <a:pPr marL="342900" indent="-342900">
              <a:buSzPts val="1000"/>
              <a:buFont typeface="Symbol" panose="05050102010706020507" pitchFamily="18" charset="2"/>
              <a:buChar char=""/>
              <a:tabLst>
                <a:tab pos="457200" algn="l"/>
              </a:tabLst>
            </a:pPr>
            <a:r>
              <a:rPr lang="en-US" dirty="0">
                <a:solidFill>
                  <a:srgbClr val="323130"/>
                </a:solidFill>
                <a:latin typeface="Calibri" panose="020F0502020204030204" pitchFamily="34" charset="0"/>
                <a:ea typeface="Times New Roman" panose="02020603050405020304" pitchFamily="18" charset="0"/>
              </a:rPr>
              <a:t>Emphasize that unit tests are happening routinely in automated homework grading</a:t>
            </a:r>
            <a:endParaRPr lang="en-US" dirty="0">
              <a:latin typeface="Times New Roman" panose="02020603050405020304" pitchFamily="18" charset="0"/>
              <a:ea typeface="Times New Roman" panose="02020603050405020304" pitchFamily="18" charset="0"/>
            </a:endParaRPr>
          </a:p>
          <a:p>
            <a:r>
              <a:rPr lang="en-US" dirty="0">
                <a:solidFill>
                  <a:srgbClr val="323130"/>
                </a:solidFill>
                <a:latin typeface="Calibri" panose="020F0502020204030204" pitchFamily="34"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a:p>
            <a:r>
              <a:rPr lang="en-US" b="1" dirty="0">
                <a:solidFill>
                  <a:srgbClr val="323130"/>
                </a:solidFill>
                <a:ea typeface="Times New Roman" panose="02020603050405020304" pitchFamily="18" charset="0"/>
              </a:rPr>
              <a:t>MV3203.</a:t>
            </a:r>
            <a:endParaRPr lang="en-US" b="1" dirty="0">
              <a:ea typeface="Times New Roman" panose="02020603050405020304" pitchFamily="18" charset="0"/>
            </a:endParaRPr>
          </a:p>
          <a:p>
            <a:pPr marL="342900" indent="-342900">
              <a:buFont typeface="Symbol" panose="05050102010706020507" pitchFamily="18" charset="2"/>
              <a:buChar char=""/>
            </a:pPr>
            <a:r>
              <a:rPr lang="en-US" dirty="0">
                <a:solidFill>
                  <a:srgbClr val="323130"/>
                </a:solidFill>
                <a:latin typeface="Calibri" panose="020F0502020204030204" pitchFamily="34" charset="0"/>
                <a:ea typeface="Times New Roman" panose="02020603050405020304" pitchFamily="18" charset="0"/>
              </a:rPr>
              <a:t>Compare physical to simplified models.</a:t>
            </a:r>
            <a:endParaRPr lang="en-US" dirty="0">
              <a:latin typeface="Times New Roman" panose="02020603050405020304" pitchFamily="18" charset="0"/>
              <a:ea typeface="Times New Roman" panose="02020603050405020304" pitchFamily="18" charset="0"/>
            </a:endParaRPr>
          </a:p>
          <a:p>
            <a:pPr defTabSz="457200">
              <a:defRPr/>
            </a:pPr>
            <a:r>
              <a:rPr lang="en-US" b="1" dirty="0">
                <a:solidFill>
                  <a:prstClr val="black"/>
                </a:solidFill>
              </a:rPr>
              <a:t> </a:t>
            </a:r>
          </a:p>
          <a:p>
            <a:r>
              <a:rPr lang="en-US" b="1" dirty="0">
                <a:solidFill>
                  <a:srgbClr val="323130"/>
                </a:solidFill>
                <a:ea typeface="Times New Roman" panose="02020603050405020304" pitchFamily="18" charset="0"/>
              </a:rPr>
              <a:t>MV4502.</a:t>
            </a:r>
            <a:endParaRPr lang="en-US" b="1" dirty="0">
              <a:ea typeface="Times New Roman" panose="02020603050405020304" pitchFamily="18" charset="0"/>
            </a:endParaRPr>
          </a:p>
          <a:p>
            <a:pPr marL="342900" indent="-342900">
              <a:buFont typeface="Symbol" panose="05050102010706020507" pitchFamily="18" charset="2"/>
              <a:buChar char=""/>
            </a:pPr>
            <a:r>
              <a:rPr lang="en-US" dirty="0">
                <a:solidFill>
                  <a:srgbClr val="323130"/>
                </a:solidFill>
                <a:latin typeface="Calibri" panose="020F0502020204030204" pitchFamily="34" charset="0"/>
                <a:ea typeface="Times New Roman" panose="02020603050405020304" pitchFamily="18" charset="0"/>
              </a:rPr>
              <a:t>Add material to on comparison of conceptual models</a:t>
            </a:r>
            <a:endParaRPr lang="en-US" dirty="0">
              <a:latin typeface="Times New Roman" panose="02020603050405020304" pitchFamily="18" charset="0"/>
              <a:ea typeface="Times New Roman" panose="02020603050405020304" pitchFamily="18" charset="0"/>
            </a:endParaRPr>
          </a:p>
          <a:p>
            <a:pPr marL="342900" indent="-342900">
              <a:buFont typeface="Symbol" panose="05050102010706020507" pitchFamily="18" charset="2"/>
              <a:buChar char=""/>
            </a:pPr>
            <a:r>
              <a:rPr lang="en-US" dirty="0">
                <a:solidFill>
                  <a:srgbClr val="323130"/>
                </a:solidFill>
                <a:latin typeface="Calibri" panose="020F0502020204030204" pitchFamily="34" charset="0"/>
                <a:ea typeface="Times New Roman" panose="02020603050405020304" pitchFamily="18" charset="0"/>
              </a:rPr>
              <a:t>Refresh terminology relevant to best practices in development testing (unit testing, regression testing, etc.)</a:t>
            </a:r>
            <a:endParaRPr lang="en-US" dirty="0">
              <a:latin typeface="Times New Roman" panose="02020603050405020304" pitchFamily="18" charset="0"/>
              <a:ea typeface="Times New Roman" panose="02020603050405020304" pitchFamily="18" charset="0"/>
            </a:endParaRPr>
          </a:p>
          <a:p>
            <a:pPr defTabSz="457200">
              <a:defRPr/>
            </a:pPr>
            <a:endParaRPr lang="en-US" dirty="0">
              <a:solidFill>
                <a:prstClr val="black"/>
              </a:solidFill>
            </a:endParaRPr>
          </a:p>
          <a:p>
            <a:pPr defTabSz="457200">
              <a:defRPr/>
            </a:pPr>
            <a:endParaRPr lang="en-US" b="1" dirty="0">
              <a:solidFill>
                <a:prstClr val="black"/>
              </a:solidFill>
            </a:endParaRPr>
          </a:p>
        </p:txBody>
      </p:sp>
    </p:spTree>
    <p:extLst>
      <p:ext uri="{BB962C8B-B14F-4D97-AF65-F5344CB8AC3E}">
        <p14:creationId xmlns:p14="http://schemas.microsoft.com/office/powerpoint/2010/main" val="6349834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F632BCC2-42D5-4C05-AF73-E08DB4E2E53D}" type="slidenum">
              <a:rPr lang="en-US" smtClean="0">
                <a:solidFill>
                  <a:srgbClr val="000000"/>
                </a:solidFill>
              </a:rPr>
              <a:pPr>
                <a:defRPr/>
              </a:pPr>
              <a:t>15</a:t>
            </a:fld>
            <a:endParaRPr lang="en-US">
              <a:solidFill>
                <a:srgbClr val="000000"/>
              </a:solidFill>
            </a:endParaRPr>
          </a:p>
        </p:txBody>
      </p:sp>
      <p:sp>
        <p:nvSpPr>
          <p:cNvPr id="5" name="TextBox 4"/>
          <p:cNvSpPr txBox="1"/>
          <p:nvPr/>
        </p:nvSpPr>
        <p:spPr>
          <a:xfrm>
            <a:off x="2133600" y="7010400"/>
            <a:ext cx="8305800" cy="338554"/>
          </a:xfrm>
          <a:prstGeom prst="rect">
            <a:avLst/>
          </a:prstGeom>
          <a:ln w="3175"/>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600" b="1" u="sng" dirty="0">
                <a:solidFill>
                  <a:srgbClr val="0000FF"/>
                </a:solidFill>
              </a:rPr>
              <a:t>No Recommended ESR Updates</a:t>
            </a:r>
            <a:endParaRPr lang="en-US" sz="1600" dirty="0">
              <a:solidFill>
                <a:srgbClr val="0000FF"/>
              </a:solidFill>
            </a:endParaRPr>
          </a:p>
        </p:txBody>
      </p:sp>
      <p:sp>
        <p:nvSpPr>
          <p:cNvPr id="6" name="Content Placeholder 2">
            <a:extLst>
              <a:ext uri="{FF2B5EF4-FFF2-40B4-BE49-F238E27FC236}">
                <a16:creationId xmlns:a16="http://schemas.microsoft.com/office/drawing/2014/main" id="{BD85DB96-F01E-4F66-8EE4-805C2C5654B6}"/>
              </a:ext>
            </a:extLst>
          </p:cNvPr>
          <p:cNvSpPr txBox="1">
            <a:spLocks/>
          </p:cNvSpPr>
          <p:nvPr/>
        </p:nvSpPr>
        <p:spPr bwMode="auto">
          <a:xfrm>
            <a:off x="1828800" y="871729"/>
            <a:ext cx="8610600" cy="49523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sz="1600" kern="0" dirty="0"/>
              <a:t> </a:t>
            </a:r>
          </a:p>
        </p:txBody>
      </p:sp>
      <p:sp>
        <p:nvSpPr>
          <p:cNvPr id="7" name="Rectangle 3">
            <a:extLst>
              <a:ext uri="{FF2B5EF4-FFF2-40B4-BE49-F238E27FC236}">
                <a16:creationId xmlns:a16="http://schemas.microsoft.com/office/drawing/2014/main" id="{61EF9FF4-38C1-4981-A8F5-EB58CE01AC8A}"/>
              </a:ext>
            </a:extLst>
          </p:cNvPr>
          <p:cNvSpPr>
            <a:spLocks noChangeArrowheads="1"/>
          </p:cNvSpPr>
          <p:nvPr/>
        </p:nvSpPr>
        <p:spPr bwMode="auto">
          <a:xfrm>
            <a:off x="3300984" y="54864"/>
            <a:ext cx="7239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l" eaLnBrk="0" hangingPunct="0">
              <a:spcBef>
                <a:spcPct val="20000"/>
              </a:spcBef>
              <a:buChar char="•"/>
              <a:defRPr sz="3200">
                <a:solidFill>
                  <a:schemeClr val="tx1"/>
                </a:solidFill>
                <a:latin typeface="Arial" pitchFamily="34" charset="0"/>
              </a:defRPr>
            </a:lvl1pPr>
            <a:lvl2pPr marL="742950" indent="-285750" algn="l" eaLnBrk="0" hangingPunct="0">
              <a:spcBef>
                <a:spcPct val="20000"/>
              </a:spcBef>
              <a:buChar char="–"/>
              <a:defRPr sz="2800">
                <a:solidFill>
                  <a:schemeClr val="tx1"/>
                </a:solidFill>
                <a:latin typeface="Arial" pitchFamily="34" charset="0"/>
              </a:defRPr>
            </a:lvl2pPr>
            <a:lvl3pPr marL="1143000" indent="-228600" algn="l" eaLnBrk="0" hangingPunct="0">
              <a:spcBef>
                <a:spcPct val="20000"/>
              </a:spcBef>
              <a:buChar char="•"/>
              <a:defRPr sz="2400">
                <a:solidFill>
                  <a:schemeClr val="tx1"/>
                </a:solidFill>
                <a:latin typeface="Arial" pitchFamily="34" charset="0"/>
              </a:defRPr>
            </a:lvl3pPr>
            <a:lvl4pPr marL="1600200" indent="-228600" algn="l" eaLnBrk="0" hangingPunct="0">
              <a:spcBef>
                <a:spcPct val="20000"/>
              </a:spcBef>
              <a:buChar char="–"/>
              <a:defRPr sz="2000">
                <a:solidFill>
                  <a:schemeClr val="tx1"/>
                </a:solidFill>
                <a:latin typeface="Arial" pitchFamily="34" charset="0"/>
              </a:defRPr>
            </a:lvl4pPr>
            <a:lvl5pPr marL="2057400" indent="-228600" algn="l"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r" eaLnBrk="1" fontAlgn="base" hangingPunct="1">
              <a:spcBef>
                <a:spcPct val="0"/>
              </a:spcBef>
              <a:spcAft>
                <a:spcPct val="0"/>
              </a:spcAft>
              <a:buFontTx/>
              <a:buNone/>
            </a:pPr>
            <a:r>
              <a:rPr lang="en-US" altLang="en-US" sz="2800" dirty="0">
                <a:solidFill>
                  <a:srgbClr val="FFFFFF"/>
                </a:solidFill>
              </a:rPr>
              <a:t>Plan Summary Breakdown by Course #</a:t>
            </a:r>
          </a:p>
        </p:txBody>
      </p:sp>
      <p:sp>
        <p:nvSpPr>
          <p:cNvPr id="8" name="TextBox 7">
            <a:extLst>
              <a:ext uri="{FF2B5EF4-FFF2-40B4-BE49-F238E27FC236}">
                <a16:creationId xmlns:a16="http://schemas.microsoft.com/office/drawing/2014/main" id="{A68D6318-2330-41FB-97A6-80C1894C54E5}"/>
              </a:ext>
            </a:extLst>
          </p:cNvPr>
          <p:cNvSpPr txBox="1"/>
          <p:nvPr/>
        </p:nvSpPr>
        <p:spPr>
          <a:xfrm>
            <a:off x="1908258" y="816864"/>
            <a:ext cx="8756485" cy="2308324"/>
          </a:xfrm>
          <a:prstGeom prst="rect">
            <a:avLst/>
          </a:prstGeom>
          <a:noFill/>
        </p:spPr>
        <p:txBody>
          <a:bodyPr wrap="square" rtlCol="0">
            <a:spAutoFit/>
          </a:bodyPr>
          <a:lstStyle/>
          <a:p>
            <a:r>
              <a:rPr lang="en-US" b="1" dirty="0">
                <a:solidFill>
                  <a:srgbClr val="323130"/>
                </a:solidFill>
                <a:latin typeface="Calibri" panose="020F0502020204030204" pitchFamily="34" charset="0"/>
                <a:ea typeface="Times New Roman" panose="02020603050405020304" pitchFamily="18" charset="0"/>
              </a:rPr>
              <a:t>MV4503. </a:t>
            </a:r>
            <a:endParaRPr lang="en-US" b="1" dirty="0">
              <a:latin typeface="Times New Roman" panose="02020603050405020304" pitchFamily="18" charset="0"/>
              <a:ea typeface="Times New Roman" panose="02020603050405020304" pitchFamily="18" charset="0"/>
            </a:endParaRPr>
          </a:p>
          <a:p>
            <a:pPr marL="342900" indent="-342900">
              <a:buFont typeface="Symbol" panose="05050102010706020507" pitchFamily="18" charset="2"/>
              <a:buChar char=""/>
            </a:pPr>
            <a:r>
              <a:rPr lang="en-US" dirty="0">
                <a:solidFill>
                  <a:srgbClr val="323130"/>
                </a:solidFill>
                <a:latin typeface="Calibri" panose="020F0502020204030204" pitchFamily="34" charset="0"/>
                <a:ea typeface="Times New Roman" panose="02020603050405020304" pitchFamily="18" charset="0"/>
              </a:rPr>
              <a:t>Add coverage of collective training (including staff training via C4I) based on AMSO course materials</a:t>
            </a:r>
            <a:endParaRPr lang="en-US" dirty="0">
              <a:latin typeface="Times New Roman" panose="02020603050405020304" pitchFamily="18" charset="0"/>
              <a:ea typeface="Times New Roman" panose="02020603050405020304" pitchFamily="18" charset="0"/>
            </a:endParaRPr>
          </a:p>
          <a:p>
            <a:pPr marL="342900" indent="-342900">
              <a:buFont typeface="Symbol" panose="05050102010706020507" pitchFamily="18" charset="2"/>
              <a:buChar char=""/>
            </a:pPr>
            <a:r>
              <a:rPr lang="en-US" dirty="0">
                <a:solidFill>
                  <a:srgbClr val="323130"/>
                </a:solidFill>
                <a:latin typeface="Calibri" panose="020F0502020204030204" pitchFamily="34" charset="0"/>
                <a:ea typeface="Times New Roman" panose="02020603050405020304" pitchFamily="18" charset="0"/>
              </a:rPr>
              <a:t>Modify coverage to compensate for lack of MV3500</a:t>
            </a:r>
          </a:p>
          <a:p>
            <a:endParaRPr lang="en-US" dirty="0">
              <a:latin typeface="Times New Roman" panose="02020603050405020304" pitchFamily="18" charset="0"/>
              <a:ea typeface="Times New Roman" panose="02020603050405020304" pitchFamily="18" charset="0"/>
            </a:endParaRPr>
          </a:p>
          <a:p>
            <a:r>
              <a:rPr lang="en-US" b="1" dirty="0">
                <a:solidFill>
                  <a:srgbClr val="323130"/>
                </a:solidFill>
                <a:latin typeface="Calibri" panose="020F0502020204030204" pitchFamily="34" charset="0"/>
                <a:ea typeface="Times New Roman" panose="02020603050405020304" pitchFamily="18" charset="0"/>
              </a:rPr>
              <a:t>CS3052.</a:t>
            </a:r>
            <a:endParaRPr lang="en-US" b="1" dirty="0">
              <a:latin typeface="Times New Roman" panose="02020603050405020304" pitchFamily="18" charset="0"/>
              <a:ea typeface="Times New Roman" panose="02020603050405020304" pitchFamily="18" charset="0"/>
            </a:endParaRPr>
          </a:p>
          <a:p>
            <a:pPr marL="342900" indent="-342900">
              <a:buFont typeface="Symbol" panose="05050102010706020507" pitchFamily="18" charset="2"/>
              <a:buChar char=""/>
            </a:pPr>
            <a:r>
              <a:rPr lang="en-US" dirty="0">
                <a:solidFill>
                  <a:srgbClr val="323130"/>
                </a:solidFill>
                <a:latin typeface="Calibri" panose="020F0502020204030204" pitchFamily="34" charset="0"/>
                <a:ea typeface="Times New Roman" panose="02020603050405020304" pitchFamily="18" charset="0"/>
              </a:rPr>
              <a:t>Investigate possibilities for augmentation by MOVES faculty to compensate for lack of MV3500</a:t>
            </a: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8067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3B395-AD58-0FA7-9E1D-FFB4005994FD}"/>
              </a:ext>
            </a:extLst>
          </p:cNvPr>
          <p:cNvSpPr>
            <a:spLocks noGrp="1"/>
          </p:cNvSpPr>
          <p:nvPr>
            <p:ph type="title"/>
          </p:nvPr>
        </p:nvSpPr>
        <p:spPr/>
        <p:txBody>
          <a:bodyPr/>
          <a:lstStyle/>
          <a:p>
            <a:r>
              <a:rPr lang="en-US" dirty="0"/>
              <a:t>Why a Modeling &amp; Simulation Master’s?</a:t>
            </a:r>
          </a:p>
        </p:txBody>
      </p:sp>
      <p:sp>
        <p:nvSpPr>
          <p:cNvPr id="3" name="Content Placeholder 2">
            <a:extLst>
              <a:ext uri="{FF2B5EF4-FFF2-40B4-BE49-F238E27FC236}">
                <a16:creationId xmlns:a16="http://schemas.microsoft.com/office/drawing/2014/main" id="{FDF7B2EB-950E-7265-BAD0-51105B772B14}"/>
              </a:ext>
            </a:extLst>
          </p:cNvPr>
          <p:cNvSpPr>
            <a:spLocks noGrp="1"/>
          </p:cNvSpPr>
          <p:nvPr>
            <p:ph idx="1"/>
          </p:nvPr>
        </p:nvSpPr>
        <p:spPr/>
        <p:txBody>
          <a:bodyPr>
            <a:normAutofit/>
          </a:bodyPr>
          <a:lstStyle/>
          <a:p>
            <a:r>
              <a:rPr lang="en-US" dirty="0"/>
              <a:t>Skilled application of M&amp;S is a critical capability for a modern military organization</a:t>
            </a:r>
          </a:p>
          <a:p>
            <a:pPr lvl="1"/>
            <a:r>
              <a:rPr lang="en-US" dirty="0"/>
              <a:t>Training: to control cost and increase availability</a:t>
            </a:r>
          </a:p>
          <a:p>
            <a:pPr lvl="1"/>
            <a:r>
              <a:rPr lang="en-US" dirty="0"/>
              <a:t>Analysis: to support planning and decision-making of all kinds</a:t>
            </a:r>
          </a:p>
          <a:p>
            <a:r>
              <a:rPr lang="en-US" dirty="0"/>
              <a:t>Short-course training in M&amp;S is possible and necessary, but...</a:t>
            </a:r>
          </a:p>
          <a:p>
            <a:r>
              <a:rPr lang="en-US" dirty="0"/>
              <a:t>Cutting-edge military M&amp;S is a moving target!</a:t>
            </a:r>
          </a:p>
          <a:p>
            <a:pPr lvl="1"/>
            <a:r>
              <a:rPr lang="en-US" dirty="0"/>
              <a:t>Requirements always changing (training focus, adversary, mission, weapons)</a:t>
            </a:r>
          </a:p>
          <a:p>
            <a:pPr lvl="1"/>
            <a:r>
              <a:rPr lang="en-US" dirty="0"/>
              <a:t>Technology always changing</a:t>
            </a:r>
          </a:p>
          <a:p>
            <a:r>
              <a:rPr lang="en-US" dirty="0"/>
              <a:t>M&amp;S Master’s education produces officers that can respond more rapidly to change</a:t>
            </a:r>
          </a:p>
        </p:txBody>
      </p:sp>
    </p:spTree>
    <p:extLst>
      <p:ext uri="{BB962C8B-B14F-4D97-AF65-F5344CB8AC3E}">
        <p14:creationId xmlns:p14="http://schemas.microsoft.com/office/powerpoint/2010/main" val="3056267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D18C5-AE10-6486-B6EC-D686649C36DE}"/>
              </a:ext>
            </a:extLst>
          </p:cNvPr>
          <p:cNvSpPr>
            <a:spLocks noGrp="1"/>
          </p:cNvSpPr>
          <p:nvPr>
            <p:ph type="title"/>
          </p:nvPr>
        </p:nvSpPr>
        <p:spPr/>
        <p:txBody>
          <a:bodyPr/>
          <a:lstStyle/>
          <a:p>
            <a:r>
              <a:rPr lang="en-US" dirty="0"/>
              <a:t>Special Properties of MOVES Master’s</a:t>
            </a:r>
          </a:p>
        </p:txBody>
      </p:sp>
      <p:sp>
        <p:nvSpPr>
          <p:cNvPr id="3" name="Content Placeholder 2">
            <a:extLst>
              <a:ext uri="{FF2B5EF4-FFF2-40B4-BE49-F238E27FC236}">
                <a16:creationId xmlns:a16="http://schemas.microsoft.com/office/drawing/2014/main" id="{920D8866-833F-1DB5-65B4-9B30DB05D772}"/>
              </a:ext>
            </a:extLst>
          </p:cNvPr>
          <p:cNvSpPr>
            <a:spLocks noGrp="1"/>
          </p:cNvSpPr>
          <p:nvPr>
            <p:ph idx="1"/>
          </p:nvPr>
        </p:nvSpPr>
        <p:spPr/>
        <p:txBody>
          <a:bodyPr/>
          <a:lstStyle/>
          <a:p>
            <a:r>
              <a:rPr lang="en-US" dirty="0"/>
              <a:t>Technical (hands-on labs, project, </a:t>
            </a:r>
            <a:r>
              <a:rPr lang="en-US" dirty="0" err="1"/>
              <a:t>practica</a:t>
            </a:r>
            <a:r>
              <a:rPr lang="en-US" dirty="0"/>
              <a:t>)</a:t>
            </a:r>
          </a:p>
          <a:p>
            <a:r>
              <a:rPr lang="en-US" dirty="0"/>
              <a:t>Does not require deep technical experience for admission</a:t>
            </a:r>
          </a:p>
          <a:p>
            <a:r>
              <a:rPr lang="en-US" dirty="0"/>
              <a:t>Teaches using examples that are military and M&amp;S where possible</a:t>
            </a:r>
          </a:p>
        </p:txBody>
      </p:sp>
    </p:spTree>
    <p:extLst>
      <p:ext uri="{BB962C8B-B14F-4D97-AF65-F5344CB8AC3E}">
        <p14:creationId xmlns:p14="http://schemas.microsoft.com/office/powerpoint/2010/main" val="2856660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8D80E-4CEE-201E-6FD8-024165525606}"/>
              </a:ext>
            </a:extLst>
          </p:cNvPr>
          <p:cNvSpPr>
            <a:spLocks noGrp="1"/>
          </p:cNvSpPr>
          <p:nvPr>
            <p:ph type="title"/>
          </p:nvPr>
        </p:nvSpPr>
        <p:spPr/>
        <p:txBody>
          <a:bodyPr/>
          <a:lstStyle/>
          <a:p>
            <a:r>
              <a:rPr lang="en-US" dirty="0"/>
              <a:t>MOVES Master’s Student Requirements</a:t>
            </a:r>
          </a:p>
        </p:txBody>
      </p:sp>
      <p:sp>
        <p:nvSpPr>
          <p:cNvPr id="3" name="Content Placeholder 2">
            <a:extLst>
              <a:ext uri="{FF2B5EF4-FFF2-40B4-BE49-F238E27FC236}">
                <a16:creationId xmlns:a16="http://schemas.microsoft.com/office/drawing/2014/main" id="{F0507D48-3755-673C-8E5E-75B04012301D}"/>
              </a:ext>
            </a:extLst>
          </p:cNvPr>
          <p:cNvSpPr>
            <a:spLocks noGrp="1"/>
          </p:cNvSpPr>
          <p:nvPr>
            <p:ph idx="1"/>
          </p:nvPr>
        </p:nvSpPr>
        <p:spPr/>
        <p:txBody>
          <a:bodyPr/>
          <a:lstStyle/>
          <a:p>
            <a:r>
              <a:rPr lang="en-US" dirty="0"/>
              <a:t>All students must start Summer Quarter (beginning of July)</a:t>
            </a:r>
          </a:p>
          <a:p>
            <a:r>
              <a:rPr lang="en-US" dirty="0"/>
              <a:t>Students should have:</a:t>
            </a:r>
          </a:p>
          <a:p>
            <a:pPr lvl="1"/>
            <a:r>
              <a:rPr lang="en-US" dirty="0"/>
              <a:t>Good grades in previous studies</a:t>
            </a:r>
          </a:p>
          <a:p>
            <a:pPr lvl="1"/>
            <a:r>
              <a:rPr lang="en-US" dirty="0"/>
              <a:t>Math up to single-variable calculus, preferably recently</a:t>
            </a:r>
          </a:p>
          <a:p>
            <a:pPr lvl="1"/>
            <a:r>
              <a:rPr lang="en-US" dirty="0"/>
              <a:t>Technical bachelor’s degree recommended, but not required</a:t>
            </a:r>
          </a:p>
          <a:p>
            <a:r>
              <a:rPr lang="en-US" dirty="0"/>
              <a:t>Program runs for 24 months</a:t>
            </a:r>
          </a:p>
          <a:p>
            <a:r>
              <a:rPr lang="en-US" dirty="0"/>
              <a:t>Fixed course schedule (“matrix”)</a:t>
            </a:r>
          </a:p>
          <a:p>
            <a:r>
              <a:rPr lang="en-US" dirty="0"/>
              <a:t>Thesis is required</a:t>
            </a:r>
          </a:p>
        </p:txBody>
      </p:sp>
    </p:spTree>
    <p:extLst>
      <p:ext uri="{BB962C8B-B14F-4D97-AF65-F5344CB8AC3E}">
        <p14:creationId xmlns:p14="http://schemas.microsoft.com/office/powerpoint/2010/main" val="3987273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A3C5B-DC04-7EA5-96B1-A6F4891A838A}"/>
              </a:ext>
            </a:extLst>
          </p:cNvPr>
          <p:cNvSpPr>
            <a:spLocks noGrp="1"/>
          </p:cNvSpPr>
          <p:nvPr>
            <p:ph type="title"/>
          </p:nvPr>
        </p:nvSpPr>
        <p:spPr/>
        <p:txBody>
          <a:bodyPr/>
          <a:lstStyle/>
          <a:p>
            <a:r>
              <a:rPr lang="en-US" dirty="0"/>
              <a:t>MOVES Curriculum </a:t>
            </a:r>
            <a:br>
              <a:rPr lang="en-US" dirty="0"/>
            </a:br>
            <a:r>
              <a:rPr lang="en-US" dirty="0"/>
              <a:t>Contents</a:t>
            </a:r>
          </a:p>
        </p:txBody>
      </p:sp>
      <p:sp>
        <p:nvSpPr>
          <p:cNvPr id="3" name="Content Placeholder 2">
            <a:extLst>
              <a:ext uri="{FF2B5EF4-FFF2-40B4-BE49-F238E27FC236}">
                <a16:creationId xmlns:a16="http://schemas.microsoft.com/office/drawing/2014/main" id="{A29C177C-A8CF-95FA-79DA-E4CF414B398F}"/>
              </a:ext>
            </a:extLst>
          </p:cNvPr>
          <p:cNvSpPr>
            <a:spLocks noGrp="1"/>
          </p:cNvSpPr>
          <p:nvPr>
            <p:ph idx="1"/>
          </p:nvPr>
        </p:nvSpPr>
        <p:spPr>
          <a:xfrm>
            <a:off x="838200" y="1825625"/>
            <a:ext cx="6319982" cy="4351338"/>
          </a:xfrm>
        </p:spPr>
        <p:txBody>
          <a:bodyPr>
            <a:normAutofit fontScale="70000" lnSpcReduction="20000"/>
          </a:bodyPr>
          <a:lstStyle/>
          <a:p>
            <a:r>
              <a:rPr lang="en-US" dirty="0"/>
              <a:t>A technical degree: broad, but with plenty of hands-on experience (labs, projects, </a:t>
            </a:r>
            <a:r>
              <a:rPr lang="en-US" dirty="0" err="1"/>
              <a:t>practica</a:t>
            </a:r>
            <a:r>
              <a:rPr lang="en-US" dirty="0"/>
              <a:t>, thesis research)</a:t>
            </a:r>
          </a:p>
          <a:p>
            <a:r>
              <a:rPr lang="en-US" dirty="0"/>
              <a:t>Four full courses each of eight quarters plus seminars</a:t>
            </a:r>
          </a:p>
          <a:p>
            <a:r>
              <a:rPr lang="en-US" dirty="0"/>
              <a:t>Math and statistics (6) </a:t>
            </a:r>
          </a:p>
          <a:p>
            <a:r>
              <a:rPr lang="en-US" dirty="0"/>
              <a:t>Programming (3)</a:t>
            </a:r>
          </a:p>
          <a:p>
            <a:r>
              <a:rPr lang="en-US" dirty="0"/>
              <a:t>Core M&amp;S (7)</a:t>
            </a:r>
          </a:p>
          <a:p>
            <a:r>
              <a:rPr lang="en-US" dirty="0"/>
              <a:t>Computer graphics (2)</a:t>
            </a:r>
          </a:p>
          <a:p>
            <a:r>
              <a:rPr lang="en-US" dirty="0"/>
              <a:t>Artificial Intelligence (2)</a:t>
            </a:r>
          </a:p>
          <a:p>
            <a:r>
              <a:rPr lang="en-US" dirty="0"/>
              <a:t>Networking/interoperability (3)</a:t>
            </a:r>
          </a:p>
          <a:p>
            <a:r>
              <a:rPr lang="en-US" dirty="0"/>
              <a:t>Human factors (3)</a:t>
            </a:r>
          </a:p>
          <a:p>
            <a:r>
              <a:rPr lang="en-US" dirty="0"/>
              <a:t>Other (systems </a:t>
            </a:r>
            <a:r>
              <a:rPr lang="en-US" dirty="0" err="1"/>
              <a:t>eng.</a:t>
            </a:r>
            <a:r>
              <a:rPr lang="en-US" dirty="0"/>
              <a:t> and acquisition) (2)</a:t>
            </a:r>
          </a:p>
          <a:p>
            <a:r>
              <a:rPr lang="en-US" dirty="0"/>
              <a:t>Thesis research (4)</a:t>
            </a:r>
          </a:p>
          <a:p>
            <a:endParaRPr lang="en-US" dirty="0"/>
          </a:p>
          <a:p>
            <a:endParaRPr lang="en-US" dirty="0"/>
          </a:p>
        </p:txBody>
      </p:sp>
      <p:sp>
        <p:nvSpPr>
          <p:cNvPr id="5" name="Rectangle 4">
            <a:extLst>
              <a:ext uri="{FF2B5EF4-FFF2-40B4-BE49-F238E27FC236}">
                <a16:creationId xmlns:a16="http://schemas.microsoft.com/office/drawing/2014/main" id="{09AEBDE1-2B75-01D7-1A4A-EFC0C5A885C6}"/>
              </a:ext>
            </a:extLst>
          </p:cNvPr>
          <p:cNvSpPr/>
          <p:nvPr/>
        </p:nvSpPr>
        <p:spPr>
          <a:xfrm>
            <a:off x="3537528" y="2733963"/>
            <a:ext cx="249382" cy="249382"/>
          </a:xfrm>
          <a:prstGeom prst="rect">
            <a:avLst/>
          </a:prstGeom>
          <a:solidFill>
            <a:srgbClr val="FEFF0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8C637791-7AA0-0AF0-7D3E-5308C4B4AF48}"/>
              </a:ext>
            </a:extLst>
          </p:cNvPr>
          <p:cNvSpPr/>
          <p:nvPr/>
        </p:nvSpPr>
        <p:spPr>
          <a:xfrm>
            <a:off x="2987439" y="3080327"/>
            <a:ext cx="249382" cy="249382"/>
          </a:xfrm>
          <a:prstGeom prst="rect">
            <a:avLst/>
          </a:prstGeom>
          <a:solidFill>
            <a:srgbClr val="89D34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0AF5173D-F200-DF84-54E4-0D2CC9744EF9}"/>
              </a:ext>
            </a:extLst>
          </p:cNvPr>
          <p:cNvSpPr/>
          <p:nvPr/>
        </p:nvSpPr>
        <p:spPr>
          <a:xfrm>
            <a:off x="2650312" y="3408217"/>
            <a:ext cx="249382" cy="249382"/>
          </a:xfrm>
          <a:prstGeom prst="rect">
            <a:avLst/>
          </a:prstGeom>
          <a:solidFill>
            <a:srgbClr val="FF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8A63ACE3-59F2-84AA-816E-663A267079C5}"/>
              </a:ext>
            </a:extLst>
          </p:cNvPr>
          <p:cNvSpPr/>
          <p:nvPr/>
        </p:nvSpPr>
        <p:spPr>
          <a:xfrm>
            <a:off x="3163455" y="5436827"/>
            <a:ext cx="249382" cy="249382"/>
          </a:xfrm>
          <a:prstGeom prst="rect">
            <a:avLst/>
          </a:prstGeom>
          <a:solidFill>
            <a:srgbClr val="48D7F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EE0597C2-0DC9-D5AB-E4FA-4FF6C9380C79}"/>
              </a:ext>
            </a:extLst>
          </p:cNvPr>
          <p:cNvSpPr/>
          <p:nvPr/>
        </p:nvSpPr>
        <p:spPr>
          <a:xfrm>
            <a:off x="5322979" y="5112328"/>
            <a:ext cx="249382" cy="249382"/>
          </a:xfrm>
          <a:prstGeom prst="rect">
            <a:avLst/>
          </a:prstGeom>
          <a:solidFill>
            <a:srgbClr val="BFBFB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F66CE04-1AA7-64E5-A5D0-B625DFFA386A}"/>
              </a:ext>
            </a:extLst>
          </p:cNvPr>
          <p:cNvSpPr/>
          <p:nvPr/>
        </p:nvSpPr>
        <p:spPr>
          <a:xfrm>
            <a:off x="3098275" y="4752108"/>
            <a:ext cx="249382" cy="249382"/>
          </a:xfrm>
          <a:prstGeom prst="rect">
            <a:avLst/>
          </a:prstGeom>
          <a:solidFill>
            <a:srgbClr val="FF5A6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45FD57D-1195-E28B-7D1C-D89F4B058AEE}"/>
              </a:ext>
            </a:extLst>
          </p:cNvPr>
          <p:cNvSpPr/>
          <p:nvPr/>
        </p:nvSpPr>
        <p:spPr>
          <a:xfrm>
            <a:off x="4447309" y="4425445"/>
            <a:ext cx="249382" cy="249382"/>
          </a:xfrm>
          <a:prstGeom prst="rect">
            <a:avLst/>
          </a:prstGeom>
          <a:solidFill>
            <a:srgbClr val="AC64D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631AB72-BE0F-F243-65A9-1BDEC18B3689}"/>
              </a:ext>
            </a:extLst>
          </p:cNvPr>
          <p:cNvSpPr/>
          <p:nvPr/>
        </p:nvSpPr>
        <p:spPr>
          <a:xfrm>
            <a:off x="3685308" y="4102820"/>
            <a:ext cx="249382" cy="249382"/>
          </a:xfrm>
          <a:prstGeom prst="rect">
            <a:avLst/>
          </a:prstGeom>
          <a:solidFill>
            <a:srgbClr val="008DF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AC70317-B223-50C9-19A8-8DF30F4D4528}"/>
              </a:ext>
            </a:extLst>
          </p:cNvPr>
          <p:cNvSpPr/>
          <p:nvPr/>
        </p:nvSpPr>
        <p:spPr>
          <a:xfrm>
            <a:off x="3516220" y="3736973"/>
            <a:ext cx="249382" cy="249382"/>
          </a:xfrm>
          <a:prstGeom prst="rect">
            <a:avLst/>
          </a:prstGeom>
          <a:solidFill>
            <a:srgbClr val="FFC21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descr="A picture containing text, screenshot, parallel, number&#10;&#10;Description automatically generated">
            <a:extLst>
              <a:ext uri="{FF2B5EF4-FFF2-40B4-BE49-F238E27FC236}">
                <a16:creationId xmlns:a16="http://schemas.microsoft.com/office/drawing/2014/main" id="{A997A6ED-B340-371C-0FC2-BB578AF1B2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58182" y="77410"/>
            <a:ext cx="4574308" cy="6703180"/>
          </a:xfrm>
          <a:prstGeom prst="rect">
            <a:avLst/>
          </a:prstGeom>
        </p:spPr>
      </p:pic>
    </p:spTree>
    <p:extLst>
      <p:ext uri="{BB962C8B-B14F-4D97-AF65-F5344CB8AC3E}">
        <p14:creationId xmlns:p14="http://schemas.microsoft.com/office/powerpoint/2010/main" val="3367394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6D03B-30F3-225A-C689-BBAC42190F51}"/>
              </a:ext>
            </a:extLst>
          </p:cNvPr>
          <p:cNvSpPr>
            <a:spLocks noGrp="1"/>
          </p:cNvSpPr>
          <p:nvPr>
            <p:ph type="title"/>
          </p:nvPr>
        </p:nvSpPr>
        <p:spPr/>
        <p:txBody>
          <a:bodyPr/>
          <a:lstStyle/>
          <a:p>
            <a:r>
              <a:rPr lang="en-US" dirty="0"/>
              <a:t>Curriculum Status</a:t>
            </a:r>
          </a:p>
        </p:txBody>
      </p:sp>
      <p:sp>
        <p:nvSpPr>
          <p:cNvPr id="3" name="Content Placeholder 2">
            <a:extLst>
              <a:ext uri="{FF2B5EF4-FFF2-40B4-BE49-F238E27FC236}">
                <a16:creationId xmlns:a16="http://schemas.microsoft.com/office/drawing/2014/main" id="{FB51ED7A-A985-99A3-59C7-FC29B8FB2291}"/>
              </a:ext>
            </a:extLst>
          </p:cNvPr>
          <p:cNvSpPr>
            <a:spLocks noGrp="1"/>
          </p:cNvSpPr>
          <p:nvPr>
            <p:ph idx="1"/>
          </p:nvPr>
        </p:nvSpPr>
        <p:spPr/>
        <p:txBody>
          <a:bodyPr>
            <a:normAutofit fontScale="92500"/>
          </a:bodyPr>
          <a:lstStyle/>
          <a:p>
            <a:r>
              <a:rPr lang="en-US" dirty="0"/>
              <a:t>Face-to-face meeting happened during last Open House</a:t>
            </a:r>
          </a:p>
          <a:p>
            <a:r>
              <a:rPr lang="en-US" dirty="0"/>
              <a:t>Curriculum revision plan was approved by the sponsor (</a:t>
            </a:r>
            <a:r>
              <a:rPr lang="en-US" dirty="0" err="1"/>
              <a:t>LtGen</a:t>
            </a:r>
            <a:r>
              <a:rPr lang="en-US" dirty="0"/>
              <a:t> </a:t>
            </a:r>
            <a:r>
              <a:rPr lang="en-US" dirty="0" err="1"/>
              <a:t>Heckl</a:t>
            </a:r>
            <a:r>
              <a:rPr lang="en-US" dirty="0"/>
              <a:t> USMC) in September 22</a:t>
            </a:r>
          </a:p>
          <a:p>
            <a:r>
              <a:rPr lang="en-US" dirty="0"/>
              <a:t>Plan included nine items, most notably the creation of two new courses</a:t>
            </a:r>
          </a:p>
          <a:p>
            <a:pPr lvl="1"/>
            <a:r>
              <a:rPr lang="en-US" dirty="0"/>
              <a:t>MV4504 Design and Implementation of LVC Events has been approved by the Academic Council. First offering will be AY23-24.</a:t>
            </a:r>
          </a:p>
          <a:p>
            <a:pPr lvl="1"/>
            <a:r>
              <a:rPr lang="en-US" dirty="0"/>
              <a:t>MV4920 Advanced Topics in Modeling and Simulation is in work, but delayed due to </a:t>
            </a:r>
            <a:r>
              <a:rPr lang="en-US" dirty="0" err="1"/>
              <a:t>Imre’s</a:t>
            </a:r>
            <a:r>
              <a:rPr lang="en-US" dirty="0"/>
              <a:t> extension as Director. First offering also AY23-24</a:t>
            </a:r>
          </a:p>
          <a:p>
            <a:pPr lvl="1"/>
            <a:r>
              <a:rPr lang="en-US" dirty="0"/>
              <a:t>Smaller items are on track, some completed, some in-work</a:t>
            </a:r>
          </a:p>
          <a:p>
            <a:r>
              <a:rPr lang="en-US" dirty="0"/>
              <a:t>MV3500 is back! Had previously been suspended due to budget issues</a:t>
            </a:r>
          </a:p>
          <a:p>
            <a:pPr lvl="1"/>
            <a:endParaRPr lang="en-US" dirty="0"/>
          </a:p>
        </p:txBody>
      </p:sp>
    </p:spTree>
    <p:extLst>
      <p:ext uri="{BB962C8B-B14F-4D97-AF65-F5344CB8AC3E}">
        <p14:creationId xmlns:p14="http://schemas.microsoft.com/office/powerpoint/2010/main" val="3728613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16A6C-A900-181E-1A47-EE39E865316D}"/>
              </a:ext>
            </a:extLst>
          </p:cNvPr>
          <p:cNvSpPr>
            <a:spLocks noGrp="1"/>
          </p:cNvSpPr>
          <p:nvPr>
            <p:ph type="title"/>
          </p:nvPr>
        </p:nvSpPr>
        <p:spPr/>
        <p:txBody>
          <a:bodyPr/>
          <a:lstStyle/>
          <a:p>
            <a:r>
              <a:rPr lang="en-US" dirty="0"/>
              <a:t>Questions?</a:t>
            </a:r>
          </a:p>
        </p:txBody>
      </p:sp>
      <p:sp>
        <p:nvSpPr>
          <p:cNvPr id="3" name="Content Placeholder 2">
            <a:extLst>
              <a:ext uri="{FF2B5EF4-FFF2-40B4-BE49-F238E27FC236}">
                <a16:creationId xmlns:a16="http://schemas.microsoft.com/office/drawing/2014/main" id="{BE7EFC53-E952-851D-AC73-211FC28C589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4823278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39DAB-AB72-7D8C-8E21-974736D09508}"/>
              </a:ext>
            </a:extLst>
          </p:cNvPr>
          <p:cNvSpPr>
            <a:spLocks noGrp="1"/>
          </p:cNvSpPr>
          <p:nvPr>
            <p:ph type="title"/>
          </p:nvPr>
        </p:nvSpPr>
        <p:spPr/>
        <p:txBody>
          <a:bodyPr/>
          <a:lstStyle/>
          <a:p>
            <a:r>
              <a:rPr lang="en-US" dirty="0"/>
              <a:t>Reserve Slides</a:t>
            </a:r>
          </a:p>
        </p:txBody>
      </p:sp>
      <p:sp>
        <p:nvSpPr>
          <p:cNvPr id="3" name="Content Placeholder 2">
            <a:extLst>
              <a:ext uri="{FF2B5EF4-FFF2-40B4-BE49-F238E27FC236}">
                <a16:creationId xmlns:a16="http://schemas.microsoft.com/office/drawing/2014/main" id="{43B67E76-73E9-FDB4-7E44-3CAB8C9B587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036746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2630D-D88F-760A-D757-09BC42A55FD3}"/>
              </a:ext>
            </a:extLst>
          </p:cNvPr>
          <p:cNvSpPr>
            <a:spLocks noGrp="1"/>
          </p:cNvSpPr>
          <p:nvPr>
            <p:ph type="title"/>
          </p:nvPr>
        </p:nvSpPr>
        <p:spPr>
          <a:xfrm>
            <a:off x="838200" y="-302564"/>
            <a:ext cx="10515600" cy="1325563"/>
          </a:xfrm>
        </p:spPr>
        <p:txBody>
          <a:bodyPr>
            <a:normAutofit/>
          </a:bodyPr>
          <a:lstStyle/>
          <a:p>
            <a:r>
              <a:rPr lang="en-US" sz="3600" dirty="0"/>
              <a:t>Plan by Knowledge Item (Part 1 of 2)</a:t>
            </a:r>
          </a:p>
        </p:txBody>
      </p:sp>
      <p:sp>
        <p:nvSpPr>
          <p:cNvPr id="3" name="Content Placeholder 2">
            <a:extLst>
              <a:ext uri="{FF2B5EF4-FFF2-40B4-BE49-F238E27FC236}">
                <a16:creationId xmlns:a16="http://schemas.microsoft.com/office/drawing/2014/main" id="{4CFA03C4-E48B-0C6A-05FF-C54AC694EFDA}"/>
              </a:ext>
            </a:extLst>
          </p:cNvPr>
          <p:cNvSpPr>
            <a:spLocks noGrp="1"/>
          </p:cNvSpPr>
          <p:nvPr>
            <p:ph idx="1"/>
          </p:nvPr>
        </p:nvSpPr>
        <p:spPr>
          <a:xfrm>
            <a:off x="838200" y="817418"/>
            <a:ext cx="10515600" cy="6040581"/>
          </a:xfrm>
        </p:spPr>
        <p:txBody>
          <a:bodyPr>
            <a:normAutofit fontScale="62500" lnSpcReduction="20000"/>
          </a:bodyPr>
          <a:lstStyle/>
          <a:p>
            <a:r>
              <a:rPr lang="en-US" dirty="0"/>
              <a:t> Environmental Models: Current capabilities and limitations of </a:t>
            </a:r>
            <a:r>
              <a:rPr lang="en-US" dirty="0">
                <a:highlight>
                  <a:srgbClr val="FFFF00"/>
                </a:highlight>
              </a:rPr>
              <a:t>DoD environmental representations</a:t>
            </a:r>
            <a:r>
              <a:rPr lang="en-US" dirty="0"/>
              <a:t>. Required Bloom’s Level: 5  </a:t>
            </a:r>
          </a:p>
          <a:p>
            <a:pPr lvl="1"/>
            <a:r>
              <a:rPr lang="en-US" dirty="0"/>
              <a:t>Plan Will be covered in a syllabus to be created for a new section of MV4920 (to replace MV4657). The list of knowledge items to be covered by this section is in a separate document.</a:t>
            </a:r>
          </a:p>
          <a:p>
            <a:r>
              <a:rPr lang="en-US" dirty="0">
                <a:highlight>
                  <a:srgbClr val="FFFF00"/>
                </a:highlight>
              </a:rPr>
              <a:t>Terrain, Vegetation, Cultural, Weather</a:t>
            </a:r>
            <a:r>
              <a:rPr lang="en-US" dirty="0"/>
              <a:t>: Level of fidelity, destructible terrain, underground, maritime, aviation, cover and concealment, mobility impacts,  CBRNE representations. Required Bloom’s Level: 4 </a:t>
            </a:r>
          </a:p>
          <a:p>
            <a:pPr lvl="1"/>
            <a:r>
              <a:rPr lang="en-US" dirty="0"/>
              <a:t>Plan: Will be covered in a syllabus to be created for a new section of MV4920 (to replace MV4657). The list of knowledge items to be covered by this section is in a separate document. </a:t>
            </a:r>
          </a:p>
          <a:p>
            <a:r>
              <a:rPr lang="en-US" dirty="0"/>
              <a:t>Physics Based: Capabilities and limitations of </a:t>
            </a:r>
            <a:r>
              <a:rPr lang="en-US" dirty="0">
                <a:highlight>
                  <a:srgbClr val="FFFF00"/>
                </a:highlight>
              </a:rPr>
              <a:t>physics based vs. simplified models</a:t>
            </a:r>
            <a:r>
              <a:rPr lang="en-US" dirty="0"/>
              <a:t>. Required Bloom’s Level: 5</a:t>
            </a:r>
          </a:p>
          <a:p>
            <a:pPr lvl="1"/>
            <a:r>
              <a:rPr lang="en-US" dirty="0"/>
              <a:t>Plan: Compare physical to simplified models in both CS2072 and MV3203. Will be covered in a syllabus to be created for a new section of MV4920 (to replace MV4657). The list of knowledge items to be covered by this section is in a separate document.</a:t>
            </a:r>
          </a:p>
          <a:p>
            <a:r>
              <a:rPr lang="en-US" dirty="0"/>
              <a:t> Software design: Software applications developed according to a </a:t>
            </a:r>
            <a:r>
              <a:rPr lang="en-US" dirty="0">
                <a:highlight>
                  <a:srgbClr val="FFFF00"/>
                </a:highlight>
              </a:rPr>
              <a:t>software specification</a:t>
            </a:r>
            <a:r>
              <a:rPr lang="en-US" dirty="0"/>
              <a:t> including model, view, controller GUIs (row 67, Required Bloom’s Level: 5 </a:t>
            </a:r>
          </a:p>
          <a:p>
            <a:pPr lvl="1"/>
            <a:r>
              <a:rPr lang="en-US" dirty="0"/>
              <a:t>Plan: Add material on software requirement specifications to MV4460, including additional coverage of soft skills like informally analyzing a testing plan by asking questions about it</a:t>
            </a:r>
          </a:p>
          <a:p>
            <a:r>
              <a:rPr lang="en-US" dirty="0">
                <a:highlight>
                  <a:srgbClr val="FFFF00"/>
                </a:highlight>
              </a:rPr>
              <a:t>Conceptual Model</a:t>
            </a:r>
            <a:r>
              <a:rPr lang="en-US" dirty="0"/>
              <a:t>: Creation and communication of a conceptual model from a software specification that can be 'validated' by non-software experts as an adequate representation of the concept. Required Bloom’s Level: 6 </a:t>
            </a:r>
          </a:p>
          <a:p>
            <a:pPr lvl="1"/>
            <a:r>
              <a:rPr lang="en-US" dirty="0"/>
              <a:t>Plan: Add material to MV4502 on comparison of conceptual models. All courses with a model design or implementation project should require a conceptual model as one deliverable. (List of such courses? Can Brett share conceptual models from wargaming center project?)</a:t>
            </a:r>
          </a:p>
          <a:p>
            <a:r>
              <a:rPr lang="en-US" dirty="0"/>
              <a:t>Analysis of Alternatives: Evaluation of the </a:t>
            </a:r>
            <a:r>
              <a:rPr lang="en-US" dirty="0">
                <a:highlight>
                  <a:srgbClr val="FFFF00"/>
                </a:highlight>
              </a:rPr>
              <a:t>strengths and weaknesses of existing software applications </a:t>
            </a:r>
            <a:r>
              <a:rPr lang="en-US" dirty="0"/>
              <a:t>to meet a given software specification, include the ability to modify existing solutions. Required Bloom’s Level: 5 </a:t>
            </a:r>
          </a:p>
          <a:p>
            <a:pPr lvl="1"/>
            <a:r>
              <a:rPr lang="en-US" dirty="0"/>
              <a:t>Plan: Coverage in MV4460 is believed to be adequate (includes developing a pitch for new software including an analysis of buying new versus existing solutions), but coverage will be changed to emphasize the specific terminology used in the KIs.</a:t>
            </a:r>
          </a:p>
        </p:txBody>
      </p:sp>
    </p:spTree>
    <p:extLst>
      <p:ext uri="{BB962C8B-B14F-4D97-AF65-F5344CB8AC3E}">
        <p14:creationId xmlns:p14="http://schemas.microsoft.com/office/powerpoint/2010/main" val="2434703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6592</TotalTime>
  <Words>1494</Words>
  <Application>Microsoft Office PowerPoint</Application>
  <PresentationFormat>Widescreen</PresentationFormat>
  <Paragraphs>122</Paragraphs>
  <Slides>15</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Symbol</vt:lpstr>
      <vt:lpstr>Times New Roman</vt:lpstr>
      <vt:lpstr>Office Theme</vt:lpstr>
      <vt:lpstr>MOVES Curriculum Status</vt:lpstr>
      <vt:lpstr>Why a Modeling &amp; Simulation Master’s?</vt:lpstr>
      <vt:lpstr>Special Properties of MOVES Master’s</vt:lpstr>
      <vt:lpstr>MOVES Master’s Student Requirements</vt:lpstr>
      <vt:lpstr>MOVES Curriculum  Contents</vt:lpstr>
      <vt:lpstr>Curriculum Status</vt:lpstr>
      <vt:lpstr>Questions?</vt:lpstr>
      <vt:lpstr>Reserve Slides</vt:lpstr>
      <vt:lpstr>Plan by Knowledge Item (Part 1 of 2)</vt:lpstr>
      <vt:lpstr>Plan by Knowledge Item (Part 2 of 2)</vt:lpstr>
      <vt:lpstr>Plan Execution Status</vt:lpstr>
      <vt:lpstr>Extras: Modification Plan by Course Number</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Towards Tactically Savvy AI</dc:title>
  <dc:creator>Chris Darken</dc:creator>
  <cp:lastModifiedBy>Chris Darken</cp:lastModifiedBy>
  <cp:revision>65</cp:revision>
  <dcterms:created xsi:type="dcterms:W3CDTF">2022-04-10T12:54:12Z</dcterms:created>
  <dcterms:modified xsi:type="dcterms:W3CDTF">2023-05-22T21:24:10Z</dcterms:modified>
</cp:coreProperties>
</file>