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5" r:id="rId2"/>
    <p:sldId id="303" r:id="rId3"/>
    <p:sldId id="277" r:id="rId4"/>
    <p:sldId id="319" r:id="rId5"/>
    <p:sldId id="320" r:id="rId6"/>
    <p:sldId id="318" r:id="rId7"/>
    <p:sldId id="311" r:id="rId8"/>
    <p:sldId id="313" r:id="rId9"/>
    <p:sldId id="328" r:id="rId10"/>
    <p:sldId id="323" r:id="rId11"/>
    <p:sldId id="321" r:id="rId12"/>
    <p:sldId id="282" r:id="rId13"/>
    <p:sldId id="314" r:id="rId14"/>
    <p:sldId id="274" r:id="rId15"/>
    <p:sldId id="310" r:id="rId16"/>
    <p:sldId id="327" r:id="rId17"/>
    <p:sldId id="325" r:id="rId18"/>
    <p:sldId id="322" r:id="rId19"/>
    <p:sldId id="304" r:id="rId20"/>
    <p:sldId id="324" r:id="rId21"/>
    <p:sldId id="33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89D7E2-F498-EC7D-923F-BF6572CCD972}" name="Matthew Morse" initials="MM" userId="3c442de9881360be"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tthew Morse" initials="MM" lastIdx="1" clrIdx="0">
    <p:extLst>
      <p:ext uri="{19B8F6BF-5375-455C-9EA6-DF929625EA0E}">
        <p15:presenceInfo xmlns:p15="http://schemas.microsoft.com/office/powerpoint/2012/main" userId="3c442de9881360b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786" autoAdjust="0"/>
    <p:restoredTop sz="80998" autoAdjust="0"/>
  </p:normalViewPr>
  <p:slideViewPr>
    <p:cSldViewPr snapToGrid="0">
      <p:cViewPr varScale="1">
        <p:scale>
          <a:sx n="79" d="100"/>
          <a:sy n="79" d="100"/>
        </p:scale>
        <p:origin x="156" y="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3393D0-ACBB-4B78-8069-2DE43F4948EB}" type="datetimeFigureOut">
              <a:rPr lang="en-US" smtClean="0"/>
              <a:t>5/16/2022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B7727F-B4C7-4F21-9B24-9CA3094F7D32}" type="slidenum">
              <a:rPr lang="en-US" smtClean="0"/>
              <a:t>‹#›</a:t>
            </a:fld>
            <a:endParaRPr lang="en-US"/>
          </a:p>
        </p:txBody>
      </p:sp>
    </p:spTree>
    <p:extLst>
      <p:ext uri="{BB962C8B-B14F-4D97-AF65-F5344CB8AC3E}">
        <p14:creationId xmlns:p14="http://schemas.microsoft.com/office/powerpoint/2010/main" val="3502544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I am</a:t>
            </a:r>
          </a:p>
          <a:p>
            <a:endParaRPr lang="en-US" dirty="0"/>
          </a:p>
          <a:p>
            <a:r>
              <a:rPr lang="en-US" dirty="0"/>
              <a:t>I will focus this presentation on discussing the problem space and the way forward, with a brief discussion of the research methodology and results themselves</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2</a:t>
            </a:fld>
            <a:endParaRPr lang="en-US"/>
          </a:p>
        </p:txBody>
      </p:sp>
    </p:spTree>
    <p:extLst>
      <p:ext uri="{BB962C8B-B14F-4D97-AF65-F5344CB8AC3E}">
        <p14:creationId xmlns:p14="http://schemas.microsoft.com/office/powerpoint/2010/main" val="3950500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architecture builds upon the modular nature of RPA itself. </a:t>
            </a:r>
          </a:p>
          <a:p>
            <a:endParaRPr lang="en-US" dirty="0"/>
          </a:p>
          <a:p>
            <a:r>
              <a:rPr lang="en-US" dirty="0"/>
              <a:t>We don’t want to have to build sim info extraction or IS data entry modules over and over, we can reuse them</a:t>
            </a:r>
          </a:p>
          <a:p>
            <a:endParaRPr lang="en-US" dirty="0"/>
          </a:p>
          <a:p>
            <a:r>
              <a:rPr lang="en-US" dirty="0"/>
              <a:t>As the DoD increases our use of RPA, this may also present an opportunity to test operational RPA modules in sim-IS environments</a:t>
            </a:r>
          </a:p>
        </p:txBody>
      </p:sp>
      <p:sp>
        <p:nvSpPr>
          <p:cNvPr id="4" name="Slide Number Placeholder 3"/>
          <p:cNvSpPr>
            <a:spLocks noGrp="1"/>
          </p:cNvSpPr>
          <p:nvPr>
            <p:ph type="sldNum" sz="quarter" idx="5"/>
          </p:nvPr>
        </p:nvSpPr>
        <p:spPr/>
        <p:txBody>
          <a:bodyPr/>
          <a:lstStyle/>
          <a:p>
            <a:fld id="{19B7727F-B4C7-4F21-9B24-9CA3094F7D32}" type="slidenum">
              <a:rPr lang="en-US" smtClean="0"/>
              <a:t>11</a:t>
            </a:fld>
            <a:endParaRPr lang="en-US"/>
          </a:p>
        </p:txBody>
      </p:sp>
    </p:spTree>
    <p:extLst>
      <p:ext uri="{BB962C8B-B14F-4D97-AF65-F5344CB8AC3E}">
        <p14:creationId xmlns:p14="http://schemas.microsoft.com/office/powerpoint/2010/main" val="218257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really briefly, I’ll discuss our research process for testing this architecture</a:t>
            </a:r>
          </a:p>
          <a:p>
            <a:endParaRPr lang="en-US" dirty="0"/>
          </a:p>
          <a:p>
            <a:r>
              <a:rPr lang="en-US" dirty="0"/>
              <a:t>	First two hypotheses address the simulation of specified STS dynamics</a:t>
            </a:r>
          </a:p>
          <a:p>
            <a:r>
              <a:rPr lang="en-US" dirty="0"/>
              <a:t>		</a:t>
            </a:r>
          </a:p>
          <a:p>
            <a:r>
              <a:rPr lang="en-US" dirty="0"/>
              <a:t>		First temporal dynamics (information latency and variability in information exchange timeliness)</a:t>
            </a:r>
          </a:p>
          <a:p>
            <a:endParaRPr lang="en-US" dirty="0"/>
          </a:p>
          <a:p>
            <a:r>
              <a:rPr lang="en-US" dirty="0"/>
              <a:t>		Then information content quality degradation (missing data entry, erroneously adding digits, rounding)</a:t>
            </a:r>
          </a:p>
          <a:p>
            <a:endParaRPr lang="en-US" dirty="0"/>
          </a:p>
          <a:p>
            <a:r>
              <a:rPr lang="en-US" dirty="0"/>
              <a:t>	The third Hypothesis addresses whether the RPA-based approach is reliable. </a:t>
            </a:r>
          </a:p>
          <a:p>
            <a:r>
              <a:rPr lang="en-US" dirty="0"/>
              <a:t>		Sufficient Accuracy, Precision, and Timeliness</a:t>
            </a:r>
          </a:p>
        </p:txBody>
      </p:sp>
      <p:sp>
        <p:nvSpPr>
          <p:cNvPr id="4" name="Slide Number Placeholder 3"/>
          <p:cNvSpPr>
            <a:spLocks noGrp="1"/>
          </p:cNvSpPr>
          <p:nvPr>
            <p:ph type="sldNum" sz="quarter" idx="5"/>
          </p:nvPr>
        </p:nvSpPr>
        <p:spPr/>
        <p:txBody>
          <a:bodyPr/>
          <a:lstStyle/>
          <a:p>
            <a:fld id="{19B7727F-B4C7-4F21-9B24-9CA3094F7D32}" type="slidenum">
              <a:rPr lang="en-US" smtClean="0"/>
              <a:t>12</a:t>
            </a:fld>
            <a:endParaRPr lang="en-US"/>
          </a:p>
        </p:txBody>
      </p:sp>
    </p:spTree>
    <p:extLst>
      <p:ext uri="{BB962C8B-B14F-4D97-AF65-F5344CB8AC3E}">
        <p14:creationId xmlns:p14="http://schemas.microsoft.com/office/powerpoint/2010/main" val="3964590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Verification and validation were conducted for proposed architecture using RPA prototypes built for two sets of sim-IS environments.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built RPA module prototypes using an aggregate constructive simulation, MTWS (MAGTF Tactical Warfare Simulation), and an entity level one, JCATS (Joint Conflict and Tactical Simulation).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Verification focused on quantitative analysis of the results, testing the ability of the architecture to simulate specified temporal and information content degradation dynamics This was conducted in our lab at NPS.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Validation, evaluation of the architecture’s ability to support its intended use, was supported by a field demonstration at Marine Corps Air Ground Combat Center, 29 Palms for the MCLOG Simulations staff.</a:t>
            </a:r>
          </a:p>
        </p:txBody>
      </p:sp>
      <p:sp>
        <p:nvSpPr>
          <p:cNvPr id="4" name="Slide Number Placeholder 3"/>
          <p:cNvSpPr>
            <a:spLocks noGrp="1"/>
          </p:cNvSpPr>
          <p:nvPr>
            <p:ph type="sldNum" sz="quarter" idx="5"/>
          </p:nvPr>
        </p:nvSpPr>
        <p:spPr/>
        <p:txBody>
          <a:bodyPr/>
          <a:lstStyle/>
          <a:p>
            <a:fld id="{19B7727F-B4C7-4F21-9B24-9CA3094F7D32}" type="slidenum">
              <a:rPr lang="en-US" smtClean="0"/>
              <a:t>13</a:t>
            </a:fld>
            <a:endParaRPr lang="en-US"/>
          </a:p>
        </p:txBody>
      </p:sp>
    </p:spTree>
    <p:extLst>
      <p:ext uri="{BB962C8B-B14F-4D97-AF65-F5344CB8AC3E}">
        <p14:creationId xmlns:p14="http://schemas.microsoft.com/office/powerpoint/2010/main" val="2601140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sets of temporal distributions were used. This is the result of one, where unimodal latency and timeliness distributions were simulated. </a:t>
            </a:r>
          </a:p>
          <a:p>
            <a:endParaRPr lang="en-US" dirty="0"/>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14</a:t>
            </a:fld>
            <a:endParaRPr lang="en-US"/>
          </a:p>
        </p:txBody>
      </p:sp>
    </p:spTree>
    <p:extLst>
      <p:ext uri="{BB962C8B-B14F-4D97-AF65-F5344CB8AC3E}">
        <p14:creationId xmlns:p14="http://schemas.microsoft.com/office/powerpoint/2010/main" val="205871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received positive feedback from our demonstration. </a:t>
            </a:r>
          </a:p>
          <a:p>
            <a:endParaRPr lang="en-US" dirty="0"/>
          </a:p>
          <a:p>
            <a:r>
              <a:rPr lang="en-US" dirty="0"/>
              <a:t>The MCLOG staff found the RPA-based approach would adequately support automated sim-IS information exchange in support of their staff training exercises, </a:t>
            </a:r>
          </a:p>
          <a:p>
            <a:r>
              <a:rPr lang="en-US" dirty="0"/>
              <a:t>	</a:t>
            </a:r>
          </a:p>
          <a:p>
            <a:r>
              <a:rPr lang="en-US" dirty="0"/>
              <a:t>	that is would facilitate the simulation of STS dynamics currently unachievable, </a:t>
            </a:r>
          </a:p>
          <a:p>
            <a:endParaRPr lang="en-US" dirty="0"/>
          </a:p>
          <a:p>
            <a:r>
              <a:rPr lang="en-US" dirty="0"/>
              <a:t>	and that it would allow them to introduce more information systems to their staff training environments</a:t>
            </a:r>
          </a:p>
        </p:txBody>
      </p:sp>
      <p:sp>
        <p:nvSpPr>
          <p:cNvPr id="4" name="Slide Number Placeholder 3"/>
          <p:cNvSpPr>
            <a:spLocks noGrp="1"/>
          </p:cNvSpPr>
          <p:nvPr>
            <p:ph type="sldNum" sz="quarter" idx="5"/>
          </p:nvPr>
        </p:nvSpPr>
        <p:spPr/>
        <p:txBody>
          <a:bodyPr/>
          <a:lstStyle/>
          <a:p>
            <a:fld id="{19B7727F-B4C7-4F21-9B24-9CA3094F7D32}" type="slidenum">
              <a:rPr lang="en-US" smtClean="0"/>
              <a:t>15</a:t>
            </a:fld>
            <a:endParaRPr lang="en-US"/>
          </a:p>
        </p:txBody>
      </p:sp>
    </p:spTree>
    <p:extLst>
      <p:ext uri="{BB962C8B-B14F-4D97-AF65-F5344CB8AC3E}">
        <p14:creationId xmlns:p14="http://schemas.microsoft.com/office/powerpoint/2010/main" val="3150527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there are some obstacles for the implementation of this approach.</a:t>
            </a:r>
          </a:p>
          <a:p>
            <a:endParaRPr lang="en-US" dirty="0"/>
          </a:p>
          <a:p>
            <a:r>
              <a:rPr lang="en-US" dirty="0"/>
              <a:t>First, the </a:t>
            </a:r>
            <a:r>
              <a:rPr lang="en-US" dirty="0" err="1"/>
              <a:t>StartEx</a:t>
            </a:r>
            <a:r>
              <a:rPr lang="en-US" dirty="0"/>
              <a:t> data generation and synchronization process it requires is more rigorous than existing approaches. That said, the majority of this rigor would be in the upkeep of databases, and the development of individual exercises would be more efficient and reliable.</a:t>
            </a:r>
          </a:p>
          <a:p>
            <a:endParaRPr lang="en-US" dirty="0"/>
          </a:p>
          <a:p>
            <a:r>
              <a:rPr lang="en-US" dirty="0"/>
              <a:t>Second the design and management of the RPA modules requires development of institutional capabilities and knowledge in RPA module development and conceptual modeling.</a:t>
            </a:r>
          </a:p>
        </p:txBody>
      </p:sp>
      <p:sp>
        <p:nvSpPr>
          <p:cNvPr id="4" name="Slide Number Placeholder 3"/>
          <p:cNvSpPr>
            <a:spLocks noGrp="1"/>
          </p:cNvSpPr>
          <p:nvPr>
            <p:ph type="sldNum" sz="quarter" idx="5"/>
          </p:nvPr>
        </p:nvSpPr>
        <p:spPr/>
        <p:txBody>
          <a:bodyPr/>
          <a:lstStyle/>
          <a:p>
            <a:fld id="{19B7727F-B4C7-4F21-9B24-9CA3094F7D32}" type="slidenum">
              <a:rPr lang="en-US" smtClean="0"/>
              <a:t>16</a:t>
            </a:fld>
            <a:endParaRPr lang="en-US"/>
          </a:p>
        </p:txBody>
      </p:sp>
    </p:spTree>
    <p:extLst>
      <p:ext uri="{BB962C8B-B14F-4D97-AF65-F5344CB8AC3E}">
        <p14:creationId xmlns:p14="http://schemas.microsoft.com/office/powerpoint/2010/main" val="961553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H2, a</a:t>
            </a:r>
            <a:r>
              <a:rPr lang="en-US" sz="1200" dirty="0">
                <a:latin typeface="Calibri" panose="020F0502020204030204" pitchFamily="34" charset="0"/>
                <a:ea typeface="Calibri" panose="020F0502020204030204" pitchFamily="34" charset="0"/>
                <a:cs typeface="Times New Roman" panose="02020603050405020304" pitchFamily="18" charset="0"/>
              </a:rPr>
              <a:t>lthough the target probability falls within the 95% confidence interval, making these results practically significant, the p-values do not reach the 0.95 threshold set for rejecting the null hypothesis with statistical significance.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Times New Roman" panose="02020603050405020304" pitchFamily="18" charset="0"/>
              </a:rPr>
              <a:t>The limitations of the Pseudo-Random Number Generator are believed to be the primary reason for not achieving statistical significance for H2. If sufficient time remains, an additional refinement to the architecture will be attempted which may mitigate these limitations similar to as was applied for simulation temporal distributions.</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17</a:t>
            </a:fld>
            <a:endParaRPr lang="en-US"/>
          </a:p>
        </p:txBody>
      </p:sp>
    </p:spTree>
    <p:extLst>
      <p:ext uri="{BB962C8B-B14F-4D97-AF65-F5344CB8AC3E}">
        <p14:creationId xmlns:p14="http://schemas.microsoft.com/office/powerpoint/2010/main" val="2917328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18</a:t>
            </a:fld>
            <a:endParaRPr lang="en-US"/>
          </a:p>
        </p:txBody>
      </p:sp>
    </p:spTree>
    <p:extLst>
      <p:ext uri="{BB962C8B-B14F-4D97-AF65-F5344CB8AC3E}">
        <p14:creationId xmlns:p14="http://schemas.microsoft.com/office/powerpoint/2010/main" val="303013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21</a:t>
            </a:fld>
            <a:endParaRPr lang="en-US"/>
          </a:p>
        </p:txBody>
      </p:sp>
    </p:spTree>
    <p:extLst>
      <p:ext uri="{BB962C8B-B14F-4D97-AF65-F5344CB8AC3E}">
        <p14:creationId xmlns:p14="http://schemas.microsoft.com/office/powerpoint/2010/main" val="7386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his loss to IBM’s Deep Blue, Chess Grand Master Gary Kasparov spent many years exploring the relationship between computers and human decision-makers</a:t>
            </a:r>
          </a:p>
          <a:p>
            <a:endParaRPr lang="en-US" dirty="0"/>
          </a:p>
          <a:p>
            <a:r>
              <a:rPr lang="en-US" dirty="0"/>
              <a:t>He arrived at what has been called Kasparov’s Law</a:t>
            </a:r>
          </a:p>
          <a:p>
            <a:endParaRPr lang="en-US" dirty="0"/>
          </a:p>
          <a:p>
            <a:r>
              <a:rPr lang="en-US" dirty="0"/>
              <a:t>From my experience developing, executing, and participating in Marine Corps staff training exercises, I believe we have much room for improvement in how we leverage our information systems in support of our decision-making. </a:t>
            </a:r>
          </a:p>
          <a:p>
            <a:endParaRPr lang="en-US" dirty="0"/>
          </a:p>
          <a:p>
            <a:r>
              <a:rPr lang="en-US" dirty="0"/>
              <a:t>We don’t have environments that support development of the intuition necessary for NDM abilities.</a:t>
            </a:r>
          </a:p>
          <a:p>
            <a:endParaRPr lang="en-US" dirty="0"/>
          </a:p>
          <a:p>
            <a:r>
              <a:rPr lang="en-US" dirty="0"/>
              <a:t>This led me to my research presented here…</a:t>
            </a:r>
          </a:p>
          <a:p>
            <a:endParaRPr lang="en-US" dirty="0"/>
          </a:p>
          <a:p>
            <a:r>
              <a:rPr lang="en-US" dirty="0"/>
              <a:t>I’ll break that down</a:t>
            </a:r>
          </a:p>
        </p:txBody>
      </p:sp>
      <p:sp>
        <p:nvSpPr>
          <p:cNvPr id="4" name="Slide Number Placeholder 3"/>
          <p:cNvSpPr>
            <a:spLocks noGrp="1"/>
          </p:cNvSpPr>
          <p:nvPr>
            <p:ph type="sldNum" sz="quarter" idx="5"/>
          </p:nvPr>
        </p:nvSpPr>
        <p:spPr/>
        <p:txBody>
          <a:bodyPr/>
          <a:lstStyle/>
          <a:p>
            <a:fld id="{19B7727F-B4C7-4F21-9B24-9CA3094F7D32}" type="slidenum">
              <a:rPr lang="en-US" smtClean="0"/>
              <a:t>3</a:t>
            </a:fld>
            <a:endParaRPr lang="en-US"/>
          </a:p>
        </p:txBody>
      </p:sp>
    </p:spTree>
    <p:extLst>
      <p:ext uri="{BB962C8B-B14F-4D97-AF65-F5344CB8AC3E}">
        <p14:creationId xmlns:p14="http://schemas.microsoft.com/office/powerpoint/2010/main" val="1172596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Before discussing the solution, we have to discuss the problem.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NDM is best known for the work of Dr. Gary Klein and his study of firefighter chiefs’ decision-making.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He found that when chiefs arrive on scene, they don’t run through a checklist, they don’t use normative decision-making techniques, they survey they scene, develop a plan, and execute.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This done using intuition, and they often are unaware of exactly how they do it or what environmental cues they are considering. Cognitive task analysis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Another important perspective is that provided by the heuristics and biases researchers, most notably Daniel Kahneman. They are skeptical of intuition.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When Gary Klein and Daniel Kahneman got together in 2009 to find common ground they found two factors for the development of intuition: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ea typeface="Calibri" panose="020F0502020204030204" pitchFamily="34" charset="0"/>
              </a:rPr>
              <a:t>The environment must have sufficiently consistent dynamics and cues that provide insight to them</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ea typeface="Calibri" panose="020F0502020204030204" pitchFamily="34" charset="0"/>
              </a:rPr>
              <a:t>The decision-maker must have adequate exposure to those cues, decision-making practice, and feedback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The availability and consistency of cues and feedback provided within a target operating environment influence the degree to which training is designed to support proceduralization of knowledge and automaticity (consistent environments/tasks) or the development of intuition (naturalistic environments).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Examples of NDM environments are firefighting, emergency operations for disaster relief, and military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The most well-known NDM theory, the recognition-primed decision-making model was developed by Gary Klein from observations of firefighters. Contrary to then-popular belief, firefighter chiefs did not rank different factors to determine the best plan. They did not develop multiple courses of action and weigh their respective pros and cons. They surveyed the situation and developed and executed a single course of action. This rapid COA development was based on recognition of various environment cues and subconscious recognition of the underlying structure and dynamics of the environment.</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4</a:t>
            </a:fld>
            <a:endParaRPr lang="en-US"/>
          </a:p>
        </p:txBody>
      </p:sp>
    </p:spTree>
    <p:extLst>
      <p:ext uri="{BB962C8B-B14F-4D97-AF65-F5344CB8AC3E}">
        <p14:creationId xmlns:p14="http://schemas.microsoft.com/office/powerpoint/2010/main" val="639151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pPr>
            <a:r>
              <a:rPr lang="en-US" sz="1200" dirty="0">
                <a:ea typeface="Calibri" panose="020F0502020204030204" pitchFamily="34" charset="0"/>
              </a:rPr>
              <a:t>So, how do we do we provide those experiences? We do so with scenario-based training environments</a:t>
            </a:r>
          </a:p>
          <a:p>
            <a:pPr algn="l">
              <a:spcBef>
                <a:spcPts val="2400"/>
              </a:spcBef>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2400"/>
              </a:spcBef>
              <a:spcAft>
                <a:spcPts val="0"/>
              </a:spcAft>
              <a:buClrTx/>
              <a:buSzTx/>
              <a:buFontTx/>
              <a:buNone/>
              <a:tabLst/>
              <a:defRPr/>
            </a:pPr>
            <a:r>
              <a:rPr lang="en-US" sz="1200" dirty="0">
                <a:ea typeface="Calibri" panose="020F0502020204030204" pitchFamily="34" charset="0"/>
              </a:rPr>
              <a:t>Scenario-based training is well established in the NDM and training communities as a viable means of developing intuition</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This is my favorite Herbert Simon quote “Intuition is nothing more and nothing less than recognition.”</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That means that to develop intuition, we need to provide trainees scenarios that develop their mental models of the underlying structures of their operating environments and the cues that provide insights for understanding those environments</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Unfortunately, when we talk about leveraging complex information systems, particularly in business management or logistics, we don’t see many of these opportunities</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We see either IS </a:t>
            </a:r>
            <a:r>
              <a:rPr lang="en-US" sz="1200" dirty="0" err="1">
                <a:ea typeface="Calibri" panose="020F0502020204030204" pitchFamily="34" charset="0"/>
              </a:rPr>
              <a:t>buttonology</a:t>
            </a:r>
            <a:r>
              <a:rPr lang="en-US" sz="1200" dirty="0">
                <a:ea typeface="Calibri" panose="020F0502020204030204" pitchFamily="34" charset="0"/>
              </a:rPr>
              <a:t> training or seminar/lecture-style education. The Beer Game is an example of the latter.</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While the Beer Game teaches participants about the bull whip effect (the violent oscillation of inventory between high inventory and backlog due to information latency) and its impact on supply chain management. That’s great, but it doesn’t develop their intuition for identifying it using their real-world information systems</a:t>
            </a: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Business management instruction is often divided between training on the </a:t>
            </a:r>
            <a:r>
              <a:rPr lang="en-US" sz="1200" dirty="0" err="1">
                <a:ea typeface="Calibri" panose="020F0502020204030204" pitchFamily="34" charset="0"/>
              </a:rPr>
              <a:t>buttonology</a:t>
            </a:r>
            <a:r>
              <a:rPr lang="en-US" sz="1200" dirty="0">
                <a:ea typeface="Calibri" panose="020F0502020204030204" pitchFamily="34" charset="0"/>
              </a:rPr>
              <a:t> of ISs and education regarding supply chain dynamics.</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Navigating an interface vs. understanding the bull-whip effect</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Neither develops user competencies for leveraging ISs in context.</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5</a:t>
            </a:fld>
            <a:endParaRPr lang="en-US"/>
          </a:p>
        </p:txBody>
      </p:sp>
    </p:spTree>
    <p:extLst>
      <p:ext uri="{BB962C8B-B14F-4D97-AF65-F5344CB8AC3E}">
        <p14:creationId xmlns:p14="http://schemas.microsoft.com/office/powerpoint/2010/main" val="1382477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pPr>
            <a:r>
              <a:rPr lang="en-US" sz="1200" dirty="0">
                <a:ea typeface="Calibri" panose="020F0502020204030204" pitchFamily="34" charset="0"/>
              </a:rPr>
              <a:t>Now business schools have increasingly received a demand signal to fill the gap,</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To provide graduates with a better understanding of how to leverage complex business ISs (enterprise resource planning tools) in context</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This has resulted in a couple of simulation-supported scenario-based training or education environments.</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While these are valuable tools for education, they are not organization, process, or platform-specific. They do not develop intuition for the specific problems, operating environments, and tools participants can expect in the real world.</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To support development of NDM abilities, these environments would need to be tailored to specific organizations, their processes and ISs</a:t>
            </a: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Businesses have increasingly recognized this issue and leveraged a demand signal to business schools to bridge the gap, resulting in simulations like </a:t>
            </a:r>
            <a:r>
              <a:rPr lang="en-US" sz="1200" dirty="0" err="1">
                <a:ea typeface="Calibri" panose="020F0502020204030204" pitchFamily="34" charset="0"/>
              </a:rPr>
              <a:t>ERPSim</a:t>
            </a:r>
            <a:r>
              <a:rPr lang="en-US" sz="1200" dirty="0">
                <a:ea typeface="Calibri" panose="020F0502020204030204" pitchFamily="34" charset="0"/>
              </a:rPr>
              <a:t> (Enterprise Resource Planning tool Sim), which present participants with an opportunity to practice use of real-world ISs in context.</a:t>
            </a:r>
          </a:p>
          <a:p>
            <a:pPr algn="l">
              <a:spcBef>
                <a:spcPts val="2400"/>
              </a:spcBef>
            </a:pPr>
            <a:endParaRPr lang="en-US" sz="1200" dirty="0">
              <a:ea typeface="Calibri" panose="020F0502020204030204" pitchFamily="34" charset="0"/>
            </a:endParaRPr>
          </a:p>
          <a:p>
            <a:pPr algn="l">
              <a:spcBef>
                <a:spcPts val="2400"/>
              </a:spcBef>
            </a:pPr>
            <a:r>
              <a:rPr lang="en-US" sz="1200" dirty="0">
                <a:ea typeface="Calibri" panose="020F0502020204030204" pitchFamily="34" charset="0"/>
              </a:rPr>
              <a:t>Unfortunately, the scenarios used for education simulations (including </a:t>
            </a:r>
            <a:r>
              <a:rPr lang="en-US" sz="1200" dirty="0" err="1">
                <a:ea typeface="Calibri" panose="020F0502020204030204" pitchFamily="34" charset="0"/>
              </a:rPr>
              <a:t>ERPSim</a:t>
            </a:r>
            <a:r>
              <a:rPr lang="en-US" sz="1200" dirty="0">
                <a:ea typeface="Calibri" panose="020F0502020204030204" pitchFamily="34" charset="0"/>
              </a:rPr>
              <a:t>) leverage generic contexts, such as generic business processes for notional companies. These are insufficient for developing intuition, as NDM training environments must represent the specific operating environment, systems, and processes where the trainee is expected to operate, with context-appropriate cues and feedback. </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6</a:t>
            </a:fld>
            <a:endParaRPr lang="en-US"/>
          </a:p>
        </p:txBody>
      </p:sp>
    </p:spTree>
    <p:extLst>
      <p:ext uri="{BB962C8B-B14F-4D97-AF65-F5344CB8AC3E}">
        <p14:creationId xmlns:p14="http://schemas.microsoft.com/office/powerpoint/2010/main" val="1373262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Now we’re going to transition to what this means for our simulation-supported training environments in the DoD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Our simulation capabilities greatly exceed those found in commercial training or academic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Unfortunately, we are still quite limited in the extent to which we include information systems in our staff training environments and wargames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Approaches to interoperability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Limitations: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libri" panose="020F0502020204030204" pitchFamily="34" charset="0"/>
              </a:rPr>
              <a:t>With regard to simulation of STS dynamics, while communications effects servers can simulate propagation effects, network effects, and even cyber-attacks/electronic warfare in Sim-C2 environments, they do not the effects of human-in-the-loop (</a:t>
            </a:r>
            <a:r>
              <a:rPr lang="en-US" sz="1200" dirty="0" err="1">
                <a:ea typeface="Calibri" panose="020F0502020204030204" pitchFamily="34" charset="0"/>
              </a:rPr>
              <a:t>HitL</a:t>
            </a:r>
            <a:r>
              <a:rPr lang="en-US" sz="1200" dirty="0">
                <a:ea typeface="Calibri" panose="020F0502020204030204" pitchFamily="34" charset="0"/>
              </a:rPr>
              <a:t>) processes related to the measurement and entry of information into ISs, or certain cyber attacks which would include manipulation of data within ISs.</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7</a:t>
            </a:fld>
            <a:endParaRPr lang="en-US"/>
          </a:p>
        </p:txBody>
      </p:sp>
    </p:spTree>
    <p:extLst>
      <p:ext uri="{BB962C8B-B14F-4D97-AF65-F5344CB8AC3E}">
        <p14:creationId xmlns:p14="http://schemas.microsoft.com/office/powerpoint/2010/main" val="3369929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my research I propose a new approach to our design of simulation environments.</a:t>
            </a:r>
          </a:p>
          <a:p>
            <a:endParaRPr lang="en-US" dirty="0"/>
          </a:p>
          <a:p>
            <a:r>
              <a:rPr lang="en-US" dirty="0"/>
              <a:t>On the row of arrows you can see the conventional perspective for sim-C2 information exchange. The objective for sim-C2 integration is to achieve information exchange from the simulation to the C2 system, so the training audience can see what’s happening in the simulation. </a:t>
            </a:r>
          </a:p>
          <a:p>
            <a:endParaRPr lang="en-US" dirty="0"/>
          </a:p>
          <a:p>
            <a:r>
              <a:rPr lang="en-US" dirty="0"/>
              <a:t>Think populating unit locations on BFT or C2PC. Simulation ground truth is immediately and accurately displayed in the operational IS.</a:t>
            </a:r>
          </a:p>
          <a:p>
            <a:endParaRPr lang="en-US" dirty="0"/>
          </a:p>
          <a:p>
            <a:r>
              <a:rPr lang="en-US" dirty="0"/>
              <a:t>The best example of the limitations of this approach can be seen in JDLM-BCS3 integration.  (Case Study)</a:t>
            </a:r>
          </a:p>
          <a:p>
            <a:endParaRPr lang="en-US" dirty="0"/>
          </a:p>
          <a:p>
            <a:r>
              <a:rPr lang="en-US" dirty="0"/>
              <a:t>I propose we change our approach to the bottom row of arrows. Instead of just viewing sim-IS information exchange as an data exchange engineering problem, it should be viewed as an extension of the simulation environment design problem. </a:t>
            </a:r>
          </a:p>
          <a:p>
            <a:endParaRPr lang="en-US" dirty="0"/>
          </a:p>
          <a:p>
            <a:r>
              <a:rPr lang="en-US" dirty="0"/>
              <a:t>The way we exchange information is in effect a simulation of the sociotechnical processes through which information is exchanged in the real world.</a:t>
            </a:r>
          </a:p>
        </p:txBody>
      </p:sp>
      <p:sp>
        <p:nvSpPr>
          <p:cNvPr id="4" name="Slide Number Placeholder 3"/>
          <p:cNvSpPr>
            <a:spLocks noGrp="1"/>
          </p:cNvSpPr>
          <p:nvPr>
            <p:ph type="sldNum" sz="quarter" idx="5"/>
          </p:nvPr>
        </p:nvSpPr>
        <p:spPr/>
        <p:txBody>
          <a:bodyPr/>
          <a:lstStyle/>
          <a:p>
            <a:fld id="{19B7727F-B4C7-4F21-9B24-9CA3094F7D32}" type="slidenum">
              <a:rPr lang="en-US" smtClean="0"/>
              <a:t>8</a:t>
            </a:fld>
            <a:endParaRPr lang="en-US"/>
          </a:p>
        </p:txBody>
      </p:sp>
    </p:spTree>
    <p:extLst>
      <p:ext uri="{BB962C8B-B14F-4D97-AF65-F5344CB8AC3E}">
        <p14:creationId xmlns:p14="http://schemas.microsoft.com/office/powerpoint/2010/main" val="3989438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believe robotic process automation (RPA) provides a valuable means of achieving this sim-IS information exchange and simulating the requisite STS dynamics</a:t>
            </a:r>
          </a:p>
          <a:p>
            <a:endParaRPr lang="en-US" dirty="0"/>
          </a:p>
          <a:p>
            <a:r>
              <a:rPr lang="en-US" dirty="0"/>
              <a:t>RPA is a COTS product with multiple vendors which is low-overhead, requires no engineering changes on the part of the information system with which it is paired, and it is modular</a:t>
            </a:r>
          </a:p>
          <a:p>
            <a:endParaRPr lang="en-US" dirty="0"/>
          </a:p>
          <a:p>
            <a:r>
              <a:rPr lang="en-US" dirty="0"/>
              <a:t>RPA modules can be run either locally on a machine or from a centralized server hosted elsewhere. They can be run in either manned or unattended modes.</a:t>
            </a:r>
          </a:p>
          <a:p>
            <a:endParaRPr lang="en-US" dirty="0"/>
          </a:p>
        </p:txBody>
      </p:sp>
      <p:sp>
        <p:nvSpPr>
          <p:cNvPr id="4" name="Slide Number Placeholder 3"/>
          <p:cNvSpPr>
            <a:spLocks noGrp="1"/>
          </p:cNvSpPr>
          <p:nvPr>
            <p:ph type="sldNum" sz="quarter" idx="5"/>
          </p:nvPr>
        </p:nvSpPr>
        <p:spPr/>
        <p:txBody>
          <a:bodyPr/>
          <a:lstStyle/>
          <a:p>
            <a:fld id="{19B7727F-B4C7-4F21-9B24-9CA3094F7D32}" type="slidenum">
              <a:rPr lang="en-US" smtClean="0"/>
              <a:t>9</a:t>
            </a:fld>
            <a:endParaRPr lang="en-US"/>
          </a:p>
        </p:txBody>
      </p:sp>
    </p:spTree>
    <p:extLst>
      <p:ext uri="{BB962C8B-B14F-4D97-AF65-F5344CB8AC3E}">
        <p14:creationId xmlns:p14="http://schemas.microsoft.com/office/powerpoint/2010/main" val="859417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high-level overview of the proposed architecture for RPA-based Sim-IS information exchange</a:t>
            </a:r>
          </a:p>
          <a:p>
            <a:endParaRPr lang="en-US" dirty="0"/>
          </a:p>
          <a:p>
            <a:r>
              <a:rPr lang="en-US" dirty="0"/>
              <a:t>The architecture can be discussed in two parts:</a:t>
            </a:r>
          </a:p>
          <a:p>
            <a:r>
              <a:rPr lang="en-US" dirty="0"/>
              <a:t>	</a:t>
            </a:r>
          </a:p>
          <a:p>
            <a:r>
              <a:rPr lang="en-US" dirty="0"/>
              <a:t>	First is the </a:t>
            </a:r>
            <a:r>
              <a:rPr lang="en-US" dirty="0" err="1"/>
              <a:t>StartEx</a:t>
            </a:r>
            <a:r>
              <a:rPr lang="en-US" dirty="0"/>
              <a:t> data generation and synchronization problem.  This is an important problem for sim-IS information exchange regardless of 		whether an RPA-based approach is used, but the use of RPA brings in some additional considerations</a:t>
            </a:r>
          </a:p>
          <a:p>
            <a:endParaRPr lang="en-US" dirty="0"/>
          </a:p>
          <a:p>
            <a:r>
              <a:rPr lang="en-US" dirty="0"/>
              <a:t>	Second is the dynamic sim-IS information exchange via RPA</a:t>
            </a:r>
          </a:p>
          <a:p>
            <a:r>
              <a:rPr lang="en-US" dirty="0"/>
              <a:t>		</a:t>
            </a:r>
          </a:p>
          <a:p>
            <a:r>
              <a:rPr lang="en-US" dirty="0"/>
              <a:t>		There are four general types of RPA modules required</a:t>
            </a:r>
          </a:p>
          <a:p>
            <a:r>
              <a:rPr lang="en-US" dirty="0"/>
              <a:t>			Sim data extraction</a:t>
            </a:r>
          </a:p>
          <a:p>
            <a:r>
              <a:rPr lang="en-US" dirty="0"/>
              <a:t>			Data translation</a:t>
            </a:r>
          </a:p>
          <a:p>
            <a:r>
              <a:rPr lang="en-US" dirty="0"/>
              <a:t>			Data modification (simulation of STS dynamics)</a:t>
            </a:r>
          </a:p>
          <a:p>
            <a:r>
              <a:rPr lang="en-US" dirty="0"/>
              <a:t>			IS data entry</a:t>
            </a:r>
          </a:p>
          <a:p>
            <a:r>
              <a:rPr lang="en-US" dirty="0"/>
              <a:t>		The RPA schedule serves largely as a discrete event simulation schedule does, scheduling every event and directing actions</a:t>
            </a:r>
          </a:p>
        </p:txBody>
      </p:sp>
      <p:sp>
        <p:nvSpPr>
          <p:cNvPr id="4" name="Slide Number Placeholder 3"/>
          <p:cNvSpPr>
            <a:spLocks noGrp="1"/>
          </p:cNvSpPr>
          <p:nvPr>
            <p:ph type="sldNum" sz="quarter" idx="5"/>
          </p:nvPr>
        </p:nvSpPr>
        <p:spPr/>
        <p:txBody>
          <a:bodyPr/>
          <a:lstStyle/>
          <a:p>
            <a:fld id="{19B7727F-B4C7-4F21-9B24-9CA3094F7D32}" type="slidenum">
              <a:rPr lang="en-US" smtClean="0"/>
              <a:t>10</a:t>
            </a:fld>
            <a:endParaRPr lang="en-US"/>
          </a:p>
        </p:txBody>
      </p:sp>
    </p:spTree>
    <p:extLst>
      <p:ext uri="{BB962C8B-B14F-4D97-AF65-F5344CB8AC3E}">
        <p14:creationId xmlns:p14="http://schemas.microsoft.com/office/powerpoint/2010/main" val="4250625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EC31FA3-FD41-4E14-9C59-DF1836DF62CA}"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3341312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C31FA3-FD41-4E14-9C59-DF1836DF62CA}"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2742088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C31FA3-FD41-4E14-9C59-DF1836DF62CA}"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736901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C31FA3-FD41-4E14-9C59-DF1836DF62CA}"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316262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C31FA3-FD41-4E14-9C59-DF1836DF62CA}"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3318045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C31FA3-FD41-4E14-9C59-DF1836DF62CA}"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3709851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C31FA3-FD41-4E14-9C59-DF1836DF62CA}" type="datetimeFigureOut">
              <a:rPr lang="en-US" smtClean="0"/>
              <a:t>5/16/2022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1222494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C31FA3-FD41-4E14-9C59-DF1836DF62CA}" type="datetimeFigureOut">
              <a:rPr lang="en-US" smtClean="0"/>
              <a:t>5/16/2022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1611911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31FA3-FD41-4E14-9C59-DF1836DF62CA}" type="datetimeFigureOut">
              <a:rPr lang="en-US" smtClean="0"/>
              <a:t>5/16/2022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95078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C31FA3-FD41-4E14-9C59-DF1836DF62CA}"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3575043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C31FA3-FD41-4E14-9C59-DF1836DF62CA}"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9FA0-F8A9-4930-85E6-45228687537E}" type="slidenum">
              <a:rPr lang="en-US" smtClean="0"/>
              <a:t>‹#›</a:t>
            </a:fld>
            <a:endParaRPr lang="en-US"/>
          </a:p>
        </p:txBody>
      </p:sp>
    </p:spTree>
    <p:extLst>
      <p:ext uri="{BB962C8B-B14F-4D97-AF65-F5344CB8AC3E}">
        <p14:creationId xmlns:p14="http://schemas.microsoft.com/office/powerpoint/2010/main" val="2828659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C31FA3-FD41-4E14-9C59-DF1836DF62CA}" type="datetimeFigureOut">
              <a:rPr lang="en-US" smtClean="0"/>
              <a:t>5/16/2022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FA9FA0-F8A9-4930-85E6-45228687537E}" type="slidenum">
              <a:rPr lang="en-US" smtClean="0"/>
              <a:t>‹#›</a:t>
            </a:fld>
            <a:endParaRPr lang="en-US"/>
          </a:p>
        </p:txBody>
      </p:sp>
    </p:spTree>
    <p:extLst>
      <p:ext uri="{BB962C8B-B14F-4D97-AF65-F5344CB8AC3E}">
        <p14:creationId xmlns:p14="http://schemas.microsoft.com/office/powerpoint/2010/main" val="2094425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Visio_Drawing1.vsd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package" Target="../embeddings/Microsoft_Visio_Drawing2.vsd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Visio_Drawing.vsdx"/></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532503" y="2446021"/>
            <a:ext cx="11311666" cy="1714500"/>
          </a:xfrm>
        </p:spPr>
        <p:txBody>
          <a:bodyPr>
            <a:normAutofit fontScale="90000"/>
          </a:bodyPr>
          <a:lstStyle/>
          <a:p>
            <a:r>
              <a:rPr lang="en-US" dirty="0"/>
              <a:t>Exploiting Kasparov’s Law</a:t>
            </a:r>
            <a:br>
              <a:rPr lang="en-US" dirty="0"/>
            </a:br>
            <a:r>
              <a:rPr lang="en-US" sz="4000" dirty="0"/>
              <a:t>Enhancing Simulation-Information System Environments</a:t>
            </a:r>
            <a:br>
              <a:rPr lang="en-US" sz="4000" dirty="0"/>
            </a:br>
            <a:r>
              <a:rPr lang="en-US" sz="4000" dirty="0"/>
              <a:t>through Robotic Process Automation</a:t>
            </a:r>
            <a:endParaRPr lang="en-US" dirty="0"/>
          </a:p>
        </p:txBody>
      </p:sp>
      <p:sp>
        <p:nvSpPr>
          <p:cNvPr id="6" name="Title 1">
            <a:extLst>
              <a:ext uri="{FF2B5EF4-FFF2-40B4-BE49-F238E27FC236}">
                <a16:creationId xmlns:a16="http://schemas.microsoft.com/office/drawing/2014/main" id="{4D37D5D3-C13D-437D-9274-B516F0CFC89F}"/>
              </a:ext>
            </a:extLst>
          </p:cNvPr>
          <p:cNvSpPr txBox="1">
            <a:spLocks/>
          </p:cNvSpPr>
          <p:nvPr/>
        </p:nvSpPr>
        <p:spPr>
          <a:xfrm>
            <a:off x="1524000" y="6157852"/>
            <a:ext cx="9144000" cy="419100"/>
          </a:xfrm>
          <a:prstGeom prst="rect">
            <a:avLst/>
          </a:prstGeom>
        </p:spPr>
        <p:txBody>
          <a:bodyPr vert="horz" lIns="91440" tIns="45720" rIns="91440" bIns="45720" rtlCol="0" anchor="b">
            <a:normAutofit fontScale="4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latin typeface="+mn-lt"/>
              </a:rPr>
              <a:t>Maj Matt Morse     25 May 2022</a:t>
            </a:r>
          </a:p>
        </p:txBody>
      </p:sp>
    </p:spTree>
    <p:extLst>
      <p:ext uri="{BB962C8B-B14F-4D97-AF65-F5344CB8AC3E}">
        <p14:creationId xmlns:p14="http://schemas.microsoft.com/office/powerpoint/2010/main" val="2248348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367444"/>
            <a:ext cx="9144000" cy="718782"/>
          </a:xfrm>
        </p:spPr>
        <p:txBody>
          <a:bodyPr>
            <a:noAutofit/>
          </a:bodyPr>
          <a:lstStyle/>
          <a:p>
            <a:r>
              <a:rPr lang="en-US" sz="3600" dirty="0"/>
              <a:t>Proposed Architecture for RPA-based Sim-IS Information Exchange</a:t>
            </a:r>
          </a:p>
        </p:txBody>
      </p:sp>
      <p:graphicFrame>
        <p:nvGraphicFramePr>
          <p:cNvPr id="5" name="Object 4">
            <a:extLst>
              <a:ext uri="{FF2B5EF4-FFF2-40B4-BE49-F238E27FC236}">
                <a16:creationId xmlns:a16="http://schemas.microsoft.com/office/drawing/2014/main" id="{FF6DC7DC-7C20-4382-A6E7-F9850A687E2E}"/>
              </a:ext>
            </a:extLst>
          </p:cNvPr>
          <p:cNvGraphicFramePr>
            <a:graphicFrameLocks noChangeAspect="1"/>
          </p:cNvGraphicFramePr>
          <p:nvPr>
            <p:extLst>
              <p:ext uri="{D42A27DB-BD31-4B8C-83A1-F6EECF244321}">
                <p14:modId xmlns:p14="http://schemas.microsoft.com/office/powerpoint/2010/main" val="4072394302"/>
              </p:ext>
            </p:extLst>
          </p:nvPr>
        </p:nvGraphicFramePr>
        <p:xfrm>
          <a:off x="3242475" y="2592359"/>
          <a:ext cx="8297842" cy="4088931"/>
        </p:xfrm>
        <a:graphic>
          <a:graphicData uri="http://schemas.openxmlformats.org/presentationml/2006/ole">
            <mc:AlternateContent xmlns:mc="http://schemas.openxmlformats.org/markup-compatibility/2006">
              <mc:Choice xmlns:v="urn:schemas-microsoft-com:vml" Requires="v">
                <p:oleObj spid="_x0000_s3101" name="Visio" r:id="rId4" imgW="8671489" imgH="4286179" progId="Visio.Drawing.15">
                  <p:embed/>
                </p:oleObj>
              </mc:Choice>
              <mc:Fallback>
                <p:oleObj name="Visio" r:id="rId4" imgW="8671489" imgH="4286179"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2475" y="2592359"/>
                        <a:ext cx="8297842" cy="4088931"/>
                      </a:xfrm>
                      <a:prstGeom prst="rect">
                        <a:avLst/>
                      </a:prstGeom>
                      <a:noFill/>
                    </p:spPr>
                  </p:pic>
                </p:oleObj>
              </mc:Fallback>
            </mc:AlternateContent>
          </a:graphicData>
        </a:graphic>
      </p:graphicFrame>
      <p:sp>
        <p:nvSpPr>
          <p:cNvPr id="6" name="Content Placeholder 2">
            <a:extLst>
              <a:ext uri="{FF2B5EF4-FFF2-40B4-BE49-F238E27FC236}">
                <a16:creationId xmlns:a16="http://schemas.microsoft.com/office/drawing/2014/main" id="{FE774B94-DE41-47FE-9C9C-52AE4F9B2515}"/>
              </a:ext>
            </a:extLst>
          </p:cNvPr>
          <p:cNvSpPr txBox="1">
            <a:spLocks/>
          </p:cNvSpPr>
          <p:nvPr/>
        </p:nvSpPr>
        <p:spPr>
          <a:xfrm>
            <a:off x="499274" y="1127572"/>
            <a:ext cx="6322262" cy="218698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1800" dirty="0">
                <a:effectLst/>
                <a:ea typeface="Calibri" panose="020F0502020204030204" pitchFamily="34" charset="0"/>
              </a:rPr>
              <a:t>Two key components:</a:t>
            </a:r>
          </a:p>
          <a:p>
            <a:pPr algn="l">
              <a:spcBef>
                <a:spcPts val="2400"/>
              </a:spcBef>
            </a:pPr>
            <a:r>
              <a:rPr lang="en-US" sz="1800" dirty="0">
                <a:ea typeface="Calibri" panose="020F0502020204030204" pitchFamily="34" charset="0"/>
              </a:rPr>
              <a:t>	Sim-IS </a:t>
            </a:r>
            <a:r>
              <a:rPr lang="en-US" sz="1800" dirty="0" err="1">
                <a:ea typeface="Calibri" panose="020F0502020204030204" pitchFamily="34" charset="0"/>
              </a:rPr>
              <a:t>StartEx</a:t>
            </a:r>
            <a:r>
              <a:rPr lang="en-US" sz="1800" dirty="0">
                <a:ea typeface="Calibri" panose="020F0502020204030204" pitchFamily="34" charset="0"/>
              </a:rPr>
              <a:t> Data Generation and Synchronization</a:t>
            </a:r>
          </a:p>
          <a:p>
            <a:pPr algn="l">
              <a:spcBef>
                <a:spcPts val="2400"/>
              </a:spcBef>
            </a:pPr>
            <a:r>
              <a:rPr lang="en-US" sz="1800" dirty="0">
                <a:effectLst/>
                <a:ea typeface="Calibri" panose="020F0502020204030204" pitchFamily="34" charset="0"/>
              </a:rPr>
              <a:t>	Dynamic RPA-based Sim-IS Information Exchange </a:t>
            </a:r>
          </a:p>
        </p:txBody>
      </p:sp>
    </p:spTree>
    <p:extLst>
      <p:ext uri="{BB962C8B-B14F-4D97-AF65-F5344CB8AC3E}">
        <p14:creationId xmlns:p14="http://schemas.microsoft.com/office/powerpoint/2010/main" val="472904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290648" y="-2803"/>
            <a:ext cx="9626053" cy="718782"/>
          </a:xfrm>
        </p:spPr>
        <p:txBody>
          <a:bodyPr>
            <a:noAutofit/>
          </a:bodyPr>
          <a:lstStyle/>
          <a:p>
            <a:r>
              <a:rPr lang="en-US" sz="3600" dirty="0"/>
              <a:t>Modularity of the RPA Architecture Supports Reuse</a:t>
            </a:r>
          </a:p>
        </p:txBody>
      </p:sp>
      <p:graphicFrame>
        <p:nvGraphicFramePr>
          <p:cNvPr id="4" name="Object 3">
            <a:extLst>
              <a:ext uri="{FF2B5EF4-FFF2-40B4-BE49-F238E27FC236}">
                <a16:creationId xmlns:a16="http://schemas.microsoft.com/office/drawing/2014/main" id="{5B04F62A-3DD5-4333-A644-9CA0A986D049}"/>
              </a:ext>
            </a:extLst>
          </p:cNvPr>
          <p:cNvGraphicFramePr>
            <a:graphicFrameLocks noChangeAspect="1"/>
          </p:cNvGraphicFramePr>
          <p:nvPr>
            <p:extLst>
              <p:ext uri="{D42A27DB-BD31-4B8C-83A1-F6EECF244321}">
                <p14:modId xmlns:p14="http://schemas.microsoft.com/office/powerpoint/2010/main" val="1289277722"/>
              </p:ext>
            </p:extLst>
          </p:nvPr>
        </p:nvGraphicFramePr>
        <p:xfrm>
          <a:off x="1065479" y="1015273"/>
          <a:ext cx="10050448" cy="5400240"/>
        </p:xfrm>
        <a:graphic>
          <a:graphicData uri="http://schemas.openxmlformats.org/presentationml/2006/ole">
            <mc:AlternateContent xmlns:mc="http://schemas.openxmlformats.org/markup-compatibility/2006">
              <mc:Choice xmlns:v="urn:schemas-microsoft-com:vml" Requires="v">
                <p:oleObj spid="_x0000_s2077" name="Visio" r:id="rId4" imgW="5078535" imgH="2750977" progId="Visio.Drawing.15">
                  <p:embed/>
                </p:oleObj>
              </mc:Choice>
              <mc:Fallback>
                <p:oleObj name="Visio" r:id="rId4" imgW="5078535" imgH="2750977" progId="Visio.Drawing.15">
                  <p:embed/>
                  <p:pic>
                    <p:nvPicPr>
                      <p:cNvPr id="0" name="Object 1"/>
                      <p:cNvPicPr>
                        <a:picLocks noChangeAspect="1" noChangeArrowheads="1"/>
                      </p:cNvPicPr>
                      <p:nvPr/>
                    </p:nvPicPr>
                    <p:blipFill>
                      <a:blip r:embed="rId5"/>
                      <a:srcRect/>
                      <a:stretch>
                        <a:fillRect/>
                      </a:stretch>
                    </p:blipFill>
                    <p:spPr bwMode="auto">
                      <a:xfrm>
                        <a:off x="1065479" y="1015273"/>
                        <a:ext cx="10050448" cy="5400240"/>
                      </a:xfrm>
                      <a:prstGeom prst="rect">
                        <a:avLst/>
                      </a:prstGeom>
                      <a:noFill/>
                    </p:spPr>
                  </p:pic>
                </p:oleObj>
              </mc:Fallback>
            </mc:AlternateContent>
          </a:graphicData>
        </a:graphic>
      </p:graphicFrame>
    </p:spTree>
    <p:extLst>
      <p:ext uri="{BB962C8B-B14F-4D97-AF65-F5344CB8AC3E}">
        <p14:creationId xmlns:p14="http://schemas.microsoft.com/office/powerpoint/2010/main" val="286554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0"/>
            <a:ext cx="9144000" cy="718782"/>
          </a:xfrm>
        </p:spPr>
        <p:txBody>
          <a:bodyPr>
            <a:noAutofit/>
          </a:bodyPr>
          <a:lstStyle/>
          <a:p>
            <a:r>
              <a:rPr lang="en-US" sz="3600" dirty="0"/>
              <a:t>Research Hypotheses</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77774"/>
            <a:ext cx="10616269" cy="41909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800" dirty="0">
                <a:effectLst/>
                <a:ea typeface="Calibri" panose="020F0502020204030204" pitchFamily="34" charset="0"/>
              </a:rPr>
              <a:t>RQ1:</a:t>
            </a:r>
          </a:p>
          <a:p>
            <a:pPr algn="l">
              <a:spcBef>
                <a:spcPts val="0"/>
              </a:spcBef>
            </a:pPr>
            <a:r>
              <a:rPr lang="en-US" sz="1800" dirty="0">
                <a:effectLst/>
                <a:ea typeface="Calibri" panose="020F0502020204030204" pitchFamily="34" charset="0"/>
              </a:rPr>
              <a:t>         Ho 1: An RPA-based, outside-in approach to automated Sim-IS information exchange produces a 	representation that simulates temporal dynamics of information exchange of a target sociotechnical 	system that is not sufficient to support staff training.</a:t>
            </a:r>
          </a:p>
          <a:p>
            <a:pPr algn="l">
              <a:spcBef>
                <a:spcPts val="0"/>
              </a:spcBef>
            </a:pPr>
            <a:endParaRPr lang="en-US" sz="1800" dirty="0">
              <a:effectLst/>
              <a:ea typeface="Calibri" panose="020F0502020204030204" pitchFamily="34" charset="0"/>
            </a:endParaRPr>
          </a:p>
          <a:p>
            <a:pPr algn="l">
              <a:spcBef>
                <a:spcPts val="0"/>
              </a:spcBef>
            </a:pPr>
            <a:r>
              <a:rPr lang="en-US" sz="1800" dirty="0">
                <a:effectLst/>
                <a:ea typeface="Calibri" panose="020F0502020204030204" pitchFamily="34" charset="0"/>
              </a:rPr>
              <a:t>         Ho 2: An RPA-based, outside-in approach to automated Sim-IS information exchange produces a 	representation that simulates the degradation of information exchanged in a target sociotechnical 	system that is not sufficient to support staff training.</a:t>
            </a:r>
          </a:p>
          <a:p>
            <a:pPr algn="l">
              <a:spcBef>
                <a:spcPts val="0"/>
              </a:spcBef>
            </a:pPr>
            <a:endParaRPr lang="en-US" sz="1800" dirty="0">
              <a:effectLst/>
              <a:ea typeface="Calibri" panose="020F0502020204030204" pitchFamily="34" charset="0"/>
            </a:endParaRPr>
          </a:p>
          <a:p>
            <a:pPr algn="l">
              <a:spcBef>
                <a:spcPts val="0"/>
              </a:spcBef>
            </a:pPr>
            <a:r>
              <a:rPr lang="en-US" sz="1800" dirty="0">
                <a:ea typeface="Calibri" panose="020F0502020204030204" pitchFamily="34" charset="0"/>
              </a:rPr>
              <a:t>RQ2:</a:t>
            </a:r>
          </a:p>
          <a:p>
            <a:pPr algn="l">
              <a:spcBef>
                <a:spcPts val="0"/>
              </a:spcBef>
            </a:pPr>
            <a:r>
              <a:rPr lang="en-US" sz="1800" dirty="0">
                <a:effectLst/>
                <a:ea typeface="Calibri" panose="020F0502020204030204" pitchFamily="34" charset="0"/>
              </a:rPr>
              <a:t>         Ho 3: An RPA-based, outside-in approach to automated Sim-IS information exchange produces an exchange 	of ground truth simulation information to a target information system with insufficient accuracy, 	precision, or timeliness to support staff training.</a:t>
            </a:r>
          </a:p>
          <a:p>
            <a:pPr algn="l">
              <a:spcBef>
                <a:spcPts val="0"/>
              </a:spcBef>
            </a:pPr>
            <a:endParaRPr lang="en-US" sz="1800" dirty="0">
              <a:effectLst/>
              <a:ea typeface="Calibri" panose="020F0502020204030204" pitchFamily="34" charset="0"/>
            </a:endParaRPr>
          </a:p>
        </p:txBody>
      </p:sp>
    </p:spTree>
    <p:extLst>
      <p:ext uri="{BB962C8B-B14F-4D97-AF65-F5344CB8AC3E}">
        <p14:creationId xmlns:p14="http://schemas.microsoft.com/office/powerpoint/2010/main" val="3678680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0"/>
            <a:ext cx="9144000" cy="718782"/>
          </a:xfrm>
        </p:spPr>
        <p:txBody>
          <a:bodyPr>
            <a:noAutofit/>
          </a:bodyPr>
          <a:lstStyle/>
          <a:p>
            <a:r>
              <a:rPr lang="en-US" sz="3600" dirty="0"/>
              <a:t>Verification &amp; Validation Approach</a:t>
            </a:r>
          </a:p>
        </p:txBody>
      </p:sp>
      <p:sp>
        <p:nvSpPr>
          <p:cNvPr id="6" name="Content Placeholder 2">
            <a:extLst>
              <a:ext uri="{FF2B5EF4-FFF2-40B4-BE49-F238E27FC236}">
                <a16:creationId xmlns:a16="http://schemas.microsoft.com/office/drawing/2014/main" id="{248B0E8D-FA98-4911-9C8E-EDE3EB54B57C}"/>
              </a:ext>
            </a:extLst>
          </p:cNvPr>
          <p:cNvSpPr txBox="1">
            <a:spLocks/>
          </p:cNvSpPr>
          <p:nvPr/>
        </p:nvSpPr>
        <p:spPr>
          <a:xfrm>
            <a:off x="183930" y="1669612"/>
            <a:ext cx="11096298"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800100" lvl="1" indent="-342900" algn="l">
              <a:buFontTx/>
              <a:buChar char="-"/>
            </a:pPr>
            <a:r>
              <a:rPr lang="en-US" dirty="0"/>
              <a:t>Verification – is the RPA-based Sim-IS architecture prototype built correctly?</a:t>
            </a:r>
          </a:p>
          <a:p>
            <a:pPr marL="1257300" lvl="2" indent="-342900" algn="l">
              <a:buFontTx/>
              <a:buChar char="-"/>
            </a:pPr>
            <a:r>
              <a:rPr lang="en-US" dirty="0"/>
              <a:t>Does it support Sim-IS information exchange as specified in the conceptual model? (H3)</a:t>
            </a:r>
          </a:p>
          <a:p>
            <a:pPr marL="1257300" lvl="2" indent="-342900" algn="l">
              <a:buFontTx/>
              <a:buChar char="-"/>
            </a:pPr>
            <a:r>
              <a:rPr lang="en-US" dirty="0"/>
              <a:t>Does it support simulation of STS dynamics in Sim-IS information exchange as specified in the conceptual model? (H1 &amp; H2)</a:t>
            </a:r>
          </a:p>
          <a:p>
            <a:pPr lvl="2" algn="l"/>
            <a:endParaRPr lang="en-US" dirty="0"/>
          </a:p>
          <a:p>
            <a:pPr marL="800100" lvl="1" indent="-342900" algn="l">
              <a:buFontTx/>
              <a:buChar char="-"/>
            </a:pPr>
            <a:r>
              <a:rPr lang="en-US" dirty="0"/>
              <a:t>Validation – does the RPA-based Sim-IS architecture prototype accurately represent real-world dynamics and meet research sponsor needs in context?</a:t>
            </a:r>
          </a:p>
          <a:p>
            <a:pPr marL="1257300" lvl="2" indent="-342900" algn="l">
              <a:buFontTx/>
              <a:buChar char="-"/>
            </a:pPr>
            <a:r>
              <a:rPr lang="en-US" dirty="0"/>
              <a:t>Verification of prototype performance relative to H1, H2, and H3 supports validation of performance for notional STS dynamics and tunability for different distributions. This is necessary but not sufficient for validation of the architecture.</a:t>
            </a:r>
          </a:p>
          <a:p>
            <a:pPr marL="1257300" lvl="2" indent="-342900" algn="l">
              <a:buFontTx/>
              <a:buChar char="-"/>
            </a:pPr>
            <a:r>
              <a:rPr lang="en-US" dirty="0"/>
              <a:t>Demonstration and interviews provide SME validation of the utility of a RPA-based Sim-IS information exchange approach </a:t>
            </a:r>
          </a:p>
          <a:p>
            <a:pPr marL="1257300" lvl="2" indent="-342900" algn="l">
              <a:buFontTx/>
              <a:buChar char="-"/>
            </a:pPr>
            <a:r>
              <a:rPr lang="en-US" dirty="0"/>
              <a:t>Validation also requires identification of real-world STS dynamics would be further supported by training effectiveness studies (future work – envisioned world problem)</a:t>
            </a:r>
          </a:p>
          <a:p>
            <a:pPr marL="1257300" lvl="2" indent="-342900" algn="l">
              <a:buFontTx/>
              <a:buChar char="-"/>
            </a:pPr>
            <a:endParaRPr lang="en-US" dirty="0"/>
          </a:p>
          <a:p>
            <a:pPr algn="l"/>
            <a:endParaRPr lang="en-US" dirty="0"/>
          </a:p>
        </p:txBody>
      </p:sp>
    </p:spTree>
    <p:extLst>
      <p:ext uri="{BB962C8B-B14F-4D97-AF65-F5344CB8AC3E}">
        <p14:creationId xmlns:p14="http://schemas.microsoft.com/office/powerpoint/2010/main" val="3078588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0EFFD-9A0B-46DD-AF55-FF3F1146B7B2}"/>
              </a:ext>
            </a:extLst>
          </p:cNvPr>
          <p:cNvSpPr>
            <a:spLocks noGrp="1"/>
          </p:cNvSpPr>
          <p:nvPr>
            <p:ph type="title"/>
          </p:nvPr>
        </p:nvSpPr>
        <p:spPr>
          <a:xfrm>
            <a:off x="1169725" y="-22440"/>
            <a:ext cx="9291917" cy="1322262"/>
          </a:xfrm>
        </p:spPr>
        <p:txBody>
          <a:bodyPr>
            <a:normAutofit/>
          </a:bodyPr>
          <a:lstStyle/>
          <a:p>
            <a:r>
              <a:rPr lang="en-US" sz="3200" dirty="0"/>
              <a:t>H1: Verification of Simulating Temporal Distributions: Unimodal Distributions</a:t>
            </a:r>
          </a:p>
        </p:txBody>
      </p:sp>
      <p:graphicFrame>
        <p:nvGraphicFramePr>
          <p:cNvPr id="4" name="Table 3">
            <a:extLst>
              <a:ext uri="{FF2B5EF4-FFF2-40B4-BE49-F238E27FC236}">
                <a16:creationId xmlns:a16="http://schemas.microsoft.com/office/drawing/2014/main" id="{191C5C7B-E614-4D50-BC9B-1F540CDCB599}"/>
              </a:ext>
            </a:extLst>
          </p:cNvPr>
          <p:cNvGraphicFramePr>
            <a:graphicFrameLocks noGrp="1"/>
          </p:cNvGraphicFramePr>
          <p:nvPr>
            <p:extLst>
              <p:ext uri="{D42A27DB-BD31-4B8C-83A1-F6EECF244321}">
                <p14:modId xmlns:p14="http://schemas.microsoft.com/office/powerpoint/2010/main" val="1872491884"/>
              </p:ext>
            </p:extLst>
          </p:nvPr>
        </p:nvGraphicFramePr>
        <p:xfrm>
          <a:off x="1123498" y="1004282"/>
          <a:ext cx="9945003" cy="2514600"/>
        </p:xfrm>
        <a:graphic>
          <a:graphicData uri="http://schemas.openxmlformats.org/drawingml/2006/table">
            <a:tbl>
              <a:tblPr>
                <a:tableStyleId>{5C22544A-7EE6-4342-B048-85BDC9FD1C3A}</a:tableStyleId>
              </a:tblPr>
              <a:tblGrid>
                <a:gridCol w="683849">
                  <a:extLst>
                    <a:ext uri="{9D8B030D-6E8A-4147-A177-3AD203B41FA5}">
                      <a16:colId xmlns:a16="http://schemas.microsoft.com/office/drawing/2014/main" val="1641751966"/>
                    </a:ext>
                  </a:extLst>
                </a:gridCol>
                <a:gridCol w="882814">
                  <a:extLst>
                    <a:ext uri="{9D8B030D-6E8A-4147-A177-3AD203B41FA5}">
                      <a16:colId xmlns:a16="http://schemas.microsoft.com/office/drawing/2014/main" val="75107300"/>
                    </a:ext>
                  </a:extLst>
                </a:gridCol>
                <a:gridCol w="1318334">
                  <a:extLst>
                    <a:ext uri="{9D8B030D-6E8A-4147-A177-3AD203B41FA5}">
                      <a16:colId xmlns:a16="http://schemas.microsoft.com/office/drawing/2014/main" val="681493702"/>
                    </a:ext>
                  </a:extLst>
                </a:gridCol>
                <a:gridCol w="1056443">
                  <a:extLst>
                    <a:ext uri="{9D8B030D-6E8A-4147-A177-3AD203B41FA5}">
                      <a16:colId xmlns:a16="http://schemas.microsoft.com/office/drawing/2014/main" val="4139005600"/>
                    </a:ext>
                  </a:extLst>
                </a:gridCol>
                <a:gridCol w="291783">
                  <a:extLst>
                    <a:ext uri="{9D8B030D-6E8A-4147-A177-3AD203B41FA5}">
                      <a16:colId xmlns:a16="http://schemas.microsoft.com/office/drawing/2014/main" val="2431669431"/>
                    </a:ext>
                  </a:extLst>
                </a:gridCol>
                <a:gridCol w="429454">
                  <a:extLst>
                    <a:ext uri="{9D8B030D-6E8A-4147-A177-3AD203B41FA5}">
                      <a16:colId xmlns:a16="http://schemas.microsoft.com/office/drawing/2014/main" val="3765845284"/>
                    </a:ext>
                  </a:extLst>
                </a:gridCol>
                <a:gridCol w="429454">
                  <a:extLst>
                    <a:ext uri="{9D8B030D-6E8A-4147-A177-3AD203B41FA5}">
                      <a16:colId xmlns:a16="http://schemas.microsoft.com/office/drawing/2014/main" val="1548867038"/>
                    </a:ext>
                  </a:extLst>
                </a:gridCol>
                <a:gridCol w="429454">
                  <a:extLst>
                    <a:ext uri="{9D8B030D-6E8A-4147-A177-3AD203B41FA5}">
                      <a16:colId xmlns:a16="http://schemas.microsoft.com/office/drawing/2014/main" val="653904851"/>
                    </a:ext>
                  </a:extLst>
                </a:gridCol>
                <a:gridCol w="429454">
                  <a:extLst>
                    <a:ext uri="{9D8B030D-6E8A-4147-A177-3AD203B41FA5}">
                      <a16:colId xmlns:a16="http://schemas.microsoft.com/office/drawing/2014/main" val="462276374"/>
                    </a:ext>
                  </a:extLst>
                </a:gridCol>
                <a:gridCol w="429454">
                  <a:extLst>
                    <a:ext uri="{9D8B030D-6E8A-4147-A177-3AD203B41FA5}">
                      <a16:colId xmlns:a16="http://schemas.microsoft.com/office/drawing/2014/main" val="895134666"/>
                    </a:ext>
                  </a:extLst>
                </a:gridCol>
                <a:gridCol w="588256">
                  <a:extLst>
                    <a:ext uri="{9D8B030D-6E8A-4147-A177-3AD203B41FA5}">
                      <a16:colId xmlns:a16="http://schemas.microsoft.com/office/drawing/2014/main" val="2407549882"/>
                    </a:ext>
                  </a:extLst>
                </a:gridCol>
                <a:gridCol w="588256">
                  <a:extLst>
                    <a:ext uri="{9D8B030D-6E8A-4147-A177-3AD203B41FA5}">
                      <a16:colId xmlns:a16="http://schemas.microsoft.com/office/drawing/2014/main" val="3509033284"/>
                    </a:ext>
                  </a:extLst>
                </a:gridCol>
                <a:gridCol w="489636">
                  <a:extLst>
                    <a:ext uri="{9D8B030D-6E8A-4147-A177-3AD203B41FA5}">
                      <a16:colId xmlns:a16="http://schemas.microsoft.com/office/drawing/2014/main" val="1234403567"/>
                    </a:ext>
                  </a:extLst>
                </a:gridCol>
                <a:gridCol w="489636">
                  <a:extLst>
                    <a:ext uri="{9D8B030D-6E8A-4147-A177-3AD203B41FA5}">
                      <a16:colId xmlns:a16="http://schemas.microsoft.com/office/drawing/2014/main" val="3895675832"/>
                    </a:ext>
                  </a:extLst>
                </a:gridCol>
                <a:gridCol w="489636">
                  <a:extLst>
                    <a:ext uri="{9D8B030D-6E8A-4147-A177-3AD203B41FA5}">
                      <a16:colId xmlns:a16="http://schemas.microsoft.com/office/drawing/2014/main" val="3101766231"/>
                    </a:ext>
                  </a:extLst>
                </a:gridCol>
                <a:gridCol w="489636">
                  <a:extLst>
                    <a:ext uri="{9D8B030D-6E8A-4147-A177-3AD203B41FA5}">
                      <a16:colId xmlns:a16="http://schemas.microsoft.com/office/drawing/2014/main" val="764476347"/>
                    </a:ext>
                  </a:extLst>
                </a:gridCol>
                <a:gridCol w="429454">
                  <a:extLst>
                    <a:ext uri="{9D8B030D-6E8A-4147-A177-3AD203B41FA5}">
                      <a16:colId xmlns:a16="http://schemas.microsoft.com/office/drawing/2014/main" val="1909854219"/>
                    </a:ext>
                  </a:extLst>
                </a:gridCol>
              </a:tblGrid>
              <a:tr h="182880">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gridSpan="13">
                  <a:txBody>
                    <a:bodyPr/>
                    <a:lstStyle/>
                    <a:p>
                      <a:pPr algn="ctr" fontAlgn="b"/>
                      <a:r>
                        <a:rPr lang="en-US" sz="1100" u="none" strike="noStrike" dirty="0">
                          <a:effectLst/>
                        </a:rPr>
                        <a:t>Extract Time</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4995161"/>
                  </a:ext>
                </a:extLst>
              </a:tr>
              <a:tr h="186690">
                <a:tc>
                  <a:txBody>
                    <a:bodyPr/>
                    <a:lstStyle/>
                    <a:p>
                      <a:pPr algn="l" fontAlgn="b"/>
                      <a:r>
                        <a:rPr lang="en-US" sz="1100" u="none" strike="noStrike" dirty="0">
                          <a:effectLst/>
                        </a:rPr>
                        <a:t>Entry Time</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Timeliness (</a:t>
                      </a:r>
                      <a:r>
                        <a:rPr lang="en-US" sz="1100" b="0" i="0" u="none" strike="noStrike" dirty="0" err="1">
                          <a:solidFill>
                            <a:srgbClr val="000000"/>
                          </a:solidFill>
                          <a:effectLst/>
                          <a:latin typeface="Calibri" panose="020F0502020204030204" pitchFamily="34" charset="0"/>
                        </a:rPr>
                        <a:t>Hr</a:t>
                      </a:r>
                      <a:r>
                        <a:rPr lang="en-US" sz="1100" b="0" i="0" u="none" strike="noStrike" dirty="0">
                          <a:solidFill>
                            <a:srgbClr val="000000"/>
                          </a:solidFill>
                          <a:effectLst/>
                          <a:latin typeface="Calibri" panose="020F0502020204030204" pitchFamily="34" charset="0"/>
                        </a:rPr>
                        <a:t>)</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Timeliness Amount (%)</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Timeliness Count</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8:00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9:00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10:00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11:00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12:00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13:00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14:00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15:00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16:00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17:00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18:00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19:00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20:00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5928179"/>
                  </a:ext>
                </a:extLst>
              </a:tr>
              <a:tr h="182880">
                <a:tc>
                  <a:txBody>
                    <a:bodyPr/>
                    <a:lstStyle/>
                    <a:p>
                      <a:pPr algn="r" fontAlgn="b"/>
                      <a:r>
                        <a:rPr lang="en-US" sz="1100" u="none" strike="noStrike">
                          <a:effectLst/>
                        </a:rPr>
                        <a:t>1400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-3</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0.072727273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72</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5</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8</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12</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11</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18</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12</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6</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u="none" strike="noStrike">
                          <a:effectLst/>
                        </a:rPr>
                        <a:t> </a:t>
                      </a:r>
                      <a:endParaRPr lang="en-US" sz="1100" b="1" i="0" u="none" strike="noStrike">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tcPr>
                </a:tc>
                <a:tc>
                  <a:txBody>
                    <a:bodyPr/>
                    <a:lstStyle/>
                    <a:p>
                      <a:pPr algn="l" fontAlgn="b"/>
                      <a:r>
                        <a:rPr lang="en-US" sz="1100" u="none" strike="noStrike">
                          <a:effectLst/>
                        </a:rPr>
                        <a:t> </a:t>
                      </a:r>
                      <a:endParaRPr lang="en-US" sz="1100" b="1" i="0" u="none" strike="noStrike">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tcPr>
                </a:tc>
                <a:tc>
                  <a:txBody>
                    <a:bodyPr/>
                    <a:lstStyle/>
                    <a:p>
                      <a:pPr algn="l" fontAlgn="b"/>
                      <a:r>
                        <a:rPr lang="en-US" sz="1100" u="none" strike="noStrike">
                          <a:effectLst/>
                        </a:rPr>
                        <a:t> </a:t>
                      </a:r>
                      <a:endParaRPr lang="en-US" sz="1100" b="1" i="0" u="none" strike="noStrike">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tcPr>
                </a:tc>
                <a:tc>
                  <a:txBody>
                    <a:bodyPr/>
                    <a:lstStyle/>
                    <a:p>
                      <a:pPr algn="l" fontAlgn="b"/>
                      <a:r>
                        <a:rPr lang="en-US" sz="1100" u="none" strike="noStrike">
                          <a:effectLst/>
                        </a:rPr>
                        <a:t> </a:t>
                      </a:r>
                      <a:endParaRPr lang="en-US" sz="1100" b="1" i="0" u="none" strike="noStrike">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tcPr>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6664649"/>
                  </a:ext>
                </a:extLst>
              </a:tr>
              <a:tr h="182880">
                <a:tc>
                  <a:txBody>
                    <a:bodyPr/>
                    <a:lstStyle/>
                    <a:p>
                      <a:pPr algn="r" fontAlgn="b"/>
                      <a:r>
                        <a:rPr lang="en-US" sz="1100" u="none" strike="noStrike">
                          <a:effectLst/>
                        </a:rPr>
                        <a:t>1500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-2</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0.083838384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83</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fontAlgn="b"/>
                      <a:r>
                        <a:rPr lang="en-US" sz="1100" u="none" strike="noStrike" dirty="0">
                          <a:effectLst/>
                        </a:rPr>
                        <a:t>6</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10</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12</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14</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20</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15</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6</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fontAlgn="b"/>
                      <a:endParaRPr lang="en-US" sz="1100" b="1"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1"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1" i="0" u="none" strike="noStrike" dirty="0">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2145042438"/>
                  </a:ext>
                </a:extLst>
              </a:tr>
              <a:tr h="182880">
                <a:tc>
                  <a:txBody>
                    <a:bodyPr/>
                    <a:lstStyle/>
                    <a:p>
                      <a:pPr algn="r" fontAlgn="b"/>
                      <a:r>
                        <a:rPr lang="en-US" sz="1100" u="none" strike="noStrike">
                          <a:effectLst/>
                        </a:rPr>
                        <a:t>1600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-1</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0.167676768</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166</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tcPr>
                </a:tc>
                <a:tc>
                  <a:txBody>
                    <a:bodyPr/>
                    <a:lstStyle/>
                    <a:p>
                      <a:pPr algn="l" fontAlgn="b"/>
                      <a:endParaRPr lang="en-US" sz="1100" b="1"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fontAlgn="b"/>
                      <a:r>
                        <a:rPr lang="en-US" sz="1100" u="none" strike="noStrike" dirty="0">
                          <a:effectLst/>
                        </a:rPr>
                        <a:t>12</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20</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27</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29</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39</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27</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12</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fontAlgn="b"/>
                      <a:endParaRPr lang="en-US" sz="1100" b="1"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1"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dirty="0">
                          <a:effectLst/>
                        </a:rPr>
                        <a:t> </a:t>
                      </a:r>
                      <a:endParaRPr lang="en-US" sz="1100" b="1" i="0" u="none" strike="noStrike" dirty="0">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1345378403"/>
                  </a:ext>
                </a:extLst>
              </a:tr>
              <a:tr h="182880">
                <a:tc>
                  <a:txBody>
                    <a:bodyPr/>
                    <a:lstStyle/>
                    <a:p>
                      <a:pPr algn="r" fontAlgn="b"/>
                      <a:r>
                        <a:rPr lang="en-US" sz="1100" u="none" strike="noStrike">
                          <a:effectLst/>
                        </a:rPr>
                        <a:t>1700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0</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0.252525253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250</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a:effectLst/>
                        </a:rPr>
                        <a:t> </a:t>
                      </a:r>
                      <a:endParaRPr lang="en-US" sz="1100" b="1"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tcPr>
                </a:tc>
                <a:tc>
                  <a:txBody>
                    <a:bodyPr/>
                    <a:lstStyle/>
                    <a:p>
                      <a:pPr algn="l" fontAlgn="b"/>
                      <a:endParaRPr lang="en-US" sz="1100" b="1" i="0" u="none" strike="noStrike" dirty="0">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1" i="0" u="none" strike="noStrike">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fontAlgn="b"/>
                      <a:r>
                        <a:rPr lang="en-US" sz="1100" u="none" strike="noStrike" dirty="0">
                          <a:effectLst/>
                        </a:rPr>
                        <a:t>18</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28</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41</a:t>
                      </a:r>
                      <a:endParaRPr lang="en-US" sz="1100" b="1"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44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59</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42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18</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2937145548"/>
                  </a:ext>
                </a:extLst>
              </a:tr>
              <a:tr h="182880">
                <a:tc>
                  <a:txBody>
                    <a:bodyPr/>
                    <a:lstStyle/>
                    <a:p>
                      <a:pPr algn="r" fontAlgn="b"/>
                      <a:r>
                        <a:rPr lang="en-US" sz="1100" u="none" strike="noStrike">
                          <a:effectLst/>
                        </a:rPr>
                        <a:t>1800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1</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0.180808081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179</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fontAlgn="b"/>
                      <a:r>
                        <a:rPr lang="en-US" sz="1100" u="none" strike="noStrike" dirty="0">
                          <a:effectLst/>
                        </a:rPr>
                        <a:t>13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29</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30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43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29</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tc>
                <a:extLst>
                  <a:ext uri="{0D108BD9-81ED-4DB2-BD59-A6C34878D82A}">
                    <a16:rowId xmlns:a16="http://schemas.microsoft.com/office/drawing/2014/main" val="1115052772"/>
                  </a:ext>
                </a:extLst>
              </a:tr>
              <a:tr h="182880">
                <a:tc>
                  <a:txBody>
                    <a:bodyPr/>
                    <a:lstStyle/>
                    <a:p>
                      <a:pPr algn="r" fontAlgn="b"/>
                      <a:r>
                        <a:rPr lang="en-US" sz="1100" u="none" strike="noStrike">
                          <a:effectLst/>
                        </a:rPr>
                        <a:t>1900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2</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0.142424242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141</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fontAlgn="b"/>
                      <a:r>
                        <a:rPr lang="en-US" sz="1100" u="none" strike="noStrike" dirty="0">
                          <a:effectLst/>
                        </a:rPr>
                        <a:t>11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34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24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9947147"/>
                  </a:ext>
                </a:extLst>
              </a:tr>
              <a:tr h="186690">
                <a:tc>
                  <a:txBody>
                    <a:bodyPr/>
                    <a:lstStyle/>
                    <a:p>
                      <a:pPr algn="r" fontAlgn="b"/>
                      <a:r>
                        <a:rPr lang="en-US" sz="1100" u="none" strike="noStrike">
                          <a:effectLst/>
                        </a:rPr>
                        <a:t>2000</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3</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99</a:t>
                      </a: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tcPr>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3810" marR="3810" marT="381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3810" marR="3810" marT="3810" marB="0" anchor="b">
                    <a:lnB w="12700" cap="flat" cmpd="sng" algn="ctr">
                      <a:solidFill>
                        <a:schemeClr val="tx1"/>
                      </a:solidFill>
                      <a:prstDash val="solid"/>
                      <a:round/>
                      <a:headEnd type="none" w="med" len="med"/>
                      <a:tailEnd type="none" w="med" len="med"/>
                    </a:lnB>
                  </a:tcPr>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8</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17</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18</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22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a:effectLst/>
                        </a:rPr>
                        <a:t>16</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100" u="none" strike="noStrike" dirty="0">
                          <a:effectLst/>
                        </a:rPr>
                        <a:t>7</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33717081"/>
                  </a:ext>
                </a:extLst>
              </a:tr>
              <a:tr h="182880">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solidFill>
                      <a:schemeClr val="bg1"/>
                    </a:solidFill>
                  </a:tcPr>
                </a:tc>
                <a:tc gridSpan="2">
                  <a:txBody>
                    <a:bodyPr/>
                    <a:lstStyle/>
                    <a:p>
                      <a:pPr algn="ctr" fontAlgn="b"/>
                      <a:r>
                        <a:rPr lang="en-US" sz="1100" u="none" strike="noStrike" dirty="0">
                          <a:effectLst/>
                        </a:rPr>
                        <a:t>Latency Count:</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r" fontAlgn="b"/>
                      <a:r>
                        <a:rPr lang="en-US" sz="1100" u="none" strike="noStrike" dirty="0">
                          <a:effectLst/>
                        </a:rPr>
                        <a:t>73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112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160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170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235</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fontAlgn="b"/>
                      <a:r>
                        <a:rPr lang="en-US" sz="1100" u="none" strike="noStrike" dirty="0">
                          <a:effectLst/>
                        </a:rPr>
                        <a:t>165</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75</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23661142"/>
                  </a:ext>
                </a:extLst>
              </a:tr>
              <a:tr h="182880">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solidFill>
                      <a:schemeClr val="bg1"/>
                    </a:solidFill>
                  </a:tcPr>
                </a:tc>
                <a:tc gridSpan="2">
                  <a:txBody>
                    <a:bodyPr/>
                    <a:lstStyle/>
                    <a:p>
                      <a:pPr algn="ctr" fontAlgn="b"/>
                      <a:r>
                        <a:rPr lang="en-US" sz="1100" u="none" strike="noStrike" dirty="0">
                          <a:effectLst/>
                        </a:rPr>
                        <a:t>Latency Amount (%):</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a:txBody>
                    <a:bodyPr/>
                    <a:lstStyle/>
                    <a:p>
                      <a:pPr algn="r" fontAlgn="b"/>
                      <a:r>
                        <a:rPr lang="en-US" sz="1100" u="none" strike="noStrike">
                          <a:effectLst/>
                        </a:rPr>
                        <a:t>0.073737</a:t>
                      </a:r>
                      <a:endParaRPr lang="en-US" sz="1100" b="0" i="0" u="none" strike="noStrike">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0.113131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0.16161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0.17171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0.23737</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0.16666</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0.0757</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746990268"/>
                  </a:ext>
                </a:extLst>
              </a:tr>
              <a:tr h="182880">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3810" marR="3810" marT="3810" marB="0" anchor="b">
                    <a:solidFill>
                      <a:schemeClr val="bg1"/>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810" marR="3810" marT="3810" marB="0" anchor="b">
                    <a:lnR w="12700" cap="flat" cmpd="sng" algn="ctr">
                      <a:solidFill>
                        <a:schemeClr val="tx1"/>
                      </a:solidFill>
                      <a:prstDash val="solid"/>
                      <a:round/>
                      <a:headEnd type="none" w="med" len="med"/>
                      <a:tailEnd type="none" w="med" len="med"/>
                    </a:lnR>
                    <a:solidFill>
                      <a:schemeClr val="bg1"/>
                    </a:solidFill>
                  </a:tcPr>
                </a:tc>
                <a:tc gridSpan="2">
                  <a:txBody>
                    <a:bodyPr/>
                    <a:lstStyle/>
                    <a:p>
                      <a:pPr algn="ctr" fontAlgn="b"/>
                      <a:r>
                        <a:rPr lang="en-US" sz="1100" u="none" strike="noStrike" dirty="0">
                          <a:effectLst/>
                        </a:rPr>
                        <a:t>Latency Amount (</a:t>
                      </a:r>
                      <a:r>
                        <a:rPr lang="en-US" sz="1100" u="none" strike="noStrike" dirty="0" err="1">
                          <a:effectLst/>
                        </a:rPr>
                        <a:t>Hr</a:t>
                      </a:r>
                      <a:r>
                        <a:rPr lang="en-US" sz="1100" u="none" strike="noStrike" dirty="0">
                          <a:effectLst/>
                        </a:rPr>
                        <a:t>):</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a:txBody>
                    <a:bodyPr/>
                    <a:lstStyle/>
                    <a:p>
                      <a:pPr algn="r" fontAlgn="b"/>
                      <a:r>
                        <a:rPr lang="en-US" sz="1100" u="none" strike="noStrike" dirty="0">
                          <a:effectLst/>
                        </a:rPr>
                        <a:t>6</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5</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4</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3</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2</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810" marR="3810" marT="38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92785119"/>
                  </a:ext>
                </a:extLst>
              </a:tr>
            </a:tbl>
          </a:graphicData>
        </a:graphic>
      </p:graphicFrame>
      <p:pic>
        <p:nvPicPr>
          <p:cNvPr id="5" name="Picture 4">
            <a:extLst>
              <a:ext uri="{FF2B5EF4-FFF2-40B4-BE49-F238E27FC236}">
                <a16:creationId xmlns:a16="http://schemas.microsoft.com/office/drawing/2014/main" id="{9DA17318-1B9E-4CAB-9F5A-0FFC252D89A9}"/>
              </a:ext>
            </a:extLst>
          </p:cNvPr>
          <p:cNvPicPr>
            <a:picLocks noChangeAspect="1"/>
          </p:cNvPicPr>
          <p:nvPr/>
        </p:nvPicPr>
        <p:blipFill rotWithShape="1">
          <a:blip r:embed="rId3"/>
          <a:srcRect l="59558" t="11626" r="20384" b="13345"/>
          <a:stretch/>
        </p:blipFill>
        <p:spPr>
          <a:xfrm>
            <a:off x="806144" y="3545776"/>
            <a:ext cx="1521657" cy="3168554"/>
          </a:xfrm>
          <a:prstGeom prst="rect">
            <a:avLst/>
          </a:prstGeom>
        </p:spPr>
      </p:pic>
      <p:pic>
        <p:nvPicPr>
          <p:cNvPr id="6" name="Picture 5">
            <a:extLst>
              <a:ext uri="{FF2B5EF4-FFF2-40B4-BE49-F238E27FC236}">
                <a16:creationId xmlns:a16="http://schemas.microsoft.com/office/drawing/2014/main" id="{FC1AC214-6A17-4769-824B-078B97AC2104}"/>
              </a:ext>
            </a:extLst>
          </p:cNvPr>
          <p:cNvPicPr>
            <a:picLocks noChangeAspect="1"/>
          </p:cNvPicPr>
          <p:nvPr/>
        </p:nvPicPr>
        <p:blipFill rotWithShape="1">
          <a:blip r:embed="rId4"/>
          <a:srcRect l="68790" t="10206" r="10882" b="11965"/>
          <a:stretch/>
        </p:blipFill>
        <p:spPr>
          <a:xfrm>
            <a:off x="2339787" y="3545776"/>
            <a:ext cx="1484415" cy="3168554"/>
          </a:xfrm>
          <a:prstGeom prst="rect">
            <a:avLst/>
          </a:prstGeom>
        </p:spPr>
      </p:pic>
      <p:sp>
        <p:nvSpPr>
          <p:cNvPr id="7" name="Title 1">
            <a:extLst>
              <a:ext uri="{FF2B5EF4-FFF2-40B4-BE49-F238E27FC236}">
                <a16:creationId xmlns:a16="http://schemas.microsoft.com/office/drawing/2014/main" id="{48E97223-17AB-4994-AEAA-10DEFF45BC3E}"/>
              </a:ext>
            </a:extLst>
          </p:cNvPr>
          <p:cNvSpPr txBox="1">
            <a:spLocks/>
          </p:cNvSpPr>
          <p:nvPr/>
        </p:nvSpPr>
        <p:spPr>
          <a:xfrm>
            <a:off x="634842" y="2753302"/>
            <a:ext cx="1521657" cy="4417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Timeliness</a:t>
            </a:r>
          </a:p>
        </p:txBody>
      </p:sp>
      <p:sp>
        <p:nvSpPr>
          <p:cNvPr id="8" name="Title 1">
            <a:extLst>
              <a:ext uri="{FF2B5EF4-FFF2-40B4-BE49-F238E27FC236}">
                <a16:creationId xmlns:a16="http://schemas.microsoft.com/office/drawing/2014/main" id="{E23B8053-8B44-46A1-BDFD-C6DDAD0BAC8C}"/>
              </a:ext>
            </a:extLst>
          </p:cNvPr>
          <p:cNvSpPr txBox="1">
            <a:spLocks/>
          </p:cNvSpPr>
          <p:nvPr/>
        </p:nvSpPr>
        <p:spPr>
          <a:xfrm>
            <a:off x="3229637" y="2780196"/>
            <a:ext cx="1521657" cy="3879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Latency</a:t>
            </a:r>
          </a:p>
        </p:txBody>
      </p:sp>
      <p:pic>
        <p:nvPicPr>
          <p:cNvPr id="9" name="Picture 8">
            <a:extLst>
              <a:ext uri="{FF2B5EF4-FFF2-40B4-BE49-F238E27FC236}">
                <a16:creationId xmlns:a16="http://schemas.microsoft.com/office/drawing/2014/main" id="{7F27D072-D8DB-4633-BB7A-843252D1CB7F}"/>
              </a:ext>
            </a:extLst>
          </p:cNvPr>
          <p:cNvPicPr>
            <a:picLocks noChangeAspect="1"/>
          </p:cNvPicPr>
          <p:nvPr/>
        </p:nvPicPr>
        <p:blipFill rotWithShape="1">
          <a:blip r:embed="rId5"/>
          <a:srcRect l="63560" t="9536" r="13703" b="8778"/>
          <a:stretch/>
        </p:blipFill>
        <p:spPr>
          <a:xfrm>
            <a:off x="10313894" y="3586573"/>
            <a:ext cx="1563138" cy="3227239"/>
          </a:xfrm>
          <a:prstGeom prst="rect">
            <a:avLst/>
          </a:prstGeom>
        </p:spPr>
      </p:pic>
      <p:pic>
        <p:nvPicPr>
          <p:cNvPr id="10" name="Picture 9">
            <a:extLst>
              <a:ext uri="{FF2B5EF4-FFF2-40B4-BE49-F238E27FC236}">
                <a16:creationId xmlns:a16="http://schemas.microsoft.com/office/drawing/2014/main" id="{C589987E-B7C7-4B87-B4FA-7AD9AE999E17}"/>
              </a:ext>
            </a:extLst>
          </p:cNvPr>
          <p:cNvPicPr>
            <a:picLocks noChangeAspect="1"/>
          </p:cNvPicPr>
          <p:nvPr/>
        </p:nvPicPr>
        <p:blipFill rotWithShape="1">
          <a:blip r:embed="rId6"/>
          <a:srcRect l="63409" t="9895" r="13213" b="24433"/>
          <a:stretch/>
        </p:blipFill>
        <p:spPr>
          <a:xfrm>
            <a:off x="8247529" y="3586573"/>
            <a:ext cx="1964570" cy="3237997"/>
          </a:xfrm>
          <a:prstGeom prst="rect">
            <a:avLst/>
          </a:prstGeom>
        </p:spPr>
      </p:pic>
      <p:sp>
        <p:nvSpPr>
          <p:cNvPr id="11" name="Title 1">
            <a:extLst>
              <a:ext uri="{FF2B5EF4-FFF2-40B4-BE49-F238E27FC236}">
                <a16:creationId xmlns:a16="http://schemas.microsoft.com/office/drawing/2014/main" id="{D9C46265-B507-41EC-9C81-0E73E0442D35}"/>
              </a:ext>
            </a:extLst>
          </p:cNvPr>
          <p:cNvSpPr txBox="1">
            <a:spLocks/>
          </p:cNvSpPr>
          <p:nvPr/>
        </p:nvSpPr>
        <p:spPr>
          <a:xfrm>
            <a:off x="5953202" y="4042697"/>
            <a:ext cx="2294327" cy="15288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Ensuring the sample distribution aligns with target joint distribution:</a:t>
            </a:r>
          </a:p>
        </p:txBody>
      </p:sp>
      <p:sp>
        <p:nvSpPr>
          <p:cNvPr id="12" name="Title 1">
            <a:extLst>
              <a:ext uri="{FF2B5EF4-FFF2-40B4-BE49-F238E27FC236}">
                <a16:creationId xmlns:a16="http://schemas.microsoft.com/office/drawing/2014/main" id="{3045730B-EBE1-4CDF-878C-019C0C48F5D0}"/>
              </a:ext>
            </a:extLst>
          </p:cNvPr>
          <p:cNvSpPr txBox="1">
            <a:spLocks/>
          </p:cNvSpPr>
          <p:nvPr/>
        </p:nvSpPr>
        <p:spPr>
          <a:xfrm>
            <a:off x="635329" y="3168188"/>
            <a:ext cx="1269671" cy="291704"/>
          </a:xfrm>
          <a:prstGeom prst="rect">
            <a:avLst/>
          </a:prstGeom>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p of 0.9968 &gt; 0.95</a:t>
            </a:r>
          </a:p>
        </p:txBody>
      </p:sp>
      <p:sp>
        <p:nvSpPr>
          <p:cNvPr id="13" name="Title 1">
            <a:extLst>
              <a:ext uri="{FF2B5EF4-FFF2-40B4-BE49-F238E27FC236}">
                <a16:creationId xmlns:a16="http://schemas.microsoft.com/office/drawing/2014/main" id="{4F137AE4-6AA3-4EFF-95FE-9E49483807E9}"/>
              </a:ext>
            </a:extLst>
          </p:cNvPr>
          <p:cNvSpPr txBox="1">
            <a:spLocks/>
          </p:cNvSpPr>
          <p:nvPr/>
        </p:nvSpPr>
        <p:spPr>
          <a:xfrm>
            <a:off x="3192421" y="3195082"/>
            <a:ext cx="1269671" cy="291704"/>
          </a:xfrm>
          <a:prstGeom prst="rect">
            <a:avLst/>
          </a:prstGeom>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p of 0.975 &gt; 0.95</a:t>
            </a:r>
          </a:p>
        </p:txBody>
      </p:sp>
      <p:sp>
        <p:nvSpPr>
          <p:cNvPr id="14" name="Title 1">
            <a:extLst>
              <a:ext uri="{FF2B5EF4-FFF2-40B4-BE49-F238E27FC236}">
                <a16:creationId xmlns:a16="http://schemas.microsoft.com/office/drawing/2014/main" id="{8DAF8A8B-F674-43A9-8BF9-829F0505DD14}"/>
              </a:ext>
            </a:extLst>
          </p:cNvPr>
          <p:cNvSpPr txBox="1">
            <a:spLocks/>
          </p:cNvSpPr>
          <p:nvPr/>
        </p:nvSpPr>
        <p:spPr>
          <a:xfrm>
            <a:off x="6000705" y="5425712"/>
            <a:ext cx="1269671" cy="291704"/>
          </a:xfrm>
          <a:prstGeom prst="rect">
            <a:avLst/>
          </a:prstGeom>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p of 1.000 &gt; 0.95</a:t>
            </a:r>
          </a:p>
        </p:txBody>
      </p:sp>
      <p:pic>
        <p:nvPicPr>
          <p:cNvPr id="15" name="Picture 14">
            <a:extLst>
              <a:ext uri="{FF2B5EF4-FFF2-40B4-BE49-F238E27FC236}">
                <a16:creationId xmlns:a16="http://schemas.microsoft.com/office/drawing/2014/main" id="{39F5CAB7-1229-4431-BCDE-A7870019D74C}"/>
              </a:ext>
            </a:extLst>
          </p:cNvPr>
          <p:cNvPicPr>
            <a:picLocks noChangeAspect="1"/>
          </p:cNvPicPr>
          <p:nvPr/>
        </p:nvPicPr>
        <p:blipFill rotWithShape="1">
          <a:blip r:embed="rId7">
            <a:extLst>
              <a:ext uri="{28A0092B-C50C-407E-A947-70E740481C1C}">
                <a14:useLocalDpi xmlns:a14="http://schemas.microsoft.com/office/drawing/2010/main" val="0"/>
              </a:ext>
            </a:extLst>
          </a:blip>
          <a:srcRect l="8492" t="5286" r="5112"/>
          <a:stretch/>
        </p:blipFill>
        <p:spPr bwMode="auto">
          <a:xfrm>
            <a:off x="3836188" y="3545776"/>
            <a:ext cx="1759663" cy="31875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80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121583"/>
            <a:ext cx="9144000" cy="1066980"/>
          </a:xfrm>
        </p:spPr>
        <p:txBody>
          <a:bodyPr>
            <a:noAutofit/>
          </a:bodyPr>
          <a:lstStyle/>
          <a:p>
            <a:r>
              <a:rPr lang="en-US" sz="3600" dirty="0"/>
              <a:t>Validation Results </a:t>
            </a:r>
            <a:br>
              <a:rPr lang="en-US" sz="3600" dirty="0"/>
            </a:br>
            <a:r>
              <a:rPr lang="en-US" sz="2000" dirty="0"/>
              <a:t>Marine Corps Logistics Operations Group Demonstration &amp; Interviews</a:t>
            </a:r>
            <a:endParaRPr lang="en-US" sz="3600" dirty="0"/>
          </a:p>
        </p:txBody>
      </p:sp>
      <p:sp>
        <p:nvSpPr>
          <p:cNvPr id="3" name="Content Placeholder 2">
            <a:extLst>
              <a:ext uri="{FF2B5EF4-FFF2-40B4-BE49-F238E27FC236}">
                <a16:creationId xmlns:a16="http://schemas.microsoft.com/office/drawing/2014/main" id="{87A5D434-266D-4E7B-BB7C-147AB0416914}"/>
              </a:ext>
            </a:extLst>
          </p:cNvPr>
          <p:cNvSpPr txBox="1">
            <a:spLocks/>
          </p:cNvSpPr>
          <p:nvPr/>
        </p:nvSpPr>
        <p:spPr>
          <a:xfrm>
            <a:off x="792357" y="1333387"/>
            <a:ext cx="10383120" cy="463327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Tx/>
              <a:buChar char="-"/>
            </a:pPr>
            <a:r>
              <a:rPr lang="en-US" sz="1800" dirty="0"/>
              <a:t>Does the RPA-based Sim-IS information exchange prototype meet your organization’s requirements for the exchange of data between simulation and CLC2S for your organization’s staff training environments? 	</a:t>
            </a:r>
          </a:p>
          <a:p>
            <a:pPr algn="l"/>
            <a:r>
              <a:rPr lang="en-US" sz="1800" dirty="0"/>
              <a:t>	</a:t>
            </a:r>
            <a:r>
              <a:rPr lang="en-US" sz="1600" i="1" dirty="0">
                <a:latin typeface="Times New Roman" panose="02020603050405020304" pitchFamily="18" charset="0"/>
                <a:cs typeface="Times New Roman" panose="02020603050405020304" pitchFamily="18" charset="0"/>
              </a:rPr>
              <a:t>“Absolutely. I cannot emphasize enough how much of a game-changer the technology and its implementation 	will be. Our processes will need to be refined and adapted to enable the use of the technology.” </a:t>
            </a:r>
          </a:p>
          <a:p>
            <a:pPr algn="l"/>
            <a:r>
              <a:rPr lang="en-US" sz="1600" dirty="0"/>
              <a:t> 		- Primary process adaption needed appears to relate to the rigorous </a:t>
            </a:r>
            <a:r>
              <a:rPr lang="en-US" sz="1600" dirty="0" err="1"/>
              <a:t>StartEx</a:t>
            </a:r>
            <a:r>
              <a:rPr lang="en-US" sz="1600" dirty="0"/>
              <a:t> data generation process 		required for the RPA-based approach.</a:t>
            </a:r>
          </a:p>
          <a:p>
            <a:pPr algn="l"/>
            <a:r>
              <a:rPr lang="en-US" sz="1600" i="1" dirty="0"/>
              <a:t>	</a:t>
            </a:r>
            <a:r>
              <a:rPr lang="en-US" sz="1600" i="1" dirty="0">
                <a:latin typeface="Times New Roman" panose="02020603050405020304" pitchFamily="18" charset="0"/>
                <a:cs typeface="Times New Roman" panose="02020603050405020304" pitchFamily="18" charset="0"/>
              </a:rPr>
              <a:t>“Absolutely. The RPA exchange removes a “man in the middle” that we have in our current process and 	drastically decreases the likelihood of unintentional human error.”</a:t>
            </a:r>
          </a:p>
          <a:p>
            <a:pPr algn="l"/>
            <a:endParaRPr lang="en-US" sz="1300" i="1" dirty="0"/>
          </a:p>
          <a:p>
            <a:pPr algn="l"/>
            <a:endParaRPr lang="en-US" sz="1300" i="1" dirty="0"/>
          </a:p>
          <a:p>
            <a:pPr marL="342900" indent="-342900" algn="l">
              <a:buFontTx/>
              <a:buChar char="-"/>
            </a:pPr>
            <a:r>
              <a:rPr lang="en-US" sz="1800" dirty="0"/>
              <a:t>Would the use of this Sim-IS interoperability approach allow your organization to introduce more information systems in staff training exercises?</a:t>
            </a:r>
          </a:p>
          <a:p>
            <a:pPr algn="l"/>
            <a:r>
              <a:rPr lang="en-US" sz="1800" i="1" dirty="0"/>
              <a:t>	</a:t>
            </a:r>
            <a:r>
              <a:rPr lang="en-US" sz="1600" i="1" dirty="0">
                <a:latin typeface="Times New Roman" panose="02020603050405020304" pitchFamily="18" charset="0"/>
                <a:cs typeface="Times New Roman" panose="02020603050405020304" pitchFamily="18" charset="0"/>
              </a:rPr>
              <a:t>“Yes. We have explored other systems such as SSDM and GCSS and the requirements to load data have prevented 	their adoption…With RPA we would be able to identify the data and allow the system to self-populate the Log AIS 	system over the course of time with little to no human requirements.”</a:t>
            </a:r>
          </a:p>
          <a:p>
            <a:pPr algn="l"/>
            <a:r>
              <a:rPr lang="en-US" sz="16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“Yes, it would allow staff to focus on other logistics training. Medical reporting, mortuary affairs, personnel S-1, 	Air C2, Naval C2 for integrated exercise.”</a:t>
            </a:r>
            <a:endPar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266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5D434-266D-4E7B-BB7C-147AB0416914}"/>
              </a:ext>
            </a:extLst>
          </p:cNvPr>
          <p:cNvSpPr txBox="1">
            <a:spLocks/>
          </p:cNvSpPr>
          <p:nvPr/>
        </p:nvSpPr>
        <p:spPr>
          <a:xfrm>
            <a:off x="464949" y="1363850"/>
            <a:ext cx="11675389" cy="590907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Tx/>
              <a:buChar char="-"/>
            </a:pPr>
            <a:r>
              <a:rPr lang="en-US" sz="1800" dirty="0"/>
              <a:t>Does the prototype simulate timeliness/latency distributions and/or error probabilities that would otherwise be too manpower intensive for your organization to achieve?</a:t>
            </a:r>
          </a:p>
          <a:p>
            <a:pPr algn="l"/>
            <a:r>
              <a:rPr lang="en-US" dirty="0"/>
              <a:t>	</a:t>
            </a:r>
            <a:r>
              <a:rPr lang="en-US" sz="1600" i="1" dirty="0">
                <a:latin typeface="Times New Roman" panose="02020603050405020304" pitchFamily="18" charset="0"/>
                <a:cs typeface="Times New Roman" panose="02020603050405020304" pitchFamily="18" charset="0"/>
              </a:rPr>
              <a:t>“Absolutely…This process is currently replicated by the use of MSEL injects. The process developed here would create a 	consistent environment that would force commanders and staffs to ALWAYS validate information they utilize to make decisions.”</a:t>
            </a:r>
          </a:p>
          <a:p>
            <a:pPr algn="l"/>
            <a:endParaRPr lang="en-US" sz="1600" dirty="0"/>
          </a:p>
          <a:p>
            <a:pPr marL="285750" indent="-285750" algn="l">
              <a:buFontTx/>
              <a:buChar char="-"/>
            </a:pPr>
            <a:r>
              <a:rPr lang="en-US" sz="1800" dirty="0"/>
              <a:t>What obstacles do you foresee for implementing this RPA-based Sim-IS architecture?</a:t>
            </a:r>
          </a:p>
          <a:p>
            <a:pPr algn="l"/>
            <a:r>
              <a:rPr lang="en-US" sz="1600" dirty="0"/>
              <a:t>	</a:t>
            </a:r>
            <a:r>
              <a:rPr lang="en-US" sz="1600" dirty="0">
                <a:latin typeface="Times New Roman" panose="02020603050405020304" pitchFamily="18" charset="0"/>
                <a:cs typeface="Times New Roman" panose="02020603050405020304" pitchFamily="18" charset="0"/>
              </a:rPr>
              <a:t>“</a:t>
            </a:r>
            <a:r>
              <a:rPr lang="en-US" sz="16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initialization and use of the [RPA] prototype is quite simpler, less manpower-driven, and much more reliable than our 	current methods. However, developing a deep understanding of the backend code to develop and modify the RPA prototype 	presents a steep learning curve…I do believe the RPA prototype is worth pursuit and should become our primary method of 	“linking” JCATS and CLC2S [and MTWS and CLC2S].”</a:t>
            </a:r>
          </a:p>
          <a:p>
            <a:pPr algn="l"/>
            <a:endParaRPr lang="en-US" sz="1400" dirty="0"/>
          </a:p>
          <a:p>
            <a:pPr marL="285750" indent="-285750" algn="l">
              <a:buFontTx/>
              <a:buChar char="-"/>
            </a:pPr>
            <a:r>
              <a:rPr lang="en-US" sz="1800" dirty="0"/>
              <a:t>Compare the utility of the RPA-based approach to the recently fielded MTWS-CLC2S ad hoc interoperability function.</a:t>
            </a:r>
            <a:endParaRPr lang="en-US" sz="1600" i="1" dirty="0"/>
          </a:p>
          <a:p>
            <a:pPr lvl="1" algn="l"/>
            <a:r>
              <a:rPr lang="en-US" sz="1600" i="1" dirty="0">
                <a:latin typeface="Times New Roman" panose="02020603050405020304" pitchFamily="18" charset="0"/>
                <a:cs typeface="Times New Roman" panose="02020603050405020304" pitchFamily="18" charset="0"/>
              </a:rPr>
              <a:t>	“The [ad hoc MTWS-CLC2S] solution is very limited. It offers no unique identifiers for personnel and equipment.</a:t>
            </a:r>
            <a:r>
              <a:rPr lang="en-US" sz="1600" i="1" dirty="0">
                <a:effectLst/>
                <a:latin typeface="Times New Roman" panose="02020603050405020304" pitchFamily="18" charset="0"/>
                <a:ea typeface="Calibri" panose="020F0502020204030204" pitchFamily="34" charset="0"/>
              </a:rPr>
              <a:t> It 	requires a swivel seat solution to transfer data in the form of an xml file between MTWS and CLC2S.</a:t>
            </a:r>
            <a:r>
              <a:rPr lang="en-US" sz="1600" i="1" dirty="0">
                <a:latin typeface="Times New Roman" panose="02020603050405020304" pitchFamily="18" charset="0"/>
                <a:cs typeface="Times New Roman" panose="02020603050405020304" pitchFamily="18" charset="0"/>
              </a:rPr>
              <a:t>” </a:t>
            </a:r>
          </a:p>
          <a:p>
            <a:pPr lvl="1" algn="l"/>
            <a:r>
              <a:rPr lang="en-US" sz="1600" i="1" dirty="0">
                <a:effectLst/>
                <a:latin typeface="Times New Roman" panose="02020603050405020304" pitchFamily="18" charset="0"/>
                <a:ea typeface="Calibri" panose="020F0502020204030204" pitchFamily="34" charset="0"/>
              </a:rPr>
              <a:t>	</a:t>
            </a:r>
          </a:p>
          <a:p>
            <a:pPr lvl="1" algn="l"/>
            <a:r>
              <a:rPr lang="en-US" sz="1600" i="1" dirty="0">
                <a:latin typeface="Times New Roman" panose="02020603050405020304" pitchFamily="18" charset="0"/>
                <a:ea typeface="Calibri" panose="020F0502020204030204" pitchFamily="34" charset="0"/>
              </a:rPr>
              <a:t>	</a:t>
            </a:r>
            <a:r>
              <a:rPr lang="en-US" sz="1600" i="1" dirty="0">
                <a:effectLst/>
                <a:latin typeface="Times New Roman" panose="02020603050405020304" pitchFamily="18" charset="0"/>
                <a:ea typeface="Calibri" panose="020F0502020204030204" pitchFamily="34" charset="0"/>
              </a:rPr>
              <a:t>“…the RPA process is better than the recently fielded MTWS-CLC2S information exchange function because it does not 	require human interaction. Furthermore, the RPA process is automated and consistent. The fielded MTWS-CLC2S IS 	function is simply an export/import of an .xml file…”</a:t>
            </a:r>
            <a:endParaRPr lang="en-US" sz="1400" i="1" dirty="0"/>
          </a:p>
        </p:txBody>
      </p:sp>
      <p:sp>
        <p:nvSpPr>
          <p:cNvPr id="7" name="Title 1">
            <a:extLst>
              <a:ext uri="{FF2B5EF4-FFF2-40B4-BE49-F238E27FC236}">
                <a16:creationId xmlns:a16="http://schemas.microsoft.com/office/drawing/2014/main" id="{E4B9F29B-887B-44E5-B247-6A8989A397C4}"/>
              </a:ext>
            </a:extLst>
          </p:cNvPr>
          <p:cNvSpPr>
            <a:spLocks noGrp="1"/>
          </p:cNvSpPr>
          <p:nvPr>
            <p:ph type="ctrTitle"/>
          </p:nvPr>
        </p:nvSpPr>
        <p:spPr>
          <a:xfrm>
            <a:off x="1442114" y="-121583"/>
            <a:ext cx="9144000" cy="1066980"/>
          </a:xfrm>
        </p:spPr>
        <p:txBody>
          <a:bodyPr>
            <a:noAutofit/>
          </a:bodyPr>
          <a:lstStyle/>
          <a:p>
            <a:r>
              <a:rPr lang="en-US" sz="3600" dirty="0"/>
              <a:t>Validation Results </a:t>
            </a:r>
            <a:br>
              <a:rPr lang="en-US" sz="3600" dirty="0"/>
            </a:br>
            <a:r>
              <a:rPr lang="en-US" sz="2000" dirty="0"/>
              <a:t>Marine Corps Logistics Operations Group Demonstration &amp; Interviews</a:t>
            </a:r>
            <a:endParaRPr lang="en-US" sz="3600" dirty="0"/>
          </a:p>
        </p:txBody>
      </p:sp>
    </p:spTree>
    <p:extLst>
      <p:ext uri="{BB962C8B-B14F-4D97-AF65-F5344CB8AC3E}">
        <p14:creationId xmlns:p14="http://schemas.microsoft.com/office/powerpoint/2010/main" val="2862676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290648" y="-2803"/>
            <a:ext cx="9626053" cy="718782"/>
          </a:xfrm>
        </p:spPr>
        <p:txBody>
          <a:bodyPr>
            <a:noAutofit/>
          </a:bodyPr>
          <a:lstStyle/>
          <a:p>
            <a:r>
              <a:rPr lang="en-US" sz="3600" dirty="0"/>
              <a:t>Research Results</a:t>
            </a:r>
          </a:p>
        </p:txBody>
      </p:sp>
      <p:sp>
        <p:nvSpPr>
          <p:cNvPr id="5" name="TextBox 4">
            <a:extLst>
              <a:ext uri="{FF2B5EF4-FFF2-40B4-BE49-F238E27FC236}">
                <a16:creationId xmlns:a16="http://schemas.microsoft.com/office/drawing/2014/main" id="{4D2CB449-0E22-4E3C-BDC0-6CEE162B8B8F}"/>
              </a:ext>
            </a:extLst>
          </p:cNvPr>
          <p:cNvSpPr txBox="1"/>
          <p:nvPr/>
        </p:nvSpPr>
        <p:spPr>
          <a:xfrm>
            <a:off x="664590" y="1040921"/>
            <a:ext cx="11341429" cy="5170646"/>
          </a:xfrm>
          <a:prstGeom prst="rect">
            <a:avLst/>
          </a:prstGeom>
          <a:noFill/>
        </p:spPr>
        <p:txBody>
          <a:bodyPr wrap="square">
            <a:spAutoFit/>
          </a:bodyPr>
          <a:lstStyle/>
          <a:p>
            <a:pPr algn="l">
              <a:spcBef>
                <a:spcPts val="2400"/>
              </a:spcBef>
            </a:pPr>
            <a:r>
              <a:rPr lang="en-US" dirty="0">
                <a:ea typeface="Calibri" panose="020F0502020204030204" pitchFamily="34" charset="0"/>
              </a:rPr>
              <a:t>Quantitative Analysis Results:</a:t>
            </a:r>
          </a:p>
          <a:p>
            <a:pPr>
              <a:spcBef>
                <a:spcPts val="2400"/>
              </a:spcBef>
            </a:pPr>
            <a:r>
              <a:rPr lang="en-US" dirty="0">
                <a:ea typeface="Calibri" panose="020F0502020204030204" pitchFamily="34" charset="0"/>
              </a:rPr>
              <a:t>	- H1: The temporal STS dynamics simulated by the RPA prototype aligned with the target distribution with 	statistical significance </a:t>
            </a:r>
            <a:r>
              <a:rPr lang="en-US" sz="1400" dirty="0">
                <a:ea typeface="Calibri" panose="020F0502020204030204" pitchFamily="34" charset="0"/>
              </a:rPr>
              <a:t>(Chi Square Goodness of Fit, .05 significance level)</a:t>
            </a:r>
          </a:p>
          <a:p>
            <a:pPr>
              <a:spcBef>
                <a:spcPts val="2400"/>
              </a:spcBef>
            </a:pPr>
            <a:r>
              <a:rPr lang="en-US" dirty="0">
                <a:ea typeface="Calibri" panose="020F0502020204030204" pitchFamily="34" charset="0"/>
              </a:rPr>
              <a:t>	- H2: Information content degradation simulated by the RPA prototype aligned with the target dynamic 	probabilities with practical significance, but not statistical significance. </a:t>
            </a:r>
            <a:r>
              <a:rPr lang="en-US" sz="1400" dirty="0">
                <a:ea typeface="Calibri" panose="020F0502020204030204" pitchFamily="34" charset="0"/>
              </a:rPr>
              <a:t>(Two-sided Binomial Test, .05 significance level)</a:t>
            </a:r>
          </a:p>
          <a:p>
            <a:pPr algn="l">
              <a:spcBef>
                <a:spcPts val="2400"/>
              </a:spcBef>
            </a:pPr>
            <a:r>
              <a:rPr lang="en-US" dirty="0">
                <a:ea typeface="Calibri" panose="020F0502020204030204" pitchFamily="34" charset="0"/>
              </a:rPr>
              <a:t>	- H3: The Sim-IS information exchange met the requirements specified in coordination with the research 	sponsors for information exchange accuracy and precision. </a:t>
            </a:r>
            <a:r>
              <a:rPr lang="en-US" sz="1400" dirty="0">
                <a:ea typeface="Calibri" panose="020F0502020204030204" pitchFamily="34" charset="0"/>
              </a:rPr>
              <a:t>(Unintentional data exchange errors &lt; 0.1% of the time, 		statuses are reported within a value of 1 from appropriate, translated statuses)</a:t>
            </a:r>
          </a:p>
          <a:p>
            <a:pPr algn="l">
              <a:spcBef>
                <a:spcPts val="2400"/>
              </a:spcBef>
            </a:pPr>
            <a:r>
              <a:rPr lang="en-US" dirty="0">
                <a:ea typeface="Calibri" panose="020F0502020204030204" pitchFamily="34" charset="0"/>
              </a:rPr>
              <a:t>Qualitative Analysis Results:</a:t>
            </a:r>
          </a:p>
          <a:p>
            <a:pPr algn="l">
              <a:spcBef>
                <a:spcPts val="2400"/>
              </a:spcBef>
            </a:pPr>
            <a:r>
              <a:rPr lang="en-US" dirty="0">
                <a:ea typeface="Calibri" panose="020F0502020204030204" pitchFamily="34" charset="0"/>
              </a:rPr>
              <a:t>	- Validation: The RPA-based Sim-IS Architecture meets the sponsors requirements for automating sim-IS 	information exchange, would support introduction of additional operational ISs in staff training 	environments, and would support simulation of target STS 	dynamics currently cost prohibitive for 	representation.</a:t>
            </a:r>
            <a:endParaRPr lang="en-US" sz="1800" dirty="0">
              <a:ea typeface="Calibri" panose="020F0502020204030204" pitchFamily="34" charset="0"/>
            </a:endParaRPr>
          </a:p>
        </p:txBody>
      </p:sp>
    </p:spTree>
    <p:extLst>
      <p:ext uri="{BB962C8B-B14F-4D97-AF65-F5344CB8AC3E}">
        <p14:creationId xmlns:p14="http://schemas.microsoft.com/office/powerpoint/2010/main" val="660575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286101" y="5164"/>
            <a:ext cx="11612319" cy="718782"/>
          </a:xfrm>
        </p:spPr>
        <p:txBody>
          <a:bodyPr>
            <a:noAutofit/>
          </a:bodyPr>
          <a:lstStyle/>
          <a:p>
            <a:r>
              <a:rPr lang="en-US" sz="3600" dirty="0"/>
              <a:t>Obstacles for RPA-based Sim-IS Architecture Implementation</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330623" y="1839166"/>
            <a:ext cx="12046493" cy="45439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2000" dirty="0">
                <a:ea typeface="Calibri" panose="020F0502020204030204" pitchFamily="34" charset="0"/>
              </a:rPr>
              <a:t>	- Conceptual modeling of integrated business processes and user interactions with GUIs</a:t>
            </a:r>
          </a:p>
          <a:p>
            <a:pPr algn="l">
              <a:spcBef>
                <a:spcPts val="2400"/>
              </a:spcBef>
            </a:pPr>
            <a:r>
              <a:rPr lang="en-US" sz="2000" dirty="0">
                <a:effectLst/>
                <a:ea typeface="Calibri" panose="020F0502020204030204" pitchFamily="34" charset="0"/>
              </a:rPr>
              <a:t>	- Development of platform-independent conceptual models for </a:t>
            </a:r>
            <a:r>
              <a:rPr lang="en-US" sz="2000" dirty="0">
                <a:ea typeface="Calibri" panose="020F0502020204030204" pitchFamily="34" charset="0"/>
              </a:rPr>
              <a:t>RPA workflows </a:t>
            </a:r>
          </a:p>
          <a:p>
            <a:pPr algn="l">
              <a:spcBef>
                <a:spcPts val="2400"/>
              </a:spcBef>
            </a:pPr>
            <a:r>
              <a:rPr lang="en-US" sz="2000" dirty="0">
                <a:effectLst/>
                <a:ea typeface="Calibri" panose="020F0502020204030204" pitchFamily="34" charset="0"/>
              </a:rPr>
              <a:t>	- Limitations in the speed of RPA-based sim-IS information exchange</a:t>
            </a:r>
          </a:p>
          <a:p>
            <a:pPr algn="l">
              <a:spcBef>
                <a:spcPts val="2400"/>
              </a:spcBef>
            </a:pPr>
            <a:r>
              <a:rPr lang="en-US" sz="2000" dirty="0">
                <a:ea typeface="Calibri" panose="020F0502020204030204" pitchFamily="34" charset="0"/>
              </a:rPr>
              <a:t>	- Obstacles in higher levels of sim-IS conceptual interoperability</a:t>
            </a:r>
          </a:p>
          <a:p>
            <a:pPr algn="l">
              <a:spcBef>
                <a:spcPts val="2400"/>
              </a:spcBef>
            </a:pPr>
            <a:r>
              <a:rPr lang="en-US" sz="2000" dirty="0">
                <a:ea typeface="Calibri" panose="020F0502020204030204" pitchFamily="34" charset="0"/>
              </a:rPr>
              <a:t>	- Continuous RPA module verification/validation with the coevolution of joint cognitive systems</a:t>
            </a:r>
          </a:p>
        </p:txBody>
      </p:sp>
    </p:spTree>
    <p:extLst>
      <p:ext uri="{BB962C8B-B14F-4D97-AF65-F5344CB8AC3E}">
        <p14:creationId xmlns:p14="http://schemas.microsoft.com/office/powerpoint/2010/main" val="3756825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B3EA4A0-5885-49AD-ABE7-19755E7DAFCD}"/>
              </a:ext>
            </a:extLst>
          </p:cNvPr>
          <p:cNvSpPr txBox="1">
            <a:spLocks/>
          </p:cNvSpPr>
          <p:nvPr/>
        </p:nvSpPr>
        <p:spPr>
          <a:xfrm>
            <a:off x="768542" y="23643"/>
            <a:ext cx="11118658" cy="10434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Way Ahead: RPA Conceptual Modeling for RPA-based Sim-IS Environments</a:t>
            </a:r>
          </a:p>
        </p:txBody>
      </p:sp>
      <p:pic>
        <p:nvPicPr>
          <p:cNvPr id="4" name="Picture 3">
            <a:extLst>
              <a:ext uri="{FF2B5EF4-FFF2-40B4-BE49-F238E27FC236}">
                <a16:creationId xmlns:a16="http://schemas.microsoft.com/office/drawing/2014/main" id="{3E25A731-5753-4F84-AB29-2950144AA67D}"/>
              </a:ext>
            </a:extLst>
          </p:cNvPr>
          <p:cNvPicPr>
            <a:picLocks noChangeAspect="1"/>
          </p:cNvPicPr>
          <p:nvPr/>
        </p:nvPicPr>
        <p:blipFill rotWithShape="1">
          <a:blip r:embed="rId2"/>
          <a:srcRect l="12299" t="21256" r="75562" b="60450"/>
          <a:stretch/>
        </p:blipFill>
        <p:spPr>
          <a:xfrm>
            <a:off x="4493994" y="1640940"/>
            <a:ext cx="7141855" cy="4036142"/>
          </a:xfrm>
          <a:prstGeom prst="rect">
            <a:avLst/>
          </a:prstGeom>
        </p:spPr>
      </p:pic>
      <p:sp>
        <p:nvSpPr>
          <p:cNvPr id="25" name="Content Placeholder 2">
            <a:extLst>
              <a:ext uri="{FF2B5EF4-FFF2-40B4-BE49-F238E27FC236}">
                <a16:creationId xmlns:a16="http://schemas.microsoft.com/office/drawing/2014/main" id="{1A08C0C1-0FC4-41B7-89E9-3D60A554FA70}"/>
              </a:ext>
            </a:extLst>
          </p:cNvPr>
          <p:cNvSpPr txBox="1">
            <a:spLocks/>
          </p:cNvSpPr>
          <p:nvPr/>
        </p:nvSpPr>
        <p:spPr>
          <a:xfrm>
            <a:off x="131816" y="1487737"/>
            <a:ext cx="4520312" cy="319693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07000"/>
              </a:lnSpc>
              <a:spcBef>
                <a:spcPts val="0"/>
              </a:spcBef>
              <a:spcAft>
                <a:spcPts val="80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absence of a platform-independent RPA operation ontology has served as an obstacle for development of RPA conceptual models. </a:t>
            </a:r>
          </a:p>
          <a:p>
            <a:pPr indent="0">
              <a:lnSpc>
                <a:spcPct val="107000"/>
              </a:lnSpc>
              <a:spcBef>
                <a:spcPts val="0"/>
              </a:spcBef>
              <a:spcAft>
                <a:spcPts val="800"/>
              </a:spcAft>
              <a:buNone/>
            </a:pPr>
            <a:r>
              <a:rPr lang="en-US" sz="1800" dirty="0" err="1">
                <a:latin typeface="Calibri" panose="020F0502020204030204" pitchFamily="34" charset="0"/>
                <a:ea typeface="Calibri" panose="020F0502020204030204" pitchFamily="34" charset="0"/>
                <a:cs typeface="Times New Roman" panose="02020603050405020304" pitchFamily="18" charset="0"/>
              </a:rPr>
              <a:t>Völker</a:t>
            </a:r>
            <a:r>
              <a:rPr lang="en-US" sz="1800" dirty="0">
                <a:latin typeface="Calibri" panose="020F0502020204030204" pitchFamily="34" charset="0"/>
                <a:ea typeface="Calibri" panose="020F0502020204030204" pitchFamily="34" charset="0"/>
                <a:cs typeface="Times New Roman" panose="02020603050405020304" pitchFamily="18" charset="0"/>
              </a:rPr>
              <a:t> and </a:t>
            </a:r>
            <a:r>
              <a:rPr lang="en-US" sz="1800" dirty="0" err="1">
                <a:latin typeface="Calibri" panose="020F0502020204030204" pitchFamily="34" charset="0"/>
                <a:ea typeface="Calibri" panose="020F0502020204030204" pitchFamily="34" charset="0"/>
                <a:cs typeface="Times New Roman" panose="02020603050405020304" pitchFamily="18" charset="0"/>
              </a:rPr>
              <a:t>Weske</a:t>
            </a:r>
            <a:r>
              <a:rPr lang="en-US" sz="1800" dirty="0">
                <a:latin typeface="Calibri" panose="020F0502020204030204" pitchFamily="34" charset="0"/>
                <a:ea typeface="Calibri" panose="020F0502020204030204" pitchFamily="34" charset="0"/>
                <a:cs typeface="Times New Roman" panose="02020603050405020304" pitchFamily="18" charset="0"/>
              </a:rPr>
              <a:t> (2021) present an RPA ontology to “provide a normative model to create a shared understanding or RPA bots and RPA operations”(p 4). </a:t>
            </a:r>
          </a:p>
          <a:p>
            <a:pPr indent="0">
              <a:lnSpc>
                <a:spcPct val="107000"/>
              </a:lnSpc>
              <a:spcBef>
                <a:spcPts val="0"/>
              </a:spcBef>
              <a:spcAft>
                <a:spcPts val="80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This will support such platform-independent conceptual modeling of RPA workflows for RPA-based Sim-IS Environments.</a:t>
            </a:r>
          </a:p>
          <a:p>
            <a:pPr indent="0">
              <a:lnSpc>
                <a:spcPct val="107000"/>
              </a:lnSpc>
              <a:spcBef>
                <a:spcPts val="0"/>
              </a:spcBef>
              <a:spcAft>
                <a:spcPts val="80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TextBox 25">
            <a:extLst>
              <a:ext uri="{FF2B5EF4-FFF2-40B4-BE49-F238E27FC236}">
                <a16:creationId xmlns:a16="http://schemas.microsoft.com/office/drawing/2014/main" id="{04F89B4A-F200-40A0-AF56-E7463E462F89}"/>
              </a:ext>
            </a:extLst>
          </p:cNvPr>
          <p:cNvSpPr txBox="1"/>
          <p:nvPr/>
        </p:nvSpPr>
        <p:spPr>
          <a:xfrm>
            <a:off x="5984769" y="5530202"/>
            <a:ext cx="4830934" cy="600164"/>
          </a:xfrm>
          <a:prstGeom prst="rect">
            <a:avLst/>
          </a:prstGeom>
          <a:noFill/>
        </p:spPr>
        <p:txBody>
          <a:bodyPr wrap="square">
            <a:spAutoFit/>
          </a:bodyPr>
          <a:lstStyle/>
          <a:p>
            <a:r>
              <a:rPr lang="en-US" sz="1100" dirty="0" err="1"/>
              <a:t>Völker</a:t>
            </a:r>
            <a:r>
              <a:rPr lang="en-US" sz="1100" dirty="0"/>
              <a:t>, M., &amp; </a:t>
            </a:r>
            <a:r>
              <a:rPr lang="en-US" sz="1100" dirty="0" err="1"/>
              <a:t>Weske</a:t>
            </a:r>
            <a:r>
              <a:rPr lang="en-US" sz="1100" dirty="0"/>
              <a:t>, M. (2021). Conceptualizing Bots in Robotic Process Automation. In A. Ghose, J. </a:t>
            </a:r>
            <a:r>
              <a:rPr lang="en-US" sz="1100" dirty="0" err="1"/>
              <a:t>Horkoff</a:t>
            </a:r>
            <a:r>
              <a:rPr lang="en-US" sz="1100" dirty="0"/>
              <a:t>, V. E. Silva Souza, J. Parsons, &amp; J. </a:t>
            </a:r>
            <a:r>
              <a:rPr lang="en-US" sz="1100" dirty="0" err="1"/>
              <a:t>Evermann</a:t>
            </a:r>
            <a:r>
              <a:rPr lang="en-US" sz="1100" dirty="0"/>
              <a:t> (Eds.), Conceptual Modeling (pp. 3-13). Springer International Publishing.</a:t>
            </a:r>
          </a:p>
        </p:txBody>
      </p:sp>
    </p:spTree>
    <p:extLst>
      <p:ext uri="{BB962C8B-B14F-4D97-AF65-F5344CB8AC3E}">
        <p14:creationId xmlns:p14="http://schemas.microsoft.com/office/powerpoint/2010/main" val="3770158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92155" y="207963"/>
            <a:ext cx="9144000" cy="1093124"/>
          </a:xfrm>
        </p:spPr>
        <p:txBody>
          <a:bodyPr/>
          <a:lstStyle/>
          <a:p>
            <a:r>
              <a:rPr lang="en-US" dirty="0"/>
              <a:t>Agenda</a:t>
            </a:r>
          </a:p>
        </p:txBody>
      </p:sp>
      <p:sp>
        <p:nvSpPr>
          <p:cNvPr id="4" name="Content Placeholder 2">
            <a:extLst>
              <a:ext uri="{FF2B5EF4-FFF2-40B4-BE49-F238E27FC236}">
                <a16:creationId xmlns:a16="http://schemas.microsoft.com/office/drawing/2014/main" id="{52084C4D-8C07-4C3C-AAC5-DA9709348586}"/>
              </a:ext>
            </a:extLst>
          </p:cNvPr>
          <p:cNvSpPr txBox="1">
            <a:spLocks/>
          </p:cNvSpPr>
          <p:nvPr/>
        </p:nvSpPr>
        <p:spPr>
          <a:xfrm>
            <a:off x="374046" y="1337352"/>
            <a:ext cx="11284554" cy="56197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Tx/>
              <a:buChar char="-"/>
            </a:pPr>
            <a:r>
              <a:rPr lang="en-US" dirty="0"/>
              <a:t>Research Objective</a:t>
            </a:r>
          </a:p>
          <a:p>
            <a:pPr marL="342900" indent="-342900" algn="l">
              <a:buFontTx/>
              <a:buChar char="-"/>
            </a:pPr>
            <a:r>
              <a:rPr lang="en-US" dirty="0"/>
              <a:t>Motivation: From Learning Information System </a:t>
            </a:r>
            <a:r>
              <a:rPr lang="en-US" dirty="0" err="1"/>
              <a:t>Buttonology</a:t>
            </a:r>
            <a:r>
              <a:rPr lang="en-US" dirty="0"/>
              <a:t> to Developing Intuition</a:t>
            </a:r>
          </a:p>
          <a:p>
            <a:pPr marL="800100" lvl="1" indent="-342900" algn="l">
              <a:buFontTx/>
              <a:buChar char="-"/>
            </a:pPr>
            <a:r>
              <a:rPr lang="en-US" dirty="0"/>
              <a:t>The Beer Game - STS dynamics and IS-supported decision-making</a:t>
            </a:r>
          </a:p>
          <a:p>
            <a:pPr marL="800100" lvl="1" indent="-342900" algn="l">
              <a:buFontTx/>
              <a:buChar char="-"/>
            </a:pPr>
            <a:r>
              <a:rPr lang="en-US" dirty="0"/>
              <a:t>Existing Sim-C2 environments limitations</a:t>
            </a:r>
          </a:p>
          <a:p>
            <a:pPr marL="342900" indent="-342900" algn="l">
              <a:buFontTx/>
              <a:buChar char="-"/>
            </a:pPr>
            <a:r>
              <a:rPr lang="en-US" dirty="0"/>
              <a:t>A new approach for Sim-IS environment design</a:t>
            </a:r>
          </a:p>
          <a:p>
            <a:pPr marL="800100" lvl="1" indent="-342900" algn="l">
              <a:buFontTx/>
              <a:buChar char="-"/>
            </a:pPr>
            <a:r>
              <a:rPr lang="en-US" dirty="0"/>
              <a:t>Robotic Process Automation (RPA) as a new means of Sim-IS information exchange</a:t>
            </a:r>
          </a:p>
          <a:p>
            <a:pPr marL="342900" indent="-342900" algn="l">
              <a:buFontTx/>
              <a:buChar char="-"/>
            </a:pPr>
            <a:r>
              <a:rPr lang="en-US" dirty="0"/>
              <a:t>Research Results</a:t>
            </a:r>
          </a:p>
          <a:p>
            <a:pPr marL="800100" lvl="1" indent="-342900" algn="l">
              <a:buFontTx/>
              <a:buChar char="-"/>
            </a:pPr>
            <a:r>
              <a:rPr lang="en-US" dirty="0"/>
              <a:t>Verification/Validation of RPA-based Sim-IS Architecture</a:t>
            </a:r>
          </a:p>
          <a:p>
            <a:pPr marL="342900" indent="-342900" algn="l">
              <a:buFontTx/>
              <a:buChar char="-"/>
            </a:pPr>
            <a:r>
              <a:rPr lang="en-US" dirty="0"/>
              <a:t>A way forward: RPA module management and conceptual models (CMs)</a:t>
            </a:r>
          </a:p>
          <a:p>
            <a:pPr marL="800100" lvl="1" indent="-342900" algn="l">
              <a:buFontTx/>
              <a:buChar char="-"/>
            </a:pPr>
            <a:r>
              <a:rPr lang="en-US" dirty="0"/>
              <a:t>Integrated business process CMs</a:t>
            </a:r>
          </a:p>
          <a:p>
            <a:pPr marL="800100" lvl="1" indent="-342900" algn="l">
              <a:buFontTx/>
              <a:buChar char="-"/>
            </a:pPr>
            <a:r>
              <a:rPr lang="en-US" dirty="0"/>
              <a:t>Sim-IS environment CMs</a:t>
            </a:r>
          </a:p>
          <a:p>
            <a:pPr marL="800100" lvl="1" indent="-342900" algn="l">
              <a:buFontTx/>
              <a:buChar char="-"/>
            </a:pPr>
            <a:r>
              <a:rPr lang="en-US" dirty="0"/>
              <a:t>RPA module CMs</a:t>
            </a:r>
          </a:p>
          <a:p>
            <a:pPr marL="342900" indent="-342900" algn="l">
              <a:buFontTx/>
              <a:buChar char="-"/>
            </a:pPr>
            <a:r>
              <a:rPr lang="en-US" dirty="0"/>
              <a:t>Questions/Discussion</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914825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308540" y="0"/>
            <a:ext cx="11449634" cy="718782"/>
          </a:xfrm>
        </p:spPr>
        <p:txBody>
          <a:bodyPr>
            <a:noAutofit/>
          </a:bodyPr>
          <a:lstStyle/>
          <a:p>
            <a:r>
              <a:rPr lang="en-US" sz="3600" dirty="0"/>
              <a:t>Way Ahead: DSEEP Overlay and Conceptual Model Libraries</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544153" y="1486601"/>
            <a:ext cx="11505732" cy="45439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spcBef>
                <a:spcPts val="2400"/>
              </a:spcBef>
              <a:buFontTx/>
              <a:buChar char="-"/>
            </a:pPr>
            <a:r>
              <a:rPr lang="en-US" sz="1800" dirty="0">
                <a:ea typeface="Calibri" panose="020F0502020204030204" pitchFamily="34" charset="0"/>
              </a:rPr>
              <a:t>Developing an overlay for the Distributed Simulation Engineering and Execution Process (DSEEP)</a:t>
            </a:r>
          </a:p>
          <a:p>
            <a:pPr algn="l">
              <a:spcBef>
                <a:spcPts val="2400"/>
              </a:spcBef>
            </a:pPr>
            <a:endParaRPr lang="en-US" sz="1800" dirty="0">
              <a:ea typeface="Calibri" panose="020F0502020204030204" pitchFamily="34" charset="0"/>
            </a:endParaRPr>
          </a:p>
          <a:p>
            <a:pPr algn="l">
              <a:spcBef>
                <a:spcPts val="2400"/>
              </a:spcBef>
            </a:pPr>
            <a:endParaRPr lang="en-US" sz="1800" dirty="0">
              <a:ea typeface="Calibri" panose="020F0502020204030204" pitchFamily="34" charset="0"/>
            </a:endParaRPr>
          </a:p>
          <a:p>
            <a:pPr algn="l">
              <a:spcBef>
                <a:spcPts val="2400"/>
              </a:spcBef>
            </a:pPr>
            <a:endParaRPr lang="en-US" sz="1800" dirty="0">
              <a:ea typeface="Calibri" panose="020F0502020204030204" pitchFamily="34" charset="0"/>
            </a:endParaRPr>
          </a:p>
          <a:p>
            <a:pPr marL="285750" indent="-285750" algn="l">
              <a:spcBef>
                <a:spcPts val="2400"/>
              </a:spcBef>
              <a:buFontTx/>
              <a:buChar char="-"/>
            </a:pPr>
            <a:r>
              <a:rPr lang="en-US" sz="1800" b="1" i="1" dirty="0">
                <a:effectLst/>
                <a:ea typeface="Calibri" panose="020F0502020204030204" pitchFamily="34" charset="0"/>
              </a:rPr>
              <a:t>Developing libraries</a:t>
            </a:r>
            <a:r>
              <a:rPr lang="en-US" sz="1800" b="1" i="1" dirty="0">
                <a:ea typeface="Calibri" panose="020F0502020204030204" pitchFamily="34" charset="0"/>
              </a:rPr>
              <a:t> of conceptual models for simulations, target integrated business processes, and RPA workflows</a:t>
            </a:r>
            <a:endParaRPr lang="en-US" sz="1800" dirty="0">
              <a:effectLst/>
              <a:ea typeface="Calibri" panose="020F0502020204030204" pitchFamily="34" charset="0"/>
            </a:endParaRPr>
          </a:p>
          <a:p>
            <a:pPr marL="285750" indent="-285750" algn="l">
              <a:spcBef>
                <a:spcPts val="2400"/>
              </a:spcBef>
              <a:buFontTx/>
              <a:buChar char="-"/>
            </a:pPr>
            <a:r>
              <a:rPr lang="en-US" sz="1800" dirty="0">
                <a:effectLst/>
                <a:ea typeface="Calibri" panose="020F0502020204030204" pitchFamily="34" charset="0"/>
              </a:rPr>
              <a:t>Mitigating Sim-IS </a:t>
            </a:r>
            <a:r>
              <a:rPr lang="en-US" sz="1800" dirty="0" err="1">
                <a:effectLst/>
                <a:ea typeface="Calibri" panose="020F0502020204030204" pitchFamily="34" charset="0"/>
              </a:rPr>
              <a:t>StartEx</a:t>
            </a:r>
            <a:r>
              <a:rPr lang="en-US" sz="1800" dirty="0">
                <a:effectLst/>
                <a:ea typeface="Calibri" panose="020F0502020204030204" pitchFamily="34" charset="0"/>
              </a:rPr>
              <a:t> data generation and synchronization challenges with improved process standardization and database management</a:t>
            </a:r>
          </a:p>
          <a:p>
            <a:pPr marL="285750" indent="-285750" algn="l">
              <a:spcBef>
                <a:spcPts val="2400"/>
              </a:spcBef>
              <a:buFontTx/>
              <a:buChar char="-"/>
            </a:pPr>
            <a:r>
              <a:rPr lang="en-US" sz="1800" dirty="0">
                <a:ea typeface="Calibri" panose="020F0502020204030204" pitchFamily="34" charset="0"/>
              </a:rPr>
              <a:t>Using RPA-based Sim-IS environments as staged worlds to support JCS coevolution while simultaneously informing the design of RPA modules themselves</a:t>
            </a:r>
            <a:endParaRPr lang="en-US" sz="1800" dirty="0">
              <a:effectLst/>
              <a:ea typeface="Calibri" panose="020F0502020204030204" pitchFamily="34" charset="0"/>
            </a:endParaRPr>
          </a:p>
        </p:txBody>
      </p:sp>
      <p:pic>
        <p:nvPicPr>
          <p:cNvPr id="4" name="Picture 3" descr="Graphical user interface&#10;&#10;Description automatically generated">
            <a:extLst>
              <a:ext uri="{FF2B5EF4-FFF2-40B4-BE49-F238E27FC236}">
                <a16:creationId xmlns:a16="http://schemas.microsoft.com/office/drawing/2014/main" id="{B268D7B9-AABB-448D-A6E8-CC256D1D07C9}"/>
              </a:ext>
            </a:extLst>
          </p:cNvPr>
          <p:cNvPicPr>
            <a:picLocks noChangeAspect="1"/>
          </p:cNvPicPr>
          <p:nvPr/>
        </p:nvPicPr>
        <p:blipFill rotWithShape="1">
          <a:blip r:embed="rId2"/>
          <a:srcRect l="43542" t="20556" r="12291" b="49815"/>
          <a:stretch/>
        </p:blipFill>
        <p:spPr bwMode="auto">
          <a:xfrm>
            <a:off x="2558074" y="2018839"/>
            <a:ext cx="5974999" cy="1502406"/>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F6F43B48-DFA1-42BA-B4B5-BED3D43738AB}"/>
              </a:ext>
            </a:extLst>
          </p:cNvPr>
          <p:cNvSpPr txBox="1"/>
          <p:nvPr/>
        </p:nvSpPr>
        <p:spPr>
          <a:xfrm>
            <a:off x="6885506" y="3290500"/>
            <a:ext cx="1871961" cy="276999"/>
          </a:xfrm>
          <a:prstGeom prst="rect">
            <a:avLst/>
          </a:prstGeom>
          <a:noFill/>
        </p:spPr>
        <p:txBody>
          <a:bodyPr wrap="square" rtlCol="0">
            <a:spAutoFit/>
          </a:bodyPr>
          <a:lstStyle/>
          <a:p>
            <a:r>
              <a:rPr lang="en-US" sz="1200" dirty="0"/>
              <a:t>IEEE Standard 1730</a:t>
            </a:r>
          </a:p>
        </p:txBody>
      </p:sp>
    </p:spTree>
    <p:extLst>
      <p:ext uri="{BB962C8B-B14F-4D97-AF65-F5344CB8AC3E}">
        <p14:creationId xmlns:p14="http://schemas.microsoft.com/office/powerpoint/2010/main" val="4213480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6586AA9-DFE5-4ECC-BC1F-95AA3D92C08E}"/>
              </a:ext>
            </a:extLst>
          </p:cNvPr>
          <p:cNvSpPr txBox="1">
            <a:spLocks/>
          </p:cNvSpPr>
          <p:nvPr/>
        </p:nvSpPr>
        <p:spPr>
          <a:xfrm>
            <a:off x="2646438" y="2312610"/>
            <a:ext cx="6199870" cy="922828"/>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a:t>Questions/Comments</a:t>
            </a:r>
          </a:p>
        </p:txBody>
      </p:sp>
    </p:spTree>
    <p:extLst>
      <p:ext uri="{BB962C8B-B14F-4D97-AF65-F5344CB8AC3E}">
        <p14:creationId xmlns:p14="http://schemas.microsoft.com/office/powerpoint/2010/main" val="249681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0"/>
            <a:ext cx="9144000" cy="718782"/>
          </a:xfrm>
        </p:spPr>
        <p:txBody>
          <a:bodyPr>
            <a:noAutofit/>
          </a:bodyPr>
          <a:lstStyle/>
          <a:p>
            <a:r>
              <a:rPr lang="en-US" sz="3600" dirty="0"/>
              <a:t>Research Objective</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55927"/>
            <a:ext cx="10616269" cy="48346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endParaRPr lang="en-US" sz="1800" dirty="0">
              <a:ea typeface="Calibri" panose="020F0502020204030204" pitchFamily="34" charset="0"/>
            </a:endParaRPr>
          </a:p>
        </p:txBody>
      </p:sp>
      <p:sp>
        <p:nvSpPr>
          <p:cNvPr id="8" name="Content Placeholder 2">
            <a:extLst>
              <a:ext uri="{FF2B5EF4-FFF2-40B4-BE49-F238E27FC236}">
                <a16:creationId xmlns:a16="http://schemas.microsoft.com/office/drawing/2014/main" id="{0BA54DA8-C0D5-462D-BC1C-EACEF062C882}"/>
              </a:ext>
            </a:extLst>
          </p:cNvPr>
          <p:cNvSpPr txBox="1">
            <a:spLocks/>
          </p:cNvSpPr>
          <p:nvPr/>
        </p:nvSpPr>
        <p:spPr>
          <a:xfrm>
            <a:off x="959279" y="2950168"/>
            <a:ext cx="10165729" cy="140667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2000" dirty="0">
                <a:ea typeface="Calibri" panose="020F0502020204030204" pitchFamily="34" charset="0"/>
              </a:rPr>
              <a:t>Research Objective: Explore how RPA can facilitate a new, low-overhead, modular means of integrating simulations and operational information systems (ISs) to provide sim-IS environments which simulate integrated business processes and associated sociotechnical system dynamics in support of staff training for naturalistic decision-making (NDM) environments.</a:t>
            </a:r>
          </a:p>
        </p:txBody>
      </p:sp>
      <p:sp>
        <p:nvSpPr>
          <p:cNvPr id="3" name="TextBox 2">
            <a:extLst>
              <a:ext uri="{FF2B5EF4-FFF2-40B4-BE49-F238E27FC236}">
                <a16:creationId xmlns:a16="http://schemas.microsoft.com/office/drawing/2014/main" id="{A8A2E232-0717-4839-938A-480955778715}"/>
              </a:ext>
            </a:extLst>
          </p:cNvPr>
          <p:cNvSpPr txBox="1"/>
          <p:nvPr/>
        </p:nvSpPr>
        <p:spPr>
          <a:xfrm>
            <a:off x="1649722" y="1274385"/>
            <a:ext cx="8774437" cy="646331"/>
          </a:xfrm>
          <a:prstGeom prst="rect">
            <a:avLst/>
          </a:prstGeom>
          <a:noFill/>
        </p:spPr>
        <p:txBody>
          <a:bodyPr wrap="square" rtlCol="0">
            <a:spAutoFit/>
          </a:bodyPr>
          <a:lstStyle/>
          <a:p>
            <a:r>
              <a:rPr lang="en-US" i="1" dirty="0">
                <a:latin typeface="Times New Roman" panose="02020603050405020304" pitchFamily="18" charset="0"/>
                <a:ea typeface="Calibri" panose="020F0502020204030204" pitchFamily="34" charset="0"/>
              </a:rPr>
              <a:t>“</a:t>
            </a:r>
            <a:r>
              <a:rPr lang="en-US" sz="1800" i="1" dirty="0">
                <a:effectLst/>
                <a:latin typeface="Times New Roman" panose="02020603050405020304" pitchFamily="18" charset="0"/>
                <a:ea typeface="Calibri" panose="020F0502020204030204" pitchFamily="34" charset="0"/>
              </a:rPr>
              <a:t>weak human + machine + better process [is] superior to a strong machine alone and, more remarkably, superior to a strong human + machine + inferior process” </a:t>
            </a:r>
            <a:r>
              <a:rPr lang="en-US" sz="1400" i="1" dirty="0">
                <a:effectLst/>
                <a:latin typeface="Calibri" panose="020F0502020204030204" pitchFamily="34" charset="0"/>
                <a:ea typeface="Calibri" panose="020F0502020204030204" pitchFamily="34" charset="0"/>
              </a:rPr>
              <a:t>(</a:t>
            </a:r>
            <a:r>
              <a:rPr lang="en-US" sz="1400" dirty="0">
                <a:effectLst/>
                <a:latin typeface="Calibri" panose="020F0502020204030204" pitchFamily="34" charset="0"/>
                <a:ea typeface="Calibri" panose="020F0502020204030204" pitchFamily="34" charset="0"/>
              </a:rPr>
              <a:t>Kasparov, 2017)</a:t>
            </a:r>
            <a:endParaRPr lang="en-US" dirty="0"/>
          </a:p>
        </p:txBody>
      </p:sp>
    </p:spTree>
    <p:extLst>
      <p:ext uri="{BB962C8B-B14F-4D97-AF65-F5344CB8AC3E}">
        <p14:creationId xmlns:p14="http://schemas.microsoft.com/office/powerpoint/2010/main" val="2298160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595473" y="0"/>
            <a:ext cx="11124983" cy="718782"/>
          </a:xfrm>
        </p:spPr>
        <p:txBody>
          <a:bodyPr>
            <a:noAutofit/>
          </a:bodyPr>
          <a:lstStyle/>
          <a:p>
            <a:r>
              <a:rPr lang="en-US" sz="3600" dirty="0"/>
              <a:t>Motivation: Decision-making in NDM Environments</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55927"/>
            <a:ext cx="10616269" cy="48346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endParaRPr lang="en-US" sz="1800" dirty="0">
              <a:ea typeface="Calibri" panose="020F0502020204030204" pitchFamily="34" charset="0"/>
            </a:endParaRPr>
          </a:p>
        </p:txBody>
      </p:sp>
      <p:sp>
        <p:nvSpPr>
          <p:cNvPr id="8" name="Content Placeholder 2">
            <a:extLst>
              <a:ext uri="{FF2B5EF4-FFF2-40B4-BE49-F238E27FC236}">
                <a16:creationId xmlns:a16="http://schemas.microsoft.com/office/drawing/2014/main" id="{0BA54DA8-C0D5-462D-BC1C-EACEF062C882}"/>
              </a:ext>
            </a:extLst>
          </p:cNvPr>
          <p:cNvSpPr txBox="1">
            <a:spLocks/>
          </p:cNvSpPr>
          <p:nvPr/>
        </p:nvSpPr>
        <p:spPr>
          <a:xfrm>
            <a:off x="554017" y="1796177"/>
            <a:ext cx="11341134" cy="49118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2000" dirty="0">
                <a:ea typeface="Calibri" panose="020F0502020204030204" pitchFamily="34" charset="0"/>
              </a:rPr>
              <a:t>NDM environments are characterized as consisting of high stress, time pressure, and uncertainty.</a:t>
            </a:r>
          </a:p>
          <a:p>
            <a:pPr algn="l">
              <a:spcBef>
                <a:spcPts val="2400"/>
              </a:spcBef>
            </a:pPr>
            <a:r>
              <a:rPr lang="en-US" sz="2000" dirty="0">
                <a:ea typeface="Calibri" panose="020F0502020204030204" pitchFamily="34" charset="0"/>
              </a:rPr>
              <a:t>Key decision-making theories:</a:t>
            </a:r>
          </a:p>
          <a:p>
            <a:pPr algn="l">
              <a:spcBef>
                <a:spcPts val="600"/>
              </a:spcBef>
            </a:pPr>
            <a:r>
              <a:rPr lang="en-US" sz="2000" dirty="0">
                <a:ea typeface="Calibri" panose="020F0502020204030204" pitchFamily="34" charset="0"/>
              </a:rPr>
              <a:t>	</a:t>
            </a:r>
            <a:r>
              <a:rPr lang="en-US" sz="1800" dirty="0">
                <a:ea typeface="Calibri" panose="020F0502020204030204" pitchFamily="34" charset="0"/>
              </a:rPr>
              <a:t>Rationalistic (normative) Decision-making: Multi-attribute utility theory, formal analysis w/ </a:t>
            </a:r>
            <a:r>
              <a:rPr lang="en-US" sz="1800" dirty="0" err="1">
                <a:ea typeface="Calibri" panose="020F0502020204030204" pitchFamily="34" charset="0"/>
              </a:rPr>
              <a:t>bayesian</a:t>
            </a:r>
            <a:r>
              <a:rPr lang="en-US" sz="1800" dirty="0">
                <a:ea typeface="Calibri" panose="020F0502020204030204" pitchFamily="34" charset="0"/>
              </a:rPr>
              <a:t> statistics</a:t>
            </a:r>
          </a:p>
          <a:p>
            <a:pPr algn="l">
              <a:spcBef>
                <a:spcPts val="600"/>
              </a:spcBef>
            </a:pPr>
            <a:r>
              <a:rPr lang="en-US" sz="1800" dirty="0">
                <a:ea typeface="Calibri" panose="020F0502020204030204" pitchFamily="34" charset="0"/>
              </a:rPr>
              <a:t>	Heuristics and Biases: Understanding the limits of intuition </a:t>
            </a:r>
            <a:r>
              <a:rPr lang="en-US" sz="1400" dirty="0">
                <a:ea typeface="Calibri" panose="020F0502020204030204" pitchFamily="34" charset="0"/>
              </a:rPr>
              <a:t>(Kahneman and Tversky’s </a:t>
            </a:r>
            <a:r>
              <a:rPr lang="en-US" sz="1400" i="1" dirty="0">
                <a:ea typeface="Calibri" panose="020F0502020204030204" pitchFamily="34" charset="0"/>
              </a:rPr>
              <a:t>Thinking Fast and Slow</a:t>
            </a:r>
            <a:r>
              <a:rPr lang="en-US" sz="1400" dirty="0">
                <a:ea typeface="Calibri" panose="020F0502020204030204" pitchFamily="34" charset="0"/>
              </a:rPr>
              <a:t>)</a:t>
            </a:r>
            <a:endParaRPr lang="en-US" sz="1800" dirty="0">
              <a:ea typeface="Calibri" panose="020F0502020204030204" pitchFamily="34" charset="0"/>
            </a:endParaRPr>
          </a:p>
          <a:p>
            <a:pPr algn="l">
              <a:spcBef>
                <a:spcPts val="600"/>
              </a:spcBef>
            </a:pPr>
            <a:r>
              <a:rPr lang="en-US" sz="1800" dirty="0">
                <a:ea typeface="Calibri" panose="020F0502020204030204" pitchFamily="34" charset="0"/>
              </a:rPr>
              <a:t>	Naturalistic Decision-making (NDM): Developing and leveraging intuition </a:t>
            </a:r>
            <a:r>
              <a:rPr lang="en-US" sz="1500" dirty="0">
                <a:ea typeface="Calibri" panose="020F0502020204030204" pitchFamily="34" charset="0"/>
              </a:rPr>
              <a:t>(recognition-primed decision-making [RPD])</a:t>
            </a:r>
            <a:endParaRPr lang="en-US" sz="1800" dirty="0">
              <a:ea typeface="Calibri" panose="020F0502020204030204" pitchFamily="34" charset="0"/>
            </a:endParaRPr>
          </a:p>
          <a:p>
            <a:pPr algn="l">
              <a:spcBef>
                <a:spcPts val="2400"/>
              </a:spcBef>
            </a:pPr>
            <a:r>
              <a:rPr lang="en-US" sz="1800" dirty="0">
                <a:latin typeface="Calibri" panose="020F0502020204030204" pitchFamily="34" charset="0"/>
                <a:ea typeface="Calibri" panose="020F0502020204030204" pitchFamily="34" charset="0"/>
                <a:cs typeface="Times New Roman" panose="02020603050405020304" pitchFamily="18" charset="0"/>
              </a:rPr>
              <a:t>Formal, n</a:t>
            </a:r>
            <a:r>
              <a:rPr lang="en-US" sz="1800" dirty="0">
                <a:effectLst/>
                <a:latin typeface="Calibri" panose="020F0502020204030204" pitchFamily="34" charset="0"/>
                <a:ea typeface="Calibri" panose="020F0502020204030204" pitchFamily="34" charset="0"/>
                <a:cs typeface="Times New Roman" panose="02020603050405020304" pitchFamily="18" charset="0"/>
              </a:rPr>
              <a:t>ormative techniques are not realistic for naturalistic environments</a:t>
            </a:r>
          </a:p>
          <a:p>
            <a:pPr algn="l">
              <a:spcBef>
                <a:spcPts val="2400"/>
              </a:spcBef>
            </a:pPr>
            <a:r>
              <a:rPr lang="en-US" sz="1800" dirty="0">
                <a:effectLst/>
                <a:latin typeface="Calibri" panose="020F0502020204030204" pitchFamily="34" charset="0"/>
                <a:ea typeface="Calibri" panose="020F0502020204030204" pitchFamily="34" charset="0"/>
                <a:cs typeface="Times New Roman" panose="02020603050405020304" pitchFamily="18" charset="0"/>
              </a:rPr>
              <a:t>For intuition to qualify as skilled, “the environment must provide adequately valid cues to the nature of the situation [and] people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must have an opportunity to learn the relevant cues</a:t>
            </a:r>
            <a:r>
              <a:rPr lang="en-US" sz="1800" dirty="0">
                <a:effectLst/>
                <a:latin typeface="Calibri" panose="020F0502020204030204" pitchFamily="34" charset="0"/>
                <a:ea typeface="Calibri" panose="020F0502020204030204" pitchFamily="34" charset="0"/>
                <a:cs typeface="Times New Roman" panose="02020603050405020304" pitchFamily="18" charset="0"/>
              </a:rPr>
              <a:t>”(Kahneman &amp; Klein, 2009, p. 520). </a:t>
            </a:r>
          </a:p>
          <a:p>
            <a:pPr algn="l">
              <a:spcBef>
                <a:spcPts val="2400"/>
              </a:spcBef>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algn="l">
              <a:spcBef>
                <a:spcPts val="2400"/>
              </a:spcBef>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spcBef>
                <a:spcPts val="2400"/>
              </a:spcBef>
            </a:pPr>
            <a:endParaRPr lang="en-US" sz="2000" dirty="0">
              <a:ea typeface="Calibri" panose="020F0502020204030204" pitchFamily="34" charset="0"/>
            </a:endParaRPr>
          </a:p>
        </p:txBody>
      </p:sp>
    </p:spTree>
    <p:extLst>
      <p:ext uri="{BB962C8B-B14F-4D97-AF65-F5344CB8AC3E}">
        <p14:creationId xmlns:p14="http://schemas.microsoft.com/office/powerpoint/2010/main" val="850788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816005" y="0"/>
            <a:ext cx="10829148" cy="718782"/>
          </a:xfrm>
        </p:spPr>
        <p:txBody>
          <a:bodyPr>
            <a:noAutofit/>
          </a:bodyPr>
          <a:lstStyle/>
          <a:p>
            <a:r>
              <a:rPr lang="en-US" sz="3600" dirty="0"/>
              <a:t>Motivation: Conventional IS Training</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55927"/>
            <a:ext cx="10616269" cy="48346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endParaRPr lang="en-US" sz="1800" dirty="0">
              <a:ea typeface="Calibri" panose="020F0502020204030204" pitchFamily="34" charset="0"/>
            </a:endParaRPr>
          </a:p>
        </p:txBody>
      </p:sp>
      <p:sp>
        <p:nvSpPr>
          <p:cNvPr id="8" name="Content Placeholder 2">
            <a:extLst>
              <a:ext uri="{FF2B5EF4-FFF2-40B4-BE49-F238E27FC236}">
                <a16:creationId xmlns:a16="http://schemas.microsoft.com/office/drawing/2014/main" id="{0BA54DA8-C0D5-462D-BC1C-EACEF062C882}"/>
              </a:ext>
            </a:extLst>
          </p:cNvPr>
          <p:cNvSpPr txBox="1">
            <a:spLocks/>
          </p:cNvSpPr>
          <p:nvPr/>
        </p:nvSpPr>
        <p:spPr>
          <a:xfrm>
            <a:off x="286101" y="1751973"/>
            <a:ext cx="11561830" cy="14400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2000" dirty="0">
                <a:ea typeface="Calibri" panose="020F0502020204030204" pitchFamily="34" charset="0"/>
              </a:rPr>
              <a:t>How do you learn to recognize the cues and their meaning?	 </a:t>
            </a:r>
            <a:r>
              <a:rPr lang="en-US" sz="2000" b="1" i="1" dirty="0">
                <a:ea typeface="Calibri" panose="020F0502020204030204" pitchFamily="34" charset="0"/>
              </a:rPr>
              <a:t>Scenario-based training environments</a:t>
            </a:r>
          </a:p>
          <a:p>
            <a:pPr algn="l">
              <a:spcBef>
                <a:spcPts val="2400"/>
              </a:spcBef>
            </a:pPr>
            <a:r>
              <a:rPr lang="en-US" sz="2000" dirty="0">
                <a:ea typeface="Calibri" panose="020F0502020204030204" pitchFamily="34" charset="0"/>
              </a:rPr>
              <a:t>Unfortunately, IS instruction is often divided between </a:t>
            </a:r>
            <a:r>
              <a:rPr lang="en-US" sz="2000" dirty="0" err="1">
                <a:ea typeface="Calibri" panose="020F0502020204030204" pitchFamily="34" charset="0"/>
              </a:rPr>
              <a:t>buttonology</a:t>
            </a:r>
            <a:r>
              <a:rPr lang="en-US" sz="2000" dirty="0">
                <a:ea typeface="Calibri" panose="020F0502020204030204" pitchFamily="34" charset="0"/>
              </a:rPr>
              <a:t> training and management education.</a:t>
            </a:r>
          </a:p>
        </p:txBody>
      </p:sp>
      <p:sp>
        <p:nvSpPr>
          <p:cNvPr id="6" name="TextBox 5">
            <a:extLst>
              <a:ext uri="{FF2B5EF4-FFF2-40B4-BE49-F238E27FC236}">
                <a16:creationId xmlns:a16="http://schemas.microsoft.com/office/drawing/2014/main" id="{486BC242-954C-4790-93E5-63A8116DB46C}"/>
              </a:ext>
            </a:extLst>
          </p:cNvPr>
          <p:cNvSpPr txBox="1"/>
          <p:nvPr/>
        </p:nvSpPr>
        <p:spPr>
          <a:xfrm>
            <a:off x="1834410" y="794346"/>
            <a:ext cx="8114104" cy="876266"/>
          </a:xfrm>
          <a:prstGeom prst="rect">
            <a:avLst/>
          </a:prstGeom>
          <a:noFill/>
        </p:spPr>
        <p:txBody>
          <a:bodyPr wrap="square">
            <a:spAutoFit/>
          </a:bodyPr>
          <a:lstStyle/>
          <a:p>
            <a:pPr marL="0" marR="0" indent="457200">
              <a:lnSpc>
                <a:spcPct val="107000"/>
              </a:lnSpc>
              <a:spcBef>
                <a:spcPts val="0"/>
              </a:spcBef>
              <a:spcAft>
                <a:spcPts val="800"/>
              </a:spcAft>
            </a:pPr>
            <a:r>
              <a:rPr lang="en-US" sz="1400" i="1" dirty="0">
                <a:effectLst/>
                <a:latin typeface="Calibri" panose="020F0502020204030204" pitchFamily="34" charset="0"/>
                <a:ea typeface="Calibri" panose="020F0502020204030204" pitchFamily="34" charset="0"/>
                <a:cs typeface="Times New Roman" panose="02020603050405020304" pitchFamily="18" charset="0"/>
              </a:rPr>
              <a:t>“The situation has provided a cue; this cue has given the expert access to information stored in memory, and the information provides the answer.  Intuition is nothing more and nothing less than recognition.”</a:t>
            </a:r>
          </a:p>
          <a:p>
            <a:pPr marL="0" marR="0" indent="457200">
              <a:lnSpc>
                <a:spcPct val="107000"/>
              </a:lnSpc>
              <a:spcBef>
                <a:spcPts val="0"/>
              </a:spcBef>
              <a:spcAft>
                <a:spcPts val="800"/>
              </a:spcAft>
            </a:pPr>
            <a:r>
              <a:rPr lang="en-US" sz="1400" i="1" dirty="0">
                <a:latin typeface="Calibri" panose="020F0502020204030204" pitchFamily="34" charset="0"/>
                <a:ea typeface="Calibri" panose="020F0502020204030204" pitchFamily="34" charset="0"/>
                <a:cs typeface="Times New Roman" panose="02020603050405020304" pitchFamily="18" charset="0"/>
              </a:rPr>
              <a:t>					</a:t>
            </a:r>
            <a:r>
              <a:rPr lang="en-US" sz="1400" i="1" dirty="0">
                <a:effectLst/>
                <a:latin typeface="Calibri" panose="020F0502020204030204" pitchFamily="34" charset="0"/>
                <a:ea typeface="Calibri" panose="020F0502020204030204" pitchFamily="34" charset="0"/>
                <a:cs typeface="Times New Roman" panose="02020603050405020304" pitchFamily="18" charset="0"/>
              </a:rPr>
              <a:t> – Herbert Simon </a:t>
            </a:r>
            <a:r>
              <a:rPr lang="en-US" sz="1400" dirty="0">
                <a:effectLst/>
                <a:latin typeface="Calibri" panose="020F0502020204030204" pitchFamily="34" charset="0"/>
                <a:ea typeface="Calibri" panose="020F0502020204030204" pitchFamily="34" charset="0"/>
                <a:cs typeface="Times New Roman" panose="02020603050405020304" pitchFamily="18" charset="0"/>
              </a:rPr>
              <a:t>(Kahneman, 2013, p. 237)</a:t>
            </a:r>
          </a:p>
        </p:txBody>
      </p:sp>
      <p:pic>
        <p:nvPicPr>
          <p:cNvPr id="4098" name="Picture 2" descr="Beer Distribution Game: MIT Sloan Students Learn About Supply Chain -  Bloomberg">
            <a:extLst>
              <a:ext uri="{FF2B5EF4-FFF2-40B4-BE49-F238E27FC236}">
                <a16:creationId xmlns:a16="http://schemas.microsoft.com/office/drawing/2014/main" id="{3E4FC9F8-6864-4563-B5DD-61C05383C0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8692" y="2975240"/>
            <a:ext cx="4106650" cy="273776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4856C72-00B6-434E-895E-BB3EC648C8E2}"/>
              </a:ext>
            </a:extLst>
          </p:cNvPr>
          <p:cNvSpPr txBox="1"/>
          <p:nvPr/>
        </p:nvSpPr>
        <p:spPr>
          <a:xfrm>
            <a:off x="5948684" y="5718752"/>
            <a:ext cx="6095064" cy="261610"/>
          </a:xfrm>
          <a:prstGeom prst="rect">
            <a:avLst/>
          </a:prstGeom>
          <a:noFill/>
        </p:spPr>
        <p:txBody>
          <a:bodyPr wrap="square">
            <a:spAutoFit/>
          </a:bodyPr>
          <a:lstStyle/>
          <a:p>
            <a:pPr marR="457200" lvl="0" algn="ctr">
              <a:spcBef>
                <a:spcPts val="600"/>
              </a:spcBef>
              <a:spcAft>
                <a:spcPts val="3000"/>
              </a:spcAft>
            </a:pPr>
            <a:r>
              <a:rPr lang="en-US" sz="1100" i="1" dirty="0">
                <a:effectLst/>
                <a:latin typeface="Times New Roman" panose="02020603050405020304" pitchFamily="18" charset="0"/>
                <a:ea typeface="Calibri" panose="020F0502020204030204" pitchFamily="34" charset="0"/>
                <a:cs typeface="Times New Roman" panose="02020603050405020304" pitchFamily="18" charset="0"/>
              </a:rPr>
              <a:t>Beer Distribution Game: MIT Students Learn About Supply Chain</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2021</a:t>
            </a:r>
          </a:p>
        </p:txBody>
      </p:sp>
      <p:sp>
        <p:nvSpPr>
          <p:cNvPr id="18" name="TextBox 17">
            <a:extLst>
              <a:ext uri="{FF2B5EF4-FFF2-40B4-BE49-F238E27FC236}">
                <a16:creationId xmlns:a16="http://schemas.microsoft.com/office/drawing/2014/main" id="{8195F401-7C3C-40F2-A600-D7D126951FDC}"/>
              </a:ext>
            </a:extLst>
          </p:cNvPr>
          <p:cNvSpPr txBox="1"/>
          <p:nvPr/>
        </p:nvSpPr>
        <p:spPr>
          <a:xfrm>
            <a:off x="816005" y="6026613"/>
            <a:ext cx="10656599" cy="646331"/>
          </a:xfrm>
          <a:prstGeom prst="rect">
            <a:avLst/>
          </a:prstGeom>
          <a:noFill/>
        </p:spPr>
        <p:txBody>
          <a:bodyPr wrap="square">
            <a:spAutoFit/>
          </a:bodyPr>
          <a:lstStyle/>
          <a:p>
            <a:pPr algn="l">
              <a:spcBef>
                <a:spcPts val="2400"/>
              </a:spcBef>
            </a:pPr>
            <a:r>
              <a:rPr lang="en-US" sz="1800" dirty="0">
                <a:ea typeface="Calibri" panose="020F0502020204030204" pitchFamily="34" charset="0"/>
              </a:rPr>
              <a:t>The Beer Game, a table-top game developed by MIT in the 1960’s, teaches participants how information latency in supply chains results in the bullwhip effect, illustrated here.</a:t>
            </a:r>
          </a:p>
        </p:txBody>
      </p:sp>
      <p:pic>
        <p:nvPicPr>
          <p:cNvPr id="19" name="Picture 18">
            <a:extLst>
              <a:ext uri="{FF2B5EF4-FFF2-40B4-BE49-F238E27FC236}">
                <a16:creationId xmlns:a16="http://schemas.microsoft.com/office/drawing/2014/main" id="{F90935DF-0E76-45DF-8257-EF8BEB2D5F1B}"/>
              </a:ext>
            </a:extLst>
          </p:cNvPr>
          <p:cNvPicPr>
            <a:picLocks noChangeAspect="1"/>
          </p:cNvPicPr>
          <p:nvPr/>
        </p:nvPicPr>
        <p:blipFill rotWithShape="1">
          <a:blip r:embed="rId4"/>
          <a:srcRect l="5571" t="20125" r="78572" b="55743"/>
          <a:stretch/>
        </p:blipFill>
        <p:spPr>
          <a:xfrm>
            <a:off x="902279" y="2975240"/>
            <a:ext cx="4907716" cy="2800780"/>
          </a:xfrm>
          <a:prstGeom prst="rect">
            <a:avLst/>
          </a:prstGeom>
        </p:spPr>
      </p:pic>
      <p:sp>
        <p:nvSpPr>
          <p:cNvPr id="20" name="TextBox 19">
            <a:extLst>
              <a:ext uri="{FF2B5EF4-FFF2-40B4-BE49-F238E27FC236}">
                <a16:creationId xmlns:a16="http://schemas.microsoft.com/office/drawing/2014/main" id="{BA6FF402-2B16-4CEC-8084-406B216BE2FB}"/>
              </a:ext>
            </a:extLst>
          </p:cNvPr>
          <p:cNvSpPr txBox="1"/>
          <p:nvPr/>
        </p:nvSpPr>
        <p:spPr>
          <a:xfrm>
            <a:off x="2521928" y="5607961"/>
            <a:ext cx="3369534" cy="336118"/>
          </a:xfrm>
          <a:prstGeom prst="rect">
            <a:avLst/>
          </a:prstGeom>
          <a:noFill/>
        </p:spPr>
        <p:txBody>
          <a:bodyPr wrap="square">
            <a:spAutoFit/>
          </a:bodyPr>
          <a:lstStyle/>
          <a:p>
            <a:pPr marL="0" marR="0" indent="457200" algn="just">
              <a:lnSpc>
                <a:spcPct val="150000"/>
              </a:lnSpc>
              <a:spcBef>
                <a:spcPts val="600"/>
              </a:spcBef>
              <a:spcAft>
                <a:spcPts val="0"/>
              </a:spcAft>
            </a:pPr>
            <a:r>
              <a:rPr lang="en-US" sz="1200" i="1" dirty="0">
                <a:effectLst/>
                <a:latin typeface="Times New Roman" panose="02020603050405020304" pitchFamily="18" charset="0"/>
                <a:ea typeface="Times New Roman" panose="02020603050405020304" pitchFamily="18" charset="0"/>
              </a:rPr>
              <a:t>Herzog &amp; </a:t>
            </a:r>
            <a:r>
              <a:rPr lang="en-US" sz="1200" i="1" dirty="0" err="1">
                <a:effectLst/>
                <a:latin typeface="Times New Roman" panose="02020603050405020304" pitchFamily="18" charset="0"/>
                <a:ea typeface="Times New Roman" panose="02020603050405020304" pitchFamily="18" charset="0"/>
              </a:rPr>
              <a:t>Katzlinger-Felhofer</a:t>
            </a:r>
            <a:r>
              <a:rPr lang="en-US" sz="1200" i="1" dirty="0">
                <a:effectLst/>
                <a:latin typeface="Times New Roman" panose="02020603050405020304" pitchFamily="18" charset="0"/>
                <a:ea typeface="Times New Roman" panose="02020603050405020304" pitchFamily="18" charset="0"/>
              </a:rPr>
              <a:t>, 2011, p. 2</a:t>
            </a:r>
          </a:p>
        </p:txBody>
      </p:sp>
    </p:spTree>
    <p:extLst>
      <p:ext uri="{BB962C8B-B14F-4D97-AF65-F5344CB8AC3E}">
        <p14:creationId xmlns:p14="http://schemas.microsoft.com/office/powerpoint/2010/main" val="3115833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246832" y="0"/>
            <a:ext cx="11825492" cy="718782"/>
          </a:xfrm>
        </p:spPr>
        <p:txBody>
          <a:bodyPr>
            <a:noAutofit/>
          </a:bodyPr>
          <a:lstStyle/>
          <a:p>
            <a:r>
              <a:rPr lang="en-US" sz="3600" dirty="0"/>
              <a:t>Motivation: A Demand for Better IS and Management Training</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55927"/>
            <a:ext cx="10616269" cy="48346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endParaRPr lang="en-US" sz="1800" dirty="0">
              <a:ea typeface="Calibri" panose="020F0502020204030204" pitchFamily="34" charset="0"/>
            </a:endParaRPr>
          </a:p>
        </p:txBody>
      </p:sp>
      <p:sp>
        <p:nvSpPr>
          <p:cNvPr id="12" name="Content Placeholder 2">
            <a:extLst>
              <a:ext uri="{FF2B5EF4-FFF2-40B4-BE49-F238E27FC236}">
                <a16:creationId xmlns:a16="http://schemas.microsoft.com/office/drawing/2014/main" id="{E87BCDA1-3889-4D6F-B237-7C9517A157C4}"/>
              </a:ext>
            </a:extLst>
          </p:cNvPr>
          <p:cNvSpPr txBox="1">
            <a:spLocks/>
          </p:cNvSpPr>
          <p:nvPr/>
        </p:nvSpPr>
        <p:spPr>
          <a:xfrm>
            <a:off x="312554" y="1420678"/>
            <a:ext cx="5437317" cy="526942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1800" dirty="0">
                <a:ea typeface="Calibri" panose="020F0502020204030204" pitchFamily="34" charset="0"/>
              </a:rPr>
              <a:t>Industry has increasingly registered a demand signal to business schools to bridge the gap between enterprise resource planning (ERP) tool training and business administration/SCM education.</a:t>
            </a:r>
          </a:p>
          <a:p>
            <a:pPr algn="l">
              <a:spcBef>
                <a:spcPts val="2400"/>
              </a:spcBef>
            </a:pPr>
            <a:r>
              <a:rPr lang="en-US" sz="1800" dirty="0">
                <a:ea typeface="Calibri" panose="020F0502020204030204" pitchFamily="34" charset="0"/>
              </a:rPr>
              <a:t>While some simulation-supported, scenario-based business management learning environments exist (e.g., </a:t>
            </a:r>
            <a:r>
              <a:rPr lang="en-US" sz="1800" dirty="0" err="1">
                <a:ea typeface="Calibri" panose="020F0502020204030204" pitchFamily="34" charset="0"/>
              </a:rPr>
              <a:t>ERPSim</a:t>
            </a:r>
            <a:r>
              <a:rPr lang="en-US" sz="1800" dirty="0">
                <a:ea typeface="Calibri" panose="020F0502020204030204" pitchFamily="34" charset="0"/>
              </a:rPr>
              <a:t>), they are generic, monolithic environments focused on providing education rather than training for specific integrated business processes and ISs.</a:t>
            </a:r>
          </a:p>
          <a:p>
            <a:pPr algn="l">
              <a:spcBef>
                <a:spcPts val="2400"/>
              </a:spcBef>
            </a:pPr>
            <a:r>
              <a:rPr lang="en-US" sz="1800" dirty="0">
                <a:ea typeface="Calibri" panose="020F0502020204030204" pitchFamily="34" charset="0"/>
              </a:rPr>
              <a:t>These sim-IS environments are not organization, process, or platform-specific. They therefore do not support development of intuition for NDM environments.</a:t>
            </a:r>
          </a:p>
        </p:txBody>
      </p:sp>
      <p:pic>
        <p:nvPicPr>
          <p:cNvPr id="14" name="Picture 13">
            <a:extLst>
              <a:ext uri="{FF2B5EF4-FFF2-40B4-BE49-F238E27FC236}">
                <a16:creationId xmlns:a16="http://schemas.microsoft.com/office/drawing/2014/main" id="{87E160E5-EC44-4EA1-B7FD-E9A61016A9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3136" y="1655926"/>
            <a:ext cx="5739137" cy="3736001"/>
          </a:xfrm>
          <a:prstGeom prst="rect">
            <a:avLst/>
          </a:prstGeom>
          <a:noFill/>
          <a:ln>
            <a:noFill/>
          </a:ln>
        </p:spPr>
      </p:pic>
      <p:sp>
        <p:nvSpPr>
          <p:cNvPr id="17" name="TextBox 16">
            <a:extLst>
              <a:ext uri="{FF2B5EF4-FFF2-40B4-BE49-F238E27FC236}">
                <a16:creationId xmlns:a16="http://schemas.microsoft.com/office/drawing/2014/main" id="{B2F43C6C-744F-49ED-848C-803746263234}"/>
              </a:ext>
            </a:extLst>
          </p:cNvPr>
          <p:cNvSpPr txBox="1"/>
          <p:nvPr/>
        </p:nvSpPr>
        <p:spPr>
          <a:xfrm>
            <a:off x="5610644" y="5290628"/>
            <a:ext cx="6325081" cy="646331"/>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cs typeface="Times New Roman" panose="02020603050405020304" pitchFamily="18" charset="0"/>
              </a:rPr>
              <a:t>Simulation-supported </a:t>
            </a:r>
            <a:r>
              <a:rPr lang="en-US" sz="1800" dirty="0">
                <a:effectLst/>
                <a:latin typeface="Calibri" panose="020F0502020204030204" pitchFamily="34" charset="0"/>
                <a:ea typeface="Calibri" panose="020F0502020204030204" pitchFamily="34" charset="0"/>
                <a:cs typeface="Times New Roman" panose="02020603050405020304" pitchFamily="18" charset="0"/>
              </a:rPr>
              <a:t>“Holistic Business Learning Environment,” built using open-source ERP and simulation software. </a:t>
            </a:r>
            <a:r>
              <a:rPr lang="en-US" sz="1100" i="1" dirty="0" err="1">
                <a:effectLst/>
                <a:latin typeface="Calibri" panose="020F0502020204030204" pitchFamily="34" charset="0"/>
                <a:ea typeface="Calibri" panose="020F0502020204030204" pitchFamily="34" charset="0"/>
                <a:cs typeface="Times New Roman" panose="02020603050405020304" pitchFamily="18" charset="0"/>
              </a:rPr>
              <a:t>Nisula</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2019, p. 112</a:t>
            </a:r>
            <a:endParaRPr lang="en-US" dirty="0"/>
          </a:p>
        </p:txBody>
      </p:sp>
    </p:spTree>
    <p:extLst>
      <p:ext uri="{BB962C8B-B14F-4D97-AF65-F5344CB8AC3E}">
        <p14:creationId xmlns:p14="http://schemas.microsoft.com/office/powerpoint/2010/main" val="4009685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634702" y="57054"/>
            <a:ext cx="10870602" cy="718782"/>
          </a:xfrm>
        </p:spPr>
        <p:txBody>
          <a:bodyPr>
            <a:noAutofit/>
          </a:bodyPr>
          <a:lstStyle/>
          <a:p>
            <a:r>
              <a:rPr lang="en-US" sz="3600" dirty="0"/>
              <a:t>Conventional Sim-IS Information Exchange Approaches</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816005" y="1655927"/>
            <a:ext cx="10616269" cy="48346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endParaRPr lang="en-US" sz="1800" dirty="0">
              <a:ea typeface="Calibri" panose="020F0502020204030204" pitchFamily="34" charset="0"/>
            </a:endParaRPr>
          </a:p>
        </p:txBody>
      </p:sp>
      <p:sp>
        <p:nvSpPr>
          <p:cNvPr id="7" name="Content Placeholder 2">
            <a:extLst>
              <a:ext uri="{FF2B5EF4-FFF2-40B4-BE49-F238E27FC236}">
                <a16:creationId xmlns:a16="http://schemas.microsoft.com/office/drawing/2014/main" id="{61E3FCC0-7C74-4E37-8B53-6BDD79650FA5}"/>
              </a:ext>
            </a:extLst>
          </p:cNvPr>
          <p:cNvSpPr txBox="1">
            <a:spLocks/>
          </p:cNvSpPr>
          <p:nvPr/>
        </p:nvSpPr>
        <p:spPr>
          <a:xfrm>
            <a:off x="822008" y="1341341"/>
            <a:ext cx="10992264" cy="5087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1800" dirty="0">
                <a:ea typeface="Calibri" panose="020F0502020204030204" pitchFamily="34" charset="0"/>
              </a:rPr>
              <a:t>Log ISs generally don’t support protocol-based approaches like transmitting OTH-Gold from sims to populate C2PC.</a:t>
            </a:r>
          </a:p>
          <a:p>
            <a:pPr algn="l">
              <a:spcBef>
                <a:spcPts val="2400"/>
              </a:spcBef>
            </a:pPr>
            <a:r>
              <a:rPr lang="en-US" sz="1800" dirty="0">
                <a:ea typeface="Calibri" panose="020F0502020204030204" pitchFamily="34" charset="0"/>
              </a:rPr>
              <a:t>Common approaches for including logistics ISs in Sim-IS environments are:</a:t>
            </a:r>
          </a:p>
          <a:p>
            <a:pPr algn="l">
              <a:spcBef>
                <a:spcPts val="2400"/>
              </a:spcBef>
            </a:pPr>
            <a:r>
              <a:rPr lang="en-US" sz="1800" dirty="0">
                <a:ea typeface="Calibri" panose="020F0502020204030204" pitchFamily="34" charset="0"/>
              </a:rPr>
              <a:t>	- Manual Sim-IS information exchange </a:t>
            </a:r>
            <a:r>
              <a:rPr lang="en-US" sz="1400" dirty="0">
                <a:ea typeface="Calibri" panose="020F0502020204030204" pitchFamily="34" charset="0"/>
              </a:rPr>
              <a:t>(i.e., </a:t>
            </a:r>
            <a:r>
              <a:rPr lang="en-US" sz="1400" dirty="0" err="1">
                <a:ea typeface="Calibri" panose="020F0502020204030204" pitchFamily="34" charset="0"/>
              </a:rPr>
              <a:t>pucksters</a:t>
            </a:r>
            <a:r>
              <a:rPr lang="en-US" sz="1400" dirty="0">
                <a:ea typeface="Calibri" panose="020F0502020204030204" pitchFamily="34" charset="0"/>
              </a:rPr>
              <a:t>)</a:t>
            </a:r>
          </a:p>
          <a:p>
            <a:pPr algn="l">
              <a:spcBef>
                <a:spcPts val="2400"/>
              </a:spcBef>
            </a:pPr>
            <a:r>
              <a:rPr lang="en-US" sz="1800" dirty="0">
                <a:ea typeface="Calibri" panose="020F0502020204030204" pitchFamily="34" charset="0"/>
              </a:rPr>
              <a:t>	- Ad hoc engineering changes for Sim-IS information exchange </a:t>
            </a:r>
          </a:p>
          <a:p>
            <a:pPr algn="l">
              <a:spcBef>
                <a:spcPts val="600"/>
              </a:spcBef>
            </a:pPr>
            <a:r>
              <a:rPr lang="en-US" sz="1800" dirty="0">
                <a:ea typeface="Calibri" panose="020F0502020204030204" pitchFamily="34" charset="0"/>
              </a:rPr>
              <a:t>	  </a:t>
            </a:r>
            <a:r>
              <a:rPr lang="en-US" sz="1400" dirty="0">
                <a:ea typeface="Calibri" panose="020F0502020204030204" pitchFamily="34" charset="0"/>
              </a:rPr>
              <a:t>(e.g., Joint Deployment Logistics Model [JDLM] – Battle Command Sustainment Support System [BCS3])</a:t>
            </a:r>
          </a:p>
          <a:p>
            <a:pPr algn="l">
              <a:spcBef>
                <a:spcPts val="2400"/>
              </a:spcBef>
            </a:pPr>
            <a:r>
              <a:rPr lang="en-US" sz="1800" dirty="0">
                <a:ea typeface="Calibri" panose="020F0502020204030204" pitchFamily="34" charset="0"/>
              </a:rPr>
              <a:t>Limitations of these approaches include:</a:t>
            </a:r>
          </a:p>
          <a:p>
            <a:pPr algn="l">
              <a:spcBef>
                <a:spcPts val="2400"/>
              </a:spcBef>
            </a:pPr>
            <a:r>
              <a:rPr lang="en-US" sz="1800" dirty="0">
                <a:ea typeface="Calibri" panose="020F0502020204030204" pitchFamily="34" charset="0"/>
              </a:rPr>
              <a:t>	- Cost prohibitive in time, manpower, engineering change costs</a:t>
            </a:r>
          </a:p>
          <a:p>
            <a:pPr algn="l">
              <a:spcBef>
                <a:spcPts val="2400"/>
              </a:spcBef>
            </a:pPr>
            <a:r>
              <a:rPr lang="en-US" sz="1800" dirty="0">
                <a:ea typeface="Calibri" panose="020F0502020204030204" pitchFamily="34" charset="0"/>
              </a:rPr>
              <a:t>	- Impose risks to operational ISs with engineering changes for training environment integration</a:t>
            </a:r>
          </a:p>
          <a:p>
            <a:pPr algn="l">
              <a:spcBef>
                <a:spcPts val="2400"/>
              </a:spcBef>
            </a:pPr>
            <a:r>
              <a:rPr lang="en-US" sz="1800" dirty="0">
                <a:ea typeface="Calibri" panose="020F0502020204030204" pitchFamily="34" charset="0"/>
              </a:rPr>
              <a:t>	- Neither approach supports simulation of sociotechnical system information propagation dynamics </a:t>
            </a:r>
          </a:p>
          <a:p>
            <a:pPr algn="l">
              <a:spcBef>
                <a:spcPts val="0"/>
              </a:spcBef>
            </a:pPr>
            <a:r>
              <a:rPr lang="en-US" sz="1800" dirty="0">
                <a:ea typeface="Calibri" panose="020F0502020204030204" pitchFamily="34" charset="0"/>
              </a:rPr>
              <a:t>	   </a:t>
            </a:r>
            <a:r>
              <a:rPr lang="en-US" sz="1400" dirty="0">
                <a:ea typeface="Calibri" panose="020F0502020204030204" pitchFamily="34" charset="0"/>
              </a:rPr>
              <a:t>(e.g., information latency, sensor or data entry error, cyber attacks)</a:t>
            </a:r>
          </a:p>
          <a:p>
            <a:pPr algn="l">
              <a:spcBef>
                <a:spcPts val="2400"/>
              </a:spcBef>
            </a:pPr>
            <a:endParaRPr lang="en-US" sz="1600" dirty="0">
              <a:ea typeface="Calibri" panose="020F0502020204030204" pitchFamily="34" charset="0"/>
            </a:endParaRPr>
          </a:p>
          <a:p>
            <a:pPr algn="l">
              <a:spcBef>
                <a:spcPts val="2400"/>
              </a:spcBef>
            </a:pPr>
            <a:endParaRPr lang="en-US" sz="1400" dirty="0">
              <a:ea typeface="Calibri" panose="020F0502020204030204" pitchFamily="34" charset="0"/>
            </a:endParaRPr>
          </a:p>
          <a:p>
            <a:pPr algn="l">
              <a:spcBef>
                <a:spcPts val="2400"/>
              </a:spcBef>
            </a:pPr>
            <a:endParaRPr lang="en-US" sz="1400" dirty="0">
              <a:ea typeface="Calibri" panose="020F0502020204030204" pitchFamily="34" charset="0"/>
            </a:endParaRPr>
          </a:p>
          <a:p>
            <a:pPr algn="l">
              <a:spcBef>
                <a:spcPts val="2400"/>
              </a:spcBef>
            </a:pPr>
            <a:endParaRPr lang="en-US" sz="1400" dirty="0">
              <a:ea typeface="Calibri" panose="020F0502020204030204" pitchFamily="34" charset="0"/>
            </a:endParaRPr>
          </a:p>
          <a:p>
            <a:pPr algn="l">
              <a:spcBef>
                <a:spcPts val="2400"/>
              </a:spcBef>
            </a:pPr>
            <a:endParaRPr lang="en-US" sz="1800" dirty="0">
              <a:ea typeface="Calibri" panose="020F0502020204030204" pitchFamily="34" charset="0"/>
            </a:endParaRPr>
          </a:p>
        </p:txBody>
      </p:sp>
    </p:spTree>
    <p:extLst>
      <p:ext uri="{BB962C8B-B14F-4D97-AF65-F5344CB8AC3E}">
        <p14:creationId xmlns:p14="http://schemas.microsoft.com/office/powerpoint/2010/main" val="3513114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0"/>
            <a:ext cx="9144000" cy="718782"/>
          </a:xfrm>
        </p:spPr>
        <p:txBody>
          <a:bodyPr>
            <a:noAutofit/>
          </a:bodyPr>
          <a:lstStyle/>
          <a:p>
            <a:r>
              <a:rPr lang="en-US" sz="3600" dirty="0"/>
              <a:t>A New Approach for Sim-IS Environment Design</a:t>
            </a:r>
          </a:p>
        </p:txBody>
      </p:sp>
      <p:graphicFrame>
        <p:nvGraphicFramePr>
          <p:cNvPr id="8" name="Object 7">
            <a:extLst>
              <a:ext uri="{FF2B5EF4-FFF2-40B4-BE49-F238E27FC236}">
                <a16:creationId xmlns:a16="http://schemas.microsoft.com/office/drawing/2014/main" id="{89187DDF-406C-4DEE-B814-C7576E03DF4E}"/>
              </a:ext>
            </a:extLst>
          </p:cNvPr>
          <p:cNvGraphicFramePr>
            <a:graphicFrameLocks noChangeAspect="1"/>
          </p:cNvGraphicFramePr>
          <p:nvPr>
            <p:extLst>
              <p:ext uri="{D42A27DB-BD31-4B8C-83A1-F6EECF244321}">
                <p14:modId xmlns:p14="http://schemas.microsoft.com/office/powerpoint/2010/main" val="2112657721"/>
              </p:ext>
            </p:extLst>
          </p:nvPr>
        </p:nvGraphicFramePr>
        <p:xfrm>
          <a:off x="176478" y="1192317"/>
          <a:ext cx="11839043" cy="5326056"/>
        </p:xfrm>
        <a:graphic>
          <a:graphicData uri="http://schemas.openxmlformats.org/presentationml/2006/ole">
            <mc:AlternateContent xmlns:mc="http://schemas.openxmlformats.org/markup-compatibility/2006">
              <mc:Choice xmlns:v="urn:schemas-microsoft-com:vml" Requires="v">
                <p:oleObj spid="_x0000_s1058" name="Visio" r:id="rId4" imgW="7395157" imgH="3314747" progId="Visio.Drawing.15">
                  <p:embed/>
                </p:oleObj>
              </mc:Choice>
              <mc:Fallback>
                <p:oleObj name="Visio" r:id="rId4" imgW="7395157" imgH="3314747" progId="Visio.Drawing.15">
                  <p:embed/>
                  <p:pic>
                    <p:nvPicPr>
                      <p:cNvPr id="8" name="Object 7">
                        <a:extLst>
                          <a:ext uri="{FF2B5EF4-FFF2-40B4-BE49-F238E27FC236}">
                            <a16:creationId xmlns:a16="http://schemas.microsoft.com/office/drawing/2014/main" id="{89187DDF-406C-4DEE-B814-C7576E03DF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478" y="1192317"/>
                        <a:ext cx="11839043" cy="5326056"/>
                      </a:xfrm>
                      <a:prstGeom prst="rect">
                        <a:avLst/>
                      </a:prstGeom>
                      <a:noFill/>
                    </p:spPr>
                  </p:pic>
                </p:oleObj>
              </mc:Fallback>
            </mc:AlternateContent>
          </a:graphicData>
        </a:graphic>
      </p:graphicFrame>
    </p:spTree>
    <p:extLst>
      <p:ext uri="{BB962C8B-B14F-4D97-AF65-F5344CB8AC3E}">
        <p14:creationId xmlns:p14="http://schemas.microsoft.com/office/powerpoint/2010/main" val="4098211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C796D-A792-41E9-AE55-E946DDE26A4B}"/>
              </a:ext>
            </a:extLst>
          </p:cNvPr>
          <p:cNvSpPr>
            <a:spLocks noGrp="1"/>
          </p:cNvSpPr>
          <p:nvPr>
            <p:ph type="ctrTitle"/>
          </p:nvPr>
        </p:nvSpPr>
        <p:spPr>
          <a:xfrm>
            <a:off x="1442114" y="0"/>
            <a:ext cx="9144000" cy="718782"/>
          </a:xfrm>
        </p:spPr>
        <p:txBody>
          <a:bodyPr>
            <a:noAutofit/>
          </a:bodyPr>
          <a:lstStyle/>
          <a:p>
            <a:r>
              <a:rPr lang="en-US" sz="3600" dirty="0"/>
              <a:t>Robotic Process Automation</a:t>
            </a:r>
          </a:p>
        </p:txBody>
      </p:sp>
      <p:sp>
        <p:nvSpPr>
          <p:cNvPr id="5" name="Content Placeholder 2">
            <a:extLst>
              <a:ext uri="{FF2B5EF4-FFF2-40B4-BE49-F238E27FC236}">
                <a16:creationId xmlns:a16="http://schemas.microsoft.com/office/drawing/2014/main" id="{66982811-4C83-4420-9499-3F8884D6A56F}"/>
              </a:ext>
            </a:extLst>
          </p:cNvPr>
          <p:cNvSpPr txBox="1">
            <a:spLocks/>
          </p:cNvSpPr>
          <p:nvPr/>
        </p:nvSpPr>
        <p:spPr>
          <a:xfrm>
            <a:off x="542093" y="1135620"/>
            <a:ext cx="6322262" cy="218698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1800" dirty="0">
                <a:effectLst/>
                <a:ea typeface="Calibri" panose="020F0502020204030204" pitchFamily="34" charset="0"/>
              </a:rPr>
              <a:t>Robotic process automation (RPA) is available in the form of multiple commercial of the shelf platforms</a:t>
            </a:r>
            <a:r>
              <a:rPr lang="en-US" sz="1800" dirty="0">
                <a:ea typeface="Calibri" panose="020F0502020204030204" pitchFamily="34" charset="0"/>
              </a:rPr>
              <a:t> </a:t>
            </a:r>
          </a:p>
          <a:p>
            <a:pPr algn="l">
              <a:spcBef>
                <a:spcPts val="600"/>
              </a:spcBef>
            </a:pPr>
            <a:r>
              <a:rPr lang="en-US" sz="1800" dirty="0">
                <a:ea typeface="Calibri" panose="020F0502020204030204" pitchFamily="34" charset="0"/>
              </a:rPr>
              <a:t>	</a:t>
            </a:r>
            <a:r>
              <a:rPr lang="en-US" sz="1400" dirty="0">
                <a:ea typeface="Calibri" panose="020F0502020204030204" pitchFamily="34" charset="0"/>
              </a:rPr>
              <a:t>- </a:t>
            </a:r>
            <a:r>
              <a:rPr lang="en-US" sz="1800" dirty="0">
                <a:ea typeface="Calibri" panose="020F0502020204030204" pitchFamily="34" charset="0"/>
              </a:rPr>
              <a:t>UiPath, Blue Prism, Automation Anywhere</a:t>
            </a:r>
            <a:endParaRPr lang="en-US" sz="1800" dirty="0">
              <a:effectLst/>
              <a:ea typeface="Calibri" panose="020F0502020204030204" pitchFamily="34" charset="0"/>
            </a:endParaRPr>
          </a:p>
          <a:p>
            <a:pPr algn="l">
              <a:spcBef>
                <a:spcPts val="2400"/>
              </a:spcBef>
            </a:pPr>
            <a:r>
              <a:rPr lang="en-US" sz="1800" dirty="0">
                <a:ea typeface="Calibri" panose="020F0502020204030204" pitchFamily="34" charset="0"/>
              </a:rPr>
              <a:t>The DoD has begun implementing RPA for numerous purposes, primarily for automation of back-office activities like financial audits and report generation.</a:t>
            </a:r>
            <a:endParaRPr lang="en-US" sz="1800" dirty="0">
              <a:effectLst/>
              <a:ea typeface="Calibri" panose="020F0502020204030204" pitchFamily="34" charset="0"/>
            </a:endParaRPr>
          </a:p>
        </p:txBody>
      </p:sp>
      <p:pic>
        <p:nvPicPr>
          <p:cNvPr id="4" name="Picture 3">
            <a:extLst>
              <a:ext uri="{FF2B5EF4-FFF2-40B4-BE49-F238E27FC236}">
                <a16:creationId xmlns:a16="http://schemas.microsoft.com/office/drawing/2014/main" id="{127C0A4D-A335-44CD-A076-3E66E44CFC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5197" y="832497"/>
            <a:ext cx="4341997" cy="3025859"/>
          </a:xfrm>
          <a:prstGeom prst="rect">
            <a:avLst/>
          </a:prstGeom>
          <a:noFill/>
          <a:ln>
            <a:noFill/>
          </a:ln>
        </p:spPr>
      </p:pic>
      <p:sp>
        <p:nvSpPr>
          <p:cNvPr id="6" name="Content Placeholder 2">
            <a:extLst>
              <a:ext uri="{FF2B5EF4-FFF2-40B4-BE49-F238E27FC236}">
                <a16:creationId xmlns:a16="http://schemas.microsoft.com/office/drawing/2014/main" id="{84CE3817-44F4-49D2-BDEC-057A43808F5E}"/>
              </a:ext>
            </a:extLst>
          </p:cNvPr>
          <p:cNvSpPr txBox="1">
            <a:spLocks/>
          </p:cNvSpPr>
          <p:nvPr/>
        </p:nvSpPr>
        <p:spPr>
          <a:xfrm>
            <a:off x="516103" y="4128827"/>
            <a:ext cx="11376707" cy="25965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2400"/>
              </a:spcBef>
            </a:pPr>
            <a:r>
              <a:rPr lang="en-US" sz="1800" dirty="0">
                <a:effectLst/>
                <a:ea typeface="Calibri" panose="020F0502020204030204" pitchFamily="34" charset="0"/>
              </a:rPr>
              <a:t>RPA provides an opportunity for an outside-in approach to sim-IS information exchange. Benefits include:</a:t>
            </a:r>
          </a:p>
          <a:p>
            <a:pPr algn="l">
              <a:spcBef>
                <a:spcPts val="2400"/>
              </a:spcBef>
            </a:pPr>
            <a:r>
              <a:rPr lang="en-US" sz="1800" dirty="0">
                <a:ea typeface="Calibri" panose="020F0502020204030204" pitchFamily="34" charset="0"/>
              </a:rPr>
              <a:t>	- No engineering change requirements for simulations or ISs</a:t>
            </a:r>
          </a:p>
          <a:p>
            <a:pPr algn="l">
              <a:spcBef>
                <a:spcPts val="2400"/>
              </a:spcBef>
            </a:pPr>
            <a:r>
              <a:rPr lang="en-US" sz="1800" dirty="0">
                <a:effectLst/>
                <a:ea typeface="Calibri" panose="020F0502020204030204" pitchFamily="34" charset="0"/>
              </a:rPr>
              <a:t>	- </a:t>
            </a:r>
            <a:r>
              <a:rPr lang="en-US" sz="1800" dirty="0">
                <a:ea typeface="Calibri" panose="020F0502020204030204" pitchFamily="34" charset="0"/>
              </a:rPr>
              <a:t>Supports a m</a:t>
            </a:r>
            <a:r>
              <a:rPr lang="en-US" sz="1800" dirty="0">
                <a:effectLst/>
                <a:ea typeface="Calibri" panose="020F0502020204030204" pitchFamily="34" charset="0"/>
              </a:rPr>
              <a:t>odular architecture and RPA workflow module reuse</a:t>
            </a:r>
          </a:p>
          <a:p>
            <a:pPr algn="l">
              <a:spcBef>
                <a:spcPts val="2400"/>
              </a:spcBef>
            </a:pPr>
            <a:r>
              <a:rPr lang="en-US" sz="1800" dirty="0">
                <a:ea typeface="Calibri" panose="020F0502020204030204" pitchFamily="34" charset="0"/>
              </a:rPr>
              <a:t>	- Intuitive modeling of integrated business processes, including user interactions w/ IS graphic user interfaces </a:t>
            </a:r>
          </a:p>
          <a:p>
            <a:pPr algn="l">
              <a:spcBef>
                <a:spcPts val="2400"/>
              </a:spcBef>
            </a:pPr>
            <a:r>
              <a:rPr lang="en-US" sz="1800" dirty="0">
                <a:effectLst/>
                <a:ea typeface="Calibri" panose="020F0502020204030204" pitchFamily="34" charset="0"/>
              </a:rPr>
              <a:t>	- An ability to simulate sociotechnical system dynamics </a:t>
            </a:r>
          </a:p>
        </p:txBody>
      </p:sp>
      <p:sp>
        <p:nvSpPr>
          <p:cNvPr id="7" name="TextBox 6">
            <a:extLst>
              <a:ext uri="{FF2B5EF4-FFF2-40B4-BE49-F238E27FC236}">
                <a16:creationId xmlns:a16="http://schemas.microsoft.com/office/drawing/2014/main" id="{6AE3C6E9-2E46-4CAC-A4BC-1952225B3233}"/>
              </a:ext>
            </a:extLst>
          </p:cNvPr>
          <p:cNvSpPr txBox="1"/>
          <p:nvPr/>
        </p:nvSpPr>
        <p:spPr>
          <a:xfrm>
            <a:off x="9374002" y="3809985"/>
            <a:ext cx="2715152" cy="261610"/>
          </a:xfrm>
          <a:prstGeom prst="rect">
            <a:avLst/>
          </a:prstGeom>
          <a:noFill/>
        </p:spPr>
        <p:txBody>
          <a:bodyPr wrap="square">
            <a:spAutoFit/>
          </a:bodyPr>
          <a:lstStyle/>
          <a:p>
            <a:pPr marR="457200" lvl="0" algn="ctr">
              <a:spcBef>
                <a:spcPts val="600"/>
              </a:spcBef>
              <a:spcAft>
                <a:spcPts val="30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100" dirty="0" err="1">
                <a:effectLst/>
                <a:latin typeface="Times New Roman" panose="02020603050405020304" pitchFamily="18" charset="0"/>
                <a:ea typeface="Calibri" panose="020F0502020204030204" pitchFamily="34" charset="0"/>
                <a:cs typeface="Times New Roman" panose="02020603050405020304" pitchFamily="18" charset="0"/>
              </a:rPr>
              <a:t>Tornbohm</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&amp; </a:t>
            </a:r>
            <a:r>
              <a:rPr lang="en-US" sz="1100" dirty="0" err="1">
                <a:effectLst/>
                <a:latin typeface="Times New Roman" panose="02020603050405020304" pitchFamily="18" charset="0"/>
                <a:ea typeface="Calibri" panose="020F0502020204030204" pitchFamily="34" charset="0"/>
                <a:cs typeface="Times New Roman" panose="02020603050405020304" pitchFamily="18" charset="0"/>
              </a:rPr>
              <a:t>Dunie</a:t>
            </a: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2017, p. 3)</a:t>
            </a:r>
          </a:p>
        </p:txBody>
      </p:sp>
    </p:spTree>
    <p:extLst>
      <p:ext uri="{BB962C8B-B14F-4D97-AF65-F5344CB8AC3E}">
        <p14:creationId xmlns:p14="http://schemas.microsoft.com/office/powerpoint/2010/main" val="207282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B277E0530294C96B13BD21CE558BB" ma:contentTypeVersion="10" ma:contentTypeDescription="Create a new document." ma:contentTypeScope="" ma:versionID="50b272beb28592322a850bbf2cf11af7">
  <xsd:schema xmlns:xsd="http://www.w3.org/2001/XMLSchema" xmlns:xs="http://www.w3.org/2001/XMLSchema" xmlns:p="http://schemas.microsoft.com/office/2006/metadata/properties" xmlns:ns2="f992dbaa-8c3b-47d8-854f-76b516a757cc" xmlns:ns3="20ea6ae9-5fb6-41f6-9e84-b92872b4e709" targetNamespace="http://schemas.microsoft.com/office/2006/metadata/properties" ma:root="true" ma:fieldsID="395f64a939a4ad0af7eda84f7ac0434a" ns2:_="" ns3:_="">
    <xsd:import namespace="f992dbaa-8c3b-47d8-854f-76b516a757cc"/>
    <xsd:import namespace="20ea6ae9-5fb6-41f6-9e84-b92872b4e70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92dbaa-8c3b-47d8-854f-76b516a75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3d3d128b-9ae0-43bc-bb56-1c887092213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ea6ae9-5fb6-41f6-9e84-b92872b4e70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f21f76e-8a9f-4532-9e41-099a85330760}" ma:internalName="TaxCatchAll" ma:showField="CatchAllData" ma:web="20ea6ae9-5fb6-41f6-9e84-b92872b4e70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992dbaa-8c3b-47d8-854f-76b516a757cc">
      <Terms xmlns="http://schemas.microsoft.com/office/infopath/2007/PartnerControls"/>
    </lcf76f155ced4ddcb4097134ff3c332f>
    <TaxCatchAll xmlns="20ea6ae9-5fb6-41f6-9e84-b92872b4e709" xsi:nil="true"/>
  </documentManagement>
</p:properties>
</file>

<file path=customXml/itemProps1.xml><?xml version="1.0" encoding="utf-8"?>
<ds:datastoreItem xmlns:ds="http://schemas.openxmlformats.org/officeDocument/2006/customXml" ds:itemID="{8C5EF4CB-E016-419F-AC50-15984D5C1DE2}"/>
</file>

<file path=customXml/itemProps2.xml><?xml version="1.0" encoding="utf-8"?>
<ds:datastoreItem xmlns:ds="http://schemas.openxmlformats.org/officeDocument/2006/customXml" ds:itemID="{BDA214A4-13B7-4F4B-8571-E861D2BD8EB9}"/>
</file>

<file path=customXml/itemProps3.xml><?xml version="1.0" encoding="utf-8"?>
<ds:datastoreItem xmlns:ds="http://schemas.openxmlformats.org/officeDocument/2006/customXml" ds:itemID="{E5E14C22-1149-4E6E-900F-B5D4A30FC684}"/>
</file>

<file path=docProps/app.xml><?xml version="1.0" encoding="utf-8"?>
<Properties xmlns="http://schemas.openxmlformats.org/officeDocument/2006/extended-properties" xmlns:vt="http://schemas.openxmlformats.org/officeDocument/2006/docPropsVTypes">
  <TotalTime>48688</TotalTime>
  <Words>4329</Words>
  <Application>Microsoft Office PowerPoint</Application>
  <PresentationFormat>Widescreen</PresentationFormat>
  <Paragraphs>472</Paragraphs>
  <Slides>21</Slides>
  <Notes>18</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7" baseType="lpstr">
      <vt:lpstr>Arial</vt:lpstr>
      <vt:lpstr>Calibri</vt:lpstr>
      <vt:lpstr>Calibri Light</vt:lpstr>
      <vt:lpstr>Times New Roman</vt:lpstr>
      <vt:lpstr>Office Theme</vt:lpstr>
      <vt:lpstr>Visio</vt:lpstr>
      <vt:lpstr>Exploiting Kasparov’s Law Enhancing Simulation-Information System Environments through Robotic Process Automation</vt:lpstr>
      <vt:lpstr>Agenda</vt:lpstr>
      <vt:lpstr>Research Objective</vt:lpstr>
      <vt:lpstr>Motivation: Decision-making in NDM Environments</vt:lpstr>
      <vt:lpstr>Motivation: Conventional IS Training</vt:lpstr>
      <vt:lpstr>Motivation: A Demand for Better IS and Management Training</vt:lpstr>
      <vt:lpstr>Conventional Sim-IS Information Exchange Approaches</vt:lpstr>
      <vt:lpstr>A New Approach for Sim-IS Environment Design</vt:lpstr>
      <vt:lpstr>Robotic Process Automation</vt:lpstr>
      <vt:lpstr>Proposed Architecture for RPA-based Sim-IS Information Exchange</vt:lpstr>
      <vt:lpstr>Modularity of the RPA Architecture Supports Reuse</vt:lpstr>
      <vt:lpstr>Research Hypotheses</vt:lpstr>
      <vt:lpstr>Verification &amp; Validation Approach</vt:lpstr>
      <vt:lpstr>H1: Verification of Simulating Temporal Distributions: Unimodal Distributions</vt:lpstr>
      <vt:lpstr>Validation Results  Marine Corps Logistics Operations Group Demonstration &amp; Interviews</vt:lpstr>
      <vt:lpstr>Validation Results  Marine Corps Logistics Operations Group Demonstration &amp; Interviews</vt:lpstr>
      <vt:lpstr>Research Results</vt:lpstr>
      <vt:lpstr>Obstacles for RPA-based Sim-IS Architecture Implementation</vt:lpstr>
      <vt:lpstr>PowerPoint Presentation</vt:lpstr>
      <vt:lpstr>Way Ahead: DSEEP Overlay and Conceptual Model Libraries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Morse</dc:creator>
  <cp:lastModifiedBy>Matthew Morse</cp:lastModifiedBy>
  <cp:revision>71</cp:revision>
  <dcterms:created xsi:type="dcterms:W3CDTF">2014-02-05T15:05:23Z</dcterms:created>
  <dcterms:modified xsi:type="dcterms:W3CDTF">2022-05-23T17:08:04Z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0x01010049EB277E0530294C96B13BD21CE558BB</vt:lpwstr>
  </property>
</Properties>
</file>