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3" r:id="rId4"/>
    <p:sldId id="278" r:id="rId5"/>
    <p:sldId id="279" r:id="rId6"/>
    <p:sldId id="284" r:id="rId7"/>
    <p:sldId id="281" r:id="rId8"/>
    <p:sldId id="282" r:id="rId9"/>
    <p:sldId id="274" r:id="rId10"/>
    <p:sldId id="262" r:id="rId11"/>
    <p:sldId id="285" r:id="rId12"/>
    <p:sldId id="288" r:id="rId13"/>
    <p:sldId id="270" r:id="rId14"/>
    <p:sldId id="286" r:id="rId15"/>
    <p:sldId id="267" r:id="rId16"/>
    <p:sldId id="287" r:id="rId17"/>
    <p:sldId id="263" r:id="rId18"/>
    <p:sldId id="276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8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633B6-A6E8-488C-847C-FBA1AC1881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B30635-9A9D-4C4B-A6A4-4B6055E37D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72C2EB-9F39-4877-ADB4-B2684740B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DBA8F-FD94-4B18-BAD9-48928C138FAE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57645A-F612-4E3C-838C-6A5D90C84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F0D8A2-51FC-4F57-8DFD-5DC0C6619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D6D32-55D3-407B-9182-EADA4EAF6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41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8978A-B549-481E-B07C-663444BB9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5FE6F5-6711-4E09-9872-B16AE0539C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1579CF-4F8B-49FC-BDBF-D75B53910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DBA8F-FD94-4B18-BAD9-48928C138FAE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D143D9-44C8-4C1D-9A8A-40E003995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7DCCDF-1B47-4017-9663-41F5D706A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D6D32-55D3-407B-9182-EADA4EAF6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321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856DB88-03B8-4F27-B5F7-478731EDC5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42D763-FE3C-4E70-989C-E3306BB37A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6C4100-22F6-4DD2-9F1E-57A25CFAB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DBA8F-FD94-4B18-BAD9-48928C138FAE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25E820-2C14-440F-B2EF-2E31F20BB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394F99-4A06-4E49-B998-346B97A08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D6D32-55D3-407B-9182-EADA4EAF6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79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3E3338-E981-4F5B-A337-B8E0D9A03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BA0778-AC9B-4B0E-97ED-8EA3679B39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544AED-58D3-4E94-BC23-831FDA416C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DBA8F-FD94-4B18-BAD9-48928C138FAE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C1872B-7B6B-42CD-AE7F-58C8B95A7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6B781-B840-4FB0-B0E5-00A0469F5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D6D32-55D3-407B-9182-EADA4EAF6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99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E08C2C-C1D3-4E52-83CB-1CE931C1E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7FB2A3-5DE9-4B20-B81C-57F6D13885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0F51-0FD2-4F88-9A39-F9461C560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DBA8F-FD94-4B18-BAD9-48928C138FAE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252F63-7BCB-4C31-BF05-D4BA6CE93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284A22-F885-4718-9AE7-B09E6C1C7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D6D32-55D3-407B-9182-EADA4EAF6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7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C8CEC-485E-4063-8BBA-2C781E72B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7B2C55-F598-47BC-A980-FEE81A1D15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F3EFF1-6049-4E96-9F17-4541A01057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EC6930-9AA7-412F-B796-2CF3EA1E8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DBA8F-FD94-4B18-BAD9-48928C138FAE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CB7551-C80A-4EF8-9ABE-D532DD7497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41528F-3993-4EAE-972F-BC77159C7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D6D32-55D3-407B-9182-EADA4EAF6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708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A58C3D-4127-4D23-A216-AA7DB7AE0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E2EE73-7B8F-40E7-B4A9-290D305285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374D40-E698-4D43-BB88-27A04FFC36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A5C759-E73A-4D20-818B-DFA5232BE6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28466E-C129-43DA-A712-7B40E9BD1D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E3E581C-BE7D-499E-AE75-CFA9BBBD8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DBA8F-FD94-4B18-BAD9-48928C138FAE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395D6D-DBBD-4830-A1EB-BEDB321A9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8463DB-0229-4DC4-B944-3E9A039E6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D6D32-55D3-407B-9182-EADA4EAF6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909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5A277-BCCB-4F5A-80F9-B19F987E9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B52768-3990-49FD-B15B-F83470E69B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DBA8F-FD94-4B18-BAD9-48928C138FAE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BD05A8-DF12-4581-9ACB-6EC86A46F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AEFBE-0BBC-49D4-8364-9C5A4685C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D6D32-55D3-407B-9182-EADA4EAF6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339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AF00B29-3534-4ACE-9ED9-DED48B3F1D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DBA8F-FD94-4B18-BAD9-48928C138FAE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B9282C-BEA6-4F81-886E-0E62808756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50FDA4-9070-4E6E-88EB-A52159F26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D6D32-55D3-407B-9182-EADA4EAF6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511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39C0B5-1127-4A19-9857-DB7539C8B1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442494-93BB-4D26-BF50-65E305C383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6C33A7-6899-4DAA-9E31-2EEF8A54C2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A3AB8C-DBD9-4131-9EEF-961CA5DD7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DBA8F-FD94-4B18-BAD9-48928C138FAE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1BBED8-4DBA-4BBD-871C-AF49AD743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DA5542-802D-49CE-8E54-106CC01CE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D6D32-55D3-407B-9182-EADA4EAF6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862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DE46FE-E6E0-4219-A512-3123196ED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5A8840-7216-4403-9252-E42AA581A4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393593-D9DB-4E25-9EC1-57C618A75D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B65A15-8E9A-4CB4-9745-3FA4DF2293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DBA8F-FD94-4B18-BAD9-48928C138FAE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C5C5B7-3EFF-4DEE-96FD-F1E140F06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13F8E3-7625-4944-8B4F-B1E979A93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D6D32-55D3-407B-9182-EADA4EAF6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361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22CEDE-65DC-4233-A9E1-F7CB2BB5C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ED5EAD-933D-4D9A-86A1-FC569EF7B4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4744DB-FC63-4A62-B15E-14DFFA11A9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3DBA8F-FD94-4B18-BAD9-48928C138FAE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1FF948-DF87-48C4-A527-97C6BB10DF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7C5CF0-E2A7-4C37-BF50-2B1B19FDDA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4D6D32-55D3-407B-9182-EADA4EAF6F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653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tm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7" Type="http://schemas.openxmlformats.org/officeDocument/2006/relationships/image" Target="../media/image9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2.mp4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C88418-5151-456E-9300-D27A8963B7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Towards Tactically Savvy AI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537BD6-A008-45DD-9878-B3128108D0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MOVES Open House</a:t>
            </a:r>
          </a:p>
          <a:p>
            <a:r>
              <a:rPr lang="en-US" dirty="0"/>
              <a:t>May 2022</a:t>
            </a:r>
          </a:p>
          <a:p>
            <a:r>
              <a:rPr lang="en-US" dirty="0"/>
              <a:t>C. Darken</a:t>
            </a:r>
          </a:p>
          <a:p>
            <a:r>
              <a:rPr lang="en-US" dirty="0"/>
              <a:t>cjdarken@nps.edu</a:t>
            </a:r>
          </a:p>
        </p:txBody>
      </p:sp>
    </p:spTree>
    <p:extLst>
      <p:ext uri="{BB962C8B-B14F-4D97-AF65-F5344CB8AC3E}">
        <p14:creationId xmlns:p14="http://schemas.microsoft.com/office/powerpoint/2010/main" val="16616173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EDCB1-DE20-2D17-DC07-4F8CC8414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Lack of Rigorous Mechanics and </a:t>
            </a:r>
            <a:r>
              <a:rPr lang="en-US" dirty="0" err="1"/>
              <a:t>MoEs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79EF9F-0D69-3A4D-D8E7-8564FB201A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AI methods select actions to maximize a measure of utility, so...</a:t>
            </a:r>
          </a:p>
          <a:p>
            <a:r>
              <a:rPr lang="en-US" dirty="0"/>
              <a:t>The mechanics of the simulation need to be rigorous, i.e. well defined and thus consistent</a:t>
            </a:r>
          </a:p>
          <a:p>
            <a:r>
              <a:rPr lang="en-US" dirty="0"/>
              <a:t>A measure of overall utility needs to be precisely defined, i.e. a summative </a:t>
            </a:r>
            <a:r>
              <a:rPr lang="en-US" dirty="0" err="1"/>
              <a:t>MoE</a:t>
            </a:r>
            <a:r>
              <a:rPr lang="en-US" dirty="0"/>
              <a:t> needs to be constructed, possibly from traditional limited </a:t>
            </a:r>
            <a:r>
              <a:rPr lang="en-US" dirty="0" err="1"/>
              <a:t>MoEs</a:t>
            </a:r>
            <a:r>
              <a:rPr lang="en-US" dirty="0"/>
              <a:t>. E.g. utility is the number of enemy forces destroyed minus the number of friendly forces lost minus supplies expended</a:t>
            </a:r>
          </a:p>
          <a:p>
            <a:r>
              <a:rPr lang="en-US" dirty="0"/>
              <a:t>Most DoD computer simulations have rigorous mechanics, but often lack a summative </a:t>
            </a:r>
            <a:r>
              <a:rPr lang="en-US" dirty="0" err="1"/>
              <a:t>MoE</a:t>
            </a:r>
            <a:endParaRPr lang="en-US" dirty="0"/>
          </a:p>
          <a:p>
            <a:r>
              <a:rPr lang="en-US" dirty="0"/>
              <a:t>Wargames moderated by a human referee often lack both rigorous mechanics and a summative </a:t>
            </a:r>
            <a:r>
              <a:rPr lang="en-US" dirty="0" err="1"/>
              <a:t>MoE</a:t>
            </a:r>
            <a:endParaRPr lang="en-US" dirty="0"/>
          </a:p>
          <a:p>
            <a:r>
              <a:rPr lang="en-US" dirty="0"/>
              <a:t>This is at least partially a cultural issue; resources and strenuous efforts will be required</a:t>
            </a:r>
          </a:p>
        </p:txBody>
      </p:sp>
    </p:spTree>
    <p:extLst>
      <p:ext uri="{BB962C8B-B14F-4D97-AF65-F5344CB8AC3E}">
        <p14:creationId xmlns:p14="http://schemas.microsoft.com/office/powerpoint/2010/main" val="6908774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C1164-3528-DC76-9265-3D6034B4EF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Tactical Savvy Not Attempted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209666-0303-010E-4EDE-5DA9FC31AA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7368309" cy="4351338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Current ML-based tactical AI efforts across the defense community produce AIs that perform well for a single scenario (terrain, OOB, objective)</a:t>
            </a:r>
          </a:p>
          <a:p>
            <a:r>
              <a:rPr lang="en-US" dirty="0"/>
              <a:t>Application to another scenario requires (at minimum) retraining the AI, if not some amount of human engineering work as well</a:t>
            </a:r>
          </a:p>
          <a:p>
            <a:r>
              <a:rPr lang="en-US" dirty="0"/>
              <a:t>An AI with true tactical savvy should make competent decisions for a wide range of scenarios</a:t>
            </a:r>
          </a:p>
          <a:p>
            <a:r>
              <a:rPr lang="en-US" dirty="0"/>
              <a:t>One way to begin addressing this is to train and test AIs using scenario generators that automatically produce a wide range of scenarios</a:t>
            </a:r>
          </a:p>
          <a:p>
            <a:r>
              <a:rPr lang="en-US" dirty="0"/>
              <a:t>Output from a simple generator produced for Atlatl is shown at right</a:t>
            </a:r>
          </a:p>
        </p:txBody>
      </p:sp>
      <p:pic>
        <p:nvPicPr>
          <p:cNvPr id="5" name="Picture 4" descr="A screenshot of a game&#10;&#10;Description automatically generated with low confidence">
            <a:extLst>
              <a:ext uri="{FF2B5EF4-FFF2-40B4-BE49-F238E27FC236}">
                <a16:creationId xmlns:a16="http://schemas.microsoft.com/office/drawing/2014/main" id="{B452143F-F872-324D-2BE2-D0FCF13DFC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0186" y="388629"/>
            <a:ext cx="1835766" cy="2231670"/>
          </a:xfrm>
          <a:prstGeom prst="rect">
            <a:avLst/>
          </a:prstGeom>
        </p:spPr>
      </p:pic>
      <p:pic>
        <p:nvPicPr>
          <p:cNvPr id="7" name="Picture 6" descr="A screenshot of a game&#10;&#10;Description automatically generated with low confidence">
            <a:extLst>
              <a:ext uri="{FF2B5EF4-FFF2-40B4-BE49-F238E27FC236}">
                <a16:creationId xmlns:a16="http://schemas.microsoft.com/office/drawing/2014/main" id="{A4E46CD3-59CA-8680-0AC7-C3D741DF26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443" y="2463562"/>
            <a:ext cx="1718345" cy="2058069"/>
          </a:xfrm>
          <a:prstGeom prst="rect">
            <a:avLst/>
          </a:prstGeom>
        </p:spPr>
      </p:pic>
      <p:pic>
        <p:nvPicPr>
          <p:cNvPr id="9" name="Picture 8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4D2E0EE-3C0F-8153-0A7E-7CD8BD96C1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0186" y="4388761"/>
            <a:ext cx="1915999" cy="231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5794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B9489-6098-F374-2B09-B93AB22DB7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Inefficient Search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25AFBF-12A5-0A30-FAF0-E2C837DBDF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spaces that an AI must search are enormous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br>
              <a:rPr lang="en-US" dirty="0"/>
            </a:br>
            <a:endParaRPr lang="en-US" dirty="0"/>
          </a:p>
          <a:p>
            <a:r>
              <a:rPr lang="en-US" dirty="0"/>
              <a:t>Reinforcement learning uses random search, which may...</a:t>
            </a:r>
          </a:p>
          <a:p>
            <a:pPr lvl="1"/>
            <a:r>
              <a:rPr lang="en-US" dirty="0"/>
              <a:t>Attempt exact same option multiple times</a:t>
            </a:r>
          </a:p>
          <a:p>
            <a:pPr lvl="1"/>
            <a:r>
              <a:rPr lang="en-US" dirty="0"/>
              <a:t>Spend most of its time exploring similar options</a:t>
            </a:r>
          </a:p>
          <a:p>
            <a:pPr lvl="1"/>
            <a:r>
              <a:rPr lang="en-US" dirty="0"/>
              <a:t>Fail to explore “short term pain for long term gain” COAs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2C33256-9AAD-969B-6BE4-8ECF8377C9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8924779"/>
              </p:ext>
            </p:extLst>
          </p:nvPr>
        </p:nvGraphicFramePr>
        <p:xfrm>
          <a:off x="1728931" y="2420361"/>
          <a:ext cx="5794087" cy="16462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22250">
                  <a:extLst>
                    <a:ext uri="{9D8B030D-6E8A-4147-A177-3AD203B41FA5}">
                      <a16:colId xmlns:a16="http://schemas.microsoft.com/office/drawing/2014/main" val="2285523235"/>
                    </a:ext>
                  </a:extLst>
                </a:gridCol>
                <a:gridCol w="1954084">
                  <a:extLst>
                    <a:ext uri="{9D8B030D-6E8A-4147-A177-3AD203B41FA5}">
                      <a16:colId xmlns:a16="http://schemas.microsoft.com/office/drawing/2014/main" val="294525296"/>
                    </a:ext>
                  </a:extLst>
                </a:gridCol>
                <a:gridCol w="1817753">
                  <a:extLst>
                    <a:ext uri="{9D8B030D-6E8A-4147-A177-3AD203B41FA5}">
                      <a16:colId xmlns:a16="http://schemas.microsoft.com/office/drawing/2014/main" val="1183487830"/>
                    </a:ext>
                  </a:extLst>
                </a:gridCol>
              </a:tblGrid>
              <a:tr h="335148">
                <a:tc>
                  <a:txBody>
                    <a:bodyPr/>
                    <a:lstStyle/>
                    <a:p>
                      <a:pPr algn="l" fontAlgn="b"/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80" marR="5680" marT="568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u="none" strike="noStrike">
                          <a:effectLst/>
                        </a:rPr>
                        <a:t>State Space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80" marR="5680" marT="568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u="none" strike="noStrike">
                          <a:effectLst/>
                        </a:rPr>
                        <a:t>Branching Factor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80" marR="5680" marT="5680" marB="0" anchor="b"/>
                </a:tc>
                <a:extLst>
                  <a:ext uri="{0D108BD9-81ED-4DB2-BD59-A6C34878D82A}">
                    <a16:rowId xmlns:a16="http://schemas.microsoft.com/office/drawing/2014/main" val="2881293486"/>
                  </a:ext>
                </a:extLst>
              </a:tr>
              <a:tr h="335148"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u="none" strike="noStrike">
                          <a:effectLst/>
                        </a:rPr>
                        <a:t>chess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80" marR="5680" marT="5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>
                          <a:effectLst/>
                        </a:rPr>
                        <a:t>10^44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80" marR="5680" marT="5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>
                          <a:effectLst/>
                        </a:rPr>
                        <a:t>35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80" marR="5680" marT="5680" marB="0" anchor="b"/>
                </a:tc>
                <a:extLst>
                  <a:ext uri="{0D108BD9-81ED-4DB2-BD59-A6C34878D82A}">
                    <a16:rowId xmlns:a16="http://schemas.microsoft.com/office/drawing/2014/main" val="1520014827"/>
                  </a:ext>
                </a:extLst>
              </a:tr>
              <a:tr h="305609"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u="none" strike="noStrike">
                          <a:effectLst/>
                        </a:rPr>
                        <a:t>Go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80" marR="5680" marT="5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>
                          <a:effectLst/>
                        </a:rPr>
                        <a:t>10^170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80" marR="5680" marT="5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>
                          <a:effectLst/>
                        </a:rPr>
                        <a:t>250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80" marR="5680" marT="5680" marB="0" anchor="b"/>
                </a:tc>
                <a:extLst>
                  <a:ext uri="{0D108BD9-81ED-4DB2-BD59-A6C34878D82A}">
                    <a16:rowId xmlns:a16="http://schemas.microsoft.com/office/drawing/2014/main" val="3989812052"/>
                  </a:ext>
                </a:extLst>
              </a:tr>
              <a:tr h="335148"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u="none" strike="noStrike">
                          <a:effectLst/>
                        </a:rPr>
                        <a:t>small wargame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80" marR="5680" marT="5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>
                          <a:effectLst/>
                        </a:rPr>
                        <a:t>10^44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80" marR="5680" marT="5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>
                          <a:effectLst/>
                        </a:rPr>
                        <a:t>10^7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80" marR="5680" marT="5680" marB="0" anchor="b"/>
                </a:tc>
                <a:extLst>
                  <a:ext uri="{0D108BD9-81ED-4DB2-BD59-A6C34878D82A}">
                    <a16:rowId xmlns:a16="http://schemas.microsoft.com/office/drawing/2014/main" val="1086933248"/>
                  </a:ext>
                </a:extLst>
              </a:tr>
              <a:tr h="335148"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u="none" strike="noStrike">
                          <a:effectLst/>
                        </a:rPr>
                        <a:t>medium wargame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80" marR="5680" marT="5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>
                          <a:effectLst/>
                        </a:rPr>
                        <a:t>10^124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80" marR="5680" marT="568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 dirty="0">
                          <a:effectLst/>
                        </a:rPr>
                        <a:t>10^64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80" marR="5680" marT="5680" marB="0" anchor="b"/>
                </a:tc>
                <a:extLst>
                  <a:ext uri="{0D108BD9-81ED-4DB2-BD59-A6C34878D82A}">
                    <a16:rowId xmlns:a16="http://schemas.microsoft.com/office/drawing/2014/main" val="169456981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A3304CF-17DD-23C7-DD25-F749EEA47B63}"/>
              </a:ext>
            </a:extLst>
          </p:cNvPr>
          <p:cNvSpPr txBox="1"/>
          <p:nvPr/>
        </p:nvSpPr>
        <p:spPr>
          <a:xfrm>
            <a:off x="1440873" y="6033035"/>
            <a:ext cx="750308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Notes: Wargame estimates are lower bounds based mostly on movement and neglecting unit status.</a:t>
            </a:r>
            <a:br>
              <a:rPr lang="en-US" sz="1400" dirty="0"/>
            </a:br>
            <a:r>
              <a:rPr lang="en-US" sz="1400" dirty="0"/>
              <a:t>Small wargame is 9 units on a 10x10 map (single leader training exercise scale).</a:t>
            </a:r>
            <a:br>
              <a:rPr lang="en-US" sz="1400" dirty="0"/>
            </a:br>
            <a:r>
              <a:rPr lang="en-US" sz="1400" dirty="0"/>
              <a:t>Medium wargame is roughly the size of MCWL’s 9-Dash Line scenario (50 units per side, 15x15 map)</a:t>
            </a:r>
          </a:p>
        </p:txBody>
      </p:sp>
    </p:spTree>
    <p:extLst>
      <p:ext uri="{BB962C8B-B14F-4D97-AF65-F5344CB8AC3E}">
        <p14:creationId xmlns:p14="http://schemas.microsoft.com/office/powerpoint/2010/main" val="3614811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3F5D9A-6BDE-49D4-B31B-6F1BFE4A7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Demo: Larger Scale, Sub-Optimal Behavior</a:t>
            </a:r>
          </a:p>
        </p:txBody>
      </p:sp>
      <p:pic>
        <p:nvPicPr>
          <p:cNvPr id="4" name="desert">
            <a:hlinkClick r:id="" action="ppaction://media"/>
            <a:extLst>
              <a:ext uri="{FF2B5EF4-FFF2-40B4-BE49-F238E27FC236}">
                <a16:creationId xmlns:a16="http://schemas.microsoft.com/office/drawing/2014/main" id="{90CD89C7-EE2C-47C3-9634-9BBBEB253DD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8928" y="1892714"/>
            <a:ext cx="5647294" cy="4458390"/>
          </a:xfrm>
          <a:prstGeom prst="rect">
            <a:avLst/>
          </a:prstGeom>
        </p:spPr>
      </p:pic>
      <p:pic>
        <p:nvPicPr>
          <p:cNvPr id="5" name="Test4 3to1Ratio">
            <a:hlinkClick r:id="" action="ppaction://media"/>
            <a:extLst>
              <a:ext uri="{FF2B5EF4-FFF2-40B4-BE49-F238E27FC236}">
                <a16:creationId xmlns:a16="http://schemas.microsoft.com/office/drawing/2014/main" id="{BBC1D625-7E17-4355-8878-15C743515FD1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032072" y="1742255"/>
            <a:ext cx="41910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07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88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8981E-6E88-F973-300C-4C40E21F4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Hierarchical Reinforcement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C133B-A40B-E762-C20F-0D61F19314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276073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AI is split into parts</a:t>
            </a:r>
          </a:p>
          <a:p>
            <a:pPr lvl="1"/>
            <a:r>
              <a:rPr lang="en-US" dirty="0"/>
              <a:t>Lower echelon: control a subset of the units, have focused missions</a:t>
            </a:r>
          </a:p>
          <a:p>
            <a:pPr lvl="1"/>
            <a:r>
              <a:rPr lang="en-US" dirty="0"/>
              <a:t>Higher echelon: specifies goals for lower echelon AIs, which in turn determine how they will be rewarded</a:t>
            </a:r>
          </a:p>
          <a:p>
            <a:r>
              <a:rPr lang="en-US" dirty="0"/>
              <a:t>Divide and conquer approach: one large decision problem has been reduced to multiple smaller ones</a:t>
            </a:r>
          </a:p>
          <a:p>
            <a:r>
              <a:rPr lang="en-US" dirty="0"/>
              <a:t>LTC Patrick Rood’s thesis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6F0921-855B-87A4-7788-7DF1772032FE}"/>
              </a:ext>
            </a:extLst>
          </p:cNvPr>
          <p:cNvSpPr/>
          <p:nvPr/>
        </p:nvSpPr>
        <p:spPr>
          <a:xfrm>
            <a:off x="7596909" y="1639454"/>
            <a:ext cx="1782618" cy="7897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Higher Echelon AI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75D4E2-DCE9-4CE6-2A8C-DAB2D4D715B0}"/>
              </a:ext>
            </a:extLst>
          </p:cNvPr>
          <p:cNvSpPr/>
          <p:nvPr/>
        </p:nvSpPr>
        <p:spPr>
          <a:xfrm>
            <a:off x="8945417" y="3472671"/>
            <a:ext cx="1782618" cy="7897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Lower Echelon AI 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40FFB79-FFD8-A56D-4D07-1B9EE38A8C59}"/>
              </a:ext>
            </a:extLst>
          </p:cNvPr>
          <p:cNvSpPr/>
          <p:nvPr/>
        </p:nvSpPr>
        <p:spPr>
          <a:xfrm>
            <a:off x="6363854" y="3472671"/>
            <a:ext cx="1782618" cy="7897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Lower Echelon AI 1</a:t>
            </a:r>
          </a:p>
        </p:txBody>
      </p:sp>
      <p:sp>
        <p:nvSpPr>
          <p:cNvPr id="9" name="Chord 8">
            <a:extLst>
              <a:ext uri="{FF2B5EF4-FFF2-40B4-BE49-F238E27FC236}">
                <a16:creationId xmlns:a16="http://schemas.microsoft.com/office/drawing/2014/main" id="{8CD35357-A3EF-B28F-E543-D261AE1A0BA0}"/>
              </a:ext>
            </a:extLst>
          </p:cNvPr>
          <p:cNvSpPr/>
          <p:nvPr/>
        </p:nvSpPr>
        <p:spPr>
          <a:xfrm rot="9305726">
            <a:off x="5869708" y="5121563"/>
            <a:ext cx="5237018" cy="5237018"/>
          </a:xfrm>
          <a:prstGeom prst="chord">
            <a:avLst>
              <a:gd name="adj1" fmla="val 2700000"/>
              <a:gd name="adj2" fmla="val 1109987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Down 9">
            <a:extLst>
              <a:ext uri="{FF2B5EF4-FFF2-40B4-BE49-F238E27FC236}">
                <a16:creationId xmlns:a16="http://schemas.microsoft.com/office/drawing/2014/main" id="{0774E561-54C9-2A5E-8C81-3BB3CEE36C7F}"/>
              </a:ext>
            </a:extLst>
          </p:cNvPr>
          <p:cNvSpPr/>
          <p:nvPr/>
        </p:nvSpPr>
        <p:spPr>
          <a:xfrm>
            <a:off x="7716984" y="2629752"/>
            <a:ext cx="240145" cy="716020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760DAFA7-9675-AC2B-88A9-648751D25C7E}"/>
              </a:ext>
            </a:extLst>
          </p:cNvPr>
          <p:cNvSpPr/>
          <p:nvPr/>
        </p:nvSpPr>
        <p:spPr>
          <a:xfrm>
            <a:off x="9083966" y="2634169"/>
            <a:ext cx="240145" cy="716020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Down 11">
            <a:extLst>
              <a:ext uri="{FF2B5EF4-FFF2-40B4-BE49-F238E27FC236}">
                <a16:creationId xmlns:a16="http://schemas.microsoft.com/office/drawing/2014/main" id="{33E0457D-86D4-8988-5BB7-FD50AE72DDA1}"/>
              </a:ext>
            </a:extLst>
          </p:cNvPr>
          <p:cNvSpPr/>
          <p:nvPr/>
        </p:nvSpPr>
        <p:spPr>
          <a:xfrm>
            <a:off x="6604000" y="4435462"/>
            <a:ext cx="230908" cy="1050938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F249E97D-4B32-9DE8-7984-3BA5B89DB1D3}"/>
              </a:ext>
            </a:extLst>
          </p:cNvPr>
          <p:cNvSpPr/>
          <p:nvPr/>
        </p:nvSpPr>
        <p:spPr>
          <a:xfrm>
            <a:off x="10132290" y="4435462"/>
            <a:ext cx="230908" cy="1050938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Down 13">
            <a:extLst>
              <a:ext uri="{FF2B5EF4-FFF2-40B4-BE49-F238E27FC236}">
                <a16:creationId xmlns:a16="http://schemas.microsoft.com/office/drawing/2014/main" id="{ABDF7DE3-5520-B6B6-C360-E5326B42DED1}"/>
              </a:ext>
            </a:extLst>
          </p:cNvPr>
          <p:cNvSpPr/>
          <p:nvPr/>
        </p:nvSpPr>
        <p:spPr>
          <a:xfrm rot="10800000">
            <a:off x="7716983" y="4389279"/>
            <a:ext cx="240145" cy="716020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C1EF968E-CDAB-A0DF-939E-E69C7A8669A4}"/>
              </a:ext>
            </a:extLst>
          </p:cNvPr>
          <p:cNvSpPr/>
          <p:nvPr/>
        </p:nvSpPr>
        <p:spPr>
          <a:xfrm rot="10800000">
            <a:off x="9083965" y="4384863"/>
            <a:ext cx="240145" cy="716020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02D668-F602-2787-6715-DAC90CBD08A9}"/>
              </a:ext>
            </a:extLst>
          </p:cNvPr>
          <p:cNvSpPr txBox="1"/>
          <p:nvPr/>
        </p:nvSpPr>
        <p:spPr>
          <a:xfrm>
            <a:off x="7957128" y="5859698"/>
            <a:ext cx="1184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Simulation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6B3A4E4-B0CB-07BF-D524-6727C27D0507}"/>
              </a:ext>
            </a:extLst>
          </p:cNvPr>
          <p:cNvSpPr txBox="1"/>
          <p:nvPr/>
        </p:nvSpPr>
        <p:spPr>
          <a:xfrm>
            <a:off x="8167726" y="2780351"/>
            <a:ext cx="705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Goals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42EBC47-DC24-4640-3E86-63FE578962A5}"/>
              </a:ext>
            </a:extLst>
          </p:cNvPr>
          <p:cNvSpPr txBox="1"/>
          <p:nvPr/>
        </p:nvSpPr>
        <p:spPr>
          <a:xfrm>
            <a:off x="8058501" y="4507041"/>
            <a:ext cx="981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Rewards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0520DC7-0D6F-84CD-8327-BF5AB7B85E70}"/>
              </a:ext>
            </a:extLst>
          </p:cNvPr>
          <p:cNvSpPr txBox="1"/>
          <p:nvPr/>
        </p:nvSpPr>
        <p:spPr>
          <a:xfrm>
            <a:off x="10375743" y="4682759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Actions</a:t>
            </a:r>
          </a:p>
        </p:txBody>
      </p:sp>
    </p:spTree>
    <p:extLst>
      <p:ext uri="{BB962C8B-B14F-4D97-AF65-F5344CB8AC3E}">
        <p14:creationId xmlns:p14="http://schemas.microsoft.com/office/powerpoint/2010/main" val="6912764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574E9B-E109-A2A4-3DFD-E214AC745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69C8A2-6F98-3104-3FEE-A7BF1AD16B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Applied</a:t>
            </a:r>
          </a:p>
          <a:p>
            <a:pPr lvl="1"/>
            <a:r>
              <a:rPr lang="en-US" dirty="0"/>
              <a:t>Reinforcement learning to enhance non-ML AI (constrained AI)</a:t>
            </a:r>
          </a:p>
          <a:p>
            <a:pPr lvl="1"/>
            <a:r>
              <a:rPr lang="en-US" dirty="0"/>
              <a:t>Examine loading player actions onto a neural network to bootstrap ML (“imitation learning”)</a:t>
            </a:r>
          </a:p>
          <a:p>
            <a:pPr lvl="1"/>
            <a:r>
              <a:rPr lang="en-US" dirty="0"/>
              <a:t>Vignettes from full scale games (e.g. Assassin’s Mace)</a:t>
            </a:r>
          </a:p>
          <a:p>
            <a:pPr lvl="1"/>
            <a:r>
              <a:rPr lang="en-US" dirty="0"/>
              <a:t>Fully solving games played on a small mobility graph</a:t>
            </a:r>
          </a:p>
          <a:p>
            <a:r>
              <a:rPr lang="en-US" dirty="0"/>
              <a:t>Foundational</a:t>
            </a:r>
          </a:p>
          <a:p>
            <a:pPr lvl="1"/>
            <a:r>
              <a:rPr lang="en-US" dirty="0"/>
              <a:t>Study optimal maneuver in the simplest possible settings, e.g. identical units on a map that is featureless except for a small number of key terrain hexes</a:t>
            </a:r>
          </a:p>
          <a:p>
            <a:pPr lvl="1"/>
            <a:r>
              <a:rPr lang="en-US" dirty="0"/>
              <a:t>Game solvers (engineered evaluation, AlphaZero) applied to small wargames</a:t>
            </a:r>
          </a:p>
        </p:txBody>
      </p:sp>
    </p:spTree>
    <p:extLst>
      <p:ext uri="{BB962C8B-B14F-4D97-AF65-F5344CB8AC3E}">
        <p14:creationId xmlns:p14="http://schemas.microsoft.com/office/powerpoint/2010/main" val="24382141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7D71AC-A2A7-913C-3654-F8B88F0C2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0DC475-238E-817D-0A39-B76E5E2856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9207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D966BF-CE3F-55BB-9F67-083660D5C1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Space Size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04F84-6459-26E2-33CE-87DC09D553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Compare to </a:t>
            </a:r>
          </a:p>
          <a:p>
            <a:pPr lvl="1"/>
            <a:r>
              <a:rPr lang="en-US" dirty="0"/>
              <a:t>tic tac toe : 3 (log base 10) solved</a:t>
            </a:r>
          </a:p>
          <a:p>
            <a:pPr lvl="1"/>
            <a:r>
              <a:rPr lang="en-US" dirty="0"/>
              <a:t>checkers : 18 solved</a:t>
            </a:r>
          </a:p>
          <a:p>
            <a:pPr lvl="1"/>
            <a:r>
              <a:rPr lang="en-US" dirty="0"/>
              <a:t>Othello : 28</a:t>
            </a:r>
          </a:p>
          <a:p>
            <a:pPr lvl="1"/>
            <a:r>
              <a:rPr lang="en-US" dirty="0"/>
              <a:t>chess : 44</a:t>
            </a:r>
          </a:p>
          <a:p>
            <a:pPr lvl="1"/>
            <a:r>
              <a:rPr lang="en-US" dirty="0" err="1"/>
              <a:t>Stratego</a:t>
            </a:r>
            <a:r>
              <a:rPr lang="en-US" dirty="0"/>
              <a:t> : 115</a:t>
            </a:r>
          </a:p>
          <a:p>
            <a:pPr lvl="1"/>
            <a:r>
              <a:rPr lang="en-US" dirty="0"/>
              <a:t>Go : 170</a:t>
            </a:r>
          </a:p>
          <a:p>
            <a:r>
              <a:rPr lang="en-US" dirty="0"/>
              <a:t>Wargame state space size: (k X w X h)^n, where k is number of health levels and n is the total number of units (sum of red plus blue)</a:t>
            </a:r>
          </a:p>
          <a:p>
            <a:pPr lvl="1"/>
            <a:r>
              <a:rPr lang="en-US" dirty="0"/>
              <a:t>If w=h=10 and k=3, that’s 300^n = 10^(2n), or in log base 10, 2n</a:t>
            </a:r>
          </a:p>
          <a:p>
            <a:pPr lvl="1"/>
            <a:r>
              <a:rPr lang="en-US" dirty="0"/>
              <a:t>n=18 =&gt; 44</a:t>
            </a:r>
          </a:p>
          <a:p>
            <a:pPr lvl="1"/>
            <a:r>
              <a:rPr lang="en-US" dirty="0"/>
              <a:t>n=50 =&gt; 124</a:t>
            </a:r>
          </a:p>
          <a:p>
            <a:r>
              <a:rPr lang="en-US" dirty="0"/>
              <a:t>Compare to atoms in universe, etc. : 80</a:t>
            </a:r>
          </a:p>
        </p:txBody>
      </p:sp>
    </p:spTree>
    <p:extLst>
      <p:ext uri="{BB962C8B-B14F-4D97-AF65-F5344CB8AC3E}">
        <p14:creationId xmlns:p14="http://schemas.microsoft.com/office/powerpoint/2010/main" val="27737916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D966BF-CE3F-55BB-9F67-083660D5C1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Average Branching Factor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04F84-6459-26E2-33CE-87DC09D5535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Board games</a:t>
            </a:r>
          </a:p>
          <a:p>
            <a:pPr lvl="1"/>
            <a:r>
              <a:rPr lang="en-US" dirty="0"/>
              <a:t>tic tac toe : 4 solved</a:t>
            </a:r>
          </a:p>
          <a:p>
            <a:pPr lvl="1"/>
            <a:r>
              <a:rPr lang="en-US" dirty="0"/>
              <a:t>checkers : 2.8 solved</a:t>
            </a:r>
          </a:p>
          <a:p>
            <a:pPr lvl="1"/>
            <a:r>
              <a:rPr lang="en-US" dirty="0"/>
              <a:t>Othello : 10</a:t>
            </a:r>
          </a:p>
          <a:p>
            <a:pPr lvl="1"/>
            <a:r>
              <a:rPr lang="en-US" dirty="0"/>
              <a:t>chess : 35</a:t>
            </a:r>
          </a:p>
          <a:p>
            <a:pPr lvl="1"/>
            <a:r>
              <a:rPr lang="en-US" dirty="0" err="1"/>
              <a:t>Stratego</a:t>
            </a:r>
            <a:r>
              <a:rPr lang="en-US" dirty="0"/>
              <a:t> : 22</a:t>
            </a:r>
          </a:p>
          <a:p>
            <a:pPr lvl="1"/>
            <a:r>
              <a:rPr lang="en-US" dirty="0"/>
              <a:t>Go : 250</a:t>
            </a:r>
          </a:p>
          <a:p>
            <a:r>
              <a:rPr lang="en-US" dirty="0"/>
              <a:t>Wargame branching factor: k is the total number of units per side</a:t>
            </a:r>
          </a:p>
          <a:p>
            <a:pPr lvl="1"/>
            <a:r>
              <a:rPr lang="en-US" dirty="0"/>
              <a:t>Assuming no terrain prohibitions, the number of possible new positions for each unit are the “hex </a:t>
            </a:r>
            <a:r>
              <a:rPr lang="en-US" dirty="0" err="1"/>
              <a:t>humbers</a:t>
            </a:r>
            <a:r>
              <a:rPr lang="en-US" dirty="0"/>
              <a:t>” corresponding to the maximum move length</a:t>
            </a:r>
          </a:p>
          <a:p>
            <a:pPr lvl="2"/>
            <a:r>
              <a:rPr lang="en-US" dirty="0"/>
              <a:t>1:7, 2:19, 3:37, 4:61, 5:91, 6:127, 7:169, 8:217, 9:271, 10:331, 11:397</a:t>
            </a:r>
          </a:p>
          <a:p>
            <a:pPr lvl="1"/>
            <a:r>
              <a:rPr lang="en-US" dirty="0"/>
              <a:t>Corresponding branching factors are:</a:t>
            </a:r>
          </a:p>
          <a:p>
            <a:pPr lvl="2"/>
            <a:r>
              <a:rPr lang="en-US" dirty="0"/>
              <a:t>1:7^k, 2:19^k, 3:37^k, ...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1FC8E0-EE54-86D4-B244-BD5572D756C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A small command training scenario could have k=9. If each moves one hex, branching factor is 7^9&gt;40,000,000</a:t>
            </a:r>
          </a:p>
          <a:p>
            <a:r>
              <a:rPr lang="en-US" dirty="0"/>
              <a:t>Assassin’s Mace 9-Dash Line scenario has k=53 for opponent and k=64 for US allies. Slow movement is 2 hexes (fast ships and air move further). So branching factor is about 19^50~10^64</a:t>
            </a:r>
          </a:p>
        </p:txBody>
      </p:sp>
    </p:spTree>
    <p:extLst>
      <p:ext uri="{BB962C8B-B14F-4D97-AF65-F5344CB8AC3E}">
        <p14:creationId xmlns:p14="http://schemas.microsoft.com/office/powerpoint/2010/main" val="973695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95055-0DA5-E6BA-C75A-BB6B65852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we were last year...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963B36-C281-FFA8-5D2E-55D03B322A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Impressive results in industry on computer games that resemble constructive sims (e.g. StarCraft)</a:t>
            </a:r>
          </a:p>
          <a:p>
            <a:pPr lvl="1"/>
            <a:r>
              <a:rPr lang="en-US" dirty="0"/>
              <a:t>98</a:t>
            </a:r>
            <a:r>
              <a:rPr lang="en-US" baseline="30000" dirty="0"/>
              <a:t>th</a:t>
            </a:r>
            <a:r>
              <a:rPr lang="en-US" dirty="0"/>
              <a:t> percentile human-level performance on specific scenarios</a:t>
            </a:r>
          </a:p>
          <a:p>
            <a:r>
              <a:rPr lang="en-US" dirty="0"/>
              <a:t>Interesting, but less impressive results from defense community</a:t>
            </a:r>
          </a:p>
          <a:p>
            <a:pPr lvl="1"/>
            <a:r>
              <a:rPr lang="en-US" dirty="0"/>
              <a:t>Credible human-level performance on specific scenarios</a:t>
            </a:r>
          </a:p>
          <a:p>
            <a:pPr lvl="1"/>
            <a:r>
              <a:rPr lang="en-US" dirty="0"/>
              <a:t>May hold up to repeated human exposure (but I fear they will not)</a:t>
            </a:r>
          </a:p>
          <a:p>
            <a:r>
              <a:rPr lang="en-US" dirty="0"/>
              <a:t>Small proofs of principle in MOVES</a:t>
            </a:r>
          </a:p>
          <a:p>
            <a:pPr lvl="1"/>
            <a:r>
              <a:rPr lang="en-US" dirty="0"/>
              <a:t>Demonstrated that optimal behavior may be found by deep reinforcement learning in specific small scenarios (max 5 units) in a simple model</a:t>
            </a:r>
          </a:p>
        </p:txBody>
      </p:sp>
    </p:spTree>
    <p:extLst>
      <p:ext uri="{BB962C8B-B14F-4D97-AF65-F5344CB8AC3E}">
        <p14:creationId xmlns:p14="http://schemas.microsoft.com/office/powerpoint/2010/main" val="1702408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17D080-9684-C8FA-F1F9-8BEC007F1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5C3877-E32F-6CA5-DECD-D968D43AA3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Current applied work</a:t>
            </a:r>
          </a:p>
          <a:p>
            <a:r>
              <a:rPr lang="en-US" dirty="0"/>
              <a:t>Obstacles and current and future work to address them</a:t>
            </a:r>
          </a:p>
        </p:txBody>
      </p:sp>
    </p:spTree>
    <p:extLst>
      <p:ext uri="{BB962C8B-B14F-4D97-AF65-F5344CB8AC3E}">
        <p14:creationId xmlns:p14="http://schemas.microsoft.com/office/powerpoint/2010/main" val="31662576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0E22A-D092-54C0-58E4-90A88FFF3F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Atlatl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3AF05A-C1DA-AAF7-2420-EC78AE01B0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91218" cy="4351338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Very simple, easily customizable wargame</a:t>
            </a:r>
          </a:p>
          <a:p>
            <a:r>
              <a:rPr lang="en-US" dirty="0"/>
              <a:t>Intended for research and educational use</a:t>
            </a:r>
          </a:p>
          <a:p>
            <a:r>
              <a:rPr lang="en-US" dirty="0"/>
              <a:t>Model is Python and runs quickly</a:t>
            </a:r>
          </a:p>
          <a:p>
            <a:r>
              <a:rPr lang="en-US" dirty="0"/>
              <a:t>Optional visualization/human in the loop is via browser</a:t>
            </a:r>
          </a:p>
          <a:p>
            <a:r>
              <a:rPr lang="en-US" dirty="0"/>
              <a:t>Red and blue alternate turns</a:t>
            </a:r>
          </a:p>
          <a:p>
            <a:r>
              <a:rPr lang="en-US" dirty="0"/>
              <a:t>Each turn, each unit either moves or fires</a:t>
            </a:r>
          </a:p>
          <a:p>
            <a:r>
              <a:rPr lang="en-US" dirty="0"/>
              <a:t>Fire effects use the deterministic salvo model for resolution</a:t>
            </a:r>
          </a:p>
          <a:p>
            <a:r>
              <a:rPr lang="en-US" dirty="0"/>
              <a:t>Units are fully specified by several data tables: detection and engagement ranges, offensive and defensive firepower vs each other platform, mobility, defensive advantage from terrain</a:t>
            </a:r>
          </a:p>
        </p:txBody>
      </p:sp>
      <p:pic>
        <p:nvPicPr>
          <p:cNvPr id="4" name="Picture 3" descr="A picture containing honeycomb, racket, ball, green&#10;&#10;Description automatically generated">
            <a:extLst>
              <a:ext uri="{FF2B5EF4-FFF2-40B4-BE49-F238E27FC236}">
                <a16:creationId xmlns:a16="http://schemas.microsoft.com/office/drawing/2014/main" id="{F7410194-808F-DF3F-34F7-58FDB781E7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9588" y="2388377"/>
            <a:ext cx="3514957" cy="2237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3106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17D080-9684-C8FA-F1F9-8BEC007F1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5C3877-E32F-6CA5-DECD-D968D43AA3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Current applied work</a:t>
            </a:r>
          </a:p>
          <a:p>
            <a:r>
              <a:rPr lang="en-US" dirty="0"/>
              <a:t>Obstacles</a:t>
            </a:r>
          </a:p>
          <a:p>
            <a:r>
              <a:rPr lang="en-US"/>
              <a:t>Current foundational and </a:t>
            </a:r>
            <a:r>
              <a:rPr lang="en-US" dirty="0"/>
              <a:t>future work</a:t>
            </a:r>
          </a:p>
        </p:txBody>
      </p:sp>
    </p:spTree>
    <p:extLst>
      <p:ext uri="{BB962C8B-B14F-4D97-AF65-F5344CB8AC3E}">
        <p14:creationId xmlns:p14="http://schemas.microsoft.com/office/powerpoint/2010/main" val="1052123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4ED875-9967-E49D-A3B4-E608932DA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Applied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08E989-76CE-EFF7-3573-BC622DA3FB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1037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BC5107-4B30-01FD-7482-CD51D9CE2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FONOPs Decision Support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454DDC-47CB-3946-20CB-67B399A7B2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186055" cy="4351338"/>
          </a:xfrm>
        </p:spPr>
        <p:txBody>
          <a:bodyPr>
            <a:normAutofit/>
          </a:bodyPr>
          <a:lstStyle/>
          <a:p>
            <a:r>
              <a:rPr lang="en-US" dirty="0"/>
              <a:t>Simple FONOPS (one blue ship vs one or two harassing red ships)</a:t>
            </a:r>
          </a:p>
          <a:p>
            <a:r>
              <a:rPr lang="en-US" dirty="0"/>
              <a:t>Scenario from LT John Allen’s thesis work shown at right</a:t>
            </a:r>
          </a:p>
          <a:p>
            <a:r>
              <a:rPr lang="en-US" dirty="0"/>
              <a:t>Codebase supported by ERDC ITL</a:t>
            </a:r>
          </a:p>
          <a:p>
            <a:r>
              <a:rPr lang="en-US" dirty="0"/>
              <a:t>Sponsor is NSWC PHD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30EC4D3-E698-0D0E-D4BB-F241CFC58B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9071" y="829541"/>
            <a:ext cx="4705350" cy="544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27836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204C62-EDB9-5440-0E84-CE0F59715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Hi-Speed Wargaming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69D853-E4A9-ADFD-4EBF-A0C1F1416C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5618018" cy="4486275"/>
          </a:xfrm>
        </p:spPr>
        <p:txBody>
          <a:bodyPr>
            <a:normAutofit fontScale="92500"/>
          </a:bodyPr>
          <a:lstStyle/>
          <a:p>
            <a:r>
              <a:rPr lang="en-US" dirty="0" err="1"/>
              <a:t>Unclass</a:t>
            </a:r>
            <a:r>
              <a:rPr lang="en-US" dirty="0"/>
              <a:t> EABO scenario provided by sponsor MARFORPAC G-35 for Jeff </a:t>
            </a:r>
            <a:r>
              <a:rPr lang="en-US" dirty="0" err="1"/>
              <a:t>Appleget’s</a:t>
            </a:r>
            <a:r>
              <a:rPr lang="en-US" dirty="0"/>
              <a:t> wargaming course</a:t>
            </a:r>
          </a:p>
          <a:p>
            <a:r>
              <a:rPr lang="en-US" dirty="0"/>
              <a:t>One large team runs a large scale tabletop wargame</a:t>
            </a:r>
          </a:p>
          <a:p>
            <a:r>
              <a:rPr lang="en-US" dirty="0"/>
              <a:t>MOVES Tiger Team (Pugh, Reynolds, Pugh) resolves fine scale island battles</a:t>
            </a:r>
          </a:p>
          <a:p>
            <a:pPr lvl="1"/>
            <a:r>
              <a:rPr lang="en-US" dirty="0"/>
              <a:t>Atlatl with 15 new TT-defined unit types</a:t>
            </a:r>
          </a:p>
          <a:p>
            <a:pPr lvl="1"/>
            <a:r>
              <a:rPr lang="en-US" dirty="0"/>
              <a:t>Existing scoring-based AI (non-ML)</a:t>
            </a:r>
          </a:p>
          <a:p>
            <a:r>
              <a:rPr lang="en-US" dirty="0"/>
              <a:t>Wargame should be open for viewing first week of June</a:t>
            </a:r>
          </a:p>
        </p:txBody>
      </p:sp>
      <p:pic>
        <p:nvPicPr>
          <p:cNvPr id="8" name="Picture 7" descr="Bubble chart&#10;&#10;Description automatically generated">
            <a:extLst>
              <a:ext uri="{FF2B5EF4-FFF2-40B4-BE49-F238E27FC236}">
                <a16:creationId xmlns:a16="http://schemas.microsoft.com/office/drawing/2014/main" id="{D69D4315-49D3-C4DC-0258-48B84F372E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0763" y="3346890"/>
            <a:ext cx="5574417" cy="3292750"/>
          </a:xfrm>
          <a:prstGeom prst="rect">
            <a:avLst/>
          </a:prstGeom>
        </p:spPr>
      </p:pic>
      <p:pic>
        <p:nvPicPr>
          <p:cNvPr id="5" name="Picture 4" descr="A painting on a table&#10;&#10;Description automatically generated with low confidence">
            <a:extLst>
              <a:ext uri="{FF2B5EF4-FFF2-40B4-BE49-F238E27FC236}">
                <a16:creationId xmlns:a16="http://schemas.microsoft.com/office/drawing/2014/main" id="{861FF9B2-1653-DF81-B5B6-51928E095D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83128"/>
            <a:ext cx="3556000" cy="2667000"/>
          </a:xfrm>
          <a:prstGeom prst="rect">
            <a:avLst/>
          </a:prstGeom>
        </p:spPr>
      </p:pic>
      <p:sp>
        <p:nvSpPr>
          <p:cNvPr id="6" name="Arrow: Left-Up 5">
            <a:extLst>
              <a:ext uri="{FF2B5EF4-FFF2-40B4-BE49-F238E27FC236}">
                <a16:creationId xmlns:a16="http://schemas.microsoft.com/office/drawing/2014/main" id="{74D6F813-2B4E-225F-B9E6-4CD8C0045AFE}"/>
              </a:ext>
            </a:extLst>
          </p:cNvPr>
          <p:cNvSpPr/>
          <p:nvPr/>
        </p:nvSpPr>
        <p:spPr>
          <a:xfrm rot="16200000">
            <a:off x="10201564" y="2388325"/>
            <a:ext cx="723605" cy="723605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09D979-39FB-AF9C-49AE-2154D1662403}"/>
              </a:ext>
            </a:extLst>
          </p:cNvPr>
          <p:cNvSpPr txBox="1"/>
          <p:nvPr/>
        </p:nvSpPr>
        <p:spPr>
          <a:xfrm>
            <a:off x="10852727" y="1690688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Island</a:t>
            </a:r>
          </a:p>
          <a:p>
            <a:r>
              <a:rPr lang="en-US" dirty="0"/>
              <a:t>Battle</a:t>
            </a:r>
          </a:p>
        </p:txBody>
      </p:sp>
    </p:spTree>
    <p:extLst>
      <p:ext uri="{BB962C8B-B14F-4D97-AF65-F5344CB8AC3E}">
        <p14:creationId xmlns:p14="http://schemas.microsoft.com/office/powerpoint/2010/main" val="25693073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B4162B-ED1B-B3F2-27B1-07E52B7495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Obstacles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0AB10F-1BFF-687F-F8BE-806AFBC050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Lack of rigorous mechanics and </a:t>
            </a:r>
            <a:r>
              <a:rPr lang="en-US" dirty="0" err="1"/>
              <a:t>MoEs</a:t>
            </a:r>
            <a:r>
              <a:rPr lang="en-US" dirty="0"/>
              <a:t> </a:t>
            </a:r>
          </a:p>
          <a:p>
            <a:r>
              <a:rPr lang="en-US" dirty="0"/>
              <a:t>“Tactically savvy” ML-based AI not even being attempted</a:t>
            </a:r>
          </a:p>
          <a:p>
            <a:r>
              <a:rPr lang="en-US" dirty="0"/>
              <a:t>Effective search is problematic</a:t>
            </a:r>
          </a:p>
        </p:txBody>
      </p:sp>
    </p:spTree>
    <p:extLst>
      <p:ext uri="{BB962C8B-B14F-4D97-AF65-F5344CB8AC3E}">
        <p14:creationId xmlns:p14="http://schemas.microsoft.com/office/powerpoint/2010/main" val="37931187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8047</TotalTime>
  <Words>1150</Words>
  <Application>Microsoft Office PowerPoint</Application>
  <PresentationFormat>Widescreen</PresentationFormat>
  <Paragraphs>138</Paragraphs>
  <Slides>18</Slides>
  <Notes>0</Notes>
  <HiddenSlides>2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Towards Tactically Savvy AI</vt:lpstr>
      <vt:lpstr>Where we were last year...</vt:lpstr>
      <vt:lpstr>Outline</vt:lpstr>
      <vt:lpstr>Atlatl</vt:lpstr>
      <vt:lpstr>Outline</vt:lpstr>
      <vt:lpstr>Current Applied Work</vt:lpstr>
      <vt:lpstr>FONOPs Decision Support</vt:lpstr>
      <vt:lpstr>Hi-Speed Wargaming</vt:lpstr>
      <vt:lpstr>Main Obstacles</vt:lpstr>
      <vt:lpstr>Lack of Rigorous Mechanics and MoEs</vt:lpstr>
      <vt:lpstr>Tactical Savvy Not Attempted</vt:lpstr>
      <vt:lpstr>Inefficient Search</vt:lpstr>
      <vt:lpstr>Demo: Larger Scale, Sub-Optimal Behavior</vt:lpstr>
      <vt:lpstr>Hierarchical Reinforcement Learning</vt:lpstr>
      <vt:lpstr>Way Forward</vt:lpstr>
      <vt:lpstr>Questions?</vt:lpstr>
      <vt:lpstr>State Space Size</vt:lpstr>
      <vt:lpstr>Average Branching Factor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Towards Tactically Savvy AI</dc:title>
  <dc:creator>Chris Darken</dc:creator>
  <cp:lastModifiedBy>Chris Darken</cp:lastModifiedBy>
  <cp:revision>127</cp:revision>
  <dcterms:created xsi:type="dcterms:W3CDTF">2022-04-10T12:54:12Z</dcterms:created>
  <dcterms:modified xsi:type="dcterms:W3CDTF">2022-05-24T14:14:30Z</dcterms:modified>
</cp:coreProperties>
</file>