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handoutMasterIdLst>
    <p:handoutMasterId r:id="rId33"/>
  </p:handoutMasterIdLst>
  <p:sldIdLst>
    <p:sldId id="256" r:id="rId3"/>
    <p:sldId id="257" r:id="rId4"/>
    <p:sldId id="267" r:id="rId5"/>
    <p:sldId id="266" r:id="rId6"/>
    <p:sldId id="258" r:id="rId7"/>
    <p:sldId id="259" r:id="rId8"/>
    <p:sldId id="268" r:id="rId9"/>
    <p:sldId id="269" r:id="rId10"/>
    <p:sldId id="274" r:id="rId11"/>
    <p:sldId id="270" r:id="rId12"/>
    <p:sldId id="271" r:id="rId13"/>
    <p:sldId id="275" r:id="rId14"/>
    <p:sldId id="276" r:id="rId15"/>
    <p:sldId id="283" r:id="rId16"/>
    <p:sldId id="284" r:id="rId17"/>
    <p:sldId id="291" r:id="rId18"/>
    <p:sldId id="272" r:id="rId19"/>
    <p:sldId id="293" r:id="rId20"/>
    <p:sldId id="277" r:id="rId21"/>
    <p:sldId id="278" r:id="rId22"/>
    <p:sldId id="289" r:id="rId23"/>
    <p:sldId id="290" r:id="rId24"/>
    <p:sldId id="285" r:id="rId25"/>
    <p:sldId id="286" r:id="rId26"/>
    <p:sldId id="287" r:id="rId27"/>
    <p:sldId id="288" r:id="rId28"/>
    <p:sldId id="292" r:id="rId29"/>
    <p:sldId id="279" r:id="rId30"/>
    <p:sldId id="280" r:id="rId31"/>
    <p:sldId id="281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7" d="100"/>
          <a:sy n="107" d="100"/>
        </p:scale>
        <p:origin x="2196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6/11/relationships/changesInfo" Target="changesInfos/changesInfo1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Dowell, Perry (CIV)" userId="b349c3ba-4939-4556-8fc9-16435bd90232" providerId="ADAL" clId="{EB15FCA3-F4A9-4E98-9CAA-750605EA7193}"/>
    <pc:docChg chg="modSld">
      <pc:chgData name="McDowell, Perry (CIV)" userId="b349c3ba-4939-4556-8fc9-16435bd90232" providerId="ADAL" clId="{EB15FCA3-F4A9-4E98-9CAA-750605EA7193}" dt="2022-05-25T20:16:43.401" v="0" actId="6549"/>
      <pc:docMkLst>
        <pc:docMk/>
      </pc:docMkLst>
      <pc:sldChg chg="modSp mod">
        <pc:chgData name="McDowell, Perry (CIV)" userId="b349c3ba-4939-4556-8fc9-16435bd90232" providerId="ADAL" clId="{EB15FCA3-F4A9-4E98-9CAA-750605EA7193}" dt="2022-05-25T20:16:43.401" v="0" actId="6549"/>
        <pc:sldMkLst>
          <pc:docMk/>
          <pc:sldMk cId="2155899419" sldId="291"/>
        </pc:sldMkLst>
        <pc:spChg chg="mod">
          <ac:chgData name="McDowell, Perry (CIV)" userId="b349c3ba-4939-4556-8fc9-16435bd90232" providerId="ADAL" clId="{EB15FCA3-F4A9-4E98-9CAA-750605EA7193}" dt="2022-05-25T20:16:43.401" v="0" actId="6549"/>
          <ac:spMkLst>
            <pc:docMk/>
            <pc:sldMk cId="2155899419" sldId="291"/>
            <ac:spMk id="3" creationId="{00000000-0000-0000-0000-000000000000}"/>
          </ac:spMkLst>
        </pc:spChg>
      </pc:sldChg>
    </pc:docChg>
  </pc:docChgLst>
  <pc:docChgLst>
    <pc:chgData name="McDowell, Perry (CIV)" userId="b349c3ba-4939-4556-8fc9-16435bd90232" providerId="ADAL" clId="{620BDA5A-ACE6-4740-AA0A-E7EB86ADE19E}"/>
    <pc:docChg chg="custSel modSld replTag delTag">
      <pc:chgData name="McDowell, Perry (CIV)" userId="b349c3ba-4939-4556-8fc9-16435bd90232" providerId="ADAL" clId="{620BDA5A-ACE6-4740-AA0A-E7EB86ADE19E}" dt="2022-05-24T14:35:29.952" v="181" actId="6549"/>
      <pc:docMkLst>
        <pc:docMk/>
      </pc:docMkLst>
      <pc:sldChg chg="replTag delTag">
        <pc:chgData name="McDowell, Perry (CIV)" userId="b349c3ba-4939-4556-8fc9-16435bd90232" providerId="ADAL" clId="{620BDA5A-ACE6-4740-AA0A-E7EB86ADE19E}" dt="2022-05-24T14:34:17.014" v="1"/>
        <pc:sldMkLst>
          <pc:docMk/>
          <pc:sldMk cId="4238768058" sldId="272"/>
        </pc:sldMkLst>
      </pc:sldChg>
      <pc:sldChg chg="modSp mod replTag delTag">
        <pc:chgData name="McDowell, Perry (CIV)" userId="b349c3ba-4939-4556-8fc9-16435bd90232" providerId="ADAL" clId="{620BDA5A-ACE6-4740-AA0A-E7EB86ADE19E}" dt="2022-05-24T14:35:29.952" v="181" actId="6549"/>
        <pc:sldMkLst>
          <pc:docMk/>
          <pc:sldMk cId="3105762478" sldId="293"/>
        </pc:sldMkLst>
        <pc:spChg chg="mod">
          <ac:chgData name="McDowell, Perry (CIV)" userId="b349c3ba-4939-4556-8fc9-16435bd90232" providerId="ADAL" clId="{620BDA5A-ACE6-4740-AA0A-E7EB86ADE19E}" dt="2022-05-24T14:35:29.952" v="181" actId="6549"/>
          <ac:spMkLst>
            <pc:docMk/>
            <pc:sldMk cId="3105762478" sldId="293"/>
            <ac:spMk id="3" creationId="{00000000-0000-0000-0000-000000000000}"/>
          </ac:spMkLst>
        </pc:spChg>
        <pc:spChg chg="mod">
          <ac:chgData name="McDowell, Perry (CIV)" userId="b349c3ba-4939-4556-8fc9-16435bd90232" providerId="ADAL" clId="{620BDA5A-ACE6-4740-AA0A-E7EB86ADE19E}" dt="2022-05-24T14:34:31.531" v="19" actId="20577"/>
          <ac:spMkLst>
            <pc:docMk/>
            <pc:sldMk cId="3105762478" sldId="293"/>
            <ac:spMk id="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7F3E9-4C52-4608-9B3C-C8A34129B175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6AB1C-59F8-470D-BD0A-E626F520FD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05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0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798AA-1554-4645-9578-101C559C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37BAA-90B0-4320-88D5-5216331F1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52F91-1589-4A06-84CE-2E58EF6C8E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04458-0C86-481D-A754-38A5562AD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E14DDF-D10B-4022-9734-FA07802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A94A5E-E8C1-4D3E-A7AE-FE216D07A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9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25034-1883-4BFE-AADF-C3EB30291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B5FC9-A7BB-4DA0-A0B1-640A2FBF77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FD35BB-C758-40ED-B10A-A7081E50C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85E82-4980-4C55-9820-B542E2F0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57E59-9E79-4D67-80B8-0D9CA6EF2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4E09FB-7AE4-411C-8291-0F9B6AC9F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254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15DDF-E116-4E0D-8B1E-EE057B5D0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F3A63B-D360-4A6A-92B5-92997B9AC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CF0FE-B9A2-4123-B18C-FB8491F92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75E91-87B4-4BCF-9494-98C149567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1A38-F117-4FCE-82DD-9D18CDAA1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34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56C7A3-C989-4A34-B2FE-2935AC34F6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316B3-BE3F-4A0E-A87D-848A95E1E5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D0AD3-826B-4FA1-A637-9CDB62583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67155-5AD4-4C68-817C-415EE57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27042-B3FB-4F6D-96D0-0B59C7BD5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8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DC3E2-1A13-4966-B5AD-76A10CF38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B89C4-82BF-4418-878E-E375B5F03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007C5-3F91-4EB5-BC52-5E97455B7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1C5E3-7180-4795-BDCD-6079CD90B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DFA38-2C6E-458C-954E-EAB58A07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5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B7406-91E4-47DE-A807-71E76DBD3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7074C8-563B-4BDD-AEBD-A34C5A855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B599B-6FBB-430B-BF4F-367CFBFB3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86892C-BD1D-4BD5-AD13-9A4CEF454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00D42-5A89-4837-86C2-21B35395E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7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DC3E2-1A13-4966-B5AD-76A10CF38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B89C4-82BF-4418-878E-E375B5F03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007C5-3F91-4EB5-BC52-5E97455B7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1C5E3-7180-4795-BDCD-6079CD90B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DFA38-2C6E-458C-954E-EAB58A07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7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11EA8-9B32-49E0-B2E2-E7CBFF6A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C1C332-49E9-4B6E-90CE-C3F253FB0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B5D72-CEA6-4AA4-ACD4-E679C118F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BCF4C-9725-4B0F-9A7A-3467FD992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3EFBD-C924-4844-98E6-D4B81C53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69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362C-7A45-4240-8FA1-8D5F18B76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BE2C7-3CD5-48FC-BC9F-E7F220681C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E46ADC-36D8-4087-9649-0BC3DDD7B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02D66B-3F95-41E2-949A-B100D343D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C7420-A80D-48F4-894A-734C75542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ABBF6-A7FB-4D45-81C5-F88CCD8CA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88D6C-7718-438C-A10A-A3D37D88D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05090-BB06-42A4-B401-6BC054192C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F6655C-98A7-41E1-939D-C944ED8CD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71679B-06EE-4EA7-A5A7-479B47CBFA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0DC3C8-A93A-4A3F-873E-B18216AF2C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623C64-FF5F-4AC0-ADF7-0CE404F70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0B11E0-EAE8-4068-B5D7-826678586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0C8D3A-8B87-44B6-B11B-88259B042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13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EC417-4045-43B6-A1FA-C2A45A0F2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DE2BF-132A-445F-B5C5-447C4C633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5B128B-9BF2-43CF-9A96-E743617F8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3231B3-6847-413D-BA34-373A5F43C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5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72D7FC-6561-494A-AD36-D38B38659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153988-6FE3-469A-A49B-129057FAB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7D4007-2708-4BE3-9F66-01EE41641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782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8BF804-2185-431C-A6AA-8AFE1395D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1080D-57F9-42F7-A2E2-FD8CE3EE3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12194-15D9-4404-BA6D-0DCD52139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DD8FC-056C-4B1B-9747-534F5B60C1A4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261A8-4AE4-441F-9E43-F4E6D8C4E9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7AD70-C845-4F42-B1F2-987C4C9B9B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1FBEF-ED1A-48BB-96DA-4661095D2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monterey.navylifesw.com/programs/1b6bc856-b693-4532-9254-61bced95e3c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onterey.navylifesw.com/programs/1b6bc856-b693-4532-9254-61bced95e3c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2309" y="652242"/>
            <a:ext cx="85718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Welcome to the 2022 MOVES Open House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7749" y="3592154"/>
            <a:ext cx="8226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Perry McDowell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7749" y="4192877"/>
            <a:ext cx="839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Day 1 – May 24, 2022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229" y="955040"/>
            <a:ext cx="2376593" cy="4693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5792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Social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Please join us at our social event in the Rose Garden outside the Trident Room</a:t>
            </a:r>
            <a:endParaRPr lang="en-US" sz="6600" b="1" dirty="0">
              <a:solidFill>
                <a:schemeClr val="bg1"/>
              </a:solidFill>
              <a:latin typeface="+mj-lt"/>
              <a:ea typeface="MS PGothic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5C339E-7283-37E5-5A28-B71B264DE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602" y="2449597"/>
            <a:ext cx="6842796" cy="4312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398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Social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To reserve the area, we had to guarantee $500 of food/liquor from MWR.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b="1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Please only order from outside so we get credit for the purchase.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b="1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There are six tables, and each table can have one tab and be split between two cards.</a:t>
            </a:r>
            <a:endParaRPr lang="en-US" sz="6600" b="1" dirty="0">
              <a:solidFill>
                <a:schemeClr val="bg1"/>
              </a:solidFill>
              <a:latin typeface="+mj-lt"/>
              <a:ea typeface="MS PGothic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1442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2309" y="652242"/>
            <a:ext cx="85718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Welcome to the 2022 MOVES Open House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7749" y="3592154"/>
            <a:ext cx="8226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Perry McDowell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7749" y="4192877"/>
            <a:ext cx="839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Day 2 – May 25, 2022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229" y="955040"/>
            <a:ext cx="2376593" cy="4693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2792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Guest Internet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561" y="1003047"/>
            <a:ext cx="11230878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wireless settings, connect to the </a:t>
            </a:r>
            <a:r>
              <a:rPr lang="en-US" sz="3200" i="1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“NPS Guest network.”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browser, browse to </a:t>
            </a:r>
            <a:r>
              <a:rPr lang="en-US" sz="3200" b="1" dirty="0">
                <a:solidFill>
                  <a:srgbClr val="FF0000"/>
                </a:solidFill>
                <a:latin typeface="+mj-lt"/>
                <a:ea typeface="MS PGothic" pitchFamily="34" charset="-128"/>
              </a:rPr>
              <a:t>https://cloudpath.nps.edu 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the “Guest” button.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on “Verification code”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Enter “</a:t>
            </a:r>
            <a:r>
              <a:rPr lang="en-US" sz="3200" dirty="0" err="1">
                <a:solidFill>
                  <a:schemeClr val="bg1"/>
                </a:solidFill>
                <a:latin typeface="+mj-lt"/>
                <a:ea typeface="MS PGothic" pitchFamily="34" charset="-128"/>
              </a:rPr>
              <a:t>jfom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” as the verification code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i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These instructions are also in the Open House flyer.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i="1" u="sng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We will commence at 0900 PDT/1200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8412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D6181-67B4-4F6F-A738-907922F7B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85662" cy="58410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B6F39EE-C50F-EBB1-1315-7460FDAEC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6FD2FA-0F48-AA72-7C1C-C88CFCECE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35" y="167887"/>
            <a:ext cx="10037673" cy="6324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4444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6FD3EA-C8B6-754A-BD17-50E03F4AA91B}"/>
              </a:ext>
            </a:extLst>
          </p:cNvPr>
          <p:cNvSpPr/>
          <p:nvPr/>
        </p:nvSpPr>
        <p:spPr>
          <a:xfrm>
            <a:off x="1410789" y="966651"/>
            <a:ext cx="9353006" cy="512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E203E-6845-1E60-A33F-074A92FFD19A}"/>
              </a:ext>
            </a:extLst>
          </p:cNvPr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Glasgow Map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5C33F-9D39-6FC7-9D14-11BED107E2BC}"/>
              </a:ext>
            </a:extLst>
          </p:cNvPr>
          <p:cNvGrpSpPr/>
          <p:nvPr/>
        </p:nvGrpSpPr>
        <p:grpSpPr>
          <a:xfrm>
            <a:off x="2812869" y="1828799"/>
            <a:ext cx="7123612" cy="2795452"/>
            <a:chOff x="2821577" y="1550125"/>
            <a:chExt cx="7123612" cy="279545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F8E83B-1450-4FDF-A56C-38BE3E45E244}"/>
                </a:ext>
              </a:extLst>
            </p:cNvPr>
            <p:cNvSpPr/>
            <p:nvPr/>
          </p:nvSpPr>
          <p:spPr>
            <a:xfrm>
              <a:off x="2821577" y="1881051"/>
              <a:ext cx="7123612" cy="2133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6D741B6-3B2B-3985-445E-9CC62FB496B5}"/>
                </a:ext>
              </a:extLst>
            </p:cNvPr>
            <p:cNvCxnSpPr>
              <a:stCxn id="3" idx="0"/>
              <a:endCxn id="3" idx="2"/>
            </p:cNvCxnSpPr>
            <p:nvPr/>
          </p:nvCxnSpPr>
          <p:spPr>
            <a:xfrm>
              <a:off x="6383383" y="1881051"/>
              <a:ext cx="0" cy="2133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637A4E9-2462-4F31-8B61-35EF62093324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1" y="4014651"/>
              <a:ext cx="248193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388C1B2-542D-CE69-9EAB-F59571A28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6561" y="1550125"/>
              <a:ext cx="317862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450870-F9F3-DFF0-71CE-7772CB688455}"/>
                </a:ext>
              </a:extLst>
            </p:cNvPr>
            <p:cNvSpPr txBox="1"/>
            <p:nvPr/>
          </p:nvSpPr>
          <p:spPr>
            <a:xfrm>
              <a:off x="4937760" y="3709851"/>
              <a:ext cx="1158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GL-102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3BE869B-5E14-3749-80AF-BA50DB7D1850}"/>
              </a:ext>
            </a:extLst>
          </p:cNvPr>
          <p:cNvSpPr txBox="1"/>
          <p:nvPr/>
        </p:nvSpPr>
        <p:spPr>
          <a:xfrm>
            <a:off x="7210697" y="1008518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374B1-C362-C869-5790-926B3A99247F}"/>
              </a:ext>
            </a:extLst>
          </p:cNvPr>
          <p:cNvSpPr txBox="1"/>
          <p:nvPr/>
        </p:nvSpPr>
        <p:spPr>
          <a:xfrm>
            <a:off x="1428205" y="5163233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4EEEF5-01B1-7F47-5F48-881C8504F674}"/>
              </a:ext>
            </a:extLst>
          </p:cNvPr>
          <p:cNvSpPr txBox="1"/>
          <p:nvPr/>
        </p:nvSpPr>
        <p:spPr>
          <a:xfrm>
            <a:off x="2690949" y="1170773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FBA3BB-0055-6A89-4F54-9B4E069D8DBD}"/>
              </a:ext>
            </a:extLst>
          </p:cNvPr>
          <p:cNvCxnSpPr/>
          <p:nvPr/>
        </p:nvCxnSpPr>
        <p:spPr>
          <a:xfrm flipV="1">
            <a:off x="3387634" y="854270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895E082-0152-6E19-F2F3-E2206A521927}"/>
              </a:ext>
            </a:extLst>
          </p:cNvPr>
          <p:cNvSpPr txBox="1"/>
          <p:nvPr/>
        </p:nvSpPr>
        <p:spPr>
          <a:xfrm>
            <a:off x="9257212" y="1089655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E58AB4-CB2C-8613-B161-59BF14BDFCEE}"/>
              </a:ext>
            </a:extLst>
          </p:cNvPr>
          <p:cNvCxnSpPr/>
          <p:nvPr/>
        </p:nvCxnSpPr>
        <p:spPr>
          <a:xfrm flipV="1">
            <a:off x="9953897" y="773152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4736466-359C-4E6B-CF34-7CDD50B8ABFD}"/>
              </a:ext>
            </a:extLst>
          </p:cNvPr>
          <p:cNvSpPr/>
          <p:nvPr/>
        </p:nvSpPr>
        <p:spPr>
          <a:xfrm>
            <a:off x="5869577" y="3892731"/>
            <a:ext cx="217714" cy="25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7551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235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Café Del Monte is the on-campus lunch option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You may preorder at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This will be in the chat on Zoom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Monterey has lots of good restaurants.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899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1030 PDT/1330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768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Alumni Panel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401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Moderator: Perry McDowell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USAF: COL Chris McClernon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USA: COL Dave Parkes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USN: CAPT Rob “Fatty B” Betts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USMC: LtCol </a:t>
            </a:r>
            <a:r>
              <a:rPr lang="en-US" sz="440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Mike Donaldson</a:t>
            </a:r>
            <a:endParaRPr lang="en-US" sz="6600" b="1" dirty="0">
              <a:solidFill>
                <a:schemeClr val="bg1"/>
              </a:solidFill>
              <a:latin typeface="+mj-lt"/>
              <a:ea typeface="MS PGothic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762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 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1300 PDT/1600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490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Guest Internet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561" y="1003047"/>
            <a:ext cx="11230878" cy="528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wireless settings, connect to the </a:t>
            </a:r>
            <a:r>
              <a:rPr lang="en-US" sz="3200" i="1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“NPS Guest network.”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browser, browse to </a:t>
            </a:r>
            <a:r>
              <a:rPr lang="en-US" sz="3200" b="1" dirty="0">
                <a:solidFill>
                  <a:srgbClr val="FF0000"/>
                </a:solidFill>
                <a:latin typeface="+mj-lt"/>
                <a:ea typeface="MS PGothic" pitchFamily="34" charset="-128"/>
              </a:rPr>
              <a:t>https://cloudpath.nps.edu 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the “Guest” button.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on “Verification code”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Enter “</a:t>
            </a:r>
            <a:r>
              <a:rPr lang="en-US" sz="3200" dirty="0" err="1">
                <a:solidFill>
                  <a:schemeClr val="bg1"/>
                </a:solidFill>
                <a:latin typeface="+mj-lt"/>
                <a:ea typeface="MS PGothic" pitchFamily="34" charset="-128"/>
              </a:rPr>
              <a:t>jfom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” as the verification code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i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These instructions are also in the Open House flyer.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600" i="1" u="sng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We will commence at 0900 PDT/1200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7025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1450 PDT/1750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112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Demo Night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Demo Night will 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1640 PDT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in Watkins 275/285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19319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D6181-67B4-4F6F-A738-907922F7B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85662" cy="58410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B6F39EE-C50F-EBB1-1315-7460FDAEC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6FD2FA-0F48-AA72-7C1C-C88CFCECE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35" y="167887"/>
            <a:ext cx="10037673" cy="6324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1679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2309" y="652242"/>
            <a:ext cx="85718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Welcome to the 2022 MOVES Open House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7749" y="3592154"/>
            <a:ext cx="8226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Perry McDowell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7749" y="4192877"/>
            <a:ext cx="8399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+mj-lt"/>
              </a:rPr>
              <a:t>Day 3 – May 26, 2022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229" y="955040"/>
            <a:ext cx="2376593" cy="4693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7165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Guest Internet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0561" y="1003047"/>
            <a:ext cx="11230878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wireless settings, connect to the </a:t>
            </a:r>
            <a:r>
              <a:rPr lang="en-US" sz="3200" i="1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“NPS Guest network.”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In your browser, browse to </a:t>
            </a:r>
            <a:r>
              <a:rPr lang="en-US" sz="3200" b="1" dirty="0">
                <a:solidFill>
                  <a:srgbClr val="FF0000"/>
                </a:solidFill>
                <a:latin typeface="+mj-lt"/>
                <a:ea typeface="MS PGothic" pitchFamily="34" charset="-128"/>
              </a:rPr>
              <a:t>https://cloudpath.nps.edu 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the “Guest” button.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Click on “Verification code”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Enter “</a:t>
            </a:r>
            <a:r>
              <a:rPr lang="en-US" sz="3200" dirty="0" err="1">
                <a:solidFill>
                  <a:schemeClr val="bg1"/>
                </a:solidFill>
                <a:latin typeface="+mj-lt"/>
                <a:ea typeface="MS PGothic" pitchFamily="34" charset="-128"/>
              </a:rPr>
              <a:t>jfom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” as the verification code</a:t>
            </a:r>
          </a:p>
          <a:p>
            <a:pPr marL="51435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i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These instructions are also in the Open House flyer.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i="1" u="sng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We will commence at 0900 PDT/1200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3870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D6181-67B4-4F6F-A738-907922F7B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85662" cy="58410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B6F39EE-C50F-EBB1-1315-7460FDAEC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6FD2FA-0F48-AA72-7C1C-C88CFCECE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35" y="167887"/>
            <a:ext cx="10037673" cy="63249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3632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6FD3EA-C8B6-754A-BD17-50E03F4AA91B}"/>
              </a:ext>
            </a:extLst>
          </p:cNvPr>
          <p:cNvSpPr/>
          <p:nvPr/>
        </p:nvSpPr>
        <p:spPr>
          <a:xfrm>
            <a:off x="1410789" y="966651"/>
            <a:ext cx="9353006" cy="512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E203E-6845-1E60-A33F-074A92FFD19A}"/>
              </a:ext>
            </a:extLst>
          </p:cNvPr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Glasgow Map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5C33F-9D39-6FC7-9D14-11BED107E2BC}"/>
              </a:ext>
            </a:extLst>
          </p:cNvPr>
          <p:cNvGrpSpPr/>
          <p:nvPr/>
        </p:nvGrpSpPr>
        <p:grpSpPr>
          <a:xfrm>
            <a:off x="2812869" y="1828799"/>
            <a:ext cx="7123612" cy="2795452"/>
            <a:chOff x="2821577" y="1550125"/>
            <a:chExt cx="7123612" cy="279545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F8E83B-1450-4FDF-A56C-38BE3E45E244}"/>
                </a:ext>
              </a:extLst>
            </p:cNvPr>
            <p:cNvSpPr/>
            <p:nvPr/>
          </p:nvSpPr>
          <p:spPr>
            <a:xfrm>
              <a:off x="2821577" y="1881051"/>
              <a:ext cx="7123612" cy="2133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6D741B6-3B2B-3985-445E-9CC62FB496B5}"/>
                </a:ext>
              </a:extLst>
            </p:cNvPr>
            <p:cNvCxnSpPr>
              <a:stCxn id="3" idx="0"/>
              <a:endCxn id="3" idx="2"/>
            </p:cNvCxnSpPr>
            <p:nvPr/>
          </p:nvCxnSpPr>
          <p:spPr>
            <a:xfrm>
              <a:off x="6383383" y="1881051"/>
              <a:ext cx="0" cy="2133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637A4E9-2462-4F31-8B61-35EF62093324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1" y="4014651"/>
              <a:ext cx="248193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388C1B2-542D-CE69-9EAB-F59571A28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6561" y="1550125"/>
              <a:ext cx="317862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450870-F9F3-DFF0-71CE-7772CB688455}"/>
                </a:ext>
              </a:extLst>
            </p:cNvPr>
            <p:cNvSpPr txBox="1"/>
            <p:nvPr/>
          </p:nvSpPr>
          <p:spPr>
            <a:xfrm>
              <a:off x="4937760" y="3709851"/>
              <a:ext cx="1158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GL-102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3BE869B-5E14-3749-80AF-BA50DB7D1850}"/>
              </a:ext>
            </a:extLst>
          </p:cNvPr>
          <p:cNvSpPr txBox="1"/>
          <p:nvPr/>
        </p:nvSpPr>
        <p:spPr>
          <a:xfrm>
            <a:off x="7210697" y="1008518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374B1-C362-C869-5790-926B3A99247F}"/>
              </a:ext>
            </a:extLst>
          </p:cNvPr>
          <p:cNvSpPr txBox="1"/>
          <p:nvPr/>
        </p:nvSpPr>
        <p:spPr>
          <a:xfrm>
            <a:off x="1428205" y="5163233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4EEEF5-01B1-7F47-5F48-881C8504F674}"/>
              </a:ext>
            </a:extLst>
          </p:cNvPr>
          <p:cNvSpPr txBox="1"/>
          <p:nvPr/>
        </p:nvSpPr>
        <p:spPr>
          <a:xfrm>
            <a:off x="2690949" y="1170773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FBA3BB-0055-6A89-4F54-9B4E069D8DBD}"/>
              </a:ext>
            </a:extLst>
          </p:cNvPr>
          <p:cNvCxnSpPr/>
          <p:nvPr/>
        </p:nvCxnSpPr>
        <p:spPr>
          <a:xfrm flipV="1">
            <a:off x="3387634" y="854270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895E082-0152-6E19-F2F3-E2206A521927}"/>
              </a:ext>
            </a:extLst>
          </p:cNvPr>
          <p:cNvSpPr txBox="1"/>
          <p:nvPr/>
        </p:nvSpPr>
        <p:spPr>
          <a:xfrm>
            <a:off x="9257212" y="1089655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E58AB4-CB2C-8613-B161-59BF14BDFCEE}"/>
              </a:ext>
            </a:extLst>
          </p:cNvPr>
          <p:cNvCxnSpPr/>
          <p:nvPr/>
        </p:nvCxnSpPr>
        <p:spPr>
          <a:xfrm flipV="1">
            <a:off x="9953897" y="773152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4736466-359C-4E6B-CF34-7CDD50B8ABFD}"/>
              </a:ext>
            </a:extLst>
          </p:cNvPr>
          <p:cNvSpPr/>
          <p:nvPr/>
        </p:nvSpPr>
        <p:spPr>
          <a:xfrm>
            <a:off x="5869577" y="3892731"/>
            <a:ext cx="217714" cy="25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0271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Café Del Monte is the on-campus lunch option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You may preorder at 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  <a:hlinkClick r:id="rId3"/>
              </a:rPr>
              <a:t>https://monterey.navylifesw.com/programs/1b6bc856-b693-4532-9254-61bced95e3c1</a:t>
            </a: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This will be in the chat on Zoom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Monterey has lots of good restaurants.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5088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1005 PDT/1305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34398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1120 PDT/1420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1333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D6181-67B4-4F6F-A738-907922F7B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85662" cy="584109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" name="Picture 5" descr="A screenshot of a map&#10;&#10;Description automatically generated">
            <a:extLst>
              <a:ext uri="{FF2B5EF4-FFF2-40B4-BE49-F238E27FC236}">
                <a16:creationId xmlns:a16="http://schemas.microsoft.com/office/drawing/2014/main" id="{F38C864C-A531-4F3B-940E-AC66740B40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9" t="18070" r="12572" b="5953"/>
          <a:stretch/>
        </p:blipFill>
        <p:spPr>
          <a:xfrm>
            <a:off x="0" y="14345"/>
            <a:ext cx="10737669" cy="684365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1ED6D-A196-4674-8D93-2C7B06BF0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1623" y="1300014"/>
            <a:ext cx="3117668" cy="547784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FF0000"/>
                </a:solidFill>
              </a:rPr>
              <a:t>Any</a:t>
            </a:r>
            <a:r>
              <a:rPr lang="en-US" b="1" dirty="0">
                <a:solidFill>
                  <a:srgbClr val="FF0000"/>
                </a:solidFill>
              </a:rPr>
              <a:t> parking lots in green circles are open parking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Presentations are in Glasgow-102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Tuesday social is at the Trident Room in Hermann Hall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Demo night is in Watkins-275/285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Enter at the 9</a:t>
            </a:r>
            <a:r>
              <a:rPr lang="en-US" b="1" baseline="30000" dirty="0">
                <a:solidFill>
                  <a:srgbClr val="FF0000"/>
                </a:solidFill>
              </a:rPr>
              <a:t>th</a:t>
            </a:r>
            <a:r>
              <a:rPr lang="en-US" b="1" dirty="0">
                <a:solidFill>
                  <a:srgbClr val="FF0000"/>
                </a:solidFill>
              </a:rPr>
              <a:t> and </a:t>
            </a:r>
            <a:r>
              <a:rPr lang="en-US" b="1" dirty="0" err="1">
                <a:solidFill>
                  <a:srgbClr val="FF0000"/>
                </a:solidFill>
              </a:rPr>
              <a:t>Sloat</a:t>
            </a:r>
            <a:r>
              <a:rPr lang="en-US" b="1" dirty="0">
                <a:solidFill>
                  <a:srgbClr val="FF0000"/>
                </a:solidFill>
              </a:rPr>
              <a:t> Street gate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C8911D6-FE47-48BB-BF70-FB5820B1819E}"/>
              </a:ext>
            </a:extLst>
          </p:cNvPr>
          <p:cNvSpPr/>
          <p:nvPr/>
        </p:nvSpPr>
        <p:spPr>
          <a:xfrm>
            <a:off x="2185851" y="4711338"/>
            <a:ext cx="409303" cy="4180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09602A3-154A-4536-8352-B41BFA58E0D8}"/>
              </a:ext>
            </a:extLst>
          </p:cNvPr>
          <p:cNvSpPr/>
          <p:nvPr/>
        </p:nvSpPr>
        <p:spPr>
          <a:xfrm>
            <a:off x="1937656" y="1647100"/>
            <a:ext cx="762001" cy="77941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67825DB-B9B9-4F4D-B351-808435D22693}"/>
              </a:ext>
            </a:extLst>
          </p:cNvPr>
          <p:cNvCxnSpPr>
            <a:cxnSpLocks/>
          </p:cNvCxnSpPr>
          <p:nvPr/>
        </p:nvCxnSpPr>
        <p:spPr>
          <a:xfrm flipH="1" flipV="1">
            <a:off x="2699657" y="2036808"/>
            <a:ext cx="4841966" cy="95524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2621B26-FE69-4AD2-AC44-90EFB681454A}"/>
              </a:ext>
            </a:extLst>
          </p:cNvPr>
          <p:cNvCxnSpPr>
            <a:cxnSpLocks/>
          </p:cNvCxnSpPr>
          <p:nvPr/>
        </p:nvCxnSpPr>
        <p:spPr>
          <a:xfrm flipH="1" flipV="1">
            <a:off x="2595154" y="5050869"/>
            <a:ext cx="4946469" cy="784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9EDDE24-D222-4B33-85F2-D9A39E7A927F}"/>
              </a:ext>
            </a:extLst>
          </p:cNvPr>
          <p:cNvCxnSpPr>
            <a:cxnSpLocks/>
          </p:cNvCxnSpPr>
          <p:nvPr/>
        </p:nvCxnSpPr>
        <p:spPr>
          <a:xfrm flipH="1" flipV="1">
            <a:off x="3587931" y="1890655"/>
            <a:ext cx="3953692" cy="6600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30EEDFB-FA83-488A-8D68-B4E1C0328828}"/>
              </a:ext>
            </a:extLst>
          </p:cNvPr>
          <p:cNvCxnSpPr>
            <a:cxnSpLocks/>
          </p:cNvCxnSpPr>
          <p:nvPr/>
        </p:nvCxnSpPr>
        <p:spPr>
          <a:xfrm flipH="1" flipV="1">
            <a:off x="4915989" y="3642467"/>
            <a:ext cx="2625634" cy="37301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F14B2BD4-7E78-4867-BD30-11927FEE2135}"/>
              </a:ext>
            </a:extLst>
          </p:cNvPr>
          <p:cNvSpPr/>
          <p:nvPr/>
        </p:nvSpPr>
        <p:spPr>
          <a:xfrm>
            <a:off x="4506686" y="3334832"/>
            <a:ext cx="409303" cy="4180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F03691F-B53B-4F60-A05A-26A927CC2FF3}"/>
              </a:ext>
            </a:extLst>
          </p:cNvPr>
          <p:cNvCxnSpPr>
            <a:cxnSpLocks/>
          </p:cNvCxnSpPr>
          <p:nvPr/>
        </p:nvCxnSpPr>
        <p:spPr>
          <a:xfrm flipH="1">
            <a:off x="7541623" y="2588876"/>
            <a:ext cx="3117668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1AD1FB8-1207-4B5F-8EA4-28E1A78F0178}"/>
              </a:ext>
            </a:extLst>
          </p:cNvPr>
          <p:cNvCxnSpPr>
            <a:cxnSpLocks/>
          </p:cNvCxnSpPr>
          <p:nvPr/>
        </p:nvCxnSpPr>
        <p:spPr>
          <a:xfrm flipH="1">
            <a:off x="7541623" y="3439846"/>
            <a:ext cx="3117668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4503776-AF58-4E26-A6A4-3A0142C418C5}"/>
              </a:ext>
            </a:extLst>
          </p:cNvPr>
          <p:cNvCxnSpPr>
            <a:cxnSpLocks/>
          </p:cNvCxnSpPr>
          <p:nvPr/>
        </p:nvCxnSpPr>
        <p:spPr>
          <a:xfrm flipH="1">
            <a:off x="7541623" y="4711338"/>
            <a:ext cx="3117668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A72F9A5-0814-4B85-AB1E-4C740A8E026C}"/>
              </a:ext>
            </a:extLst>
          </p:cNvPr>
          <p:cNvCxnSpPr>
            <a:cxnSpLocks/>
          </p:cNvCxnSpPr>
          <p:nvPr/>
        </p:nvCxnSpPr>
        <p:spPr>
          <a:xfrm flipH="1">
            <a:off x="7541623" y="5595258"/>
            <a:ext cx="3117668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DB125B9-3302-4D13-A5E5-B3C049FF19A7}"/>
              </a:ext>
            </a:extLst>
          </p:cNvPr>
          <p:cNvCxnSpPr>
            <a:cxnSpLocks/>
          </p:cNvCxnSpPr>
          <p:nvPr/>
        </p:nvCxnSpPr>
        <p:spPr>
          <a:xfrm flipH="1">
            <a:off x="2185851" y="6064199"/>
            <a:ext cx="5355772" cy="100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1055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 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4696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with Industry Demos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>
                <a:solidFill>
                  <a:schemeClr val="bg1"/>
                </a:solidFill>
                <a:latin typeface="+mj-lt"/>
                <a:ea typeface="MS PGothic" pitchFamily="34" charset="-128"/>
              </a:rPr>
              <a:t>1400 PDT</a:t>
            </a:r>
            <a:endParaRPr lang="en-US" sz="6600" b="1" dirty="0">
              <a:solidFill>
                <a:schemeClr val="bg1"/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in Watkins 275/285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912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B6FD3EA-C8B6-754A-BD17-50E03F4AA91B}"/>
              </a:ext>
            </a:extLst>
          </p:cNvPr>
          <p:cNvSpPr/>
          <p:nvPr/>
        </p:nvSpPr>
        <p:spPr>
          <a:xfrm>
            <a:off x="1410789" y="966651"/>
            <a:ext cx="9353006" cy="512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6E203E-6845-1E60-A33F-074A92FFD19A}"/>
              </a:ext>
            </a:extLst>
          </p:cNvPr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Glasgow Map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E05C33F-9D39-6FC7-9D14-11BED107E2BC}"/>
              </a:ext>
            </a:extLst>
          </p:cNvPr>
          <p:cNvGrpSpPr/>
          <p:nvPr/>
        </p:nvGrpSpPr>
        <p:grpSpPr>
          <a:xfrm>
            <a:off x="2812869" y="1828799"/>
            <a:ext cx="7123612" cy="2795452"/>
            <a:chOff x="2821577" y="1550125"/>
            <a:chExt cx="7123612" cy="279545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7F8E83B-1450-4FDF-A56C-38BE3E45E244}"/>
                </a:ext>
              </a:extLst>
            </p:cNvPr>
            <p:cNvSpPr/>
            <p:nvPr/>
          </p:nvSpPr>
          <p:spPr>
            <a:xfrm>
              <a:off x="2821577" y="1881051"/>
              <a:ext cx="7123612" cy="2133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6D741B6-3B2B-3985-445E-9CC62FB496B5}"/>
                </a:ext>
              </a:extLst>
            </p:cNvPr>
            <p:cNvCxnSpPr>
              <a:stCxn id="3" idx="0"/>
              <a:endCxn id="3" idx="2"/>
            </p:cNvCxnSpPr>
            <p:nvPr/>
          </p:nvCxnSpPr>
          <p:spPr>
            <a:xfrm>
              <a:off x="6383383" y="1881051"/>
              <a:ext cx="0" cy="2133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637A4E9-2462-4F31-8B61-35EF62093324}"/>
                </a:ext>
              </a:extLst>
            </p:cNvPr>
            <p:cNvCxnSpPr>
              <a:cxnSpLocks/>
            </p:cNvCxnSpPr>
            <p:nvPr/>
          </p:nvCxnSpPr>
          <p:spPr>
            <a:xfrm>
              <a:off x="2956561" y="4014651"/>
              <a:ext cx="248193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388C1B2-542D-CE69-9EAB-F59571A28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6561" y="1550125"/>
              <a:ext cx="317862" cy="3309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450870-F9F3-DFF0-71CE-7772CB688455}"/>
                </a:ext>
              </a:extLst>
            </p:cNvPr>
            <p:cNvSpPr txBox="1"/>
            <p:nvPr/>
          </p:nvSpPr>
          <p:spPr>
            <a:xfrm>
              <a:off x="4937760" y="3709851"/>
              <a:ext cx="1158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GL-102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3BE869B-5E14-3749-80AF-BA50DB7D1850}"/>
              </a:ext>
            </a:extLst>
          </p:cNvPr>
          <p:cNvSpPr txBox="1"/>
          <p:nvPr/>
        </p:nvSpPr>
        <p:spPr>
          <a:xfrm>
            <a:off x="7210697" y="1008518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374B1-C362-C869-5790-926B3A99247F}"/>
              </a:ext>
            </a:extLst>
          </p:cNvPr>
          <p:cNvSpPr txBox="1"/>
          <p:nvPr/>
        </p:nvSpPr>
        <p:spPr>
          <a:xfrm>
            <a:off x="1428205" y="5163233"/>
            <a:ext cx="181138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Male/Female Heads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4EEEF5-01B1-7F47-5F48-881C8504F674}"/>
              </a:ext>
            </a:extLst>
          </p:cNvPr>
          <p:cNvSpPr txBox="1"/>
          <p:nvPr/>
        </p:nvSpPr>
        <p:spPr>
          <a:xfrm>
            <a:off x="2690949" y="1170773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FBA3BB-0055-6A89-4F54-9B4E069D8DBD}"/>
              </a:ext>
            </a:extLst>
          </p:cNvPr>
          <p:cNvCxnSpPr/>
          <p:nvPr/>
        </p:nvCxnSpPr>
        <p:spPr>
          <a:xfrm flipV="1">
            <a:off x="3387634" y="854270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895E082-0152-6E19-F2F3-E2206A521927}"/>
              </a:ext>
            </a:extLst>
          </p:cNvPr>
          <p:cNvSpPr txBox="1"/>
          <p:nvPr/>
        </p:nvSpPr>
        <p:spPr>
          <a:xfrm>
            <a:off x="9257212" y="1089655"/>
            <a:ext cx="13585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Stairs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6E58AB4-CB2C-8613-B161-59BF14BDFCEE}"/>
              </a:ext>
            </a:extLst>
          </p:cNvPr>
          <p:cNvCxnSpPr/>
          <p:nvPr/>
        </p:nvCxnSpPr>
        <p:spPr>
          <a:xfrm flipV="1">
            <a:off x="9953897" y="773152"/>
            <a:ext cx="0" cy="246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FE4F610-7E3D-B678-4DDC-309B458222C3}"/>
              </a:ext>
            </a:extLst>
          </p:cNvPr>
          <p:cNvSpPr/>
          <p:nvPr/>
        </p:nvSpPr>
        <p:spPr>
          <a:xfrm>
            <a:off x="5869577" y="3892731"/>
            <a:ext cx="217714" cy="252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877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Café Del Monte is the on-campus lunch option</a:t>
            </a:r>
          </a:p>
          <a:p>
            <a:pPr marL="914400" lvl="1"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Specials:</a:t>
            </a:r>
          </a:p>
          <a:p>
            <a:pPr marL="1371600" lvl="2"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Tuesday – Turkey Burger w/ Fries</a:t>
            </a:r>
          </a:p>
          <a:p>
            <a:pPr marL="1371600" lvl="2"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Wednesday – Tri-tip sandwich w/ fries</a:t>
            </a:r>
          </a:p>
          <a:p>
            <a:pPr marL="1371600" lvl="2"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Thursday – Chicken tenders w/fries</a:t>
            </a:r>
          </a:p>
          <a:p>
            <a:pPr marL="285750" indent="-28575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You may preorder at </a:t>
            </a:r>
            <a:r>
              <a:rPr lang="en-US" sz="32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  <a:hlinkClick r:id="rId3"/>
              </a:rPr>
              <a:t>https://monterey.navylifesw.com/programs/1b6bc856-b693-4532-9254-61bced95e3c1</a:t>
            </a: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978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1030 PDT/1330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7639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Lunch 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1230 PDT/1530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085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1400 PDT/1700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6335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0164" y="4"/>
            <a:ext cx="119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Break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0561" y="1003047"/>
            <a:ext cx="11230878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4400" dirty="0">
                <a:solidFill>
                  <a:prstClr val="white">
                    <a:lumMod val="85000"/>
                  </a:prstClr>
                </a:solidFill>
                <a:latin typeface="+mj-lt"/>
                <a:ea typeface="MS PGothic" pitchFamily="34" charset="-128"/>
              </a:rPr>
              <a:t>The MOVES Open House will recommence at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44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endParaRPr lang="en-US" sz="3200" dirty="0">
              <a:solidFill>
                <a:prstClr val="white">
                  <a:lumMod val="85000"/>
                </a:prstClr>
              </a:solidFill>
              <a:latin typeface="+mj-lt"/>
              <a:ea typeface="MS PGothic" pitchFamily="34" charset="-128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6600" b="1" dirty="0">
                <a:solidFill>
                  <a:schemeClr val="bg1"/>
                </a:solidFill>
                <a:latin typeface="+mj-lt"/>
                <a:ea typeface="MS PGothic" pitchFamily="34" charset="-128"/>
              </a:rPr>
              <a:t>1530 PDT/1830 EDT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10615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3034</TotalTime>
  <Words>693</Words>
  <Application>Microsoft Office PowerPoint</Application>
  <PresentationFormat>Widescreen</PresentationFormat>
  <Paragraphs>142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Lee</dc:creator>
  <cp:lastModifiedBy>McDowell, Perry (CIV)</cp:lastModifiedBy>
  <cp:revision>15</cp:revision>
  <dcterms:created xsi:type="dcterms:W3CDTF">2019-04-11T19:00:14Z</dcterms:created>
  <dcterms:modified xsi:type="dcterms:W3CDTF">2022-05-25T20:16:52Z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BAD39E33-9A75-4AB4-AF88-4F1EEC724A8C</vt:lpwstr>
  </property>
  <property fmtid="{D5CDD505-2E9C-101B-9397-08002B2CF9AE}" pid="3" name="ArticulatePath">
    <vt:lpwstr>https://nps01-my.sharepoint.com/personal/mcdowell_nps_edu/Documents/MOVES/Open House/2022/MAWG2022_Brief_Template</vt:lpwstr>
  </property>
</Properties>
</file>