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6"/>
  </p:notesMasterIdLst>
  <p:sldIdLst>
    <p:sldId id="256" r:id="rId2"/>
    <p:sldId id="259" r:id="rId3"/>
    <p:sldId id="489" r:id="rId4"/>
    <p:sldId id="492" r:id="rId5"/>
    <p:sldId id="257" r:id="rId6"/>
    <p:sldId id="258" r:id="rId7"/>
    <p:sldId id="493" r:id="rId8"/>
    <p:sldId id="260" r:id="rId9"/>
    <p:sldId id="511" r:id="rId10"/>
    <p:sldId id="495" r:id="rId11"/>
    <p:sldId id="499" r:id="rId12"/>
    <p:sldId id="510" r:id="rId13"/>
    <p:sldId id="512" r:id="rId14"/>
    <p:sldId id="500" r:id="rId15"/>
    <p:sldId id="502" r:id="rId16"/>
    <p:sldId id="504" r:id="rId17"/>
    <p:sldId id="503" r:id="rId18"/>
    <p:sldId id="505" r:id="rId19"/>
    <p:sldId id="506" r:id="rId20"/>
    <p:sldId id="261" r:id="rId21"/>
    <p:sldId id="494" r:id="rId22"/>
    <p:sldId id="496" r:id="rId23"/>
    <p:sldId id="497" r:id="rId24"/>
    <p:sldId id="49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FCFD"/>
    <a:srgbClr val="93ECF8"/>
    <a:srgbClr val="193351"/>
    <a:srgbClr val="0B2147"/>
    <a:srgbClr val="0618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87"/>
    <p:restoredTop sz="94650"/>
  </p:normalViewPr>
  <p:slideViewPr>
    <p:cSldViewPr snapToGrid="0" snapToObjects="1">
      <p:cViewPr varScale="1">
        <p:scale>
          <a:sx n="124" d="100"/>
          <a:sy n="124" d="100"/>
        </p:scale>
        <p:origin x="7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C6512-1531-9A44-9A02-D336D1FA1D98}" type="datetimeFigureOut">
              <a:rPr lang="en-US" smtClean="0"/>
              <a:t>5/25/22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93E204-2A47-B94C-BA2A-79559E6BE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72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02835" y="4530302"/>
            <a:ext cx="8965094" cy="1655762"/>
          </a:xfrm>
        </p:spPr>
        <p:txBody>
          <a:bodyPr>
            <a:normAutofit/>
          </a:bodyPr>
          <a:lstStyle>
            <a:lvl1pPr marL="0" indent="0" algn="l">
              <a:buNone/>
              <a:defRPr sz="3000" b="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002433" y="6330950"/>
            <a:ext cx="1024466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85591" y="6330950"/>
            <a:ext cx="5124886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10B4D7-E4A3-9645-ACDE-641E56B914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5798" y="177272"/>
            <a:ext cx="1181101" cy="8267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6BAC8D-D3EE-A34D-BF0D-8BFEA2AFED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42162" y="903607"/>
            <a:ext cx="11901883" cy="43757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7888" y="1635890"/>
            <a:ext cx="9620041" cy="2498725"/>
          </a:xfrm>
        </p:spPr>
        <p:txBody>
          <a:bodyPr anchor="ctr">
            <a:normAutofit/>
          </a:bodyPr>
          <a:lstStyle>
            <a:lvl1pPr algn="l">
              <a:defRPr sz="4800"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6" y="257947"/>
            <a:ext cx="10577028" cy="1421766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275" y="1938130"/>
            <a:ext cx="11024289" cy="4273827"/>
          </a:xfrm>
        </p:spPr>
        <p:txBody>
          <a:bodyPr/>
          <a:lstStyle>
            <a:lvl1pPr>
              <a:buClr>
                <a:srgbClr val="193351"/>
              </a:buClr>
              <a:defRPr/>
            </a:lvl1pPr>
            <a:lvl2pPr>
              <a:buClr>
                <a:srgbClr val="193351"/>
              </a:buClr>
              <a:defRPr/>
            </a:lvl2pPr>
            <a:lvl3pPr>
              <a:buClr>
                <a:srgbClr val="193351"/>
              </a:buClr>
              <a:defRPr/>
            </a:lvl3pPr>
            <a:lvl4pPr>
              <a:buClr>
                <a:srgbClr val="193351"/>
              </a:buClr>
              <a:defRPr/>
            </a:lvl4pPr>
            <a:lvl5pPr>
              <a:buClr>
                <a:srgbClr val="193351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9513" y="635441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31086" y="6354416"/>
            <a:ext cx="771089" cy="365125"/>
          </a:xfrm>
        </p:spPr>
        <p:txBody>
          <a:bodyPr/>
          <a:lstStyle/>
          <a:p>
            <a:fld id="{E6037115-E432-7D45-B4CD-ACEA1DE5722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04210" y="5902559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04210" y="5902559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04210" y="5902559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7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6282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2861" y="258418"/>
            <a:ext cx="11007724" cy="1503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1990726"/>
            <a:ext cx="11017249" cy="4230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65019" y="6327636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36172" y="6329989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60" r:id="rId4"/>
    <p:sldLayoutId id="2147483668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baseline="0">
          <a:solidFill>
            <a:srgbClr val="0B2147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00000"/>
        </a:lnSpc>
        <a:spcBef>
          <a:spcPts val="1000"/>
        </a:spcBef>
        <a:buClr>
          <a:srgbClr val="193351"/>
        </a:buClr>
        <a:buSzPct val="125000"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858838" indent="-276225" algn="l" defTabSz="914400" rtl="0" eaLnBrk="1" latinLnBrk="0" hangingPunct="1">
        <a:lnSpc>
          <a:spcPct val="100000"/>
        </a:lnSpc>
        <a:spcBef>
          <a:spcPts val="500"/>
        </a:spcBef>
        <a:buClr>
          <a:srgbClr val="193351"/>
        </a:buClr>
        <a:buSzPct val="125000"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800" indent="-287338" algn="l" defTabSz="914400" rtl="0" eaLnBrk="1" latinLnBrk="0" hangingPunct="1">
        <a:lnSpc>
          <a:spcPct val="100000"/>
        </a:lnSpc>
        <a:spcBef>
          <a:spcPts val="500"/>
        </a:spcBef>
        <a:buClr>
          <a:srgbClr val="193351"/>
        </a:buClr>
        <a:buSzPct val="125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58938" indent="-287338" algn="l" defTabSz="914400" rtl="0" eaLnBrk="1" latinLnBrk="0" hangingPunct="1">
        <a:lnSpc>
          <a:spcPct val="100000"/>
        </a:lnSpc>
        <a:spcBef>
          <a:spcPts val="500"/>
        </a:spcBef>
        <a:buClr>
          <a:srgbClr val="193351"/>
        </a:buClr>
        <a:buSzPct val="125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9313" indent="-290513" algn="l" defTabSz="914400" rtl="0" eaLnBrk="1" latinLnBrk="0" hangingPunct="1">
        <a:lnSpc>
          <a:spcPct val="100000"/>
        </a:lnSpc>
        <a:spcBef>
          <a:spcPts val="500"/>
        </a:spcBef>
        <a:buClr>
          <a:srgbClr val="193351"/>
        </a:buClr>
        <a:buSzPct val="125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om/search?q=US+Navy&amp;client=firefox-b-d&amp;hl=en-US&amp;biw=1311&amp;bih=785&amp;tbm=isch&amp;source=iu&amp;ictx=1&amp;fir=V4MQUQID-Ga8tM%252CHRQdFx_kDhMQ9M%252C%252Fm%252F07wg3&amp;vet=1&amp;usg=AI4_-kQtngsUS6vhk1Q21rWG5fQMmopuxw&amp;sa=X&amp;ved=2ahUKEwjOwtP9zfTyAhVYhf0HHcFTCB4Q_B16BAhHEAE#imgrc=V4MQUQID-Ga8tM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s://www.google.com/search?q=USCG&amp;client=firefox-b-d&amp;hl=en-US&amp;biw=1311&amp;bih=785&amp;tbm=isch&amp;source=iu&amp;ictx=1&amp;fir=62lVwSUTUFnK4M%252CGU51XTmeOGls5M%252C%252Fm%252F07xhy&amp;vet=1&amp;usg=AI4_-kSzrD5OInpqEVqfcydQT7ac-6Eumg&amp;sa=X&amp;ved=2ahUKEwj2y4buzfTyAhXH8bsIHU6jCDAQ_B16BAhdEAI#imgrc=62lVwSUTUFnK4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etc.navy.mil/RRL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26613FA6-9373-604C-9CBA-AEFBA163B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1033" y="5332287"/>
            <a:ext cx="9626895" cy="134591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200" dirty="0">
                <a:cs typeface="Arial" panose="020B0604020202020204" pitchFamily="34" charset="0"/>
              </a:rPr>
              <a:t>Dr. Amela Sadagic and Dr. Douglas Van </a:t>
            </a:r>
            <a:r>
              <a:rPr lang="en-US" sz="3200" dirty="0" err="1">
                <a:cs typeface="Arial" panose="020B0604020202020204" pitchFamily="34" charset="0"/>
              </a:rPr>
              <a:t>Bossuyt</a:t>
            </a:r>
            <a:endParaRPr lang="en-US" sz="320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cap="none" dirty="0" err="1"/>
              <a:t>asadagic@nps.edu</a:t>
            </a:r>
            <a:r>
              <a:rPr lang="en-US" sz="2000" cap="none" dirty="0"/>
              <a:t>, </a:t>
            </a:r>
            <a:r>
              <a:rPr lang="en-US" sz="2000" cap="none" dirty="0" err="1"/>
              <a:t>douglas.vanbossuyt@nps.edu</a:t>
            </a:r>
            <a:endParaRPr lang="en-US" sz="2000" cap="non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FEC8495-4EAC-4345-80C4-FD0F0D80AC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2221" y="1727863"/>
            <a:ext cx="9503596" cy="2865117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Utilizing Virtual and Augmented Reality to Augment Real World Operational Training to Improve Proficiency</a:t>
            </a:r>
          </a:p>
        </p:txBody>
      </p:sp>
      <p:pic>
        <p:nvPicPr>
          <p:cNvPr id="3" name="Picture 2" descr="A picture containing text, indoor, wall, person&#10;&#10;Description automatically generated">
            <a:extLst>
              <a:ext uri="{FF2B5EF4-FFF2-40B4-BE49-F238E27FC236}">
                <a16:creationId xmlns:a16="http://schemas.microsoft.com/office/drawing/2014/main" id="{E9167579-CC7F-A94B-B71D-E50C7BF782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0696" y="112892"/>
            <a:ext cx="2190982" cy="1494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A picture containing sky, boat, water, outdoor&#10;&#10;Description automatically generated">
            <a:extLst>
              <a:ext uri="{FF2B5EF4-FFF2-40B4-BE49-F238E27FC236}">
                <a16:creationId xmlns:a16="http://schemas.microsoft.com/office/drawing/2014/main" id="{8A728F7E-E9F5-9E4C-92F3-FDF3B5D3E7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6997" y="112892"/>
            <a:ext cx="2711817" cy="1494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>
            <a:hlinkClick r:id="rId4"/>
            <a:extLst>
              <a:ext uri="{FF2B5EF4-FFF2-40B4-BE49-F238E27FC236}">
                <a16:creationId xmlns:a16="http://schemas.microsoft.com/office/drawing/2014/main" id="{26949D3B-27ED-C342-8F30-E08813230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4134" y="112892"/>
            <a:ext cx="1494889" cy="149488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US Navy">
            <a:hlinkClick r:id="rId6"/>
            <a:extLst>
              <a:ext uri="{FF2B5EF4-FFF2-40B4-BE49-F238E27FC236}">
                <a16:creationId xmlns:a16="http://schemas.microsoft.com/office/drawing/2014/main" id="{0898F989-3724-364B-A0F2-A3F503732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0488" y="112892"/>
            <a:ext cx="1494889" cy="149488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37BA6A-4EB1-EB47-A00F-2588D8D20636}"/>
              </a:ext>
            </a:extLst>
          </p:cNvPr>
          <p:cNvSpPr txBox="1"/>
          <p:nvPr/>
        </p:nvSpPr>
        <p:spPr>
          <a:xfrm>
            <a:off x="10584467" y="1125865"/>
            <a:ext cx="160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 May, 2022</a:t>
            </a:r>
          </a:p>
        </p:txBody>
      </p:sp>
    </p:spTree>
    <p:extLst>
      <p:ext uri="{BB962C8B-B14F-4D97-AF65-F5344CB8AC3E}">
        <p14:creationId xmlns:p14="http://schemas.microsoft.com/office/powerpoint/2010/main" val="4193754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F615A-9D00-1344-80DF-50C42B111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USN/USCG training solution: data collection instrument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64B11-8DE7-5340-A4DC-0146A8D58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588" y="1619836"/>
            <a:ext cx="3367280" cy="4980217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en-US" sz="1800" dirty="0"/>
              <a:t>System name/Title	</a:t>
            </a:r>
          </a:p>
          <a:p>
            <a:pPr>
              <a:spcBef>
                <a:spcPts val="300"/>
              </a:spcBef>
            </a:pPr>
            <a:r>
              <a:rPr lang="en-US" sz="1800" dirty="0"/>
              <a:t>Acronym	</a:t>
            </a:r>
          </a:p>
          <a:p>
            <a:pPr>
              <a:spcBef>
                <a:spcPts val="300"/>
              </a:spcBef>
            </a:pPr>
            <a:r>
              <a:rPr lang="en-US" sz="1800" dirty="0"/>
              <a:t>Description	</a:t>
            </a:r>
          </a:p>
          <a:p>
            <a:pPr>
              <a:spcBef>
                <a:spcPts val="300"/>
              </a:spcBef>
            </a:pPr>
            <a:r>
              <a:rPr lang="en-US" sz="1800" dirty="0"/>
              <a:t>Organization responsible	</a:t>
            </a:r>
          </a:p>
          <a:p>
            <a:pPr>
              <a:spcBef>
                <a:spcPts val="300"/>
              </a:spcBef>
            </a:pPr>
            <a:r>
              <a:rPr lang="en-US" sz="1800" dirty="0"/>
              <a:t>Required hardware (type of computer, visual display, audio solution, haptic display)	</a:t>
            </a:r>
          </a:p>
          <a:p>
            <a:pPr>
              <a:spcBef>
                <a:spcPts val="300"/>
              </a:spcBef>
            </a:pPr>
            <a:r>
              <a:rPr lang="en-US" sz="1800" dirty="0"/>
              <a:t>Visual display solution </a:t>
            </a:r>
            <a:r>
              <a:rPr lang="en-US" sz="1400" dirty="0"/>
              <a:t>[Headset/Smartphone/Tablet/Desktop/Large screen/CAVE]</a:t>
            </a:r>
          </a:p>
          <a:p>
            <a:pPr>
              <a:spcBef>
                <a:spcPts val="300"/>
              </a:spcBef>
            </a:pPr>
            <a:r>
              <a:rPr lang="en-US" sz="1800" dirty="0"/>
              <a:t>Targeted task(s)	</a:t>
            </a:r>
          </a:p>
          <a:p>
            <a:pPr>
              <a:spcBef>
                <a:spcPts val="300"/>
              </a:spcBef>
            </a:pPr>
            <a:r>
              <a:rPr lang="en-US" sz="1800" dirty="0"/>
              <a:t>Individual or team use </a:t>
            </a:r>
            <a:r>
              <a:rPr lang="en-US" sz="1400" dirty="0"/>
              <a:t>[Individual/Team/Both]</a:t>
            </a:r>
          </a:p>
          <a:p>
            <a:pPr>
              <a:spcBef>
                <a:spcPts val="300"/>
              </a:spcBef>
            </a:pPr>
            <a:r>
              <a:rPr lang="en-US" sz="1800" dirty="0"/>
              <a:t>Targeted individual skills</a:t>
            </a:r>
          </a:p>
          <a:p>
            <a:pPr>
              <a:spcBef>
                <a:spcPts val="300"/>
              </a:spcBef>
            </a:pPr>
            <a:r>
              <a:rPr lang="en-US" sz="1800" dirty="0"/>
              <a:t>Individual performance metrics</a:t>
            </a:r>
          </a:p>
          <a:p>
            <a:pPr>
              <a:spcBef>
                <a:spcPts val="300"/>
              </a:spcBef>
            </a:pPr>
            <a:r>
              <a:rPr lang="en-US" sz="1800" dirty="0"/>
              <a:t>Targeted team skills</a:t>
            </a:r>
          </a:p>
          <a:p>
            <a:pPr>
              <a:spcBef>
                <a:spcPts val="300"/>
              </a:spcBef>
            </a:pPr>
            <a:r>
              <a:rPr lang="en-US" sz="1800" dirty="0"/>
              <a:t>Team performance metrics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9BB51F-EBEF-0047-A381-6C2223BD5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37115-E432-7D45-B4CD-ACEA1DE57222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DD8558-356A-7641-9988-453A41EA4482}"/>
              </a:ext>
            </a:extLst>
          </p:cNvPr>
          <p:cNvSpPr txBox="1">
            <a:spLocks/>
          </p:cNvSpPr>
          <p:nvPr/>
        </p:nvSpPr>
        <p:spPr>
          <a:xfrm>
            <a:off x="7650126" y="1619836"/>
            <a:ext cx="4359738" cy="5099705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193351"/>
              </a:buClr>
              <a:buSzPct val="125000"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58838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193351"/>
              </a:buClr>
              <a:buSzPct val="125000"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20800" indent="-2873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193351"/>
              </a:buClr>
              <a:buSzPct val="125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8938" indent="-2873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193351"/>
              </a:buClr>
              <a:buSzPct val="125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9313" indent="-2905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193351"/>
              </a:buClr>
              <a:buSzPct val="125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r>
              <a:rPr lang="en-US" sz="5500" dirty="0"/>
              <a:t>Location(s) where installed	</a:t>
            </a:r>
          </a:p>
          <a:p>
            <a:pPr>
              <a:spcBef>
                <a:spcPts val="300"/>
              </a:spcBef>
            </a:pPr>
            <a:r>
              <a:rPr lang="en-US" sz="5500" dirty="0"/>
              <a:t>Record about the system use exists </a:t>
            </a:r>
            <a:r>
              <a:rPr lang="en-US" sz="4300" dirty="0"/>
              <a:t>[Database/Excel/Hard copy/No record]</a:t>
            </a:r>
          </a:p>
          <a:p>
            <a:pPr>
              <a:spcBef>
                <a:spcPts val="300"/>
              </a:spcBef>
            </a:pPr>
            <a:r>
              <a:rPr lang="en-US" sz="5500" dirty="0"/>
              <a:t>Current throughput (daily/weekly/yearly use)</a:t>
            </a:r>
          </a:p>
          <a:p>
            <a:pPr>
              <a:spcBef>
                <a:spcPts val="300"/>
              </a:spcBef>
            </a:pPr>
            <a:r>
              <a:rPr lang="en-US" sz="5500" dirty="0"/>
              <a:t>Experiences about current use	</a:t>
            </a:r>
          </a:p>
          <a:p>
            <a:pPr>
              <a:spcBef>
                <a:spcPts val="300"/>
              </a:spcBef>
            </a:pPr>
            <a:r>
              <a:rPr lang="en-US" sz="5500" dirty="0"/>
              <a:t>Past throughput if different from current (daily/weekly/yearly use)	</a:t>
            </a:r>
          </a:p>
          <a:p>
            <a:pPr>
              <a:spcBef>
                <a:spcPts val="300"/>
              </a:spcBef>
            </a:pPr>
            <a:r>
              <a:rPr lang="en-US" sz="5500" dirty="0"/>
              <a:t>Experiences about past use (if different from current)</a:t>
            </a:r>
          </a:p>
          <a:p>
            <a:pPr>
              <a:spcBef>
                <a:spcPts val="300"/>
              </a:spcBef>
            </a:pPr>
            <a:r>
              <a:rPr lang="en-US" sz="5500" dirty="0"/>
              <a:t>Training effectiveness measured </a:t>
            </a:r>
            <a:r>
              <a:rPr lang="en-US" sz="4300" dirty="0"/>
              <a:t>[Yes/No]</a:t>
            </a:r>
          </a:p>
          <a:p>
            <a:pPr>
              <a:spcBef>
                <a:spcPts val="300"/>
              </a:spcBef>
            </a:pPr>
            <a:r>
              <a:rPr lang="en-US" sz="5500" dirty="0"/>
              <a:t>Experiences of training effectiveness	</a:t>
            </a:r>
          </a:p>
          <a:p>
            <a:pPr>
              <a:spcBef>
                <a:spcPts val="300"/>
              </a:spcBef>
            </a:pPr>
            <a:r>
              <a:rPr lang="en-US" sz="5500" dirty="0"/>
              <a:t>Evidence about transfer of training </a:t>
            </a:r>
            <a:r>
              <a:rPr lang="en-US" sz="4300" dirty="0"/>
              <a:t>[Yes/No]</a:t>
            </a:r>
          </a:p>
          <a:p>
            <a:pPr>
              <a:spcBef>
                <a:spcPts val="300"/>
              </a:spcBef>
            </a:pPr>
            <a:r>
              <a:rPr lang="en-US" sz="5500" dirty="0"/>
              <a:t>Details about transfer of training evidence</a:t>
            </a:r>
          </a:p>
          <a:p>
            <a:pPr>
              <a:spcBef>
                <a:spcPts val="300"/>
              </a:spcBef>
            </a:pPr>
            <a:r>
              <a:rPr lang="en-US" sz="5500" dirty="0"/>
              <a:t>Additional comments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5634DAE-3D9C-614F-98F8-0FC97F1FBC83}"/>
              </a:ext>
            </a:extLst>
          </p:cNvPr>
          <p:cNvSpPr txBox="1">
            <a:spLocks/>
          </p:cNvSpPr>
          <p:nvPr/>
        </p:nvSpPr>
        <p:spPr>
          <a:xfrm>
            <a:off x="3858323" y="1619836"/>
            <a:ext cx="3736046" cy="5039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193351"/>
              </a:buClr>
              <a:buSzPct val="125000"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58838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193351"/>
              </a:buClr>
              <a:buSzPct val="125000"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20800" indent="-2873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193351"/>
              </a:buClr>
              <a:buSzPct val="125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8938" indent="-2873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193351"/>
              </a:buClr>
              <a:buSzPct val="125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9313" indent="-2905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193351"/>
              </a:buClr>
              <a:buSzPct val="125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r>
              <a:rPr lang="en-US" sz="1800" dirty="0"/>
              <a:t>Year when first introduced	</a:t>
            </a:r>
          </a:p>
          <a:p>
            <a:pPr>
              <a:spcBef>
                <a:spcPts val="300"/>
              </a:spcBef>
            </a:pPr>
            <a:r>
              <a:rPr lang="en-US" sz="1800" dirty="0"/>
              <a:t>VR, AR/MR, simulator </a:t>
            </a:r>
            <a:r>
              <a:rPr lang="en-US" sz="1400" dirty="0"/>
              <a:t>[VR/AR-MR/Sim]</a:t>
            </a:r>
          </a:p>
          <a:p>
            <a:pPr>
              <a:spcBef>
                <a:spcPts val="300"/>
              </a:spcBef>
            </a:pPr>
            <a:r>
              <a:rPr lang="en-US" sz="1800" dirty="0"/>
              <a:t>Level of user proficiency required to use the system </a:t>
            </a:r>
            <a:r>
              <a:rPr lang="en-US" sz="1400" dirty="0"/>
              <a:t>[Beginner/Intermediate/Expert]</a:t>
            </a:r>
          </a:p>
          <a:p>
            <a:pPr>
              <a:spcBef>
                <a:spcPts val="300"/>
              </a:spcBef>
            </a:pPr>
            <a:r>
              <a:rPr lang="en-US" sz="1800" dirty="0"/>
              <a:t>Level of user proficiency targeted  </a:t>
            </a:r>
            <a:r>
              <a:rPr lang="en-US" sz="1400" dirty="0"/>
              <a:t>[Intermediate/Expert]</a:t>
            </a:r>
          </a:p>
          <a:p>
            <a:pPr>
              <a:spcBef>
                <a:spcPts val="300"/>
              </a:spcBef>
            </a:pPr>
            <a:r>
              <a:rPr lang="en-US" sz="1800" dirty="0"/>
              <a:t>Scenario builder available </a:t>
            </a:r>
            <a:r>
              <a:rPr lang="en-US" sz="1400" dirty="0"/>
              <a:t>[Yes/No]</a:t>
            </a:r>
          </a:p>
          <a:p>
            <a:pPr>
              <a:spcBef>
                <a:spcPts val="300"/>
              </a:spcBef>
            </a:pPr>
            <a:r>
              <a:rPr lang="en-US" sz="1800" dirty="0"/>
              <a:t>Skills needed to create new scenario </a:t>
            </a:r>
            <a:r>
              <a:rPr lang="en-US" sz="1400" dirty="0"/>
              <a:t>[Beginner/Intermediate/Expert]</a:t>
            </a:r>
          </a:p>
          <a:p>
            <a:r>
              <a:rPr lang="en-US" sz="1800" dirty="0"/>
              <a:t>Curriculum available </a:t>
            </a:r>
            <a:r>
              <a:rPr lang="en-US" sz="1400" dirty="0"/>
              <a:t>[Yes/No]</a:t>
            </a:r>
          </a:p>
          <a:p>
            <a:pPr>
              <a:spcBef>
                <a:spcPts val="300"/>
              </a:spcBef>
            </a:pPr>
            <a:r>
              <a:rPr lang="en-US" sz="1800" dirty="0"/>
              <a:t>Recommended use (hours per single session, sessions per user)</a:t>
            </a:r>
          </a:p>
          <a:p>
            <a:pPr>
              <a:spcBef>
                <a:spcPts val="300"/>
              </a:spcBef>
            </a:pPr>
            <a:r>
              <a:rPr lang="en-US" sz="1800" dirty="0"/>
              <a:t>Maintenance details (needs for additional personnel, material resources)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F424C6-66A3-A548-9D38-3BC40EA3CB3B}"/>
              </a:ext>
            </a:extLst>
          </p:cNvPr>
          <p:cNvSpPr txBox="1"/>
          <p:nvPr/>
        </p:nvSpPr>
        <p:spPr>
          <a:xfrm>
            <a:off x="7650126" y="6044961"/>
            <a:ext cx="3969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234950">
              <a:buFont typeface="Arial" panose="020B0604020202020204" pitchFamily="34" charset="0"/>
              <a:buChar char="•"/>
            </a:pPr>
            <a:r>
              <a:rPr lang="en-US" b="1" dirty="0"/>
              <a:t>Interview questions checked by IRB</a:t>
            </a:r>
          </a:p>
        </p:txBody>
      </p:sp>
    </p:spTree>
    <p:extLst>
      <p:ext uri="{BB962C8B-B14F-4D97-AF65-F5344CB8AC3E}">
        <p14:creationId xmlns:p14="http://schemas.microsoft.com/office/powerpoint/2010/main" val="1212090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13ACD-1A50-C44C-B011-51907BEAA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Visits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F056D-5B91-AD4C-9031-607B02618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421" y="2351314"/>
            <a:ext cx="10833883" cy="285768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2">
                    <a:lumMod val="75000"/>
                  </a:schemeClr>
                </a:solidFill>
              </a:rPr>
              <a:t>April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: </a:t>
            </a:r>
            <a:r>
              <a:rPr lang="en-US" sz="2800" dirty="0"/>
              <a:t>Visit to USCG Station Monterey – participated in stern and side tow operations</a:t>
            </a:r>
          </a:p>
          <a:p>
            <a:r>
              <a:rPr lang="en-US" sz="2800" b="1" dirty="0">
                <a:solidFill>
                  <a:schemeClr val="bg2">
                    <a:lumMod val="75000"/>
                  </a:schemeClr>
                </a:solidFill>
              </a:rPr>
              <a:t>May: </a:t>
            </a:r>
            <a:r>
              <a:rPr lang="en-US" sz="2800" dirty="0"/>
              <a:t>Visit to several USN location in San and Camp Pendleton</a:t>
            </a:r>
          </a:p>
          <a:p>
            <a:r>
              <a:rPr lang="en-US" sz="2800" b="1" dirty="0">
                <a:solidFill>
                  <a:schemeClr val="bg2">
                    <a:lumMod val="75000"/>
                  </a:schemeClr>
                </a:solidFill>
              </a:rPr>
              <a:t>June: </a:t>
            </a:r>
            <a:r>
              <a:rPr lang="en-US" sz="2800" dirty="0"/>
              <a:t>Visit to Almeda, CA; additional visit to USCG Station Monterey </a:t>
            </a:r>
          </a:p>
          <a:p>
            <a:r>
              <a:rPr lang="en-US" sz="2800" b="1" dirty="0">
                <a:solidFill>
                  <a:schemeClr val="bg2">
                    <a:lumMod val="75000"/>
                  </a:schemeClr>
                </a:solidFill>
              </a:rPr>
              <a:t>June or Aug: </a:t>
            </a:r>
            <a:r>
              <a:rPr lang="en-US" sz="2800" dirty="0"/>
              <a:t>Potential visit to the East Coast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32C3F-4C2E-324B-BD7F-2AF8D2D1F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37115-E432-7D45-B4CD-ACEA1DE5722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136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3F5CC-FA76-7B42-9FB1-49A9C580D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 to USCG Station Monterey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9A7938-6C20-4340-B213-A2B0E7217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37115-E432-7D45-B4CD-ACEA1DE57222}" type="slidenum">
              <a:rPr lang="en-US" smtClean="0"/>
              <a:t>12</a:t>
            </a:fld>
            <a:endParaRPr lang="en-US" dirty="0"/>
          </a:p>
        </p:txBody>
      </p:sp>
      <p:pic>
        <p:nvPicPr>
          <p:cNvPr id="14" name="Picture 13" descr="A picture containing outdoor, sky, boat, water&#10;&#10;Description automatically generated">
            <a:extLst>
              <a:ext uri="{FF2B5EF4-FFF2-40B4-BE49-F238E27FC236}">
                <a16:creationId xmlns:a16="http://schemas.microsoft.com/office/drawing/2014/main" id="{4D58B65F-8C4C-F346-B635-E84A6FEA2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2410" y="2064704"/>
            <a:ext cx="3097398" cy="46746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A picture containing person, life jacket, people, posing&#10;&#10;Description automatically generated">
            <a:extLst>
              <a:ext uri="{FF2B5EF4-FFF2-40B4-BE49-F238E27FC236}">
                <a16:creationId xmlns:a16="http://schemas.microsoft.com/office/drawing/2014/main" id="{F0ED7961-7AA3-7147-BC3C-C66F44B0F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8139" y="138459"/>
            <a:ext cx="1253404" cy="1668424"/>
          </a:xfrm>
          <a:prstGeom prst="rect">
            <a:avLst/>
          </a:prstGeom>
        </p:spPr>
      </p:pic>
      <p:pic>
        <p:nvPicPr>
          <p:cNvPr id="18" name="Picture 17" descr="A picture containing sky, outdoor, boat&#10;&#10;Description automatically generated">
            <a:extLst>
              <a:ext uri="{FF2B5EF4-FFF2-40B4-BE49-F238E27FC236}">
                <a16:creationId xmlns:a16="http://schemas.microsoft.com/office/drawing/2014/main" id="{EB4A39A3-E95E-6847-9F9E-E7BA4DCA8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44840"/>
            <a:ext cx="5385395" cy="35245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 descr="A picture containing sky, outdoor, person, transport&#10;&#10;Description automatically generated">
            <a:extLst>
              <a:ext uri="{FF2B5EF4-FFF2-40B4-BE49-F238E27FC236}">
                <a16:creationId xmlns:a16="http://schemas.microsoft.com/office/drawing/2014/main" id="{6D054B8E-B8DB-BC45-AFE8-F6FB7F4649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8776" y="1799200"/>
            <a:ext cx="3271973" cy="43043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82AFF8-F402-3047-AE01-27BAAF734286}"/>
              </a:ext>
            </a:extLst>
          </p:cNvPr>
          <p:cNvSpPr txBox="1"/>
          <p:nvPr/>
        </p:nvSpPr>
        <p:spPr>
          <a:xfrm>
            <a:off x="1029920" y="2270187"/>
            <a:ext cx="36550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Stern and side tow techniques</a:t>
            </a:r>
          </a:p>
        </p:txBody>
      </p:sp>
    </p:spTree>
    <p:extLst>
      <p:ext uri="{BB962C8B-B14F-4D97-AF65-F5344CB8AC3E}">
        <p14:creationId xmlns:p14="http://schemas.microsoft.com/office/powerpoint/2010/main" val="2671624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F6506-1963-6C4D-BFB6-39BCFA20D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486" y="3313380"/>
            <a:ext cx="10577028" cy="142176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Solution space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D1812B-8E1F-5C4B-9651-95EED61ED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37115-E432-7D45-B4CD-ACEA1DE5722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737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E5026-7311-F944-AA1D-46599181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6" y="257947"/>
            <a:ext cx="11024288" cy="1421766"/>
          </a:xfrm>
        </p:spPr>
        <p:txBody>
          <a:bodyPr/>
          <a:lstStyle/>
          <a:p>
            <a:r>
              <a:rPr lang="en-US" b="0" dirty="0">
                <a:solidFill>
                  <a:schemeClr val="tx1"/>
                </a:solidFill>
              </a:rPr>
              <a:t>Starting point: </a:t>
            </a:r>
            <a:r>
              <a:rPr lang="en-US" dirty="0"/>
              <a:t>USCG Missions and skill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31415-87CD-D441-A65C-4EF6C409E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1792705"/>
            <a:ext cx="11024289" cy="471637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600" dirty="0"/>
              <a:t>Maritime law enforcement (protection of America's maritime borders),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/>
              <a:t>Maritime response (response to marine casualties and disastrous events),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/>
              <a:t>Maritime prevention (conducting safety and security inspections, and analyzing port security risk assessments),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/>
              <a:t>Marine transportation system management (safeguard the efficient and economical movement through the Nation’s ports and waterways),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/>
              <a:t>Maritime security operations (execution of antiterrorism, response, and select recovery operations)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/>
              <a:t>Defense operations (defense readiness and security operations).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4A779F-3CFC-C04E-93F4-A53F926FC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37115-E432-7D45-B4CD-ACEA1DE5722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775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E0F36-045A-E744-968D-3B0DD61ED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2671011"/>
            <a:ext cx="11024289" cy="354094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800" dirty="0"/>
              <a:t>Good mapping to USN and USMC operations and skill set:</a:t>
            </a:r>
          </a:p>
          <a:p>
            <a:pPr lvl="1">
              <a:spcBef>
                <a:spcPts val="1200"/>
              </a:spcBef>
            </a:pPr>
            <a:r>
              <a:rPr lang="en-US" sz="2600" dirty="0">
                <a:solidFill>
                  <a:schemeClr val="bg2">
                    <a:lumMod val="75000"/>
                  </a:schemeClr>
                </a:solidFill>
              </a:rPr>
              <a:t>USN examples: </a:t>
            </a:r>
            <a:r>
              <a:rPr lang="en-US" sz="2600" dirty="0"/>
              <a:t>ship navigation, rules of the road, port security, recovery operations,  casualty response, maintenance</a:t>
            </a:r>
          </a:p>
          <a:p>
            <a:pPr lvl="1">
              <a:spcBef>
                <a:spcPts val="1200"/>
              </a:spcBef>
            </a:pPr>
            <a:r>
              <a:rPr lang="en-US" sz="2600" dirty="0">
                <a:solidFill>
                  <a:schemeClr val="bg2">
                    <a:lumMod val="75000"/>
                  </a:schemeClr>
                </a:solidFill>
              </a:rPr>
              <a:t>USMC examples: </a:t>
            </a:r>
            <a:r>
              <a:rPr lang="en-US" sz="2600" dirty="0"/>
              <a:t>Ground operations: room clearing, safety and security inspections, recovery operations, casualty response, maintenance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Some skills are specific to USCG only.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3541C5-3472-A042-86B6-5DC7C180A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37115-E432-7D45-B4CD-ACEA1DE57222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61B5EFC-0FCC-934D-9495-50755467C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chemeClr val="tx1"/>
                </a:solidFill>
              </a:rPr>
              <a:t>Solution space: </a:t>
            </a:r>
            <a:r>
              <a:rPr lang="en-US" dirty="0"/>
              <a:t>identify optimal mapping</a:t>
            </a:r>
          </a:p>
        </p:txBody>
      </p:sp>
    </p:spTree>
    <p:extLst>
      <p:ext uri="{BB962C8B-B14F-4D97-AF65-F5344CB8AC3E}">
        <p14:creationId xmlns:p14="http://schemas.microsoft.com/office/powerpoint/2010/main" val="380532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8030A-8BD1-5747-B0FB-1A5901A32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chemeClr val="tx1"/>
                </a:solidFill>
              </a:rPr>
              <a:t>Solution space: </a:t>
            </a:r>
            <a:r>
              <a:rPr lang="en-US" dirty="0"/>
              <a:t>TERRAIN AND Scenario development tools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E0F36-045A-E744-968D-3B0DD61ED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6" y="1745584"/>
            <a:ext cx="11024289" cy="2646947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Examine ability to create 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</a:rPr>
              <a:t>USCG-specific terrains and scenarios </a:t>
            </a:r>
            <a:r>
              <a:rPr lang="en-US" sz="2800" dirty="0"/>
              <a:t>with current USN / USMC training solutions. Use the ‘mechanics’ of the current solutions with new scenarios</a:t>
            </a:r>
          </a:p>
          <a:p>
            <a:r>
              <a:rPr lang="en-US" sz="2800" dirty="0"/>
              <a:t>Examples: </a:t>
            </a:r>
          </a:p>
          <a:p>
            <a:pPr lvl="1"/>
            <a:r>
              <a:rPr lang="en-US" sz="2200" dirty="0"/>
              <a:t>Conning Officer Virtual Environment </a:t>
            </a:r>
            <a:r>
              <a:rPr lang="en-US" sz="2200" b="1" dirty="0"/>
              <a:t>(</a:t>
            </a:r>
            <a:r>
              <a:rPr lang="en-US" sz="2200" dirty="0"/>
              <a:t>COVE) </a:t>
            </a:r>
            <a:r>
              <a:rPr lang="en-US" sz="2200" dirty="0" err="1"/>
              <a:t>shiphandling</a:t>
            </a:r>
            <a:r>
              <a:rPr lang="en-US" sz="2200" dirty="0"/>
              <a:t> simulator</a:t>
            </a:r>
          </a:p>
          <a:p>
            <a:pPr lvl="1"/>
            <a:r>
              <a:rPr lang="en-US" sz="2200" dirty="0"/>
              <a:t>VBS for USMC operations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3541C5-3472-A042-86B6-5DC7C180A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37115-E432-7D45-B4CD-ACEA1DE57222}" type="slidenum">
              <a:rPr lang="en-US" smtClean="0"/>
              <a:t>16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EA2BFD-1BFC-004B-A3D9-35C5F6573C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276" y="4315208"/>
            <a:ext cx="3255210" cy="24032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A screenshot of a video game&#10;&#10;Description automatically generated">
            <a:extLst>
              <a:ext uri="{FF2B5EF4-FFF2-40B4-BE49-F238E27FC236}">
                <a16:creationId xmlns:a16="http://schemas.microsoft.com/office/drawing/2014/main" id="{4F11652F-77B1-D24C-A1E0-F2790620BE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8435" y="4315208"/>
            <a:ext cx="2612669" cy="2404332"/>
          </a:xfrm>
          <a:prstGeom prst="rect">
            <a:avLst/>
          </a:prstGeom>
        </p:spPr>
      </p:pic>
      <p:pic>
        <p:nvPicPr>
          <p:cNvPr id="11" name="Picture 10" descr="Diagram, map&#10;&#10;Description automatically generated">
            <a:extLst>
              <a:ext uri="{FF2B5EF4-FFF2-40B4-BE49-F238E27FC236}">
                <a16:creationId xmlns:a16="http://schemas.microsoft.com/office/drawing/2014/main" id="{4DC7C018-4FE8-0A48-B290-2F4B9C8C43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0893" y="4315208"/>
            <a:ext cx="2623932" cy="24043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5E95589-9025-254F-9712-2C8BEDB9B9DC}"/>
              </a:ext>
            </a:extLst>
          </p:cNvPr>
          <p:cNvSpPr txBox="1"/>
          <p:nvPr/>
        </p:nvSpPr>
        <p:spPr>
          <a:xfrm>
            <a:off x="4058486" y="5859752"/>
            <a:ext cx="818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066FD5-D8DD-4643-89E0-600F5A0BE953}"/>
              </a:ext>
            </a:extLst>
          </p:cNvPr>
          <p:cNvSpPr txBox="1"/>
          <p:nvPr/>
        </p:nvSpPr>
        <p:spPr>
          <a:xfrm>
            <a:off x="10897950" y="5861389"/>
            <a:ext cx="818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VBS</a:t>
            </a:r>
          </a:p>
        </p:txBody>
      </p:sp>
    </p:spTree>
    <p:extLst>
      <p:ext uri="{BB962C8B-B14F-4D97-AF65-F5344CB8AC3E}">
        <p14:creationId xmlns:p14="http://schemas.microsoft.com/office/powerpoint/2010/main" val="514777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8030A-8BD1-5747-B0FB-1A5901A32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chemeClr val="tx1"/>
                </a:solidFill>
              </a:rPr>
              <a:t>Solution space: </a:t>
            </a:r>
            <a:r>
              <a:rPr lang="en-US" dirty="0"/>
              <a:t>Include simulators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E0F36-045A-E744-968D-3B0DD61ED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6" y="1614847"/>
            <a:ext cx="11024289" cy="2078848"/>
          </a:xfrm>
        </p:spPr>
        <p:txBody>
          <a:bodyPr/>
          <a:lstStyle/>
          <a:p>
            <a:r>
              <a:rPr lang="en-US" sz="2800" dirty="0"/>
              <a:t>Need to expand beyond VR/AR and include 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simulators</a:t>
            </a:r>
            <a:r>
              <a:rPr lang="en-US" sz="2800" dirty="0"/>
              <a:t> as well</a:t>
            </a:r>
          </a:p>
          <a:p>
            <a:r>
              <a:rPr lang="en-US" sz="2800" dirty="0"/>
              <a:t>Use of passive haptics in training (</a:t>
            </a:r>
            <a:r>
              <a:rPr lang="en-US" altLang="en-US" sz="2800" dirty="0">
                <a:cs typeface="Arial" panose="020B0604020202020204" pitchFamily="34" charset="0"/>
              </a:rPr>
              <a:t>use of real physical props to provide haptic feedback) </a:t>
            </a:r>
          </a:p>
          <a:p>
            <a:r>
              <a:rPr lang="en-US" sz="2800" dirty="0">
                <a:cs typeface="Arial" panose="020B0604020202020204" pitchFamily="34" charset="0"/>
              </a:rPr>
              <a:t>Examples: COVE, Indoor Simulated Marksmanship Trainer ISMT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3541C5-3472-A042-86B6-5DC7C180A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37115-E432-7D45-B4CD-ACEA1DE57222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47E948-4129-494A-B93F-3A9697945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54566"/>
            <a:ext cx="4046217" cy="2525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FE82E8-B9BC-F645-AFD0-6850B642E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777" y="3854566"/>
            <a:ext cx="3829955" cy="2525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75D47D-535F-5844-BE96-5796915A60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9800" y="3854566"/>
            <a:ext cx="3802201" cy="25255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8BA5EE-0C62-4944-98CA-734DA310B9C0}"/>
              </a:ext>
            </a:extLst>
          </p:cNvPr>
          <p:cNvSpPr txBox="1"/>
          <p:nvPr/>
        </p:nvSpPr>
        <p:spPr>
          <a:xfrm>
            <a:off x="1839525" y="6394703"/>
            <a:ext cx="818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E806EB-E30E-4A40-ACB7-99A0B8CAA580}"/>
              </a:ext>
            </a:extLst>
          </p:cNvPr>
          <p:cNvSpPr txBox="1"/>
          <p:nvPr/>
        </p:nvSpPr>
        <p:spPr>
          <a:xfrm>
            <a:off x="5791033" y="6415387"/>
            <a:ext cx="818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7A5DAE-C9EC-2142-A700-885888EB867D}"/>
              </a:ext>
            </a:extLst>
          </p:cNvPr>
          <p:cNvSpPr txBox="1"/>
          <p:nvPr/>
        </p:nvSpPr>
        <p:spPr>
          <a:xfrm>
            <a:off x="10203589" y="6415387"/>
            <a:ext cx="818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ISMT</a:t>
            </a:r>
          </a:p>
        </p:txBody>
      </p:sp>
    </p:spTree>
    <p:extLst>
      <p:ext uri="{BB962C8B-B14F-4D97-AF65-F5344CB8AC3E}">
        <p14:creationId xmlns:p14="http://schemas.microsoft.com/office/powerpoint/2010/main" val="3498121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8030A-8BD1-5747-B0FB-1A5901A32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257947"/>
            <a:ext cx="11098899" cy="1421766"/>
          </a:xfrm>
        </p:spPr>
        <p:txBody>
          <a:bodyPr/>
          <a:lstStyle/>
          <a:p>
            <a:r>
              <a:rPr lang="en-US" b="0" dirty="0">
                <a:solidFill>
                  <a:schemeClr val="tx1"/>
                </a:solidFill>
              </a:rPr>
              <a:t>Solution space: </a:t>
            </a:r>
            <a:r>
              <a:rPr lang="en-US" dirty="0"/>
              <a:t>include </a:t>
            </a:r>
            <a:r>
              <a:rPr lang="en-US" dirty="0" err="1"/>
              <a:t>Usn</a:t>
            </a:r>
            <a:r>
              <a:rPr lang="en-US" dirty="0"/>
              <a:t>/USMC programs and approaches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E0F36-045A-E744-968D-3B0DD61ED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6" y="2149480"/>
            <a:ext cx="11024289" cy="383022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Examine applicability of relevant USN / USMC training programs and approaches.</a:t>
            </a:r>
          </a:p>
          <a:p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Examples:</a:t>
            </a:r>
          </a:p>
          <a:p>
            <a:pPr lvl="1"/>
            <a:r>
              <a:rPr lang="en-US" sz="2400" dirty="0"/>
              <a:t>USN NETC Ready Relevant Learning (</a:t>
            </a:r>
            <a:r>
              <a:rPr lang="en-US" sz="2400" dirty="0">
                <a:hlinkClick r:id="rId2"/>
              </a:rPr>
              <a:t>https://www.netc.navy.mil/RRL/</a:t>
            </a:r>
            <a:r>
              <a:rPr lang="en-US" sz="2400" dirty="0"/>
              <a:t>), </a:t>
            </a:r>
          </a:p>
          <a:p>
            <a:pPr lvl="2"/>
            <a:r>
              <a:rPr lang="en-US" sz="2400" dirty="0"/>
              <a:t>Designed to “improve and modernize personnel management and training systems to more effectively recruit, develop, manage, reward, and retain the force of tomorrow.”</a:t>
            </a:r>
          </a:p>
          <a:p>
            <a:pPr lvl="2"/>
            <a:r>
              <a:rPr lang="en-US" sz="2400" dirty="0"/>
              <a:t>Modernized, on-demand, fleet-responsive learning</a:t>
            </a:r>
          </a:p>
          <a:p>
            <a:pPr lvl="1"/>
            <a:r>
              <a:rPr lang="en-US" sz="2600" dirty="0"/>
              <a:t>USMC DVTE: use deployable model of distributed learning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3541C5-3472-A042-86B6-5DC7C180A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37115-E432-7D45-B4CD-ACEA1DE5722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061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8030A-8BD1-5747-B0FB-1A5901A32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257947"/>
            <a:ext cx="11098899" cy="1421766"/>
          </a:xfrm>
        </p:spPr>
        <p:txBody>
          <a:bodyPr/>
          <a:lstStyle/>
          <a:p>
            <a:r>
              <a:rPr lang="en-US" b="0" dirty="0">
                <a:solidFill>
                  <a:schemeClr val="tx1"/>
                </a:solidFill>
              </a:rPr>
              <a:t>Solution space: </a:t>
            </a:r>
            <a:r>
              <a:rPr lang="en-US" dirty="0"/>
              <a:t>generate Future program guidance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E0F36-045A-E744-968D-3B0DD61ED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1936293"/>
            <a:ext cx="11024289" cy="142176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Generate guidance for a training program that is agile and has a greater potential to be adopted by a large (larger) number of trainees.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Examples: </a:t>
            </a:r>
            <a:r>
              <a:rPr lang="en-US" dirty="0"/>
              <a:t>‘gym bag training solutions’, part task trainers, train-the-trainer approach, mobile technology for on-the-job training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3541C5-3472-A042-86B6-5DC7C180A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37115-E432-7D45-B4CD-ACEA1DE57222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37EE15-AD23-5842-8261-6E77CCB550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985" y="3429000"/>
            <a:ext cx="2474359" cy="16479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BA5E0A-5354-7245-8282-F6AA26F404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2258" y="3425698"/>
            <a:ext cx="2474359" cy="16512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737E8B-E967-EB4D-957D-3C2C0C002D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9284" y="3428962"/>
            <a:ext cx="2474359" cy="16479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A7B845-3529-6E4B-8900-540541903F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8011" y="3429001"/>
            <a:ext cx="2481580" cy="16479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400C9B-E2A5-9F42-AEB0-BBDCAB1C6B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6310" y="3425698"/>
            <a:ext cx="1148996" cy="16479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B2154D-5A26-714E-ADA1-AD435094609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985" y="5212202"/>
            <a:ext cx="2483213" cy="15760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34802C-3A2A-7B4C-BCA2-C362E1D8372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4420" y="5227505"/>
            <a:ext cx="2175095" cy="15607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7C8D08-96D1-2A45-9315-59B54FAEE55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9737" y="5227505"/>
            <a:ext cx="2438400" cy="15607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D0ABA3-373E-2346-8254-AC747B3D8C5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1505" y="5212202"/>
            <a:ext cx="2338051" cy="15607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3438726-4B19-5F4C-9B6F-AC4191479DB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56310" y="5212202"/>
            <a:ext cx="1145352" cy="15561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425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ED15D-CE22-944C-A99D-AAEB8C501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7F9DC-EECC-A846-BD25-EA2F985A0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6" y="2268187"/>
            <a:ext cx="11024289" cy="3843856"/>
          </a:xfrm>
        </p:spPr>
        <p:txBody>
          <a:bodyPr>
            <a:normAutofit/>
          </a:bodyPr>
          <a:lstStyle/>
          <a:p>
            <a:r>
              <a:rPr lang="en-US" sz="3400" dirty="0"/>
              <a:t>Project basics</a:t>
            </a:r>
          </a:p>
          <a:p>
            <a:r>
              <a:rPr lang="en-US" sz="3400" dirty="0"/>
              <a:t>Tasks &amp; Progress</a:t>
            </a:r>
          </a:p>
          <a:p>
            <a:pPr lvl="1"/>
            <a:r>
              <a:rPr lang="en-US" sz="3400" dirty="0"/>
              <a:t>Data Collection</a:t>
            </a:r>
          </a:p>
          <a:p>
            <a:pPr lvl="1"/>
            <a:r>
              <a:rPr lang="en-US" sz="3400" dirty="0"/>
              <a:t>Field Visits</a:t>
            </a:r>
          </a:p>
          <a:p>
            <a:pPr lvl="1"/>
            <a:r>
              <a:rPr lang="en-US" sz="3400" dirty="0"/>
              <a:t>Solution Space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D8230C-0732-7C4D-9891-39578B90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37115-E432-7D45-B4CD-ACEA1DE572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254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80C5CF-808B-734A-A315-D22FCE4BC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37115-E432-7D45-B4CD-ACEA1DE57222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E4A955-1044-3A42-BB07-8AD104B1DF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3644" y="532264"/>
            <a:ext cx="7238763" cy="23993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BF5C07F-1160-C349-88DB-A02FD1160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744" y="795350"/>
            <a:ext cx="5760562" cy="1873152"/>
          </a:xfrm>
        </p:spPr>
        <p:txBody>
          <a:bodyPr>
            <a:normAutofit/>
          </a:bodyPr>
          <a:lstStyle/>
          <a:p>
            <a:pPr algn="ctr"/>
            <a:r>
              <a:rPr lang="en-US" sz="8000" dirty="0"/>
              <a:t>Q &amp; 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21E200-CF2F-264F-BBA5-CE11D6666393}"/>
              </a:ext>
            </a:extLst>
          </p:cNvPr>
          <p:cNvSpPr txBox="1"/>
          <p:nvPr/>
        </p:nvSpPr>
        <p:spPr>
          <a:xfrm>
            <a:off x="1200130" y="4663743"/>
            <a:ext cx="958578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bg2">
                    <a:lumMod val="75000"/>
                  </a:schemeClr>
                </a:solidFill>
              </a:rPr>
              <a:t>Contacts: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000" dirty="0" err="1"/>
              <a:t>asadagic@nps.edu</a:t>
            </a:r>
            <a:r>
              <a:rPr lang="en-US" sz="2000" dirty="0"/>
              <a:t>, https://faculty.nps.edu/asadagic</a:t>
            </a:r>
          </a:p>
          <a:p>
            <a:pPr algn="ctr">
              <a:spcBef>
                <a:spcPts val="0"/>
              </a:spcBef>
            </a:pPr>
            <a:r>
              <a:rPr lang="en-US" sz="2000" dirty="0"/>
              <a:t>douglas.vanbossuyt@nps.edu, https://</a:t>
            </a:r>
            <a:r>
              <a:rPr lang="en-US" sz="2000" dirty="0" err="1"/>
              <a:t>nps.edu</a:t>
            </a:r>
            <a:r>
              <a:rPr lang="en-US" sz="2000" dirty="0"/>
              <a:t>/faculty-profiles/-/cv/</a:t>
            </a:r>
            <a:r>
              <a:rPr lang="en-US" sz="2000" dirty="0" err="1"/>
              <a:t>douglas.vanbossuyt</a:t>
            </a:r>
            <a:endParaRPr lang="en-US" sz="2000" dirty="0"/>
          </a:p>
          <a:p>
            <a:pPr algn="ctr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090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C7D56-A237-2F4E-BF76-15356A9B2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495EB-0697-FF48-B259-1C6260DFD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1938130"/>
            <a:ext cx="11024289" cy="4661923"/>
          </a:xfrm>
        </p:spPr>
        <p:txBody>
          <a:bodyPr>
            <a:normAutofit/>
          </a:bodyPr>
          <a:lstStyle/>
          <a:p>
            <a:r>
              <a:rPr lang="en-US" sz="1800" dirty="0"/>
              <a:t>Azuma, R. T. (1997). A survey of augmented reality. </a:t>
            </a:r>
            <a:r>
              <a:rPr lang="en-US" sz="1800" i="1" dirty="0"/>
              <a:t>Presence: teleoperators &amp; virtual environments</a:t>
            </a:r>
            <a:r>
              <a:rPr lang="en-US" sz="1800" dirty="0"/>
              <a:t>, </a:t>
            </a:r>
            <a:r>
              <a:rPr lang="en-US" sz="1800" i="1" dirty="0"/>
              <a:t>6</a:t>
            </a:r>
            <a:r>
              <a:rPr lang="en-US" sz="1800" dirty="0"/>
              <a:t>(4), 355-385.</a:t>
            </a:r>
          </a:p>
          <a:p>
            <a:r>
              <a:rPr lang="en-US" sz="1800" dirty="0" err="1"/>
              <a:t>Bimber</a:t>
            </a:r>
            <a:r>
              <a:rPr lang="en-US" sz="1800" dirty="0"/>
              <a:t>, O., &amp; </a:t>
            </a:r>
            <a:r>
              <a:rPr lang="en-US" sz="1800" dirty="0" err="1"/>
              <a:t>Raskar</a:t>
            </a:r>
            <a:r>
              <a:rPr lang="en-US" sz="1800" dirty="0"/>
              <a:t>, R. (2005). </a:t>
            </a:r>
            <a:r>
              <a:rPr lang="en-US" sz="1800" i="1" dirty="0"/>
              <a:t>Spatial Augmented Reality: Merging Real and Virtual Worlds</a:t>
            </a:r>
            <a:r>
              <a:rPr lang="en-US" sz="1800" dirty="0"/>
              <a:t>. AK Peters, Ltd.</a:t>
            </a:r>
          </a:p>
          <a:p>
            <a:r>
              <a:rPr lang="en-US" sz="1800" dirty="0" err="1"/>
              <a:t>Carmigniani</a:t>
            </a:r>
            <a:r>
              <a:rPr lang="en-US" sz="1800" dirty="0"/>
              <a:t>, J., &amp; </a:t>
            </a:r>
            <a:r>
              <a:rPr lang="en-US" sz="1800" dirty="0" err="1"/>
              <a:t>Furht</a:t>
            </a:r>
            <a:r>
              <a:rPr lang="en-US" sz="1800" dirty="0"/>
              <a:t>, B. (2011). Augmented Reality: An Overview. </a:t>
            </a:r>
            <a:r>
              <a:rPr lang="en-US" sz="1800" i="1" dirty="0"/>
              <a:t>Handbook of Augmented Reality</a:t>
            </a:r>
            <a:r>
              <a:rPr lang="en-US" sz="1800" dirty="0"/>
              <a:t>, 3-46.</a:t>
            </a:r>
          </a:p>
          <a:p>
            <a:r>
              <a:rPr lang="en-US" sz="1800" dirty="0"/>
              <a:t>Fisher, S. S., McGreevy, M., Humphries, J., &amp; </a:t>
            </a:r>
            <a:r>
              <a:rPr lang="en-US" sz="1800" dirty="0" err="1"/>
              <a:t>Robinett</a:t>
            </a:r>
            <a:r>
              <a:rPr lang="en-US" sz="1800" dirty="0"/>
              <a:t>, W. (1987, January). Virtual environment display system. In </a:t>
            </a:r>
            <a:r>
              <a:rPr lang="en-US" sz="1800" i="1" dirty="0"/>
              <a:t>Proceedings of the 1986 workshop on Interactive 3D graphics</a:t>
            </a:r>
            <a:r>
              <a:rPr lang="en-US" sz="1800" dirty="0"/>
              <a:t> (pp. 77-87).</a:t>
            </a:r>
          </a:p>
          <a:p>
            <a:r>
              <a:rPr lang="en-US" sz="1800" dirty="0"/>
              <a:t>Fisher, S. S. (1988). Virtual interface environment. </a:t>
            </a:r>
            <a:r>
              <a:rPr lang="en-US" sz="1800" i="1" dirty="0"/>
              <a:t>Space Station Human Factors Research Review. Volume 4: Inhouse Advanced Development and Research</a:t>
            </a:r>
            <a:r>
              <a:rPr lang="en-US" sz="1800" dirty="0"/>
              <a:t>.</a:t>
            </a:r>
          </a:p>
          <a:p>
            <a:r>
              <a:rPr lang="en-US" sz="1800" dirty="0"/>
              <a:t>Gibson, W. (2019). Neuromancer (1984). In </a:t>
            </a:r>
            <a:r>
              <a:rPr lang="en-US" sz="1800" i="1" dirty="0"/>
              <a:t>Crime and Media</a:t>
            </a:r>
            <a:r>
              <a:rPr lang="en-US" sz="1800" dirty="0"/>
              <a:t> (pp. 86-94). Routledge.</a:t>
            </a:r>
          </a:p>
          <a:p>
            <a:r>
              <a:rPr lang="en-US" sz="1800" dirty="0"/>
              <a:t>Milgram, P., </a:t>
            </a:r>
            <a:r>
              <a:rPr lang="en-US" sz="1800" dirty="0" err="1"/>
              <a:t>Takemura</a:t>
            </a:r>
            <a:r>
              <a:rPr lang="en-US" sz="1800" dirty="0"/>
              <a:t>, H., </a:t>
            </a:r>
            <a:r>
              <a:rPr lang="en-US" sz="1800" dirty="0" err="1"/>
              <a:t>Utsumi</a:t>
            </a:r>
            <a:r>
              <a:rPr lang="en-US" sz="1800" dirty="0"/>
              <a:t>, A., &amp; </a:t>
            </a:r>
            <a:r>
              <a:rPr lang="en-US" sz="1800" dirty="0" err="1"/>
              <a:t>Kishino</a:t>
            </a:r>
            <a:r>
              <a:rPr lang="en-US" sz="1800" dirty="0"/>
              <a:t>, F. (1995, December). Augmented reality: A class of displays on the reality-virtuality continuum. In </a:t>
            </a:r>
            <a:r>
              <a:rPr lang="en-US" sz="1800" i="1" dirty="0" err="1"/>
              <a:t>Telemanipulator</a:t>
            </a:r>
            <a:r>
              <a:rPr lang="en-US" sz="1800" i="1" dirty="0"/>
              <a:t> and telepresence technologies</a:t>
            </a:r>
            <a:r>
              <a:rPr lang="en-US" sz="1800" dirty="0"/>
              <a:t> (Vol. 2351, pp. 282-292). International Society for Optics and Photonics.</a:t>
            </a:r>
          </a:p>
          <a:p>
            <a:r>
              <a:rPr lang="en-US" sz="1800" dirty="0"/>
              <a:t>Sadagic, A., Welch, G., </a:t>
            </a:r>
            <a:r>
              <a:rPr lang="en-US" sz="1800" dirty="0" err="1"/>
              <a:t>Basu</a:t>
            </a:r>
            <a:r>
              <a:rPr lang="en-US" sz="1800" dirty="0"/>
              <a:t>, C., Darken, C., Kumar, R., Fuchs, H., ... &amp; </a:t>
            </a:r>
            <a:r>
              <a:rPr lang="en-US" sz="1800" dirty="0" err="1"/>
              <a:t>Lastra</a:t>
            </a:r>
            <a:r>
              <a:rPr lang="en-US" sz="1800" dirty="0"/>
              <a:t>, A. (2009). New generation of instrumented ranges: Enabling automated performance analysis.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454A63-E1BD-A44F-96FC-BCA6C7C83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37115-E432-7D45-B4CD-ACEA1DE5722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15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D0221-7132-8C43-A525-FA8B3A796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6" y="257947"/>
            <a:ext cx="11024288" cy="1421766"/>
          </a:xfrm>
        </p:spPr>
        <p:txBody>
          <a:bodyPr/>
          <a:lstStyle/>
          <a:p>
            <a:r>
              <a:rPr lang="en-US" dirty="0"/>
              <a:t>Past thesis focused on USN training needs </a:t>
            </a:r>
            <a:r>
              <a:rPr lang="en-US" sz="3000" b="0" dirty="0">
                <a:solidFill>
                  <a:schemeClr val="tx1"/>
                </a:solidFill>
              </a:rPr>
              <a:t>(1 of 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434C3-A3D1-B148-8595-AD70FB4C7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627" y="1679714"/>
            <a:ext cx="11476234" cy="4920340"/>
          </a:xfrm>
        </p:spPr>
        <p:txBody>
          <a:bodyPr>
            <a:noAutofit/>
          </a:bodyPr>
          <a:lstStyle/>
          <a:p>
            <a:pPr marL="173038" indent="-173038">
              <a:spcBef>
                <a:spcPts val="400"/>
              </a:spcBef>
            </a:pPr>
            <a:r>
              <a:rPr lang="en-US" sz="1400" dirty="0"/>
              <a:t>LCDR Jason C. Lemma and LCDR Samuel </a:t>
            </a:r>
            <a:r>
              <a:rPr lang="en-US" sz="1400" dirty="0" err="1"/>
              <a:t>Mendosa</a:t>
            </a:r>
            <a:r>
              <a:rPr lang="en-US" sz="1400" dirty="0"/>
              <a:t> (Dec 2021): A Functionality and Cost Assessment of Mobile Learning Technology</a:t>
            </a:r>
          </a:p>
          <a:p>
            <a:pPr marL="173038" indent="-173038">
              <a:spcBef>
                <a:spcPts val="400"/>
              </a:spcBef>
            </a:pPr>
            <a:r>
              <a:rPr lang="en-US" sz="1400" dirty="0"/>
              <a:t>MAJ William Mahan (Sep 2021): VISUAL SIGNAL TRAINING FOR DRIVERS AND THEIR GROUND GUIDES, http://</a:t>
            </a:r>
            <a:r>
              <a:rPr lang="en-US" sz="1400" dirty="0" err="1"/>
              <a:t>hdl.handle.net</a:t>
            </a:r>
            <a:r>
              <a:rPr lang="en-US" sz="1400" dirty="0"/>
              <a:t>/10945/68352</a:t>
            </a:r>
          </a:p>
          <a:p>
            <a:pPr marL="173038" indent="-173038">
              <a:spcBef>
                <a:spcPts val="400"/>
              </a:spcBef>
            </a:pPr>
            <a:r>
              <a:rPr lang="en-US" sz="1400" dirty="0"/>
              <a:t>LCDR </a:t>
            </a:r>
            <a:r>
              <a:rPr lang="en-US" sz="1400" dirty="0" err="1"/>
              <a:t>Rashaunda</a:t>
            </a:r>
            <a:r>
              <a:rPr lang="en-US" sz="1400" dirty="0"/>
              <a:t> Holloway, LCDR Eugene Frye (Jun 2021): Virtualized Platforms to Conduct Remote Shipboard Training and Hands-on Readiness Assessments for Canes, http://</a:t>
            </a:r>
            <a:r>
              <a:rPr lang="en-US" sz="1400" dirty="0" err="1"/>
              <a:t>hdl.handle.net</a:t>
            </a:r>
            <a:r>
              <a:rPr lang="en-US" sz="1400" dirty="0"/>
              <a:t>/10945/67740</a:t>
            </a:r>
          </a:p>
          <a:p>
            <a:pPr marL="173038" indent="-173038">
              <a:spcBef>
                <a:spcPts val="400"/>
              </a:spcBef>
            </a:pPr>
            <a:r>
              <a:rPr lang="en-US" sz="1400" dirty="0"/>
              <a:t>LT Roy Bliss: (Dec 2020): An Exploration of Training Alternatives, http://</a:t>
            </a:r>
            <a:r>
              <a:rPr lang="en-US" sz="1400" dirty="0" err="1"/>
              <a:t>hdl.handle.net</a:t>
            </a:r>
            <a:r>
              <a:rPr lang="en-US" sz="1400" dirty="0"/>
              <a:t>/10945/66588</a:t>
            </a:r>
          </a:p>
          <a:p>
            <a:pPr marL="173038" indent="-173038">
              <a:spcBef>
                <a:spcPts val="400"/>
              </a:spcBef>
            </a:pPr>
            <a:r>
              <a:rPr lang="en-US" sz="1400" dirty="0" err="1"/>
              <a:t>Capt</a:t>
            </a:r>
            <a:r>
              <a:rPr lang="en-US" sz="1400" dirty="0"/>
              <a:t> Daniel </a:t>
            </a:r>
            <a:r>
              <a:rPr lang="en-US" sz="1400" dirty="0" err="1"/>
              <a:t>Jagears</a:t>
            </a:r>
            <a:r>
              <a:rPr lang="en-US" sz="1400" dirty="0"/>
              <a:t> (Dec 2020): Replacing </a:t>
            </a:r>
            <a:r>
              <a:rPr lang="en-US" sz="1400" dirty="0" err="1"/>
              <a:t>Powerpoint</a:t>
            </a:r>
            <a:r>
              <a:rPr lang="en-US" sz="1400" dirty="0"/>
              <a:t> With Extended Reality for Marine Corps Planning, Concepts of Operations, and After Action Reports, http://</a:t>
            </a:r>
            <a:r>
              <a:rPr lang="en-US" sz="1400" dirty="0" err="1"/>
              <a:t>hdl.handle.net</a:t>
            </a:r>
            <a:r>
              <a:rPr lang="en-US" sz="1400" dirty="0"/>
              <a:t>/10945/66661</a:t>
            </a:r>
          </a:p>
          <a:p>
            <a:pPr marL="173038" indent="-173038">
              <a:spcBef>
                <a:spcPts val="400"/>
              </a:spcBef>
            </a:pPr>
            <a:r>
              <a:rPr lang="en-US" sz="1400" dirty="0"/>
              <a:t>Maj Bert </a:t>
            </a:r>
            <a:r>
              <a:rPr lang="en-US" sz="1400" dirty="0" err="1"/>
              <a:t>Knobeloch</a:t>
            </a:r>
            <a:r>
              <a:rPr lang="en-US" sz="1400" dirty="0"/>
              <a:t> (Jun 2020): Military Mission Planning Using Augmented Reality Technology, https://</a:t>
            </a:r>
            <a:r>
              <a:rPr lang="en-US" sz="1400" dirty="0" err="1"/>
              <a:t>calhoun.nps.edu</a:t>
            </a:r>
            <a:r>
              <a:rPr lang="en-US" sz="1400" dirty="0"/>
              <a:t>/handle/10945/65384</a:t>
            </a:r>
          </a:p>
          <a:p>
            <a:pPr marL="173038" indent="-173038">
              <a:spcBef>
                <a:spcPts val="400"/>
              </a:spcBef>
            </a:pPr>
            <a:r>
              <a:rPr lang="en-US" sz="1400" dirty="0"/>
              <a:t>LT Joseph Holliday (Sep 2020): Enhancing Effectiveness and Cost-Efficiency of Individualized </a:t>
            </a:r>
            <a:r>
              <a:rPr lang="en-US" sz="1400" dirty="0" err="1"/>
              <a:t>Shiphandling</a:t>
            </a:r>
            <a:r>
              <a:rPr lang="en-US" sz="1400" dirty="0"/>
              <a:t> Training Using Virtual Environments, http://</a:t>
            </a:r>
            <a:r>
              <a:rPr lang="en-US" sz="1400" dirty="0" err="1"/>
              <a:t>hdl.handle.net</a:t>
            </a:r>
            <a:r>
              <a:rPr lang="en-US" sz="1400" dirty="0"/>
              <a:t>/10945/66083</a:t>
            </a:r>
          </a:p>
          <a:p>
            <a:pPr marL="173038" indent="-173038">
              <a:spcBef>
                <a:spcPts val="400"/>
              </a:spcBef>
            </a:pPr>
            <a:r>
              <a:rPr lang="en-US" sz="1400" dirty="0"/>
              <a:t>LT Kelvin Huntley (Dec 2019): Toward a Persistent Use of Augmented Reality Technology in Naval Domain, https://</a:t>
            </a:r>
            <a:r>
              <a:rPr lang="en-US" sz="1400" dirty="0" err="1"/>
              <a:t>calhoun.nps.edu</a:t>
            </a:r>
            <a:r>
              <a:rPr lang="en-US" sz="1400" dirty="0"/>
              <a:t>/handle/10945/64189</a:t>
            </a:r>
          </a:p>
          <a:p>
            <a:pPr marL="173038" indent="-173038">
              <a:spcBef>
                <a:spcPts val="400"/>
              </a:spcBef>
            </a:pPr>
            <a:r>
              <a:rPr lang="en-US" sz="1400" dirty="0" err="1"/>
              <a:t>Capt</a:t>
            </a:r>
            <a:r>
              <a:rPr lang="en-US" sz="1400" dirty="0"/>
              <a:t> Cody Tackett (Mar 2019): Development of a Virtual Reality Trainer for Tactical Vehicle Ground-guiding Procedures, https://</a:t>
            </a:r>
            <a:r>
              <a:rPr lang="en-US" sz="1400" dirty="0" err="1"/>
              <a:t>calhoun.nps.edu</a:t>
            </a:r>
            <a:r>
              <a:rPr lang="en-US" sz="1400" dirty="0"/>
              <a:t>/handle/10945/62303</a:t>
            </a:r>
          </a:p>
          <a:p>
            <a:pPr marL="173038" indent="-173038">
              <a:spcBef>
                <a:spcPts val="400"/>
              </a:spcBef>
            </a:pPr>
            <a:r>
              <a:rPr lang="en-US" sz="1400" dirty="0"/>
              <a:t>LCDR Matthew Timmerman (Dec 2018): Enabling Collaboration and Visualization of Complex Operational Technology Computer Networks with AR Technology, https://</a:t>
            </a:r>
            <a:r>
              <a:rPr lang="en-US" sz="1400" dirty="0" err="1"/>
              <a:t>calhoun.nps.edu</a:t>
            </a:r>
            <a:r>
              <a:rPr lang="en-US" sz="1400" dirty="0"/>
              <a:t>/handle/10945/61287</a:t>
            </a:r>
          </a:p>
          <a:p>
            <a:pPr marL="173038" indent="-173038">
              <a:spcBef>
                <a:spcPts val="400"/>
              </a:spcBef>
            </a:pPr>
            <a:r>
              <a:rPr lang="en-US" sz="1400" dirty="0"/>
              <a:t>LT John Jackson (Dec 2018): Damage Control Training Team Tool Suite, http://</a:t>
            </a:r>
            <a:r>
              <a:rPr lang="en-US" sz="1400" dirty="0" err="1"/>
              <a:t>hdl.handle.net</a:t>
            </a:r>
            <a:r>
              <a:rPr lang="en-US" sz="1400" dirty="0"/>
              <a:t>/10945/61396</a:t>
            </a:r>
          </a:p>
          <a:p>
            <a:pPr marL="173038" indent="-173038">
              <a:spcBef>
                <a:spcPts val="400"/>
              </a:spcBef>
            </a:pPr>
            <a:r>
              <a:rPr lang="en-US" sz="1400" dirty="0" err="1"/>
              <a:t>Capt</a:t>
            </a:r>
            <a:r>
              <a:rPr lang="en-US" sz="1400" dirty="0"/>
              <a:t> Jeremy Rogers, MAJ James, MAJ Sanders, Adam Vogel (Dec 2018): How Can the Center for Navy Security Forces Leverage Immersive Technologies to Enhance Its Current Training Delivery?, http://</a:t>
            </a:r>
            <a:r>
              <a:rPr lang="en-US" sz="1400" dirty="0" err="1"/>
              <a:t>hdl.handle.net</a:t>
            </a:r>
            <a:r>
              <a:rPr lang="en-US" sz="1400" dirty="0"/>
              <a:t>/10945/61260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879CB4-46AA-B241-B338-F87B1B05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37115-E432-7D45-B4CD-ACEA1DE5722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998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D0221-7132-8C43-A525-FA8B3A796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6" y="257947"/>
            <a:ext cx="11024288" cy="1421766"/>
          </a:xfrm>
        </p:spPr>
        <p:txBody>
          <a:bodyPr/>
          <a:lstStyle/>
          <a:p>
            <a:r>
              <a:rPr lang="en-US" dirty="0"/>
              <a:t>Past thesis focused on USN training needs </a:t>
            </a:r>
            <a:r>
              <a:rPr lang="en-US" sz="3000" b="0" dirty="0">
                <a:solidFill>
                  <a:schemeClr val="tx1"/>
                </a:solidFill>
              </a:rPr>
              <a:t>(2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434C3-A3D1-B148-8595-AD70FB4C7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901" y="1679713"/>
            <a:ext cx="11424863" cy="4920339"/>
          </a:xfrm>
        </p:spPr>
        <p:txBody>
          <a:bodyPr>
            <a:normAutofit fontScale="47500" lnSpcReduction="20000"/>
          </a:bodyPr>
          <a:lstStyle/>
          <a:p>
            <a:pPr marL="173038" indent="-173038">
              <a:lnSpc>
                <a:spcPct val="120000"/>
              </a:lnSpc>
              <a:spcBef>
                <a:spcPts val="400"/>
              </a:spcBef>
            </a:pPr>
            <a:r>
              <a:rPr lang="en-US" sz="2900" dirty="0"/>
              <a:t>Maj Enrico </a:t>
            </a:r>
            <a:r>
              <a:rPr lang="en-US" sz="2900" dirty="0" err="1"/>
              <a:t>Landas</a:t>
            </a:r>
            <a:r>
              <a:rPr lang="en-US" sz="2900" dirty="0"/>
              <a:t> (Sep 2018): The Next Generation of Aviation Maintenance Training: Game-Based and Virtual Reality Augmented Learning, http://</a:t>
            </a:r>
            <a:r>
              <a:rPr lang="en-US" sz="2900" dirty="0" err="1"/>
              <a:t>hdl.handle.net</a:t>
            </a:r>
            <a:r>
              <a:rPr lang="en-US" sz="2900" dirty="0"/>
              <a:t>/10945/60424</a:t>
            </a:r>
          </a:p>
          <a:p>
            <a:pPr marL="173038" indent="-173038">
              <a:lnSpc>
                <a:spcPct val="120000"/>
              </a:lnSpc>
              <a:spcBef>
                <a:spcPts val="400"/>
              </a:spcBef>
            </a:pPr>
            <a:r>
              <a:rPr lang="en-US" sz="2900" dirty="0"/>
              <a:t>CDR Christopher Angelopoulos (Jun 2018): Efficiency and Precision Experimentation for Augmented Reality Cued Maintenance Actions, http://</a:t>
            </a:r>
            <a:r>
              <a:rPr lang="en-US" sz="2900" dirty="0" err="1"/>
              <a:t>hdl.handle.net</a:t>
            </a:r>
            <a:r>
              <a:rPr lang="en-US" sz="2900" dirty="0"/>
              <a:t>/10945/58537</a:t>
            </a:r>
          </a:p>
          <a:p>
            <a:pPr marL="173038" indent="-173038">
              <a:lnSpc>
                <a:spcPct val="120000"/>
              </a:lnSpc>
              <a:spcBef>
                <a:spcPts val="400"/>
              </a:spcBef>
            </a:pPr>
            <a:r>
              <a:rPr lang="en-US" sz="2900" dirty="0"/>
              <a:t>Sqn </a:t>
            </a:r>
            <a:r>
              <a:rPr lang="en-US" sz="2900" dirty="0" err="1"/>
              <a:t>Ldr</a:t>
            </a:r>
            <a:r>
              <a:rPr lang="en-US" sz="2900" dirty="0"/>
              <a:t> Faisal Rashid (Sep 2017): Use of VR technology and Passive Haptics for MANPADS Training System, https://</a:t>
            </a:r>
            <a:r>
              <a:rPr lang="en-US" sz="2900" dirty="0" err="1"/>
              <a:t>calhoun.nps.edu</a:t>
            </a:r>
            <a:r>
              <a:rPr lang="en-US" sz="2900" dirty="0"/>
              <a:t>/handle/10945/56170</a:t>
            </a:r>
          </a:p>
          <a:p>
            <a:pPr marL="173038" indent="-173038">
              <a:lnSpc>
                <a:spcPct val="120000"/>
              </a:lnSpc>
              <a:spcBef>
                <a:spcPts val="400"/>
              </a:spcBef>
            </a:pPr>
            <a:r>
              <a:rPr lang="en-US" sz="2900" dirty="0"/>
              <a:t>Maj John Gibson (Jun 2017): Marine Light Attack Helicopter Close Air Support Trainer for Situational Awareness, https://</a:t>
            </a:r>
            <a:r>
              <a:rPr lang="en-US" sz="2900" dirty="0" err="1"/>
              <a:t>calhoun.nps.edu</a:t>
            </a:r>
            <a:r>
              <a:rPr lang="en-US" sz="2900" dirty="0"/>
              <a:t>/handle/10945/55601 </a:t>
            </a:r>
          </a:p>
          <a:p>
            <a:pPr marL="173038" indent="-173038">
              <a:lnSpc>
                <a:spcPct val="120000"/>
              </a:lnSpc>
              <a:spcBef>
                <a:spcPts val="400"/>
              </a:spcBef>
            </a:pPr>
            <a:r>
              <a:rPr lang="en-US" sz="2900" dirty="0" err="1"/>
              <a:t>Capt</a:t>
            </a:r>
            <a:r>
              <a:rPr lang="en-US" sz="2900" dirty="0"/>
              <a:t> Kathleen Haggard (Jun 2017): Air support control officer individual position training simulation, http://</a:t>
            </a:r>
            <a:r>
              <a:rPr lang="en-US" sz="2900" dirty="0" err="1"/>
              <a:t>hdl.handle.net</a:t>
            </a:r>
            <a:r>
              <a:rPr lang="en-US" sz="2900" dirty="0"/>
              <a:t>/10945/55613</a:t>
            </a:r>
          </a:p>
          <a:p>
            <a:pPr marL="173038" indent="-173038">
              <a:lnSpc>
                <a:spcPct val="120000"/>
              </a:lnSpc>
              <a:spcBef>
                <a:spcPts val="400"/>
              </a:spcBef>
            </a:pPr>
            <a:r>
              <a:rPr lang="en-US" sz="2900" dirty="0" err="1"/>
              <a:t>Capt</a:t>
            </a:r>
            <a:r>
              <a:rPr lang="en-US" sz="2900" dirty="0"/>
              <a:t> Nicholas Arthur (Jun 2017): Proof-of-concept Part-task Trainer to Enhance Situation Awareness for Instrument Approach Procedures in Aviation Domain, https://</a:t>
            </a:r>
            <a:r>
              <a:rPr lang="en-US" sz="2900" dirty="0" err="1"/>
              <a:t>calhoun.nps.edu</a:t>
            </a:r>
            <a:r>
              <a:rPr lang="en-US" sz="2900" dirty="0"/>
              <a:t>/handle/10945/55508 </a:t>
            </a:r>
          </a:p>
          <a:p>
            <a:pPr marL="173038" indent="-173038">
              <a:lnSpc>
                <a:spcPct val="120000"/>
              </a:lnSpc>
              <a:spcBef>
                <a:spcPts val="400"/>
              </a:spcBef>
            </a:pPr>
            <a:r>
              <a:rPr lang="en-US" sz="2900" dirty="0"/>
              <a:t>Maj Jesse </a:t>
            </a:r>
            <a:r>
              <a:rPr lang="en-US" sz="2900" dirty="0" err="1"/>
              <a:t>Attig</a:t>
            </a:r>
            <a:r>
              <a:rPr lang="en-US" sz="2900" dirty="0"/>
              <a:t> (Jun 2016): Proof-of-concept Part-task Trainer for Close Air Support Procedures, http://</a:t>
            </a:r>
            <a:r>
              <a:rPr lang="en-US" sz="2900" dirty="0" err="1"/>
              <a:t>calhoun.nps.edu</a:t>
            </a:r>
            <a:r>
              <a:rPr lang="en-US" sz="2900" dirty="0"/>
              <a:t>/handle/10945/49487</a:t>
            </a:r>
          </a:p>
          <a:p>
            <a:pPr marL="173038" indent="-173038">
              <a:lnSpc>
                <a:spcPct val="120000"/>
              </a:lnSpc>
              <a:spcBef>
                <a:spcPts val="400"/>
              </a:spcBef>
            </a:pPr>
            <a:r>
              <a:rPr lang="en-US" sz="2900" dirty="0"/>
              <a:t>LT Larry </a:t>
            </a:r>
            <a:r>
              <a:rPr lang="en-US" sz="2900" dirty="0" err="1"/>
              <a:t>Greunke</a:t>
            </a:r>
            <a:r>
              <a:rPr lang="en-US" sz="2900" dirty="0"/>
              <a:t> (Sep 2015): 'Charlie', Development of a Lightweight, Virtual Reality Trainer for the LSO Community, https://</a:t>
            </a:r>
            <a:r>
              <a:rPr lang="en-US" sz="2900" dirty="0" err="1"/>
              <a:t>calhoun.nps.edu</a:t>
            </a:r>
            <a:r>
              <a:rPr lang="en-US" sz="2900" dirty="0"/>
              <a:t>/handle/10945/47267</a:t>
            </a:r>
          </a:p>
          <a:p>
            <a:pPr marL="173038" indent="-173038">
              <a:lnSpc>
                <a:spcPct val="120000"/>
              </a:lnSpc>
              <a:spcBef>
                <a:spcPts val="400"/>
              </a:spcBef>
            </a:pPr>
            <a:r>
              <a:rPr lang="en-US" sz="2900" dirty="0"/>
              <a:t>DS Dori </a:t>
            </a:r>
            <a:r>
              <a:rPr lang="en-US" sz="2900" dirty="0" err="1"/>
              <a:t>Koren</a:t>
            </a:r>
            <a:r>
              <a:rPr lang="en-US" sz="2900" dirty="0"/>
              <a:t> (Dep 2015): Virtual HUMINT: conducting human intelligence operations in the virtual environment, http://</a:t>
            </a:r>
            <a:r>
              <a:rPr lang="en-US" sz="2900" dirty="0" err="1"/>
              <a:t>hdl.handle.net</a:t>
            </a:r>
            <a:r>
              <a:rPr lang="en-US" sz="2900" dirty="0"/>
              <a:t>/10945/56397</a:t>
            </a:r>
          </a:p>
          <a:p>
            <a:pPr marL="173038" indent="-173038">
              <a:lnSpc>
                <a:spcPct val="120000"/>
              </a:lnSpc>
              <a:spcBef>
                <a:spcPts val="400"/>
              </a:spcBef>
            </a:pPr>
            <a:r>
              <a:rPr lang="en-US" sz="2900" dirty="0"/>
              <a:t>LT Brendan Geoghegan (Mar 2015): Navigational Heads-Up Display: Will a Shipboard Augmented Electronic Navigation System Sink or Swim?, https://</a:t>
            </a:r>
            <a:r>
              <a:rPr lang="en-US" sz="2900" dirty="0" err="1"/>
              <a:t>calhoun.nps.edu</a:t>
            </a:r>
            <a:r>
              <a:rPr lang="en-US" sz="2900" dirty="0"/>
              <a:t>/handle/10945/45191 </a:t>
            </a:r>
          </a:p>
          <a:p>
            <a:pPr marL="173038" indent="-173038">
              <a:lnSpc>
                <a:spcPct val="120000"/>
              </a:lnSpc>
              <a:spcBef>
                <a:spcPts val="400"/>
              </a:spcBef>
            </a:pPr>
            <a:r>
              <a:rPr lang="en-US" sz="2900" dirty="0"/>
              <a:t>LCDR Jeffrey </a:t>
            </a:r>
            <a:r>
              <a:rPr lang="en-US" sz="2900" dirty="0" err="1"/>
              <a:t>Korzatkowski</a:t>
            </a:r>
            <a:r>
              <a:rPr lang="en-US" sz="2900" dirty="0"/>
              <a:t> (Mar 2015): Development of a virtual environment for catapult launch officers, http://</a:t>
            </a:r>
            <a:r>
              <a:rPr lang="en-US" sz="2900" dirty="0" err="1"/>
              <a:t>hdl.handle.net</a:t>
            </a:r>
            <a:r>
              <a:rPr lang="en-US" sz="2900" dirty="0"/>
              <a:t>/10945/45210</a:t>
            </a:r>
          </a:p>
          <a:p>
            <a:pPr marL="173038" indent="-173038">
              <a:lnSpc>
                <a:spcPct val="120000"/>
              </a:lnSpc>
              <a:spcBef>
                <a:spcPts val="400"/>
              </a:spcBef>
            </a:pPr>
            <a:r>
              <a:rPr lang="en-US" sz="2900" dirty="0"/>
              <a:t>Maj James Reynolds, Maj Craig Smith (Sep 2013): Virtual environment training on mobile devices http://</a:t>
            </a:r>
            <a:r>
              <a:rPr lang="en-US" sz="2900" dirty="0" err="1"/>
              <a:t>hdl.handle.net</a:t>
            </a:r>
            <a:r>
              <a:rPr lang="en-US" sz="2900" dirty="0"/>
              <a:t>/10945/37700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879CB4-46AA-B241-B338-F87B1B05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37115-E432-7D45-B4CD-ACEA1DE5722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03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62639-9126-E24C-BD1D-02BDA9359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Leveraging past research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1850D-AAEB-1147-B222-74585461A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125" y="1443411"/>
            <a:ext cx="10923439" cy="5276130"/>
          </a:xfrm>
        </p:spPr>
        <p:txBody>
          <a:bodyPr>
            <a:noAutofit/>
          </a:bodyPr>
          <a:lstStyle/>
          <a:p>
            <a:pPr marL="173038" indent="-173038"/>
            <a:r>
              <a:rPr lang="en-US" sz="1300" dirty="0"/>
              <a:t>Mobile Learning Technology: Assessment of Distribution Options and Recommendations (Dec 2020 - Dec 2021)</a:t>
            </a:r>
          </a:p>
          <a:p>
            <a:pPr marL="173038" indent="-173038"/>
            <a:r>
              <a:rPr lang="en-US" sz="1300" dirty="0"/>
              <a:t>Evaluating the Effectiveness of Blended Learning Strategies in Navy Training (Dec 2020 - Dec 2021)</a:t>
            </a:r>
          </a:p>
          <a:p>
            <a:pPr marL="173038" indent="-173038"/>
            <a:r>
              <a:rPr lang="en-US" sz="1300" dirty="0"/>
              <a:t>Military Mission Planning Using Augmented Reality Technology (Jul 2019 – Jun 2020)</a:t>
            </a:r>
          </a:p>
          <a:p>
            <a:pPr marL="173038" indent="-173038"/>
            <a:r>
              <a:rPr lang="en-US" sz="1300" dirty="0"/>
              <a:t>Effectiveness of Training Systems that Employ Virtual Reality, Augmented Reality, and Touchscreen Displays (Oct 2018 - Oct 2019)</a:t>
            </a:r>
          </a:p>
          <a:p>
            <a:pPr marL="173038" indent="-173038"/>
            <a:r>
              <a:rPr lang="en-US" sz="1300" dirty="0"/>
              <a:t>Toward a Persistent Use of Augmented Reality Technology in Naval Domain (Nov 2018 - Dec 2019)</a:t>
            </a:r>
          </a:p>
          <a:p>
            <a:pPr marL="173038" indent="-173038"/>
            <a:r>
              <a:rPr lang="en-US" sz="1300" dirty="0"/>
              <a:t>Enabling Collaboration and Visualization of Complex Operational Technology Computer Networks with Augmented Reality Technology (Oct 2017 - Dec 2018)</a:t>
            </a:r>
          </a:p>
          <a:p>
            <a:pPr marL="173038" indent="-173038"/>
            <a:r>
              <a:rPr lang="en-US" sz="1300" dirty="0"/>
              <a:t>Development of a Virtual Reality Trainer for Tactical Vehicle Ground-guiding Procedures  (Sep 2017 - Mar 2019)</a:t>
            </a:r>
          </a:p>
          <a:p>
            <a:pPr marL="173038" indent="-173038"/>
            <a:r>
              <a:rPr lang="en-US" sz="1300" dirty="0"/>
              <a:t>Use of VR technology and Passive Haptics for MANPADS Training System (May 2016 - Sep 2017)</a:t>
            </a:r>
          </a:p>
          <a:p>
            <a:pPr marL="173038" indent="-173038"/>
            <a:r>
              <a:rPr lang="en-US" sz="1300" dirty="0"/>
              <a:t>Marine Light Attack Helicopter Close Air Support Trainer for Situational Awareness (Jul 2016 - Jun 2017)</a:t>
            </a:r>
          </a:p>
          <a:p>
            <a:pPr marL="173038" indent="-173038"/>
            <a:r>
              <a:rPr lang="en-US" sz="1300" dirty="0"/>
              <a:t>Proof-of-concept Part-task Trainer to Enhance Situation Awareness for Instrument Approach Procedures in Aviation Domain (Jul 2016 - Jun 2017)</a:t>
            </a:r>
          </a:p>
          <a:p>
            <a:pPr marL="173038" indent="-173038"/>
            <a:r>
              <a:rPr lang="en-US" sz="1300" dirty="0"/>
              <a:t>Proof-of-concept Part-task Trainer for Close Air Support Procedures (Sep 2015 - Jun 2016)</a:t>
            </a:r>
          </a:p>
          <a:p>
            <a:pPr marL="173038" indent="-173038"/>
            <a:r>
              <a:rPr lang="en-US" sz="1300" dirty="0"/>
              <a:t>'Charlie', Development of a Lightweight, Virtual Reality Trainer for the LSO Community (Oct 2014 - Sep 2015)</a:t>
            </a:r>
          </a:p>
          <a:p>
            <a:pPr marL="173038" indent="-173038"/>
            <a:r>
              <a:rPr lang="en-US" sz="1300" dirty="0"/>
              <a:t>Navigational Head's Up Display (NAVHUD): Will a Shipboard Augmented Electronic Navigation System Sink or Swim? (Feb 2014 - Mar 2015)</a:t>
            </a:r>
          </a:p>
          <a:p>
            <a:pPr marL="173038" indent="-173038"/>
            <a:r>
              <a:rPr lang="en-US" sz="1300" dirty="0"/>
              <a:t>Development of a Web-based Periscope Simulator for Submarine Officers Training (Aug 2013 – Dec 2014)</a:t>
            </a:r>
          </a:p>
          <a:p>
            <a:pPr marL="173038" indent="-173038"/>
            <a:r>
              <a:rPr lang="en-US" sz="1300" dirty="0"/>
              <a:t>Diffusion and Large-scale Adoption of Computer-supported Training Simulations in the Military Domain (Feb 2013 – Dec 2013)</a:t>
            </a:r>
          </a:p>
          <a:p>
            <a:pPr marL="173038" indent="-173038"/>
            <a:r>
              <a:rPr lang="en-US" sz="1300" dirty="0"/>
              <a:t>Behavioral Analysis and Synthesis for Intelligent Training - BASE-IT (FY08 - FY11)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2F603-E3EC-ED40-B0C6-D45FF8252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37115-E432-7D45-B4CD-ACEA1DE5722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65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F6506-1963-6C4D-BFB6-39BCFA20D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486" y="3313380"/>
            <a:ext cx="10577028" cy="142176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Project basics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D1812B-8E1F-5C4B-9651-95EED61ED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37115-E432-7D45-B4CD-ACEA1DE572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691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DD1A4-AA4D-2E4C-9613-711B21B59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72E78-B192-004C-BEE2-6B9D4AA64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896" y="5084927"/>
            <a:ext cx="3518518" cy="14217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Dr. Amela Sadagic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CS </a:t>
            </a:r>
            <a:r>
              <a:rPr lang="en-US" sz="1800" dirty="0" err="1"/>
              <a:t>Deptartment</a:t>
            </a:r>
            <a:r>
              <a:rPr lang="en-US" sz="1800" dirty="0"/>
              <a:t> &amp; MOVES Institute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err="1"/>
              <a:t>asadagic@nps.edu</a:t>
            </a: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https://faculty.nps.edu/asadagic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F2AE02-0D50-C84B-9F8E-E00C86C6A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37115-E432-7D45-B4CD-ACEA1DE57222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2B6F8E-5514-E643-9B81-995A596BAD52}"/>
              </a:ext>
            </a:extLst>
          </p:cNvPr>
          <p:cNvSpPr txBox="1"/>
          <p:nvPr/>
        </p:nvSpPr>
        <p:spPr>
          <a:xfrm>
            <a:off x="4986257" y="5082706"/>
            <a:ext cx="33066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Arial" panose="020B0604020202020204" pitchFamily="34" charset="0"/>
              </a:rPr>
              <a:t>Dr. Douglas Van </a:t>
            </a:r>
            <a:r>
              <a:rPr lang="en-US" sz="2400" dirty="0" err="1">
                <a:cs typeface="Arial" panose="020B0604020202020204" pitchFamily="34" charset="0"/>
              </a:rPr>
              <a:t>Bossuyt</a:t>
            </a:r>
            <a:endParaRPr lang="en-US" sz="2400" dirty="0"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SE Department</a:t>
            </a:r>
          </a:p>
          <a:p>
            <a:r>
              <a:rPr lang="en-US" dirty="0"/>
              <a:t>douglas.vanbossuyt@nps.edu</a:t>
            </a:r>
            <a:endParaRPr lang="en-US" dirty="0">
              <a:cs typeface="Arial" panose="020B0604020202020204" pitchFamily="34" charset="0"/>
            </a:endParaRPr>
          </a:p>
          <a:p>
            <a:r>
              <a:rPr lang="en-US" dirty="0"/>
              <a:t>https://</a:t>
            </a:r>
            <a:r>
              <a:rPr lang="en-US" dirty="0" err="1"/>
              <a:t>nps.edu</a:t>
            </a:r>
            <a:r>
              <a:rPr lang="en-US" dirty="0"/>
              <a:t>/faculty-profiles/-/cv/</a:t>
            </a:r>
            <a:r>
              <a:rPr lang="en-US" dirty="0" err="1"/>
              <a:t>douglas.vanbossuyt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2E2E04-D460-6E4C-87A6-2C83FDD92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554" y="3185478"/>
            <a:ext cx="1187533" cy="1828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6B45B797-EF48-1945-ACDD-AA5A82388A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904" y="3243036"/>
            <a:ext cx="1459662" cy="1828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8A69548-2390-D040-8C80-CA9AA5EB9810}"/>
              </a:ext>
            </a:extLst>
          </p:cNvPr>
          <p:cNvSpPr txBox="1"/>
          <p:nvPr/>
        </p:nvSpPr>
        <p:spPr>
          <a:xfrm>
            <a:off x="8521747" y="5082706"/>
            <a:ext cx="3380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Student: LT Steven Arnold</a:t>
            </a:r>
          </a:p>
          <a:p>
            <a:r>
              <a:rPr lang="en-US" dirty="0"/>
              <a:t>SE Department</a:t>
            </a:r>
          </a:p>
          <a:p>
            <a:r>
              <a:rPr lang="en-US" dirty="0" err="1"/>
              <a:t>steven.arnold@nps.edu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914A10-0CDE-DC4E-84FD-11529290F4A4}"/>
              </a:ext>
            </a:extLst>
          </p:cNvPr>
          <p:cNvSpPr txBox="1"/>
          <p:nvPr/>
        </p:nvSpPr>
        <p:spPr>
          <a:xfrm>
            <a:off x="811696" y="1399679"/>
            <a:ext cx="10756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Topic sponsor: </a:t>
            </a:r>
            <a:r>
              <a:rPr lang="en-US" sz="2400" dirty="0"/>
              <a:t>Dr. James McGee, ONR</a:t>
            </a:r>
          </a:p>
          <a:p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USCG POCs:  </a:t>
            </a:r>
            <a:r>
              <a:rPr lang="en-US" sz="2400" dirty="0"/>
              <a:t>Dr. Joseph III </a:t>
            </a:r>
            <a:r>
              <a:rPr lang="en-US" sz="2400" dirty="0" err="1"/>
              <a:t>Direnzo</a:t>
            </a:r>
            <a:r>
              <a:rPr lang="en-US" sz="2400" dirty="0"/>
              <a:t> and Rob Riley, USCG Research and Development Center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FB9568-FEC5-1240-A10C-3A061CACB22E}"/>
              </a:ext>
            </a:extLst>
          </p:cNvPr>
          <p:cNvSpPr txBox="1"/>
          <p:nvPr/>
        </p:nvSpPr>
        <p:spPr>
          <a:xfrm>
            <a:off x="803276" y="2681742"/>
            <a:ext cx="3306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NPS research team:</a:t>
            </a:r>
          </a:p>
        </p:txBody>
      </p:sp>
      <p:pic>
        <p:nvPicPr>
          <p:cNvPr id="6" name="Picture 5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25B9F9E9-80AB-F447-AD05-B6CDCB15F9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60568" y="3188990"/>
            <a:ext cx="1648327" cy="18223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3142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DC88C-106A-7A4F-A3F2-DC6B1CDFD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063" y="1679713"/>
            <a:ext cx="11568701" cy="3940251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buClr>
                <a:schemeClr val="bg2">
                  <a:lumMod val="75000"/>
                </a:schemeClr>
              </a:buClr>
              <a:buSzPct val="100000"/>
              <a:buNone/>
            </a:pPr>
            <a:r>
              <a:rPr lang="en-US" sz="5500" b="1" dirty="0">
                <a:solidFill>
                  <a:schemeClr val="bg2">
                    <a:lumMod val="75000"/>
                  </a:schemeClr>
                </a:solidFill>
              </a:rPr>
              <a:t>Research objective: </a:t>
            </a:r>
            <a:r>
              <a:rPr lang="en-US" sz="5500" dirty="0"/>
              <a:t>Identify a range of contemporary VR/AR training solutions currently adopted and used in the Naval Domain and propose a mapping of those systems' capabilities to the USCG training needs</a:t>
            </a:r>
            <a:r>
              <a:rPr lang="en-BA" sz="5500" dirty="0"/>
              <a:t>.</a:t>
            </a:r>
          </a:p>
          <a:p>
            <a:pPr marL="0" indent="0">
              <a:lnSpc>
                <a:spcPct val="120000"/>
              </a:lnSpc>
              <a:buClr>
                <a:schemeClr val="bg2">
                  <a:lumMod val="75000"/>
                </a:schemeClr>
              </a:buClr>
              <a:buSzPct val="100000"/>
              <a:buNone/>
            </a:pPr>
            <a:r>
              <a:rPr lang="en-BA" sz="5500" b="1" dirty="0">
                <a:solidFill>
                  <a:schemeClr val="bg2">
                    <a:lumMod val="75000"/>
                  </a:schemeClr>
                </a:solidFill>
              </a:rPr>
              <a:t>Research questions:</a:t>
            </a:r>
          </a:p>
          <a:p>
            <a:pPr marL="514350" indent="-330200">
              <a:lnSpc>
                <a:spcPct val="120000"/>
              </a:lnSpc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4500" dirty="0"/>
              <a:t>Who are the service leaders developing and fully applying VR/AR tactical training alternatives in the Naval Domain?</a:t>
            </a:r>
          </a:p>
          <a:p>
            <a:pPr marL="514350" indent="-330200">
              <a:lnSpc>
                <a:spcPct val="120000"/>
              </a:lnSpc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4500" dirty="0"/>
              <a:t>What types of training approaches and practices with VR/AR training solutions provide the best results?</a:t>
            </a:r>
          </a:p>
          <a:p>
            <a:pPr marL="514350" indent="-330200">
              <a:lnSpc>
                <a:spcPct val="120000"/>
              </a:lnSpc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4500" dirty="0"/>
              <a:t>What is the available evidence and metrics that show training effectiveness of VR/AR solutions, and are there previous results of successful training transfer (if such information exists)?</a:t>
            </a:r>
          </a:p>
          <a:p>
            <a:pPr marL="514350" indent="-330200">
              <a:lnSpc>
                <a:spcPct val="120000"/>
              </a:lnSpc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4500" dirty="0"/>
              <a:t>What other novel USN technologies are available show promise of addressing USCG training gaps, and what USCG solutions could be used to support USN needs?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9C07CB-273F-174D-8A64-CA301E333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37115-E432-7D45-B4CD-ACEA1DE57222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1187909-7490-5440-AFFD-1C4A18AB0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objective and research Questions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19C87E-12FB-7846-9BC1-987498BE4F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8587" y="5612300"/>
            <a:ext cx="1777207" cy="118902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7" name="Picture 6" descr="NPS-MOVES-NAVHUD-BGeoghegan-subject-Dec2014-700x491.JPG">
            <a:extLst>
              <a:ext uri="{FF2B5EF4-FFF2-40B4-BE49-F238E27FC236}">
                <a16:creationId xmlns:a16="http://schemas.microsoft.com/office/drawing/2014/main" id="{14ABFA78-D345-2845-BCCD-6589F534C4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5460" y="5613326"/>
            <a:ext cx="1694191" cy="1188000"/>
          </a:xfrm>
          <a:prstGeom prst="rect">
            <a:avLst/>
          </a:prstGeom>
          <a:noFill/>
          <a:ln>
            <a:noFill/>
          </a:ln>
          <a:effectLst>
            <a:outerShdw blurRad="50800" dist="635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E82136-930A-EC4D-99C8-6F41544494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747" y="5626602"/>
            <a:ext cx="1579562" cy="117472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C0E029-58B5-E24A-AE35-6D52E2393B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5431" y="5614566"/>
            <a:ext cx="2297907" cy="11867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881046-B01E-7746-8EA4-FDD2D83489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1773" y="5613326"/>
            <a:ext cx="2094692" cy="1188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1" name="Picture 10" descr="hangar1-s2.png">
            <a:extLst>
              <a:ext uri="{FF2B5EF4-FFF2-40B4-BE49-F238E27FC236}">
                <a16:creationId xmlns:a16="http://schemas.microsoft.com/office/drawing/2014/main" id="{C08DAF1A-9D8E-504C-99A9-71FA5AB3765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7918" y="5597956"/>
            <a:ext cx="1626608" cy="1203370"/>
          </a:xfrm>
          <a:prstGeom prst="rect">
            <a:avLst/>
          </a:prstGeom>
          <a:effectLst>
            <a:outerShdw blurRad="50800" dist="635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5025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786C5-EC9F-9148-A94A-E4F2E2E5D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A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C578B-1653-AF41-9FCC-3B39B96DC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6" y="1737483"/>
            <a:ext cx="11024289" cy="4982057"/>
          </a:xfrm>
        </p:spPr>
        <p:txBody>
          <a:bodyPr>
            <a:noAutofit/>
          </a:bodyPr>
          <a:lstStyle/>
          <a:p>
            <a:pPr marL="457200" indent="-45720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GB" sz="1800" dirty="0"/>
              <a:t>Study of literature in the domain of training (emphasis on VR/AR training solutions).</a:t>
            </a:r>
          </a:p>
          <a:p>
            <a:pPr marL="457200" indent="-45720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GB" sz="1800" dirty="0"/>
              <a:t>Visit local USCG facilities.</a:t>
            </a:r>
          </a:p>
          <a:p>
            <a:pPr marL="457200" indent="-45720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GB" sz="1800" dirty="0"/>
              <a:t>Collect comprehensive data set that reflect users’ needs, current trends and training results, projected and desired capabilities of training systems.</a:t>
            </a:r>
          </a:p>
          <a:p>
            <a:pPr marL="457200" indent="-45720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GB" sz="1800" dirty="0"/>
              <a:t>Conduct technology market research: Identify representative technological solutions and review their capabilities.</a:t>
            </a:r>
          </a:p>
          <a:p>
            <a:pPr marL="457200" indent="-45720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GB" sz="1800" dirty="0"/>
              <a:t>Collect a comprehensive data set about VR/AR training solutions used in the Naval Domain, including the results about their training effectiveness and transfer of training (if such information exists).</a:t>
            </a:r>
          </a:p>
          <a:p>
            <a:pPr marL="457200" indent="-45720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GB" sz="1800" dirty="0"/>
              <a:t>Design guidance that provides a basis for informed decision-making and selection of the optimal training systems for the USCG.</a:t>
            </a:r>
          </a:p>
          <a:p>
            <a:pPr marL="457200" indent="-45720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GB" sz="1800" dirty="0"/>
              <a:t>Identify USCG solutions that could be used to support USN needs.</a:t>
            </a:r>
          </a:p>
          <a:p>
            <a:pPr marL="457200" indent="-45720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GB" sz="1800" dirty="0"/>
              <a:t>Illustrate the best use cases and produce a set of recommendations on selecting training systems that match trainees' needs.</a:t>
            </a:r>
          </a:p>
          <a:p>
            <a:pPr marL="457200" indent="-45720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GB" sz="1800" dirty="0"/>
              <a:t>Identify gaps in technological solutions, studies of training effectiveness, and studies of training transfer.</a:t>
            </a:r>
          </a:p>
          <a:p>
            <a:pPr marL="457200" indent="-45720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GB" sz="1800" dirty="0"/>
              <a:t>Identify other candidate technologies and training approaches that hold a promise in addressing USCG training  needs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F5306B-99C5-E74C-8826-27DC5681A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37115-E432-7D45-B4CD-ACEA1DE57222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27F84A-C04B-1340-82BD-8ED200B088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2476">
            <a:off x="7397129" y="226760"/>
            <a:ext cx="1211255" cy="5499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B3D639-B44F-1B49-893C-8AEB82041D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27489">
            <a:off x="8665643" y="200939"/>
            <a:ext cx="1214016" cy="8671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7E1D11-66FA-8143-99ED-F9622E25F4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0991" y="640648"/>
            <a:ext cx="999638" cy="5557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5D9430-C056-D040-93F2-CEB43E2A7E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7667" y="203151"/>
            <a:ext cx="1082697" cy="788371"/>
          </a:xfrm>
          <a:prstGeom prst="rect">
            <a:avLst/>
          </a:prstGeom>
        </p:spPr>
      </p:pic>
      <p:pic>
        <p:nvPicPr>
          <p:cNvPr id="17" name="Picture 16" descr="A picture containing indoor, game, different&#10;&#10;Description automatically generated">
            <a:extLst>
              <a:ext uri="{FF2B5EF4-FFF2-40B4-BE49-F238E27FC236}">
                <a16:creationId xmlns:a16="http://schemas.microsoft.com/office/drawing/2014/main" id="{433FF752-49E1-7040-97EF-7EBAAC3C82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8540" y="768698"/>
            <a:ext cx="747537" cy="555798"/>
          </a:xfrm>
          <a:prstGeom prst="rect">
            <a:avLst/>
          </a:prstGeom>
        </p:spPr>
      </p:pic>
      <p:sp>
        <p:nvSpPr>
          <p:cNvPr id="11" name="Title 5">
            <a:extLst>
              <a:ext uri="{FF2B5EF4-FFF2-40B4-BE49-F238E27FC236}">
                <a16:creationId xmlns:a16="http://schemas.microsoft.com/office/drawing/2014/main" id="{67C9180B-71AA-B942-BD7C-21EAA8BF9EAA}"/>
              </a:ext>
            </a:extLst>
          </p:cNvPr>
          <p:cNvSpPr txBox="1">
            <a:spLocks/>
          </p:cNvSpPr>
          <p:nvPr/>
        </p:nvSpPr>
        <p:spPr>
          <a:xfrm>
            <a:off x="955676" y="410347"/>
            <a:ext cx="10577028" cy="1421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all" baseline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Research methodology</a:t>
            </a:r>
          </a:p>
        </p:txBody>
      </p:sp>
      <p:pic>
        <p:nvPicPr>
          <p:cNvPr id="16" name="Picture 15" descr="A picture containing porcelain&#10;&#10;Description automatically generated">
            <a:extLst>
              <a:ext uri="{FF2B5EF4-FFF2-40B4-BE49-F238E27FC236}">
                <a16:creationId xmlns:a16="http://schemas.microsoft.com/office/drawing/2014/main" id="{A1AE87CD-A1F3-B74E-9862-295B1CFD0C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488059">
            <a:off x="9736342" y="671314"/>
            <a:ext cx="800964" cy="82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04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F6506-1963-6C4D-BFB6-39BCFA20D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486" y="3313380"/>
            <a:ext cx="10577028" cy="142176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Tasks &amp; Progress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D1812B-8E1F-5C4B-9651-95EED61ED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37115-E432-7D45-B4CD-ACEA1DE5722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817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13ACD-1A50-C44C-B011-51907BEAA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F056D-5B91-AD4C-9031-607B02618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1780674"/>
            <a:ext cx="11216272" cy="481938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Data collection: </a:t>
            </a:r>
            <a:r>
              <a:rPr lang="en-US" sz="2000" dirty="0"/>
              <a:t>Developed data collection instrument and started data collection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Internal data collection (NPS data and POCs): </a:t>
            </a:r>
          </a:p>
          <a:p>
            <a:pPr lvl="1"/>
            <a:r>
              <a:rPr lang="en-US" dirty="0"/>
              <a:t>Past research projects &amp; student thesis </a:t>
            </a:r>
          </a:p>
          <a:p>
            <a:pPr lvl="1"/>
            <a:r>
              <a:rPr lang="en-US" dirty="0"/>
              <a:t>Discussions with USN/USMC students</a:t>
            </a:r>
          </a:p>
          <a:p>
            <a:pPr lvl="1"/>
            <a:r>
              <a:rPr lang="en-US" dirty="0"/>
              <a:t>Discussions with USCG students: identified 70 past and current USCG students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External data collection: </a:t>
            </a:r>
          </a:p>
          <a:p>
            <a:pPr lvl="1"/>
            <a:r>
              <a:rPr lang="en-US" dirty="0"/>
              <a:t>USN: (1) Online information, (2) Visit to training sites, (3) Interviews</a:t>
            </a:r>
          </a:p>
          <a:p>
            <a:pPr lvl="1"/>
            <a:r>
              <a:rPr lang="en-US" dirty="0"/>
              <a:t>USMC: (1) Collected ONR data sets, and data from LtCol Jesse </a:t>
            </a:r>
            <a:r>
              <a:rPr lang="en-US" dirty="0" err="1"/>
              <a:t>Attig</a:t>
            </a:r>
            <a:r>
              <a:rPr lang="en-US" dirty="0"/>
              <a:t> (MCAGCC, Twentynine Palms, CA), (2) Visits to training sites, (Interviews)</a:t>
            </a:r>
          </a:p>
          <a:p>
            <a:pPr lvl="1"/>
            <a:r>
              <a:rPr lang="en-US" dirty="0"/>
              <a:t>USCG: Visits to USCG stations in Monterey, CA and Alameda, CA </a:t>
            </a:r>
          </a:p>
          <a:p>
            <a:pPr lvl="1"/>
            <a:r>
              <a:rPr lang="en-US" dirty="0"/>
              <a:t>USCG: Mission sets and skill sets, report and catalogue on current training solutions, training gaps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32C3F-4C2E-324B-BD7F-2AF8D2D1F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37115-E432-7D45-B4CD-ACEA1DE5722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919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A71E8-BAF7-D743-86CF-12638EC87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Invaluable support from MOVES alumni: Thank you for your support!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42C76-219C-8F40-A4B8-6B1515EF3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2375065"/>
            <a:ext cx="10577029" cy="3836892"/>
          </a:xfrm>
        </p:spPr>
        <p:txBody>
          <a:bodyPr/>
          <a:lstStyle/>
          <a:p>
            <a:r>
              <a:rPr lang="en-US" dirty="0"/>
              <a:t>LtCol Jesse </a:t>
            </a:r>
            <a:r>
              <a:rPr lang="en-US" dirty="0" err="1"/>
              <a:t>Attig</a:t>
            </a:r>
            <a:r>
              <a:rPr lang="en-US" dirty="0"/>
              <a:t>, MCAGCC, Twentynine Palms, CA</a:t>
            </a:r>
          </a:p>
          <a:p>
            <a:r>
              <a:rPr lang="en-US" dirty="0"/>
              <a:t>LtCol Francis </a:t>
            </a:r>
            <a:r>
              <a:rPr lang="en-US" dirty="0" err="1"/>
              <a:t>Pascucci</a:t>
            </a:r>
            <a:r>
              <a:rPr lang="en-US" dirty="0"/>
              <a:t>, MATSS Camp Pendleton OIC, 3d MAW Aviation Training System, CA</a:t>
            </a:r>
          </a:p>
          <a:p>
            <a:r>
              <a:rPr lang="en-US" dirty="0"/>
              <a:t>LCDR Daniel Cane, TACTRAGRUPAC N7, Point Loma, CA</a:t>
            </a:r>
          </a:p>
          <a:p>
            <a:r>
              <a:rPr lang="en-US" dirty="0"/>
              <a:t>Maj Michael Donaldson, Synthetic Training Integration and Management Branch Head, Range and Training Programs Division (RTPD), TECOM, Quantico, VA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F80E2-3388-0848-97F9-BBBE2AEC7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37115-E432-7D45-B4CD-ACEA1DE5722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524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EB277E0530294C96B13BD21CE558BB" ma:contentTypeVersion="10" ma:contentTypeDescription="Create a new document." ma:contentTypeScope="" ma:versionID="50b272beb28592322a850bbf2cf11af7">
  <xsd:schema xmlns:xsd="http://www.w3.org/2001/XMLSchema" xmlns:xs="http://www.w3.org/2001/XMLSchema" xmlns:p="http://schemas.microsoft.com/office/2006/metadata/properties" xmlns:ns2="f992dbaa-8c3b-47d8-854f-76b516a757cc" xmlns:ns3="20ea6ae9-5fb6-41f6-9e84-b92872b4e709" targetNamespace="http://schemas.microsoft.com/office/2006/metadata/properties" ma:root="true" ma:fieldsID="395f64a939a4ad0af7eda84f7ac0434a" ns2:_="" ns3:_="">
    <xsd:import namespace="f992dbaa-8c3b-47d8-854f-76b516a757cc"/>
    <xsd:import namespace="20ea6ae9-5fb6-41f6-9e84-b92872b4e7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92dbaa-8c3b-47d8-854f-76b516a757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d3d128b-9ae0-43bc-bb56-1c88709221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ea6ae9-5fb6-41f6-9e84-b92872b4e70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f21f76e-8a9f-4532-9e41-099a85330760}" ma:internalName="TaxCatchAll" ma:showField="CatchAllData" ma:web="20ea6ae9-5fb6-41f6-9e84-b92872b4e7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992dbaa-8c3b-47d8-854f-76b516a757cc">
      <Terms xmlns="http://schemas.microsoft.com/office/infopath/2007/PartnerControls"/>
    </lcf76f155ced4ddcb4097134ff3c332f>
    <TaxCatchAll xmlns="20ea6ae9-5fb6-41f6-9e84-b92872b4e709" xsi:nil="true"/>
  </documentManagement>
</p:properties>
</file>

<file path=customXml/itemProps1.xml><?xml version="1.0" encoding="utf-8"?>
<ds:datastoreItem xmlns:ds="http://schemas.openxmlformats.org/officeDocument/2006/customXml" ds:itemID="{62108CA0-C18E-4A02-BBDD-44A2E1309222}"/>
</file>

<file path=customXml/itemProps2.xml><?xml version="1.0" encoding="utf-8"?>
<ds:datastoreItem xmlns:ds="http://schemas.openxmlformats.org/officeDocument/2006/customXml" ds:itemID="{5BA59254-CB4D-4CA2-939B-B4B0752425BB}"/>
</file>

<file path=customXml/itemProps3.xml><?xml version="1.0" encoding="utf-8"?>
<ds:datastoreItem xmlns:ds="http://schemas.openxmlformats.org/officeDocument/2006/customXml" ds:itemID="{42BA6AE3-FD94-406E-8B3B-36BC73F1E619}"/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4841</TotalTime>
  <Words>2790</Words>
  <Application>Microsoft Macintosh PowerPoint</Application>
  <PresentationFormat>Widescreen</PresentationFormat>
  <Paragraphs>219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Tw Cen MT</vt:lpstr>
      <vt:lpstr>Circuit</vt:lpstr>
      <vt:lpstr>Utilizing Virtual and Augmented Reality to Augment Real World Operational Training to Improve Proficiency</vt:lpstr>
      <vt:lpstr>outline</vt:lpstr>
      <vt:lpstr>Project basics</vt:lpstr>
      <vt:lpstr>Project Team</vt:lpstr>
      <vt:lpstr>Research objective and research Questions</vt:lpstr>
      <vt:lpstr>methodology</vt:lpstr>
      <vt:lpstr>Tasks &amp; Progress</vt:lpstr>
      <vt:lpstr>DATA collection</vt:lpstr>
      <vt:lpstr>Invaluable support from MOVES alumni: Thank you for your support!</vt:lpstr>
      <vt:lpstr>USN/USCG training solution: data collection instrument</vt:lpstr>
      <vt:lpstr>Field Visits</vt:lpstr>
      <vt:lpstr>Visit to USCG Station Monterey</vt:lpstr>
      <vt:lpstr>Solution space</vt:lpstr>
      <vt:lpstr>Starting point: USCG Missions and skill set</vt:lpstr>
      <vt:lpstr>Solution space: identify optimal mapping</vt:lpstr>
      <vt:lpstr>Solution space: TERRAIN AND Scenario development tools</vt:lpstr>
      <vt:lpstr>Solution space: Include simulators</vt:lpstr>
      <vt:lpstr>Solution space: include Usn/USMC programs and approaches</vt:lpstr>
      <vt:lpstr>Solution space: generate Future program guidance</vt:lpstr>
      <vt:lpstr>Q &amp; A</vt:lpstr>
      <vt:lpstr>references</vt:lpstr>
      <vt:lpstr>Past thesis focused on USN training needs (1 of 2)</vt:lpstr>
      <vt:lpstr>Past thesis focused on USN training needs (2 of 2)</vt:lpstr>
      <vt:lpstr>Leveraging past research projects</vt:lpstr>
    </vt:vector>
  </TitlesOfParts>
  <Manager/>
  <Company>CS/MOVES, NPS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subject/>
  <dc:creator>Sadagic, Amela (CIV), Ph.D.</dc:creator>
  <cp:keywords/>
  <dc:description/>
  <cp:lastModifiedBy>Sadagic, Amela (CIV)</cp:lastModifiedBy>
  <cp:revision>124</cp:revision>
  <dcterms:created xsi:type="dcterms:W3CDTF">2020-09-09T07:12:18Z</dcterms:created>
  <dcterms:modified xsi:type="dcterms:W3CDTF">2022-05-25T17:18:14Z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0x01010049EB277E0530294C96B13BD21CE558BB</vt:lpwstr>
  </property>
</Properties>
</file>