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35"/>
  </p:handoutMasterIdLst>
  <p:sldIdLst>
    <p:sldId id="256" r:id="rId5"/>
    <p:sldId id="257" r:id="rId6"/>
    <p:sldId id="289" r:id="rId7"/>
    <p:sldId id="281" r:id="rId8"/>
    <p:sldId id="282" r:id="rId9"/>
    <p:sldId id="283" r:id="rId10"/>
    <p:sldId id="259" r:id="rId11"/>
    <p:sldId id="284" r:id="rId12"/>
    <p:sldId id="288" r:id="rId13"/>
    <p:sldId id="287" r:id="rId14"/>
    <p:sldId id="286" r:id="rId15"/>
    <p:sldId id="267" r:id="rId16"/>
    <p:sldId id="264" r:id="rId17"/>
    <p:sldId id="279" r:id="rId18"/>
    <p:sldId id="278" r:id="rId19"/>
    <p:sldId id="266" r:id="rId20"/>
    <p:sldId id="268" r:id="rId21"/>
    <p:sldId id="269" r:id="rId22"/>
    <p:sldId id="270" r:id="rId23"/>
    <p:sldId id="271" r:id="rId24"/>
    <p:sldId id="272" r:id="rId25"/>
    <p:sldId id="273" r:id="rId26"/>
    <p:sldId id="265" r:id="rId27"/>
    <p:sldId id="274" r:id="rId28"/>
    <p:sldId id="275" r:id="rId29"/>
    <p:sldId id="276" r:id="rId30"/>
    <p:sldId id="285" r:id="rId31"/>
    <p:sldId id="277" r:id="rId32"/>
    <p:sldId id="280"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FDFF"/>
    <a:srgbClr val="D5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9" autoAdjust="0"/>
    <p:restoredTop sz="94660"/>
  </p:normalViewPr>
  <p:slideViewPr>
    <p:cSldViewPr snapToGrid="0">
      <p:cViewPr varScale="1">
        <p:scale>
          <a:sx n="96" d="100"/>
          <a:sy n="96" d="100"/>
        </p:scale>
        <p:origin x="184" y="3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07" d="100"/>
          <a:sy n="107" d="100"/>
        </p:scale>
        <p:origin x="2196"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17F3E9-4C52-4608-9B3C-C8A34129B175}" type="datetimeFigureOut">
              <a:rPr lang="en-US" smtClean="0"/>
              <a:t>5/24/22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76AB1C-59F8-470D-BD0A-E626F520FD75}" type="slidenum">
              <a:rPr lang="en-US" smtClean="0"/>
              <a:t>‹#›</a:t>
            </a:fld>
            <a:endParaRPr lang="en-US"/>
          </a:p>
        </p:txBody>
      </p:sp>
    </p:spTree>
    <p:extLst>
      <p:ext uri="{BB962C8B-B14F-4D97-AF65-F5344CB8AC3E}">
        <p14:creationId xmlns:p14="http://schemas.microsoft.com/office/powerpoint/2010/main" val="418360569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807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782271"/>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sadagic@nps.edu"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douglas.vanbossuyt@nps.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82309" y="955040"/>
            <a:ext cx="8571851" cy="2677656"/>
          </a:xfrm>
          <a:prstGeom prst="rect">
            <a:avLst/>
          </a:prstGeom>
          <a:noFill/>
        </p:spPr>
        <p:txBody>
          <a:bodyPr wrap="square" rtlCol="0">
            <a:spAutoFit/>
          </a:bodyPr>
          <a:lstStyle/>
          <a:p>
            <a:r>
              <a:rPr lang="en-US" sz="5600" dirty="0">
                <a:solidFill>
                  <a:schemeClr val="bg1"/>
                </a:solidFill>
                <a:latin typeface="Franklin Gothic Heavy" panose="020B0903020102020204" pitchFamily="34" charset="0"/>
              </a:rPr>
              <a:t>Consortium for Additive Manufacturing Research and Education - CAMRE</a:t>
            </a:r>
          </a:p>
        </p:txBody>
      </p:sp>
      <p:sp>
        <p:nvSpPr>
          <p:cNvPr id="8" name="TextBox 7"/>
          <p:cNvSpPr txBox="1"/>
          <p:nvPr/>
        </p:nvSpPr>
        <p:spPr>
          <a:xfrm>
            <a:off x="582309" y="4411892"/>
            <a:ext cx="8226411" cy="769441"/>
          </a:xfrm>
          <a:prstGeom prst="rect">
            <a:avLst/>
          </a:prstGeom>
          <a:noFill/>
        </p:spPr>
        <p:txBody>
          <a:bodyPr wrap="square" rtlCol="0">
            <a:spAutoFit/>
          </a:bodyPr>
          <a:lstStyle/>
          <a:p>
            <a:r>
              <a:rPr lang="en-US" sz="4400" dirty="0">
                <a:solidFill>
                  <a:schemeClr val="bg1"/>
                </a:solidFill>
                <a:latin typeface="+mj-lt"/>
              </a:rPr>
              <a:t>A. Sadagic, D. Van </a:t>
            </a:r>
            <a:r>
              <a:rPr lang="en-US" sz="4400" dirty="0" err="1">
                <a:solidFill>
                  <a:schemeClr val="bg1"/>
                </a:solidFill>
                <a:latin typeface="+mj-lt"/>
              </a:rPr>
              <a:t>Bossuyt</a:t>
            </a:r>
            <a:endParaRPr lang="en-US" sz="4400" dirty="0">
              <a:solidFill>
                <a:schemeClr val="bg1"/>
              </a:solidFill>
              <a:latin typeface="+mj-lt"/>
            </a:endParaRPr>
          </a:p>
        </p:txBody>
      </p:sp>
      <p:sp>
        <p:nvSpPr>
          <p:cNvPr id="9" name="TextBox 8"/>
          <p:cNvSpPr txBox="1"/>
          <p:nvPr/>
        </p:nvSpPr>
        <p:spPr>
          <a:xfrm>
            <a:off x="9727193" y="6247439"/>
            <a:ext cx="2464807" cy="461665"/>
          </a:xfrm>
          <a:prstGeom prst="rect">
            <a:avLst/>
          </a:prstGeom>
          <a:noFill/>
        </p:spPr>
        <p:txBody>
          <a:bodyPr wrap="square" rtlCol="0">
            <a:spAutoFit/>
          </a:bodyPr>
          <a:lstStyle/>
          <a:p>
            <a:r>
              <a:rPr lang="en-US" sz="2400" dirty="0">
                <a:solidFill>
                  <a:schemeClr val="bg1"/>
                </a:solidFill>
                <a:latin typeface="+mj-lt"/>
              </a:rPr>
              <a:t>25 May 2022</a:t>
            </a:r>
          </a:p>
        </p:txBody>
      </p:sp>
      <p:sp>
        <p:nvSpPr>
          <p:cNvPr id="10" name="TextBox 9"/>
          <p:cNvSpPr txBox="1"/>
          <p:nvPr/>
        </p:nvSpPr>
        <p:spPr>
          <a:xfrm>
            <a:off x="582309" y="5181333"/>
            <a:ext cx="8399131" cy="523220"/>
          </a:xfrm>
          <a:prstGeom prst="rect">
            <a:avLst/>
          </a:prstGeom>
          <a:noFill/>
        </p:spPr>
        <p:txBody>
          <a:bodyPr wrap="square" rtlCol="0">
            <a:spAutoFit/>
          </a:bodyPr>
          <a:lstStyle/>
          <a:p>
            <a:r>
              <a:rPr lang="en-US" sz="2800" dirty="0">
                <a:solidFill>
                  <a:schemeClr val="bg1"/>
                </a:solidFill>
                <a:latin typeface="+mj-lt"/>
                <a:hlinkClick r:id="rId3"/>
              </a:rPr>
              <a:t>asadagic@nps.edu</a:t>
            </a:r>
            <a:r>
              <a:rPr lang="en-US" sz="2800" dirty="0">
                <a:solidFill>
                  <a:schemeClr val="bg1"/>
                </a:solidFill>
                <a:latin typeface="+mj-lt"/>
              </a:rPr>
              <a:t>, </a:t>
            </a:r>
            <a:r>
              <a:rPr lang="en-US" sz="2800" dirty="0">
                <a:solidFill>
                  <a:schemeClr val="bg1"/>
                </a:solidFill>
                <a:latin typeface="+mj-lt"/>
                <a:hlinkClick r:id="rId4"/>
              </a:rPr>
              <a:t>douglas.vanbossuyt@nps.edu</a:t>
            </a:r>
            <a:r>
              <a:rPr lang="en-US" sz="2800" dirty="0">
                <a:solidFill>
                  <a:schemeClr val="bg1"/>
                </a:solidFill>
                <a:latin typeface="+mj-lt"/>
              </a:rPr>
              <a:t>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1229" y="955040"/>
            <a:ext cx="2376593" cy="4693920"/>
          </a:xfrm>
          <a:prstGeom prst="rect">
            <a:avLst/>
          </a:prstGeom>
        </p:spPr>
      </p:pic>
    </p:spTree>
    <p:extLst>
      <p:ext uri="{BB962C8B-B14F-4D97-AF65-F5344CB8AC3E}">
        <p14:creationId xmlns:p14="http://schemas.microsoft.com/office/powerpoint/2010/main" val="2815792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Collaboration with DON</a:t>
            </a:r>
          </a:p>
        </p:txBody>
      </p:sp>
      <p:sp>
        <p:nvSpPr>
          <p:cNvPr id="3" name="TextBox 2"/>
          <p:cNvSpPr txBox="1"/>
          <p:nvPr/>
        </p:nvSpPr>
        <p:spPr>
          <a:xfrm>
            <a:off x="414300" y="1247602"/>
            <a:ext cx="10863300" cy="4108817"/>
          </a:xfrm>
          <a:prstGeom prst="rect">
            <a:avLst/>
          </a:prstGeom>
          <a:noFill/>
        </p:spPr>
        <p:txBody>
          <a:bodyPr wrap="square" rtlCol="0">
            <a:spAutoFit/>
          </a:bodyPr>
          <a:lstStyle/>
          <a:p>
            <a:pPr marL="295275" indent="-295275">
              <a:buFont typeface="+mj-lt"/>
              <a:buAutoNum type="arabicPeriod"/>
            </a:pPr>
            <a:r>
              <a:rPr lang="en-US" sz="2200" b="1" dirty="0">
                <a:solidFill>
                  <a:schemeClr val="bg2"/>
                </a:solidFill>
              </a:rPr>
              <a:t>NPS CAM is a core member of Navy Additive Manufacturing Executive Committee – NAM EXCOMM, </a:t>
            </a:r>
            <a:r>
              <a:rPr lang="en-US" sz="2200" dirty="0">
                <a:solidFill>
                  <a:schemeClr val="bg2"/>
                </a:solidFill>
              </a:rPr>
              <a:t>a DON forum of AM users coordinated by N4. The group meets bi-weekly to plan and coordinate DON initiatives in AM domain.</a:t>
            </a:r>
          </a:p>
          <a:p>
            <a:pPr marL="693738" lvl="1" indent="-236538">
              <a:buFont typeface="Arial" panose="020B0604020202020204" pitchFamily="34" charset="0"/>
              <a:buChar char="•"/>
            </a:pPr>
            <a:r>
              <a:rPr lang="en-US" dirty="0">
                <a:solidFill>
                  <a:schemeClr val="bg2"/>
                </a:solidFill>
              </a:rPr>
              <a:t>Core members: OPNAV N4, ASSTSECNAV RDA, NAVSEA, NAVAIR, NAVFAC, NAVSUP, NAVWAR, NSWC, NAWCAD, NIWC PACIFIC, NFEXWC PHE, ONR, NPS, and others.</a:t>
            </a:r>
          </a:p>
          <a:p>
            <a:pPr marL="693738" lvl="1" indent="-236538">
              <a:buFont typeface="Arial" panose="020B0604020202020204" pitchFamily="34" charset="0"/>
              <a:buChar char="•"/>
            </a:pPr>
            <a:r>
              <a:rPr lang="en-US" dirty="0">
                <a:solidFill>
                  <a:schemeClr val="bg2"/>
                </a:solidFill>
              </a:rPr>
              <a:t>Extended group includes active duty units and other directorates.</a:t>
            </a:r>
          </a:p>
          <a:p>
            <a:pPr marL="295275" indent="-295275">
              <a:spcBef>
                <a:spcPts val="600"/>
              </a:spcBef>
              <a:buFont typeface="+mj-lt"/>
              <a:buAutoNum type="arabicPeriod"/>
            </a:pPr>
            <a:r>
              <a:rPr lang="en-US" sz="2200" b="1" dirty="0">
                <a:solidFill>
                  <a:schemeClr val="bg2"/>
                </a:solidFill>
              </a:rPr>
              <a:t>Repeated visits, data collection and studies conducted by Dr. Amela Sadagic and her students with AM innovation cells. </a:t>
            </a:r>
          </a:p>
          <a:p>
            <a:pPr marL="295275" indent="-295275">
              <a:spcBef>
                <a:spcPts val="600"/>
              </a:spcBef>
              <a:buFont typeface="+mj-lt"/>
              <a:buAutoNum type="arabicPeriod"/>
            </a:pPr>
            <a:r>
              <a:rPr lang="en-US" sz="2200" b="1" dirty="0">
                <a:solidFill>
                  <a:schemeClr val="bg2"/>
                </a:solidFill>
              </a:rPr>
              <a:t>Visited: </a:t>
            </a:r>
            <a:r>
              <a:rPr lang="en-US" sz="2200" dirty="0">
                <a:solidFill>
                  <a:schemeClr val="bg2"/>
                </a:solidFill>
              </a:rPr>
              <a:t>USS America, USS Boxer, USCGC Hawksbill, USCG Station Monterey, CA</a:t>
            </a:r>
          </a:p>
          <a:p>
            <a:pPr marL="295275" indent="-295275">
              <a:spcBef>
                <a:spcPts val="600"/>
              </a:spcBef>
              <a:buFont typeface="+mj-lt"/>
              <a:buAutoNum type="arabicPeriod"/>
            </a:pPr>
            <a:r>
              <a:rPr lang="en-US" sz="2200" dirty="0">
                <a:solidFill>
                  <a:schemeClr val="bg2"/>
                </a:solidFill>
              </a:rPr>
              <a:t>Upcoming deployment of </a:t>
            </a:r>
            <a:r>
              <a:rPr lang="en-US" sz="2200" dirty="0" err="1">
                <a:solidFill>
                  <a:schemeClr val="bg2"/>
                </a:solidFill>
              </a:rPr>
              <a:t>ElemX</a:t>
            </a:r>
            <a:r>
              <a:rPr lang="en-US" sz="2200" dirty="0">
                <a:solidFill>
                  <a:schemeClr val="bg2"/>
                </a:solidFill>
              </a:rPr>
              <a:t> metal printer onboard Navy ship </a:t>
            </a:r>
            <a:r>
              <a:rPr lang="en-US" sz="2200" dirty="0">
                <a:solidFill>
                  <a:schemeClr val="bg2"/>
                </a:solidFill>
                <a:sym typeface="Wingdings" pitchFamily="2" charset="2"/>
              </a:rPr>
              <a:t>Twin printer experiment </a:t>
            </a:r>
            <a:endParaRPr lang="en-US" sz="2200" dirty="0">
              <a:solidFill>
                <a:schemeClr val="bg2"/>
              </a:solidFill>
            </a:endParaRPr>
          </a:p>
          <a:p>
            <a:endParaRPr lang="en-US" sz="1600" dirty="0">
              <a:solidFill>
                <a:schemeClr val="bg2"/>
              </a:solidFill>
            </a:endParaRPr>
          </a:p>
        </p:txBody>
      </p:sp>
      <p:pic>
        <p:nvPicPr>
          <p:cNvPr id="4" name="Picture 3" descr="A group of men standing in front of a black truck&#10;&#10;Description automatically generated with low confidence">
            <a:extLst>
              <a:ext uri="{FF2B5EF4-FFF2-40B4-BE49-F238E27FC236}">
                <a16:creationId xmlns:a16="http://schemas.microsoft.com/office/drawing/2014/main" id="{0FD80AD1-2F56-A348-B962-F8BD3850FA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576"/>
          <a:stretch/>
        </p:blipFill>
        <p:spPr>
          <a:xfrm>
            <a:off x="3544956" y="4933486"/>
            <a:ext cx="5102087" cy="18551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9299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1446550"/>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Past Visits and Data Collection in Naval AM Labs</a:t>
            </a:r>
          </a:p>
        </p:txBody>
      </p:sp>
      <p:sp>
        <p:nvSpPr>
          <p:cNvPr id="3" name="TextBox 2"/>
          <p:cNvSpPr txBox="1"/>
          <p:nvPr/>
        </p:nvSpPr>
        <p:spPr>
          <a:xfrm>
            <a:off x="414301" y="1592160"/>
            <a:ext cx="7033421" cy="5016758"/>
          </a:xfrm>
          <a:prstGeom prst="rect">
            <a:avLst/>
          </a:prstGeom>
          <a:noFill/>
        </p:spPr>
        <p:txBody>
          <a:bodyPr wrap="square" rtlCol="0">
            <a:spAutoFit/>
          </a:bodyPr>
          <a:lstStyle/>
          <a:p>
            <a:pPr marL="457200" indent="-457200">
              <a:buFont typeface="+mj-lt"/>
              <a:buAutoNum type="arabicPeriod"/>
            </a:pPr>
            <a:r>
              <a:rPr lang="en-US" sz="2000" dirty="0">
                <a:solidFill>
                  <a:schemeClr val="bg2"/>
                </a:solidFill>
              </a:rPr>
              <a:t>Mid Atlantic Regional Maintenance Center (MARMC), Norfolk, VA</a:t>
            </a:r>
          </a:p>
          <a:p>
            <a:pPr marL="457200" indent="-457200">
              <a:buFont typeface="+mj-lt"/>
              <a:buAutoNum type="arabicPeriod"/>
            </a:pPr>
            <a:r>
              <a:rPr lang="en-US" sz="2000" dirty="0">
                <a:solidFill>
                  <a:schemeClr val="bg2"/>
                </a:solidFill>
              </a:rPr>
              <a:t>SW Regional Maintenance Center (SWRMAC), San Diego, CA</a:t>
            </a:r>
          </a:p>
          <a:p>
            <a:pPr marL="457200" indent="-457200">
              <a:buFont typeface="+mj-lt"/>
              <a:buAutoNum type="arabicPeriod"/>
            </a:pPr>
            <a:r>
              <a:rPr lang="en-US" sz="2000" dirty="0">
                <a:solidFill>
                  <a:schemeClr val="bg2"/>
                </a:solidFill>
              </a:rPr>
              <a:t>NAVFAC, Port Hueneme, CA</a:t>
            </a:r>
          </a:p>
          <a:p>
            <a:pPr marL="457200" indent="-457200">
              <a:buFont typeface="+mj-lt"/>
              <a:buAutoNum type="arabicPeriod"/>
            </a:pPr>
            <a:r>
              <a:rPr lang="en-US" sz="2000" dirty="0">
                <a:solidFill>
                  <a:schemeClr val="bg2"/>
                </a:solidFill>
              </a:rPr>
              <a:t>Naval Expeditionary Construction Force (NECF),Port Hueneme, CA</a:t>
            </a:r>
          </a:p>
          <a:p>
            <a:pPr marL="457200" indent="-457200">
              <a:buFont typeface="+mj-lt"/>
              <a:buAutoNum type="arabicPeriod"/>
            </a:pPr>
            <a:r>
              <a:rPr lang="en-US" sz="2000" dirty="0">
                <a:solidFill>
                  <a:schemeClr val="bg2"/>
                </a:solidFill>
              </a:rPr>
              <a:t>FRCMA Det Patuxent River, MD</a:t>
            </a:r>
          </a:p>
          <a:p>
            <a:pPr marL="457200" indent="-457200">
              <a:buFont typeface="+mj-lt"/>
              <a:buAutoNum type="arabicPeriod"/>
            </a:pPr>
            <a:r>
              <a:rPr lang="en-US" sz="2000" dirty="0">
                <a:solidFill>
                  <a:schemeClr val="bg2"/>
                </a:solidFill>
              </a:rPr>
              <a:t>NAVAIR, Patuxent River, MD</a:t>
            </a:r>
          </a:p>
          <a:p>
            <a:pPr marL="457200" indent="-457200">
              <a:buFont typeface="+mj-lt"/>
              <a:buAutoNum type="arabicPeriod"/>
            </a:pPr>
            <a:r>
              <a:rPr lang="en-US" sz="2000" dirty="0">
                <a:solidFill>
                  <a:schemeClr val="bg2"/>
                </a:solidFill>
              </a:rPr>
              <a:t>USMC Systems Command, Quantico, VA</a:t>
            </a:r>
          </a:p>
          <a:p>
            <a:pPr marL="457200" indent="-457200">
              <a:buFont typeface="+mj-lt"/>
              <a:buAutoNum type="arabicPeriod"/>
            </a:pPr>
            <a:r>
              <a:rPr lang="en-US" sz="2000" dirty="0">
                <a:solidFill>
                  <a:schemeClr val="bg2"/>
                </a:solidFill>
              </a:rPr>
              <a:t>FabLab, MCAGCC, Twentynine Palms, CA</a:t>
            </a:r>
          </a:p>
          <a:p>
            <a:pPr marL="457200" indent="-457200">
              <a:buFont typeface="+mj-lt"/>
              <a:buAutoNum type="arabicPeriod"/>
            </a:pPr>
            <a:r>
              <a:rPr lang="en-US" sz="2000" dirty="0">
                <a:solidFill>
                  <a:schemeClr val="bg2"/>
                </a:solidFill>
              </a:rPr>
              <a:t>Marine Corps Air Station (MCAS), Cherry Point, NC</a:t>
            </a:r>
          </a:p>
          <a:p>
            <a:pPr marL="457200" indent="-457200">
              <a:buFont typeface="+mj-lt"/>
              <a:buAutoNum type="arabicPeriod"/>
            </a:pPr>
            <a:r>
              <a:rPr lang="en-US" sz="2000" dirty="0">
                <a:solidFill>
                  <a:schemeClr val="bg2"/>
                </a:solidFill>
              </a:rPr>
              <a:t>X-FAB, Camp Lejeune, NC</a:t>
            </a:r>
          </a:p>
          <a:p>
            <a:pPr marL="457200" indent="-457200">
              <a:buFont typeface="+mj-lt"/>
              <a:buAutoNum type="arabicPeriod"/>
            </a:pPr>
            <a:r>
              <a:rPr lang="en-US" sz="2000" dirty="0">
                <a:solidFill>
                  <a:schemeClr val="bg2"/>
                </a:solidFill>
              </a:rPr>
              <a:t>Camp Pendleton, CA</a:t>
            </a:r>
          </a:p>
          <a:p>
            <a:pPr marL="457200" indent="-457200">
              <a:buFont typeface="+mj-lt"/>
              <a:buAutoNum type="arabicPeriod"/>
            </a:pPr>
            <a:r>
              <a:rPr lang="en-US" sz="2000" dirty="0">
                <a:solidFill>
                  <a:schemeClr val="bg2"/>
                </a:solidFill>
              </a:rPr>
              <a:t>Ships: USS Makin Island, USS America, USS Boxer, USCGC Hawksbill</a:t>
            </a:r>
          </a:p>
        </p:txBody>
      </p:sp>
      <p:pic>
        <p:nvPicPr>
          <p:cNvPr id="8" name="Picture 2">
            <a:extLst>
              <a:ext uri="{FF2B5EF4-FFF2-40B4-BE49-F238E27FC236}">
                <a16:creationId xmlns:a16="http://schemas.microsoft.com/office/drawing/2014/main" id="{E8B3D5CB-E485-B040-9E81-1183F95A583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57255" y="1446238"/>
            <a:ext cx="1541939" cy="2057083"/>
          </a:xfrm>
          <a:prstGeom prst="rect">
            <a:avLst/>
          </a:prstGeom>
          <a:noFill/>
          <a:ln>
            <a:noFill/>
          </a:ln>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A90965B-8CFA-A04C-9505-7758AA6812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200" y="1431793"/>
            <a:ext cx="1094899" cy="2060575"/>
          </a:xfrm>
          <a:prstGeom prst="rect">
            <a:avLst/>
          </a:prstGeom>
          <a:noFill/>
          <a:ln>
            <a:noFill/>
          </a:ln>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E6FDCD5-4532-3A44-8252-79FEA1457B6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57255" y="3648765"/>
            <a:ext cx="2524154" cy="1508760"/>
          </a:xfrm>
          <a:prstGeom prst="rect">
            <a:avLst/>
          </a:prstGeom>
          <a:noFill/>
          <a:ln>
            <a:noFill/>
          </a:ln>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8C91E1E-E938-004C-B06B-0839A47348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46105" y="1431793"/>
            <a:ext cx="1355090" cy="2060575"/>
          </a:xfrm>
          <a:prstGeom prst="rect">
            <a:avLst/>
          </a:prstGeom>
          <a:noFill/>
          <a:ln>
            <a:noFill/>
          </a:ln>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F17F56B5-4BC3-AF48-B188-60F71135FAE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66518" y="3648765"/>
            <a:ext cx="1647990" cy="1508760"/>
          </a:xfrm>
          <a:prstGeom prst="rect">
            <a:avLst/>
          </a:prstGeom>
          <a:noFill/>
          <a:ln>
            <a:noFill/>
          </a:ln>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a:extLst>
              <a:ext uri="{FF2B5EF4-FFF2-40B4-BE49-F238E27FC236}">
                <a16:creationId xmlns:a16="http://schemas.microsoft.com/office/drawing/2014/main" id="{7C0C715E-F459-394A-AC1E-1BD83BB8307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46167" y="5302325"/>
            <a:ext cx="2367598" cy="1477495"/>
          </a:xfrm>
          <a:prstGeom prst="rect">
            <a:avLst/>
          </a:prstGeom>
          <a:noFill/>
          <a:ln>
            <a:noFill/>
          </a:ln>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a:extLst>
              <a:ext uri="{FF2B5EF4-FFF2-40B4-BE49-F238E27FC236}">
                <a16:creationId xmlns:a16="http://schemas.microsoft.com/office/drawing/2014/main" id="{29DACFA6-A695-6242-8C2C-4EA1298F6EEF}"/>
              </a:ext>
            </a:extLst>
          </p:cNvPr>
          <p:cNvPicPr>
            <a:picLocks noChangeAspect="1"/>
          </p:cNvPicPr>
          <p:nvPr/>
        </p:nvPicPr>
        <p:blipFill>
          <a:blip r:embed="rId8" cstate="screen">
            <a:extLst>
              <a:ext uri="{28A0092B-C50C-407E-A947-70E740481C1C}">
                <a14:useLocalDpi xmlns:a14="http://schemas.microsoft.com/office/drawing/2010/main"/>
              </a:ext>
            </a:extLst>
          </a:blip>
          <a:srcRect r="5138" b="4997"/>
          <a:stretch>
            <a:fillRect/>
          </a:stretch>
        </p:blipFill>
        <p:spPr bwMode="auto">
          <a:xfrm>
            <a:off x="7852078" y="5278449"/>
            <a:ext cx="1673122" cy="1501371"/>
          </a:xfrm>
          <a:prstGeom prst="rect">
            <a:avLst/>
          </a:prstGeom>
          <a:noFill/>
          <a:ln w="9525">
            <a:solidFill>
              <a:schemeClr val="bg1"/>
            </a:solidFill>
            <a:miter lim="800000"/>
            <a:headEnd/>
            <a:tailEnd/>
          </a:ln>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70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20D01-C1F3-8042-B1DC-E8A40B123405}"/>
              </a:ext>
            </a:extLst>
          </p:cNvPr>
          <p:cNvSpPr txBox="1"/>
          <p:nvPr/>
        </p:nvSpPr>
        <p:spPr>
          <a:xfrm>
            <a:off x="883577" y="3542016"/>
            <a:ext cx="9503596" cy="1631216"/>
          </a:xfrm>
          <a:prstGeom prst="rect">
            <a:avLst/>
          </a:prstGeom>
          <a:noFill/>
        </p:spPr>
        <p:txBody>
          <a:bodyPr wrap="square" rtlCol="0">
            <a:spAutoFit/>
          </a:bodyPr>
          <a:lstStyle/>
          <a:p>
            <a:r>
              <a:rPr lang="en-US" sz="5000" b="1" dirty="0">
                <a:solidFill>
                  <a:schemeClr val="bg1"/>
                </a:solidFill>
                <a:latin typeface="+mj-lt"/>
              </a:rPr>
              <a:t>Additive Manufacturing from a Systems Engineering Perspective</a:t>
            </a:r>
            <a:endParaRPr lang="en-US" sz="5000" dirty="0">
              <a:solidFill>
                <a:schemeClr val="bg1"/>
              </a:solidFill>
              <a:latin typeface="+mj-lt"/>
            </a:endParaRPr>
          </a:p>
        </p:txBody>
      </p:sp>
    </p:spTree>
    <p:extLst>
      <p:ext uri="{BB962C8B-B14F-4D97-AF65-F5344CB8AC3E}">
        <p14:creationId xmlns:p14="http://schemas.microsoft.com/office/powerpoint/2010/main" val="96945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Motivation</a:t>
            </a:r>
          </a:p>
        </p:txBody>
      </p:sp>
      <p:sp>
        <p:nvSpPr>
          <p:cNvPr id="3" name="TextBox 2"/>
          <p:cNvSpPr txBox="1"/>
          <p:nvPr/>
        </p:nvSpPr>
        <p:spPr>
          <a:xfrm>
            <a:off x="480561" y="1388568"/>
            <a:ext cx="11230878" cy="4708981"/>
          </a:xfrm>
          <a:prstGeom prst="rect">
            <a:avLst/>
          </a:prstGeom>
          <a:noFill/>
        </p:spPr>
        <p:txBody>
          <a:bodyPr wrap="square" rtlCol="0">
            <a:spAutoFit/>
          </a:bodyPr>
          <a:lstStyle/>
          <a:p>
            <a:pPr>
              <a:spcBef>
                <a:spcPts val="1200"/>
              </a:spcBef>
              <a:spcAft>
                <a:spcPts val="600"/>
              </a:spcAft>
            </a:pPr>
            <a:r>
              <a:rPr lang="en-US" sz="3000" dirty="0">
                <a:solidFill>
                  <a:schemeClr val="bg2"/>
                </a:solidFill>
                <a:ea typeface="+mn-lt"/>
                <a:cs typeface="+mn-lt"/>
              </a:rPr>
              <a:t>For several years, the Navy and Marine Corps have been employing Additive Manufacturing (AM) capabilities to </a:t>
            </a:r>
            <a:r>
              <a:rPr lang="en-US" sz="3000" b="1" u="sng" dirty="0">
                <a:solidFill>
                  <a:schemeClr val="bg2"/>
                </a:solidFill>
                <a:ea typeface="+mn-lt"/>
                <a:cs typeface="+mn-lt"/>
              </a:rPr>
              <a:t>rapidly deliver warfighting equipment</a:t>
            </a:r>
            <a:r>
              <a:rPr lang="en-US" sz="3000" b="1" dirty="0">
                <a:solidFill>
                  <a:schemeClr val="bg2"/>
                </a:solidFill>
                <a:ea typeface="+mn-lt"/>
                <a:cs typeface="+mn-lt"/>
              </a:rPr>
              <a:t> </a:t>
            </a:r>
            <a:r>
              <a:rPr lang="en-US" sz="3000" dirty="0">
                <a:solidFill>
                  <a:schemeClr val="bg2"/>
                </a:solidFill>
                <a:ea typeface="+mn-lt"/>
                <a:cs typeface="+mn-lt"/>
              </a:rPr>
              <a:t>in operational environments. </a:t>
            </a:r>
            <a:endParaRPr lang="en-US" sz="3000" dirty="0">
              <a:solidFill>
                <a:schemeClr val="bg2"/>
              </a:solidFill>
              <a:cs typeface="Calibri"/>
            </a:endParaRPr>
          </a:p>
          <a:p>
            <a:pPr>
              <a:spcBef>
                <a:spcPts val="1200"/>
              </a:spcBef>
              <a:spcAft>
                <a:spcPts val="600"/>
              </a:spcAft>
            </a:pPr>
            <a:r>
              <a:rPr lang="en-US" sz="3000" dirty="0">
                <a:solidFill>
                  <a:schemeClr val="bg2"/>
                </a:solidFill>
                <a:ea typeface="+mn-lt"/>
                <a:cs typeface="+mn-lt"/>
              </a:rPr>
              <a:t>The use of AM will increase the level of warfighter </a:t>
            </a:r>
            <a:r>
              <a:rPr lang="en-US" sz="3000" b="1" u="sng" dirty="0">
                <a:solidFill>
                  <a:schemeClr val="bg2"/>
                </a:solidFill>
                <a:ea typeface="+mn-lt"/>
                <a:cs typeface="+mn-lt"/>
              </a:rPr>
              <a:t>readiness and self-sustainment</a:t>
            </a:r>
            <a:r>
              <a:rPr lang="en-US" sz="3000" dirty="0">
                <a:solidFill>
                  <a:schemeClr val="bg2"/>
                </a:solidFill>
                <a:ea typeface="+mn-lt"/>
                <a:cs typeface="+mn-lt"/>
              </a:rPr>
              <a:t>, allowing them to be more adaptive and reactive to the wartime environment.</a:t>
            </a:r>
          </a:p>
          <a:p>
            <a:pPr>
              <a:spcBef>
                <a:spcPts val="1200"/>
              </a:spcBef>
              <a:spcAft>
                <a:spcPts val="600"/>
              </a:spcAft>
            </a:pPr>
            <a:r>
              <a:rPr lang="en-US" sz="3000" dirty="0">
                <a:solidFill>
                  <a:schemeClr val="bg2"/>
                </a:solidFill>
                <a:ea typeface="+mn-lt"/>
                <a:cs typeface="+mn-lt"/>
              </a:rPr>
              <a:t>Research must be done to determine how to </a:t>
            </a:r>
            <a:r>
              <a:rPr lang="en-US" sz="3000" b="1" u="sng" dirty="0">
                <a:solidFill>
                  <a:schemeClr val="bg2"/>
                </a:solidFill>
                <a:ea typeface="+mn-lt"/>
                <a:cs typeface="+mn-lt"/>
              </a:rPr>
              <a:t>integrate</a:t>
            </a:r>
            <a:r>
              <a:rPr lang="en-US" sz="3000" u="sng" dirty="0">
                <a:solidFill>
                  <a:schemeClr val="bg2"/>
                </a:solidFill>
                <a:ea typeface="+mn-lt"/>
                <a:cs typeface="+mn-lt"/>
              </a:rPr>
              <a:t> </a:t>
            </a:r>
            <a:r>
              <a:rPr lang="en-US" sz="3000" b="1" u="sng" dirty="0">
                <a:solidFill>
                  <a:schemeClr val="bg2"/>
                </a:solidFill>
                <a:ea typeface="+mn-lt"/>
                <a:cs typeface="+mn-lt"/>
              </a:rPr>
              <a:t>future AM capabilities for expeditionary forces</a:t>
            </a:r>
            <a:r>
              <a:rPr lang="en-US" sz="3000" dirty="0">
                <a:solidFill>
                  <a:schemeClr val="bg2"/>
                </a:solidFill>
                <a:ea typeface="+mn-lt"/>
                <a:cs typeface="+mn-lt"/>
              </a:rPr>
              <a:t>, while maximizing return on investment and minimizing duplicated efforts.</a:t>
            </a:r>
            <a:endParaRPr lang="en-US" sz="3000" dirty="0">
              <a:solidFill>
                <a:schemeClr val="bg2"/>
              </a:solidFill>
              <a:cs typeface="Calibri"/>
            </a:endParaRPr>
          </a:p>
        </p:txBody>
      </p:sp>
    </p:spTree>
    <p:extLst>
      <p:ext uri="{BB962C8B-B14F-4D97-AF65-F5344CB8AC3E}">
        <p14:creationId xmlns:p14="http://schemas.microsoft.com/office/powerpoint/2010/main" val="3949025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AMPAT Demonstration</a:t>
            </a:r>
          </a:p>
        </p:txBody>
      </p:sp>
      <p:sp>
        <p:nvSpPr>
          <p:cNvPr id="3" name="TextBox 2"/>
          <p:cNvSpPr txBox="1"/>
          <p:nvPr/>
        </p:nvSpPr>
        <p:spPr>
          <a:xfrm>
            <a:off x="480561" y="2708872"/>
            <a:ext cx="11230878" cy="2529923"/>
          </a:xfrm>
          <a:prstGeom prst="rect">
            <a:avLst/>
          </a:prstGeom>
          <a:noFill/>
        </p:spPr>
        <p:txBody>
          <a:bodyPr wrap="square" rtlCol="0">
            <a:spAutoFit/>
          </a:bodyPr>
          <a:lstStyle/>
          <a:p>
            <a:pPr algn="ctr"/>
            <a:r>
              <a:rPr lang="en-US" sz="4000" b="1" dirty="0">
                <a:solidFill>
                  <a:schemeClr val="bg2"/>
                </a:solidFill>
                <a:cs typeface="Calibri"/>
              </a:rPr>
              <a:t>Additive Manufacturing for Expeditionary Forces </a:t>
            </a:r>
          </a:p>
          <a:p>
            <a:pPr algn="ctr"/>
            <a:r>
              <a:rPr lang="en-US" sz="4000" b="1" dirty="0">
                <a:solidFill>
                  <a:schemeClr val="bg2"/>
                </a:solidFill>
                <a:cs typeface="Calibri"/>
              </a:rPr>
              <a:t>– </a:t>
            </a:r>
          </a:p>
          <a:p>
            <a:pPr algn="ctr"/>
            <a:r>
              <a:rPr lang="en-US" sz="4000" b="1" dirty="0">
                <a:solidFill>
                  <a:schemeClr val="bg2"/>
                </a:solidFill>
                <a:cs typeface="Calibri"/>
              </a:rPr>
              <a:t>What Printers for What Parts Where</a:t>
            </a:r>
          </a:p>
          <a:p>
            <a:pPr marL="285750" indent="-285750" fontAlgn="base">
              <a:spcBef>
                <a:spcPct val="20000"/>
              </a:spcBef>
              <a:spcAft>
                <a:spcPct val="0"/>
              </a:spcAft>
              <a:buFont typeface="Arial" pitchFamily="34" charset="0"/>
              <a:buChar char="•"/>
            </a:pPr>
            <a:endParaRPr lang="en-US" sz="3200" dirty="0">
              <a:solidFill>
                <a:schemeClr val="bg1"/>
              </a:solidFill>
              <a:latin typeface="+mj-lt"/>
              <a:ea typeface="MS PGothic" pitchFamily="34" charset="-128"/>
            </a:endParaRPr>
          </a:p>
        </p:txBody>
      </p:sp>
    </p:spTree>
    <p:extLst>
      <p:ext uri="{BB962C8B-B14F-4D97-AF65-F5344CB8AC3E}">
        <p14:creationId xmlns:p14="http://schemas.microsoft.com/office/powerpoint/2010/main" val="3420772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descr="Map&#10;&#10;Description automatically generated">
            <a:extLst>
              <a:ext uri="{FF2B5EF4-FFF2-40B4-BE49-F238E27FC236}">
                <a16:creationId xmlns:a16="http://schemas.microsoft.com/office/drawing/2014/main" id="{1716439C-5C88-6A41-81EB-61361FAA8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578203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1446550"/>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Use of Additive Manufacturing Process and Analysis Tool (AMPAT) in the DoD</a:t>
            </a:r>
          </a:p>
        </p:txBody>
      </p:sp>
      <p:pic>
        <p:nvPicPr>
          <p:cNvPr id="4" name="Picture 5" descr="Diagram&#10;&#10;Description automatically generated">
            <a:extLst>
              <a:ext uri="{FF2B5EF4-FFF2-40B4-BE49-F238E27FC236}">
                <a16:creationId xmlns:a16="http://schemas.microsoft.com/office/drawing/2014/main" id="{1DF2C710-CC2E-EB4F-AA58-550D96FAA30B}"/>
              </a:ext>
            </a:extLst>
          </p:cNvPr>
          <p:cNvPicPr>
            <a:picLocks noChangeAspect="1"/>
          </p:cNvPicPr>
          <p:nvPr/>
        </p:nvPicPr>
        <p:blipFill>
          <a:blip r:embed="rId2"/>
          <a:stretch>
            <a:fillRect/>
          </a:stretch>
        </p:blipFill>
        <p:spPr>
          <a:xfrm>
            <a:off x="350769" y="1678614"/>
            <a:ext cx="11517355" cy="5044915"/>
          </a:xfrm>
          <a:prstGeom prst="rect">
            <a:avLst/>
          </a:prstGeom>
        </p:spPr>
      </p:pic>
    </p:spTree>
    <p:extLst>
      <p:ext uri="{BB962C8B-B14F-4D97-AF65-F5344CB8AC3E}">
        <p14:creationId xmlns:p14="http://schemas.microsoft.com/office/powerpoint/2010/main" val="641337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1446550"/>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Additive Manufacturing Process Analysis Tool (AMPAT) Overview</a:t>
            </a:r>
          </a:p>
        </p:txBody>
      </p:sp>
      <p:sp>
        <p:nvSpPr>
          <p:cNvPr id="3" name="TextBox 2"/>
          <p:cNvSpPr txBox="1"/>
          <p:nvPr/>
        </p:nvSpPr>
        <p:spPr>
          <a:xfrm>
            <a:off x="470286" y="1542675"/>
            <a:ext cx="7567175" cy="4862870"/>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bg2"/>
                </a:solidFill>
                <a:ea typeface="+mn-lt"/>
                <a:cs typeface="+mn-lt"/>
              </a:rPr>
              <a:t>The Additive Manufacturing Process Analysis Tool (AMPAT) deliverable consists of two main portions.</a:t>
            </a:r>
          </a:p>
          <a:p>
            <a:pPr marL="914400" lvl="1" indent="-457200">
              <a:buFont typeface="System Font Regular"/>
              <a:buChar char="-"/>
            </a:pPr>
            <a:r>
              <a:rPr lang="en-US" sz="2400" dirty="0">
                <a:solidFill>
                  <a:schemeClr val="bg2"/>
                </a:solidFill>
                <a:ea typeface="+mn-lt"/>
                <a:cs typeface="+mn-lt"/>
              </a:rPr>
              <a:t>Excel-based tool that performs the analysis</a:t>
            </a:r>
          </a:p>
          <a:p>
            <a:pPr marL="914400" lvl="1" indent="-457200">
              <a:buFont typeface="System Font Regular"/>
              <a:buChar char="-"/>
            </a:pPr>
            <a:r>
              <a:rPr lang="en-US" sz="2400" dirty="0">
                <a:solidFill>
                  <a:schemeClr val="bg2"/>
                </a:solidFill>
                <a:ea typeface="+mn-lt"/>
                <a:cs typeface="+mn-lt"/>
              </a:rPr>
              <a:t>User guide for directions on how to use the tool</a:t>
            </a:r>
          </a:p>
          <a:p>
            <a:pPr marL="1371600" lvl="2" indent="-457200">
              <a:buFont typeface="Arial" panose="020B0604020202020204" pitchFamily="34" charset="0"/>
              <a:buChar char="•"/>
            </a:pPr>
            <a:r>
              <a:rPr lang="en-US" sz="2200" dirty="0">
                <a:solidFill>
                  <a:schemeClr val="bg2"/>
                </a:solidFill>
                <a:ea typeface="+mn-lt"/>
                <a:cs typeface="+mn-lt"/>
              </a:rPr>
              <a:t>Tool Overview</a:t>
            </a:r>
          </a:p>
          <a:p>
            <a:pPr marL="1371600" lvl="2" indent="-457200">
              <a:buFont typeface="Arial" panose="020B0604020202020204" pitchFamily="34" charset="0"/>
              <a:buChar char="•"/>
            </a:pPr>
            <a:r>
              <a:rPr lang="en-US" sz="2200" dirty="0">
                <a:solidFill>
                  <a:schemeClr val="bg2"/>
                </a:solidFill>
                <a:ea typeface="+mn-lt"/>
                <a:cs typeface="+mn-lt"/>
              </a:rPr>
              <a:t>Written Directions</a:t>
            </a:r>
          </a:p>
          <a:p>
            <a:pPr marL="1371600" lvl="2" indent="-457200">
              <a:buFont typeface="Arial" panose="020B0604020202020204" pitchFamily="34" charset="0"/>
              <a:buChar char="•"/>
            </a:pPr>
            <a:r>
              <a:rPr lang="en-US" sz="2200" dirty="0">
                <a:solidFill>
                  <a:schemeClr val="bg2"/>
                </a:solidFill>
                <a:ea typeface="+mn-lt"/>
                <a:cs typeface="+mn-lt"/>
              </a:rPr>
              <a:t>Visual Tutorial</a:t>
            </a:r>
          </a:p>
          <a:p>
            <a:pPr marL="457200" indent="-457200">
              <a:buFont typeface="Arial" panose="020B0604020202020204" pitchFamily="34" charset="0"/>
              <a:buChar char="•"/>
            </a:pPr>
            <a:r>
              <a:rPr lang="en-US" sz="2600" dirty="0">
                <a:solidFill>
                  <a:schemeClr val="bg2"/>
                </a:solidFill>
                <a:ea typeface="+mn-lt"/>
                <a:cs typeface="+mn-lt"/>
              </a:rPr>
              <a:t>AMPAT Methodology</a:t>
            </a:r>
          </a:p>
          <a:p>
            <a:pPr marL="914400" lvl="1" indent="-457200">
              <a:buFont typeface="System Font Regular"/>
              <a:buChar char="-"/>
            </a:pPr>
            <a:r>
              <a:rPr lang="en-US" sz="2400" dirty="0">
                <a:solidFill>
                  <a:schemeClr val="bg2"/>
                </a:solidFill>
                <a:ea typeface="+mn-lt"/>
                <a:cs typeface="+mn-lt"/>
              </a:rPr>
              <a:t>User populated and modifiable database</a:t>
            </a:r>
          </a:p>
          <a:p>
            <a:pPr marL="1371600" lvl="2" indent="-457200">
              <a:buFont typeface="Arial" panose="020B0604020202020204" pitchFamily="34" charset="0"/>
              <a:buChar char="•"/>
            </a:pPr>
            <a:r>
              <a:rPr lang="en-US" sz="2200" dirty="0">
                <a:solidFill>
                  <a:schemeClr val="bg2"/>
                </a:solidFill>
                <a:ea typeface="+mn-lt"/>
                <a:cs typeface="+mn-lt"/>
              </a:rPr>
              <a:t>Allows the user to add AM systems and detailed attributes</a:t>
            </a:r>
            <a:endParaRPr lang="en-US" sz="2200" dirty="0">
              <a:solidFill>
                <a:schemeClr val="bg2"/>
              </a:solidFill>
              <a:cs typeface="Calibri"/>
            </a:endParaRPr>
          </a:p>
          <a:p>
            <a:pPr marL="914400" lvl="1" indent="-457200">
              <a:buFont typeface="System Font Regular"/>
              <a:buChar char="-"/>
            </a:pPr>
            <a:r>
              <a:rPr lang="en-US" sz="2400" dirty="0">
                <a:solidFill>
                  <a:schemeClr val="bg2"/>
                </a:solidFill>
                <a:cs typeface="Calibri"/>
              </a:rPr>
              <a:t>Iterative analysis process</a:t>
            </a:r>
          </a:p>
        </p:txBody>
      </p:sp>
      <p:pic>
        <p:nvPicPr>
          <p:cNvPr id="4" name="Picture 3">
            <a:extLst>
              <a:ext uri="{FF2B5EF4-FFF2-40B4-BE49-F238E27FC236}">
                <a16:creationId xmlns:a16="http://schemas.microsoft.com/office/drawing/2014/main" id="{800FAE21-962C-9A43-AC83-284D5306600D}"/>
              </a:ext>
            </a:extLst>
          </p:cNvPr>
          <p:cNvPicPr>
            <a:picLocks noChangeAspect="1"/>
          </p:cNvPicPr>
          <p:nvPr/>
        </p:nvPicPr>
        <p:blipFill rotWithShape="1">
          <a:blip r:embed="rId2"/>
          <a:srcRect l="14508" r="14763"/>
          <a:stretch/>
        </p:blipFill>
        <p:spPr>
          <a:xfrm>
            <a:off x="8037462" y="1792200"/>
            <a:ext cx="4003040" cy="3780156"/>
          </a:xfrm>
          <a:prstGeom prst="rect">
            <a:avLst/>
          </a:prstGeom>
        </p:spPr>
      </p:pic>
    </p:spTree>
    <p:extLst>
      <p:ext uri="{BB962C8B-B14F-4D97-AF65-F5344CB8AC3E}">
        <p14:creationId xmlns:p14="http://schemas.microsoft.com/office/powerpoint/2010/main" val="3893013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AMPAT Demonstration</a:t>
            </a:r>
          </a:p>
        </p:txBody>
      </p:sp>
      <p:sp>
        <p:nvSpPr>
          <p:cNvPr id="3" name="TextBox 2"/>
          <p:cNvSpPr txBox="1"/>
          <p:nvPr/>
        </p:nvSpPr>
        <p:spPr>
          <a:xfrm>
            <a:off x="2270588" y="3320109"/>
            <a:ext cx="9389479" cy="1298817"/>
          </a:xfrm>
          <a:prstGeom prst="rect">
            <a:avLst/>
          </a:prstGeom>
          <a:noFill/>
        </p:spPr>
        <p:txBody>
          <a:bodyPr wrap="square" rtlCol="0">
            <a:spAutoFit/>
          </a:bodyPr>
          <a:lstStyle/>
          <a:p>
            <a:pPr fontAlgn="base">
              <a:spcBef>
                <a:spcPct val="20000"/>
              </a:spcBef>
              <a:spcAft>
                <a:spcPct val="0"/>
              </a:spcAft>
            </a:pPr>
            <a:r>
              <a:rPr lang="en-US" sz="4000" b="1" dirty="0">
                <a:solidFill>
                  <a:schemeClr val="bg2"/>
                </a:solidFill>
                <a:cs typeface="Calibri"/>
              </a:rPr>
              <a:t>Scenario/Code Demonstration</a:t>
            </a:r>
          </a:p>
          <a:p>
            <a:pPr marL="285750" indent="-285750" fontAlgn="base">
              <a:spcBef>
                <a:spcPct val="20000"/>
              </a:spcBef>
              <a:spcAft>
                <a:spcPct val="0"/>
              </a:spcAft>
              <a:buFont typeface="Arial" pitchFamily="34" charset="0"/>
              <a:buChar char="•"/>
            </a:pPr>
            <a:endParaRPr lang="en-US" sz="3200" dirty="0">
              <a:solidFill>
                <a:schemeClr val="bg1"/>
              </a:solidFill>
              <a:latin typeface="+mj-lt"/>
              <a:ea typeface="MS PGothic" pitchFamily="34" charset="-128"/>
            </a:endParaRPr>
          </a:p>
        </p:txBody>
      </p:sp>
    </p:spTree>
    <p:extLst>
      <p:ext uri="{BB962C8B-B14F-4D97-AF65-F5344CB8AC3E}">
        <p14:creationId xmlns:p14="http://schemas.microsoft.com/office/powerpoint/2010/main" val="3219561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V&amp;V Test Case Overview – Test Case 1</a:t>
            </a:r>
          </a:p>
        </p:txBody>
      </p:sp>
      <p:sp>
        <p:nvSpPr>
          <p:cNvPr id="3" name="TextBox 2"/>
          <p:cNvSpPr txBox="1"/>
          <p:nvPr/>
        </p:nvSpPr>
        <p:spPr>
          <a:xfrm>
            <a:off x="480561" y="915957"/>
            <a:ext cx="11230878" cy="120032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cs typeface="Calibri"/>
              </a:rPr>
              <a:t>Test Case 1 – Filtering Options</a:t>
            </a:r>
          </a:p>
          <a:p>
            <a:pPr marL="914400" lvl="1" indent="-457200">
              <a:buFont typeface="System Font Regular"/>
              <a:buChar char="-"/>
            </a:pPr>
            <a:r>
              <a:rPr lang="en-US" sz="2200" dirty="0">
                <a:solidFill>
                  <a:schemeClr val="bg1"/>
                </a:solidFill>
                <a:cs typeface="Calibri"/>
              </a:rPr>
              <a:t>Tests the tool’s ability to appropriately filter the AM systems based on user input</a:t>
            </a:r>
          </a:p>
          <a:p>
            <a:pPr marL="914400" lvl="1" indent="-457200">
              <a:buFont typeface="System Font Regular"/>
              <a:buChar char="-"/>
            </a:pPr>
            <a:r>
              <a:rPr lang="en-US" sz="2200" dirty="0">
                <a:solidFill>
                  <a:schemeClr val="bg1"/>
                </a:solidFill>
                <a:cs typeface="Calibri"/>
              </a:rPr>
              <a:t>Tests the clarity of user guide directions on inputting filter criteria</a:t>
            </a:r>
          </a:p>
        </p:txBody>
      </p:sp>
      <p:pic>
        <p:nvPicPr>
          <p:cNvPr id="5" name="Picture 4" descr="Table&#10;&#10;Description automatically generated">
            <a:extLst>
              <a:ext uri="{FF2B5EF4-FFF2-40B4-BE49-F238E27FC236}">
                <a16:creationId xmlns:a16="http://schemas.microsoft.com/office/drawing/2014/main" id="{20F8C3DC-3198-6C4C-A579-D9CB3171D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24" y="2216677"/>
            <a:ext cx="10682395" cy="4587531"/>
          </a:xfrm>
          <a:prstGeom prst="rect">
            <a:avLst/>
          </a:prstGeom>
        </p:spPr>
      </p:pic>
    </p:spTree>
    <p:extLst>
      <p:ext uri="{BB962C8B-B14F-4D97-AF65-F5344CB8AC3E}">
        <p14:creationId xmlns:p14="http://schemas.microsoft.com/office/powerpoint/2010/main" val="3760087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Agenda</a:t>
            </a:r>
          </a:p>
        </p:txBody>
      </p:sp>
      <p:sp>
        <p:nvSpPr>
          <p:cNvPr id="8" name="TextBox 7"/>
          <p:cNvSpPr txBox="1"/>
          <p:nvPr/>
        </p:nvSpPr>
        <p:spPr>
          <a:xfrm>
            <a:off x="467309" y="1268643"/>
            <a:ext cx="7377978" cy="5213735"/>
          </a:xfrm>
          <a:prstGeom prst="rect">
            <a:avLst/>
          </a:prstGeom>
          <a:noFill/>
        </p:spPr>
        <p:txBody>
          <a:bodyPr wrap="square" rtlCol="0">
            <a:spAutoFit/>
          </a:bodyPr>
          <a:lstStyle/>
          <a:p>
            <a:pPr marL="285750" indent="-285750" fontAlgn="base">
              <a:spcBef>
                <a:spcPct val="20000"/>
              </a:spcBef>
              <a:spcAft>
                <a:spcPct val="0"/>
              </a:spcAft>
              <a:buFont typeface="Arial" pitchFamily="34" charset="0"/>
              <a:buChar char="•"/>
            </a:pPr>
            <a:r>
              <a:rPr lang="en-US" sz="3200" dirty="0">
                <a:solidFill>
                  <a:schemeClr val="bg2"/>
                </a:solidFill>
                <a:latin typeface="+mj-lt"/>
                <a:ea typeface="MS PGothic" pitchFamily="34" charset="-128"/>
              </a:rPr>
              <a:t>NPS Center for AM</a:t>
            </a:r>
          </a:p>
          <a:p>
            <a:pPr marL="285750" indent="-285750" fontAlgn="base">
              <a:spcBef>
                <a:spcPct val="20000"/>
              </a:spcBef>
              <a:spcAft>
                <a:spcPct val="0"/>
              </a:spcAft>
              <a:buFont typeface="Arial" pitchFamily="34" charset="0"/>
              <a:buChar char="•"/>
            </a:pPr>
            <a:r>
              <a:rPr lang="en-US" sz="3200" dirty="0">
                <a:solidFill>
                  <a:schemeClr val="bg2"/>
                </a:solidFill>
                <a:latin typeface="+mj-lt"/>
                <a:ea typeface="MS PGothic" pitchFamily="34" charset="-128"/>
              </a:rPr>
              <a:t>CAMRE Introduction</a:t>
            </a:r>
          </a:p>
          <a:p>
            <a:pPr marL="285750" indent="-285750" fontAlgn="base">
              <a:spcBef>
                <a:spcPct val="20000"/>
              </a:spcBef>
              <a:spcAft>
                <a:spcPct val="0"/>
              </a:spcAft>
              <a:buFont typeface="Arial" pitchFamily="34" charset="0"/>
              <a:buChar char="•"/>
            </a:pPr>
            <a:r>
              <a:rPr lang="en-US" sz="3200" dirty="0">
                <a:solidFill>
                  <a:schemeClr val="bg2"/>
                </a:solidFill>
                <a:latin typeface="+mj-lt"/>
                <a:ea typeface="MS PGothic" pitchFamily="34" charset="-128"/>
              </a:rPr>
              <a:t>CAMRE Approaches</a:t>
            </a:r>
          </a:p>
          <a:p>
            <a:pPr marL="285750" indent="-285750" fontAlgn="base">
              <a:spcBef>
                <a:spcPct val="20000"/>
              </a:spcBef>
              <a:spcAft>
                <a:spcPct val="0"/>
              </a:spcAft>
              <a:buFont typeface="Arial" pitchFamily="34" charset="0"/>
              <a:buChar char="•"/>
            </a:pPr>
            <a:r>
              <a:rPr lang="en-US" sz="3200" dirty="0">
                <a:solidFill>
                  <a:schemeClr val="bg2"/>
                </a:solidFill>
                <a:latin typeface="+mj-lt"/>
                <a:ea typeface="MS PGothic" pitchFamily="34" charset="-128"/>
              </a:rPr>
              <a:t>Connection with DON</a:t>
            </a:r>
          </a:p>
          <a:p>
            <a:pPr marL="285750" indent="-285750" fontAlgn="base">
              <a:spcBef>
                <a:spcPct val="20000"/>
              </a:spcBef>
              <a:spcAft>
                <a:spcPct val="0"/>
              </a:spcAft>
              <a:buFont typeface="Arial" pitchFamily="34" charset="0"/>
              <a:buChar char="•"/>
            </a:pPr>
            <a:r>
              <a:rPr lang="en-US" sz="3200" dirty="0">
                <a:solidFill>
                  <a:schemeClr val="bg2"/>
                </a:solidFill>
                <a:latin typeface="+mj-lt"/>
                <a:ea typeface="MS PGothic" pitchFamily="34" charset="-128"/>
              </a:rPr>
              <a:t>Examples of Past Work</a:t>
            </a:r>
          </a:p>
          <a:p>
            <a:pPr marL="914400" lvl="1" indent="-457200" fontAlgn="base">
              <a:spcBef>
                <a:spcPct val="20000"/>
              </a:spcBef>
              <a:spcAft>
                <a:spcPct val="0"/>
              </a:spcAft>
              <a:buFont typeface="System Font Regular"/>
              <a:buChar char="-"/>
            </a:pPr>
            <a:r>
              <a:rPr lang="en-US" sz="3200" dirty="0">
                <a:solidFill>
                  <a:schemeClr val="bg2"/>
                </a:solidFill>
                <a:latin typeface="+mj-lt"/>
                <a:ea typeface="MS PGothic" pitchFamily="34" charset="-128"/>
              </a:rPr>
              <a:t>Work with Domain Users</a:t>
            </a:r>
          </a:p>
          <a:p>
            <a:pPr marL="914400" lvl="1" indent="-457200" fontAlgn="base">
              <a:spcBef>
                <a:spcPct val="20000"/>
              </a:spcBef>
              <a:spcAft>
                <a:spcPct val="0"/>
              </a:spcAft>
              <a:buFont typeface="System Font Regular"/>
              <a:buChar char="-"/>
            </a:pPr>
            <a:r>
              <a:rPr lang="en-US" sz="3200" dirty="0">
                <a:solidFill>
                  <a:schemeClr val="bg2"/>
                </a:solidFill>
                <a:latin typeface="+mj-lt"/>
              </a:rPr>
              <a:t>Additive Manufacturing from a Systems Engineering Perspective</a:t>
            </a:r>
          </a:p>
          <a:p>
            <a:pPr marL="285750" indent="-285750" fontAlgn="base">
              <a:spcBef>
                <a:spcPct val="20000"/>
              </a:spcBef>
              <a:spcAft>
                <a:spcPct val="0"/>
              </a:spcAft>
              <a:buFont typeface="Arial" pitchFamily="34" charset="0"/>
              <a:buChar char="•"/>
            </a:pPr>
            <a:endParaRPr lang="en-US" sz="3200" dirty="0">
              <a:solidFill>
                <a:prstClr val="white">
                  <a:lumMod val="85000"/>
                </a:prstClr>
              </a:solidFill>
              <a:latin typeface="+mj-lt"/>
              <a:ea typeface="MS PGothic" pitchFamily="34" charset="-128"/>
            </a:endParaRPr>
          </a:p>
        </p:txBody>
      </p:sp>
      <p:pic>
        <p:nvPicPr>
          <p:cNvPr id="4" name="Picture 9">
            <a:extLst>
              <a:ext uri="{FF2B5EF4-FFF2-40B4-BE49-F238E27FC236}">
                <a16:creationId xmlns:a16="http://schemas.microsoft.com/office/drawing/2014/main" id="{7C9BA015-5313-8846-85AA-E54472FD907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69854" y="339985"/>
            <a:ext cx="1680467" cy="1287548"/>
          </a:xfrm>
          <a:prstGeom prst="rect">
            <a:avLst/>
          </a:prstGeom>
          <a:noFill/>
          <a:ln>
            <a:noFill/>
          </a:ln>
          <a:effectLst>
            <a:outerShdw blurRad="635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A11D8B3-E8AD-5E4C-BC7F-CCAC001622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9854" y="2931601"/>
            <a:ext cx="3481982" cy="1187356"/>
          </a:xfrm>
          <a:prstGeom prst="rect">
            <a:avLst/>
          </a:prstGeom>
          <a:effectLst>
            <a:outerShdw blurRad="63500" dist="76200" dir="2700000" algn="tl" rotWithShape="0">
              <a:prstClr val="black">
                <a:alpha val="40000"/>
              </a:prstClr>
            </a:outerShdw>
          </a:effectLst>
        </p:spPr>
      </p:pic>
      <p:pic>
        <p:nvPicPr>
          <p:cNvPr id="6" name="Picture 5">
            <a:extLst>
              <a:ext uri="{FF2B5EF4-FFF2-40B4-BE49-F238E27FC236}">
                <a16:creationId xmlns:a16="http://schemas.microsoft.com/office/drawing/2014/main" id="{3D54A328-5F87-584F-B4B2-4D43C94EF0C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69854" y="1752922"/>
            <a:ext cx="1694743" cy="965609"/>
          </a:xfrm>
          <a:prstGeom prst="rect">
            <a:avLst/>
          </a:prstGeom>
          <a:noFill/>
          <a:ln w="9525">
            <a:noFill/>
            <a:miter lim="800000"/>
            <a:headEnd/>
            <a:tailEnd/>
          </a:ln>
          <a:effectLst>
            <a:outerShdw blurRad="635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F26EF59-90D9-EC48-948F-609D938BD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30614" y="308644"/>
            <a:ext cx="1621222" cy="2439270"/>
          </a:xfrm>
          <a:prstGeom prst="rect">
            <a:avLst/>
          </a:prstGeom>
          <a:effectLst>
            <a:outerShdw blurRad="63500" dist="76200" dir="2700000" algn="tl" rotWithShape="0">
              <a:prstClr val="black">
                <a:alpha val="40000"/>
              </a:prstClr>
            </a:outerShdw>
          </a:effectLst>
        </p:spPr>
      </p:pic>
      <p:pic>
        <p:nvPicPr>
          <p:cNvPr id="10" name="Picture 9">
            <a:extLst>
              <a:ext uri="{FF2B5EF4-FFF2-40B4-BE49-F238E27FC236}">
                <a16:creationId xmlns:a16="http://schemas.microsoft.com/office/drawing/2014/main" id="{E827B8E4-45E3-D547-B2F8-0E2464C395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69854" y="4350670"/>
            <a:ext cx="3481982" cy="23173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7025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V&amp;V Test Case Overview – Test Case 2</a:t>
            </a:r>
          </a:p>
        </p:txBody>
      </p:sp>
      <p:sp>
        <p:nvSpPr>
          <p:cNvPr id="3" name="TextBox 2"/>
          <p:cNvSpPr txBox="1"/>
          <p:nvPr/>
        </p:nvSpPr>
        <p:spPr>
          <a:xfrm>
            <a:off x="480561" y="1400051"/>
            <a:ext cx="11230878" cy="861774"/>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Test 2 Results</a:t>
            </a:r>
          </a:p>
          <a:p>
            <a:pPr marL="800100" lvl="1" indent="-342900">
              <a:buFont typeface="System Font Regular"/>
              <a:buChar char="-"/>
            </a:pPr>
            <a:r>
              <a:rPr lang="en-US" sz="2200" dirty="0">
                <a:solidFill>
                  <a:schemeClr val="bg1"/>
                </a:solidFill>
              </a:rPr>
              <a:t>Show how weighting additional attributes changes the overall outcome of the scoring</a:t>
            </a:r>
          </a:p>
        </p:txBody>
      </p:sp>
      <p:pic>
        <p:nvPicPr>
          <p:cNvPr id="4" name="Picture 3" descr="Table&#10;&#10;Description automatically generated">
            <a:extLst>
              <a:ext uri="{FF2B5EF4-FFF2-40B4-BE49-F238E27FC236}">
                <a16:creationId xmlns:a16="http://schemas.microsoft.com/office/drawing/2014/main" id="{38C3A2ED-8481-7243-AC87-DD847AACD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76" y="2892431"/>
            <a:ext cx="11818789" cy="3846752"/>
          </a:xfrm>
          <a:prstGeom prst="rect">
            <a:avLst/>
          </a:prstGeom>
        </p:spPr>
      </p:pic>
    </p:spTree>
    <p:extLst>
      <p:ext uri="{BB962C8B-B14F-4D97-AF65-F5344CB8AC3E}">
        <p14:creationId xmlns:p14="http://schemas.microsoft.com/office/powerpoint/2010/main" val="3626755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Conclusions</a:t>
            </a:r>
          </a:p>
        </p:txBody>
      </p:sp>
      <p:sp>
        <p:nvSpPr>
          <p:cNvPr id="3" name="TextBox 2"/>
          <p:cNvSpPr txBox="1"/>
          <p:nvPr/>
        </p:nvSpPr>
        <p:spPr>
          <a:xfrm>
            <a:off x="480561" y="915957"/>
            <a:ext cx="11230878" cy="5853910"/>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chemeClr val="bg2"/>
                </a:solidFill>
                <a:cs typeface="Calibri"/>
              </a:rPr>
              <a:t>AMPAT can be used to </a:t>
            </a:r>
            <a:r>
              <a:rPr lang="en-US" sz="2600" dirty="0">
                <a:solidFill>
                  <a:schemeClr val="bg2"/>
                </a:solidFill>
                <a:ea typeface="+mn-lt"/>
                <a:cs typeface="+mn-lt"/>
              </a:rPr>
              <a:t>conduct customized, iterative analysis with user-defined inputs that are tailored to a specific expeditionary environment and use cases.</a:t>
            </a:r>
          </a:p>
          <a:p>
            <a:pPr marL="742950" lvl="1" indent="-285750">
              <a:buFont typeface="System Font Regular"/>
              <a:buChar char="-"/>
            </a:pPr>
            <a:r>
              <a:rPr lang="en-US" sz="2200" dirty="0">
                <a:solidFill>
                  <a:schemeClr val="bg2"/>
                </a:solidFill>
                <a:ea typeface="+mn-lt"/>
                <a:cs typeface="+mn-lt"/>
              </a:rPr>
              <a:t>Results of AMPAT analysis can be used to determine the best strategy to preposition AM technologies throughout the Fleet.</a:t>
            </a:r>
          </a:p>
          <a:p>
            <a:pPr marL="285750" indent="-285750">
              <a:buFont typeface="Arial" panose="020B0604020202020204" pitchFamily="34" charset="0"/>
              <a:buChar char="•"/>
            </a:pPr>
            <a:r>
              <a:rPr lang="en-US" sz="2600" dirty="0">
                <a:solidFill>
                  <a:schemeClr val="bg2"/>
                </a:solidFill>
                <a:ea typeface="+mn-lt"/>
                <a:cs typeface="+mn-lt"/>
              </a:rPr>
              <a:t>In order to better integrate AM capabilities into the greater Navy mission, the NECC should collaborate and strategize with the various organizations that work with AM technologies and contribute to the development of DOD AM policy.</a:t>
            </a:r>
          </a:p>
          <a:p>
            <a:pPr marL="742950" lvl="1" indent="-285750">
              <a:buFont typeface="System Font Regular"/>
              <a:buChar char="-"/>
            </a:pPr>
            <a:r>
              <a:rPr lang="en-US" sz="2200" dirty="0">
                <a:solidFill>
                  <a:schemeClr val="bg2"/>
                </a:solidFill>
                <a:ea typeface="+mn-lt"/>
                <a:cs typeface="+mn-lt"/>
              </a:rPr>
              <a:t>There is a need for an all-encompassing strategy document that establishes criteria necessary to approve AM systems for DOD use. </a:t>
            </a:r>
          </a:p>
          <a:p>
            <a:pPr marL="742950" lvl="1" indent="-285750">
              <a:buFont typeface="System Font Regular"/>
              <a:buChar char="-"/>
            </a:pPr>
            <a:r>
              <a:rPr lang="en-US" sz="2200" dirty="0">
                <a:solidFill>
                  <a:schemeClr val="bg2"/>
                </a:solidFill>
                <a:ea typeface="+mn-lt"/>
                <a:cs typeface="+mn-lt"/>
              </a:rPr>
              <a:t>AMPAT analysis results can be used to evaluate different AM technologies and determine suitability for DOD missions and operational scenarios.</a:t>
            </a:r>
          </a:p>
          <a:p>
            <a:pPr marL="742950" lvl="1" indent="-285750">
              <a:buFont typeface="System Font Regular"/>
              <a:buChar char="-"/>
            </a:pPr>
            <a:r>
              <a:rPr lang="en-US" sz="2200" dirty="0">
                <a:solidFill>
                  <a:schemeClr val="bg2"/>
                </a:solidFill>
                <a:ea typeface="+mn-lt"/>
                <a:cs typeface="+mn-lt"/>
              </a:rPr>
              <a:t>AMPAT analysis results can be used to justify DOD approval decisions.</a:t>
            </a:r>
          </a:p>
          <a:p>
            <a:pPr marL="285750" indent="-285750" fontAlgn="base">
              <a:spcBef>
                <a:spcPct val="20000"/>
              </a:spcBef>
              <a:spcAft>
                <a:spcPct val="0"/>
              </a:spcAft>
              <a:buFont typeface="Arial" pitchFamily="34" charset="0"/>
              <a:buChar char="•"/>
            </a:pPr>
            <a:endParaRPr lang="en-US" sz="3200" dirty="0">
              <a:solidFill>
                <a:schemeClr val="bg1"/>
              </a:solidFill>
              <a:latin typeface="+mj-lt"/>
              <a:ea typeface="MS PGothic" pitchFamily="34" charset="-128"/>
            </a:endParaRPr>
          </a:p>
        </p:txBody>
      </p:sp>
      <p:sp>
        <p:nvSpPr>
          <p:cNvPr id="4" name="Rectangle: Rounded Corners 2">
            <a:extLst>
              <a:ext uri="{FF2B5EF4-FFF2-40B4-BE49-F238E27FC236}">
                <a16:creationId xmlns:a16="http://schemas.microsoft.com/office/drawing/2014/main" id="{8DC2A6BB-AFF1-3B4E-97DE-E419FE58EB2F}"/>
              </a:ext>
            </a:extLst>
          </p:cNvPr>
          <p:cNvSpPr/>
          <p:nvPr/>
        </p:nvSpPr>
        <p:spPr>
          <a:xfrm>
            <a:off x="1181820" y="6307347"/>
            <a:ext cx="10021016" cy="445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cs typeface="Calibri"/>
              </a:rPr>
              <a:t>AMPAT Analysis Directly Supports the Needs of the Greater Naval Mission.</a:t>
            </a:r>
          </a:p>
        </p:txBody>
      </p:sp>
    </p:spTree>
    <p:extLst>
      <p:ext uri="{BB962C8B-B14F-4D97-AF65-F5344CB8AC3E}">
        <p14:creationId xmlns:p14="http://schemas.microsoft.com/office/powerpoint/2010/main" val="2313661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NEAM Team</a:t>
            </a:r>
          </a:p>
        </p:txBody>
      </p:sp>
      <p:graphicFrame>
        <p:nvGraphicFramePr>
          <p:cNvPr id="4" name="Table 5">
            <a:extLst>
              <a:ext uri="{FF2B5EF4-FFF2-40B4-BE49-F238E27FC236}">
                <a16:creationId xmlns:a16="http://schemas.microsoft.com/office/drawing/2014/main" id="{2BC7E4F2-C4A9-1F4E-A898-7ECFCC12EFD2}"/>
              </a:ext>
            </a:extLst>
          </p:cNvPr>
          <p:cNvGraphicFramePr>
            <a:graphicFrameLocks/>
          </p:cNvGraphicFramePr>
          <p:nvPr>
            <p:extLst>
              <p:ext uri="{D42A27DB-BD31-4B8C-83A1-F6EECF244321}">
                <p14:modId xmlns:p14="http://schemas.microsoft.com/office/powerpoint/2010/main" val="2386477108"/>
              </p:ext>
            </p:extLst>
          </p:nvPr>
        </p:nvGraphicFramePr>
        <p:xfrm>
          <a:off x="6486126" y="1307216"/>
          <a:ext cx="5624727" cy="3340876"/>
        </p:xfrm>
        <a:graphic>
          <a:graphicData uri="http://schemas.openxmlformats.org/drawingml/2006/table">
            <a:tbl>
              <a:tblPr firstRow="1" bandRow="1">
                <a:tableStyleId>{5C22544A-7EE6-4342-B048-85BDC9FD1C3A}</a:tableStyleId>
              </a:tblPr>
              <a:tblGrid>
                <a:gridCol w="1486299">
                  <a:extLst>
                    <a:ext uri="{9D8B030D-6E8A-4147-A177-3AD203B41FA5}">
                      <a16:colId xmlns:a16="http://schemas.microsoft.com/office/drawing/2014/main" val="888159778"/>
                    </a:ext>
                  </a:extLst>
                </a:gridCol>
                <a:gridCol w="2428875">
                  <a:extLst>
                    <a:ext uri="{9D8B030D-6E8A-4147-A177-3AD203B41FA5}">
                      <a16:colId xmlns:a16="http://schemas.microsoft.com/office/drawing/2014/main" val="3584583437"/>
                    </a:ext>
                  </a:extLst>
                </a:gridCol>
                <a:gridCol w="1709553">
                  <a:extLst>
                    <a:ext uri="{9D8B030D-6E8A-4147-A177-3AD203B41FA5}">
                      <a16:colId xmlns:a16="http://schemas.microsoft.com/office/drawing/2014/main" val="3371251640"/>
                    </a:ext>
                  </a:extLst>
                </a:gridCol>
              </a:tblGrid>
              <a:tr h="445276">
                <a:tc>
                  <a:txBody>
                    <a:bodyPr/>
                    <a:lstStyle/>
                    <a:p>
                      <a:pPr algn="ctr"/>
                      <a:r>
                        <a:rPr lang="en-US" sz="1600"/>
                        <a:t>NEAM Team</a:t>
                      </a:r>
                    </a:p>
                  </a:txBody>
                  <a:tcPr/>
                </a:tc>
                <a:tc>
                  <a:txBody>
                    <a:bodyPr/>
                    <a:lstStyle/>
                    <a:p>
                      <a:pPr algn="ctr"/>
                      <a:r>
                        <a:rPr lang="en-US" sz="1600"/>
                        <a:t>Job Title</a:t>
                      </a:r>
                    </a:p>
                  </a:txBody>
                  <a:tcPr/>
                </a:tc>
                <a:tc>
                  <a:txBody>
                    <a:bodyPr/>
                    <a:lstStyle/>
                    <a:p>
                      <a:pPr algn="ctr"/>
                      <a:r>
                        <a:rPr lang="en-US" sz="1600"/>
                        <a:t>Location</a:t>
                      </a:r>
                    </a:p>
                  </a:txBody>
                  <a:tcPr/>
                </a:tc>
                <a:extLst>
                  <a:ext uri="{0D108BD9-81ED-4DB2-BD59-A6C34878D82A}">
                    <a16:rowId xmlns:a16="http://schemas.microsoft.com/office/drawing/2014/main" val="3367006059"/>
                  </a:ext>
                </a:extLst>
              </a:tr>
              <a:tr h="445275">
                <a:tc>
                  <a:txBody>
                    <a:bodyPr/>
                    <a:lstStyle/>
                    <a:p>
                      <a:pPr lvl="0">
                        <a:buNone/>
                      </a:pPr>
                      <a:r>
                        <a:rPr lang="en-US" sz="1600"/>
                        <a:t>Leslie Amodeo</a:t>
                      </a:r>
                    </a:p>
                  </a:txBody>
                  <a:tcPr/>
                </a:tc>
                <a:tc>
                  <a:txBody>
                    <a:bodyPr/>
                    <a:lstStyle/>
                    <a:p>
                      <a:pPr lvl="0">
                        <a:buNone/>
                      </a:pPr>
                      <a:r>
                        <a:rPr lang="en-US" sz="1600"/>
                        <a:t>Flight Test Engineer</a:t>
                      </a:r>
                    </a:p>
                  </a:txBody>
                  <a:tcPr/>
                </a:tc>
                <a:tc>
                  <a:txBody>
                    <a:bodyPr/>
                    <a:lstStyle/>
                    <a:p>
                      <a:pPr lvl="0">
                        <a:buNone/>
                      </a:pPr>
                      <a:r>
                        <a:rPr lang="en-US" sz="1600"/>
                        <a:t>Cape Canaveral, Fl</a:t>
                      </a:r>
                    </a:p>
                  </a:txBody>
                  <a:tcPr/>
                </a:tc>
                <a:extLst>
                  <a:ext uri="{0D108BD9-81ED-4DB2-BD59-A6C34878D82A}">
                    <a16:rowId xmlns:a16="http://schemas.microsoft.com/office/drawing/2014/main" val="975980284"/>
                  </a:ext>
                </a:extLst>
              </a:tr>
              <a:tr h="566677">
                <a:tc>
                  <a:txBody>
                    <a:bodyPr/>
                    <a:lstStyle/>
                    <a:p>
                      <a:pPr lvl="0">
                        <a:buNone/>
                      </a:pPr>
                      <a:r>
                        <a:rPr lang="en-US" sz="1600"/>
                        <a:t>Brian Dick</a:t>
                      </a:r>
                    </a:p>
                  </a:txBody>
                  <a:tcPr/>
                </a:tc>
                <a:tc>
                  <a:txBody>
                    <a:bodyPr/>
                    <a:lstStyle/>
                    <a:p>
                      <a:pPr lvl="0">
                        <a:buNone/>
                      </a:pPr>
                      <a:r>
                        <a:rPr lang="en-US" sz="1600"/>
                        <a:t>Project Manager for Autonomous Vehicles</a:t>
                      </a:r>
                    </a:p>
                  </a:txBody>
                  <a:tcPr/>
                </a:tc>
                <a:tc>
                  <a:txBody>
                    <a:bodyPr/>
                    <a:lstStyle/>
                    <a:p>
                      <a:pPr lvl="0">
                        <a:buNone/>
                      </a:pPr>
                      <a:r>
                        <a:rPr lang="en-US" sz="1600"/>
                        <a:t>San Diego, CA</a:t>
                      </a:r>
                    </a:p>
                  </a:txBody>
                  <a:tcPr/>
                </a:tc>
                <a:extLst>
                  <a:ext uri="{0D108BD9-81ED-4DB2-BD59-A6C34878D82A}">
                    <a16:rowId xmlns:a16="http://schemas.microsoft.com/office/drawing/2014/main" val="2006996617"/>
                  </a:ext>
                </a:extLst>
              </a:tr>
              <a:tr h="445274">
                <a:tc>
                  <a:txBody>
                    <a:bodyPr/>
                    <a:lstStyle/>
                    <a:p>
                      <a:pPr lvl="0">
                        <a:buNone/>
                      </a:pPr>
                      <a:r>
                        <a:rPr lang="en-US" sz="1600"/>
                        <a:t>Charles Flynn</a:t>
                      </a:r>
                    </a:p>
                  </a:txBody>
                  <a:tcPr/>
                </a:tc>
                <a:tc>
                  <a:txBody>
                    <a:bodyPr/>
                    <a:lstStyle/>
                    <a:p>
                      <a:pPr lvl="0">
                        <a:buNone/>
                      </a:pPr>
                      <a:r>
                        <a:rPr lang="en-US" sz="1600">
                          <a:solidFill>
                            <a:schemeClr val="tx1"/>
                          </a:solidFill>
                        </a:rPr>
                        <a:t>Electromagnetic Compliance Engineer</a:t>
                      </a:r>
                      <a:endParaRPr lang="en-US" sz="1600">
                        <a:solidFill>
                          <a:srgbClr val="FF0000"/>
                        </a:solidFill>
                      </a:endParaRPr>
                    </a:p>
                  </a:txBody>
                  <a:tcPr/>
                </a:tc>
                <a:tc>
                  <a:txBody>
                    <a:bodyPr/>
                    <a:lstStyle/>
                    <a:p>
                      <a:pPr lvl="0">
                        <a:buNone/>
                      </a:pPr>
                      <a:r>
                        <a:rPr lang="en-US" sz="1600"/>
                        <a:t>Newport, RI</a:t>
                      </a:r>
                    </a:p>
                  </a:txBody>
                  <a:tcPr/>
                </a:tc>
                <a:extLst>
                  <a:ext uri="{0D108BD9-81ED-4DB2-BD59-A6C34878D82A}">
                    <a16:rowId xmlns:a16="http://schemas.microsoft.com/office/drawing/2014/main" val="123854690"/>
                  </a:ext>
                </a:extLst>
              </a:tr>
              <a:tr h="566677">
                <a:tc>
                  <a:txBody>
                    <a:bodyPr/>
                    <a:lstStyle/>
                    <a:p>
                      <a:pPr lvl="0">
                        <a:buNone/>
                      </a:pPr>
                      <a:r>
                        <a:rPr lang="en-US" sz="1600"/>
                        <a:t>Rebecca Nagurney</a:t>
                      </a:r>
                    </a:p>
                  </a:txBody>
                  <a:tcPr/>
                </a:tc>
                <a:tc>
                  <a:txBody>
                    <a:bodyPr/>
                    <a:lstStyle/>
                    <a:p>
                      <a:pPr lvl="0">
                        <a:buNone/>
                      </a:pPr>
                      <a:r>
                        <a:rPr lang="en-US" sz="1600"/>
                        <a:t>Satellite Ground System Architecture Lead</a:t>
                      </a:r>
                    </a:p>
                  </a:txBody>
                  <a:tcPr/>
                </a:tc>
                <a:tc>
                  <a:txBody>
                    <a:bodyPr/>
                    <a:lstStyle/>
                    <a:p>
                      <a:pPr lvl="0">
                        <a:buNone/>
                      </a:pPr>
                      <a:r>
                        <a:rPr lang="en-US" sz="1600"/>
                        <a:t>Huntsville, AL</a:t>
                      </a:r>
                    </a:p>
                  </a:txBody>
                  <a:tcPr/>
                </a:tc>
                <a:extLst>
                  <a:ext uri="{0D108BD9-81ED-4DB2-BD59-A6C34878D82A}">
                    <a16:rowId xmlns:a16="http://schemas.microsoft.com/office/drawing/2014/main" val="1963074031"/>
                  </a:ext>
                </a:extLst>
              </a:tr>
              <a:tr h="445274">
                <a:tc>
                  <a:txBody>
                    <a:bodyPr/>
                    <a:lstStyle/>
                    <a:p>
                      <a:pPr lvl="0">
                        <a:buNone/>
                      </a:pPr>
                      <a:r>
                        <a:rPr lang="en-US" sz="1600"/>
                        <a:t>Meagan Parker</a:t>
                      </a:r>
                    </a:p>
                  </a:txBody>
                  <a:tcPr/>
                </a:tc>
                <a:tc>
                  <a:txBody>
                    <a:bodyPr/>
                    <a:lstStyle/>
                    <a:p>
                      <a:pPr lvl="0">
                        <a:buNone/>
                      </a:pPr>
                      <a:r>
                        <a:rPr lang="en-US" sz="1600"/>
                        <a:t>Program Manager for Threat M&amp;S Projects</a:t>
                      </a:r>
                    </a:p>
                  </a:txBody>
                  <a:tcPr/>
                </a:tc>
                <a:tc>
                  <a:txBody>
                    <a:bodyPr/>
                    <a:lstStyle/>
                    <a:p>
                      <a:pPr lvl="0">
                        <a:buNone/>
                      </a:pPr>
                      <a:r>
                        <a:rPr lang="en-US" sz="1600" dirty="0"/>
                        <a:t>Dahlgren, VA</a:t>
                      </a:r>
                    </a:p>
                  </a:txBody>
                  <a:tcPr/>
                </a:tc>
                <a:extLst>
                  <a:ext uri="{0D108BD9-81ED-4DB2-BD59-A6C34878D82A}">
                    <a16:rowId xmlns:a16="http://schemas.microsoft.com/office/drawing/2014/main" val="2562582555"/>
                  </a:ext>
                </a:extLst>
              </a:tr>
            </a:tbl>
          </a:graphicData>
        </a:graphic>
      </p:graphicFrame>
      <p:sp>
        <p:nvSpPr>
          <p:cNvPr id="5" name="Slide Number Placeholder 3">
            <a:extLst>
              <a:ext uri="{FF2B5EF4-FFF2-40B4-BE49-F238E27FC236}">
                <a16:creationId xmlns:a16="http://schemas.microsoft.com/office/drawing/2014/main" id="{20918560-1295-2540-AD73-7C23D6DEC51D}"/>
              </a:ext>
            </a:extLst>
          </p:cNvPr>
          <p:cNvSpPr txBox="1">
            <a:spLocks/>
          </p:cNvSpPr>
          <p:nvPr/>
        </p:nvSpPr>
        <p:spPr>
          <a:xfrm>
            <a:off x="8737600" y="6356351"/>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C903FC-E88F-42F8-B01E-1F7A7411103B}" type="slidenum">
              <a:rPr lang="en-US" smtClean="0"/>
              <a:pPr/>
              <a:t>22</a:t>
            </a:fld>
            <a:endParaRPr lang="en-US"/>
          </a:p>
        </p:txBody>
      </p:sp>
      <p:graphicFrame>
        <p:nvGraphicFramePr>
          <p:cNvPr id="6" name="Table 6">
            <a:extLst>
              <a:ext uri="{FF2B5EF4-FFF2-40B4-BE49-F238E27FC236}">
                <a16:creationId xmlns:a16="http://schemas.microsoft.com/office/drawing/2014/main" id="{5587A1FE-8904-3241-BFD7-34379DAE1652}"/>
              </a:ext>
            </a:extLst>
          </p:cNvPr>
          <p:cNvGraphicFramePr>
            <a:graphicFrameLocks noGrp="1"/>
          </p:cNvGraphicFramePr>
          <p:nvPr>
            <p:extLst>
              <p:ext uri="{D42A27DB-BD31-4B8C-83A1-F6EECF244321}">
                <p14:modId xmlns:p14="http://schemas.microsoft.com/office/powerpoint/2010/main" val="1679080465"/>
              </p:ext>
            </p:extLst>
          </p:nvPr>
        </p:nvGraphicFramePr>
        <p:xfrm>
          <a:off x="6491468" y="4658810"/>
          <a:ext cx="5624727" cy="2024266"/>
        </p:xfrm>
        <a:graphic>
          <a:graphicData uri="http://schemas.openxmlformats.org/drawingml/2006/table">
            <a:tbl>
              <a:tblPr firstRow="1" bandRow="1">
                <a:tableStyleId>{5C22544A-7EE6-4342-B048-85BDC9FD1C3A}</a:tableStyleId>
              </a:tblPr>
              <a:tblGrid>
                <a:gridCol w="1486305">
                  <a:extLst>
                    <a:ext uri="{9D8B030D-6E8A-4147-A177-3AD203B41FA5}">
                      <a16:colId xmlns:a16="http://schemas.microsoft.com/office/drawing/2014/main" val="171318158"/>
                    </a:ext>
                  </a:extLst>
                </a:gridCol>
                <a:gridCol w="2428875">
                  <a:extLst>
                    <a:ext uri="{9D8B030D-6E8A-4147-A177-3AD203B41FA5}">
                      <a16:colId xmlns:a16="http://schemas.microsoft.com/office/drawing/2014/main" val="160222447"/>
                    </a:ext>
                  </a:extLst>
                </a:gridCol>
                <a:gridCol w="1709547">
                  <a:extLst>
                    <a:ext uri="{9D8B030D-6E8A-4147-A177-3AD203B41FA5}">
                      <a16:colId xmlns:a16="http://schemas.microsoft.com/office/drawing/2014/main" val="3899928886"/>
                    </a:ext>
                  </a:extLst>
                </a:gridCol>
              </a:tblGrid>
              <a:tr h="378346">
                <a:tc>
                  <a:txBody>
                    <a:bodyPr/>
                    <a:lstStyle/>
                    <a:p>
                      <a:pPr algn="ctr"/>
                      <a:r>
                        <a:rPr lang="en-US" sz="1600"/>
                        <a:t>NEAM Advisors</a:t>
                      </a:r>
                    </a:p>
                  </a:txBody>
                  <a:tcPr/>
                </a:tc>
                <a:tc>
                  <a:txBody>
                    <a:bodyPr/>
                    <a:lstStyle/>
                    <a:p>
                      <a:pPr algn="ctr"/>
                      <a:r>
                        <a:rPr lang="en-US" sz="1600"/>
                        <a:t>Job Title</a:t>
                      </a:r>
                    </a:p>
                  </a:txBody>
                  <a:tcPr/>
                </a:tc>
                <a:tc>
                  <a:txBody>
                    <a:bodyPr/>
                    <a:lstStyle/>
                    <a:p>
                      <a:pPr algn="ctr"/>
                      <a:r>
                        <a:rPr lang="en-US" sz="1600"/>
                        <a:t>Location</a:t>
                      </a:r>
                    </a:p>
                  </a:txBody>
                  <a:tcPr/>
                </a:tc>
                <a:extLst>
                  <a:ext uri="{0D108BD9-81ED-4DB2-BD59-A6C34878D82A}">
                    <a16:rowId xmlns:a16="http://schemas.microsoft.com/office/drawing/2014/main" val="4235769111"/>
                  </a:ext>
                </a:extLst>
              </a:tr>
              <a:tr h="801206">
                <a:tc>
                  <a:txBody>
                    <a:bodyPr/>
                    <a:lstStyle/>
                    <a:p>
                      <a:r>
                        <a:rPr lang="en-US" sz="1600"/>
                        <a:t>Dr. Douglas Van </a:t>
                      </a:r>
                      <a:r>
                        <a:rPr lang="en-US" sz="1600" err="1"/>
                        <a:t>Bossuyt</a:t>
                      </a:r>
                      <a:endParaRPr lang="en-US" sz="1600"/>
                    </a:p>
                  </a:txBody>
                  <a:tcPr/>
                </a:tc>
                <a:tc>
                  <a:txBody>
                    <a:bodyPr/>
                    <a:lstStyle/>
                    <a:p>
                      <a:r>
                        <a:rPr lang="en-US" sz="1600"/>
                        <a:t>NPS Assistant Professor in the Systems Engineering Department</a:t>
                      </a:r>
                    </a:p>
                  </a:txBody>
                  <a:tcPr/>
                </a:tc>
                <a:tc>
                  <a:txBody>
                    <a:bodyPr/>
                    <a:lstStyle/>
                    <a:p>
                      <a:r>
                        <a:rPr lang="en-US" sz="1600"/>
                        <a:t>Monterey, CA</a:t>
                      </a:r>
                    </a:p>
                  </a:txBody>
                  <a:tcPr/>
                </a:tc>
                <a:extLst>
                  <a:ext uri="{0D108BD9-81ED-4DB2-BD59-A6C34878D82A}">
                    <a16:rowId xmlns:a16="http://schemas.microsoft.com/office/drawing/2014/main" val="4090924806"/>
                  </a:ext>
                </a:extLst>
              </a:tr>
              <a:tr h="801206">
                <a:tc>
                  <a:txBody>
                    <a:bodyPr/>
                    <a:lstStyle/>
                    <a:p>
                      <a:r>
                        <a:rPr lang="en-US" sz="1600"/>
                        <a:t>Dr. Amela </a:t>
                      </a:r>
                      <a:r>
                        <a:rPr lang="en-US" sz="1600" err="1"/>
                        <a:t>Sadagic</a:t>
                      </a:r>
                      <a:endParaRPr lang="en-US" sz="1600"/>
                    </a:p>
                  </a:txBody>
                  <a:tcPr/>
                </a:tc>
                <a:tc>
                  <a:txBody>
                    <a:bodyPr/>
                    <a:lstStyle/>
                    <a:p>
                      <a:r>
                        <a:rPr lang="en-US" sz="1600"/>
                        <a:t>NPS Research Associate Professor in the Computer Science Department</a:t>
                      </a:r>
                    </a:p>
                  </a:txBody>
                  <a:tcPr/>
                </a:tc>
                <a:tc>
                  <a:txBody>
                    <a:bodyPr/>
                    <a:lstStyle/>
                    <a:p>
                      <a:r>
                        <a:rPr lang="en-US" sz="1600"/>
                        <a:t>Monterey, CA</a:t>
                      </a:r>
                    </a:p>
                  </a:txBody>
                  <a:tcPr/>
                </a:tc>
                <a:extLst>
                  <a:ext uri="{0D108BD9-81ED-4DB2-BD59-A6C34878D82A}">
                    <a16:rowId xmlns:a16="http://schemas.microsoft.com/office/drawing/2014/main" val="1677669725"/>
                  </a:ext>
                </a:extLst>
              </a:tr>
            </a:tbl>
          </a:graphicData>
        </a:graphic>
      </p:graphicFrame>
      <p:grpSp>
        <p:nvGrpSpPr>
          <p:cNvPr id="8" name="Group 7">
            <a:extLst>
              <a:ext uri="{FF2B5EF4-FFF2-40B4-BE49-F238E27FC236}">
                <a16:creationId xmlns:a16="http://schemas.microsoft.com/office/drawing/2014/main" id="{A010FD58-6CBA-6140-9529-B94E8A7B1011}"/>
              </a:ext>
            </a:extLst>
          </p:cNvPr>
          <p:cNvGrpSpPr/>
          <p:nvPr/>
        </p:nvGrpSpPr>
        <p:grpSpPr>
          <a:xfrm>
            <a:off x="45156" y="2131296"/>
            <a:ext cx="6473987" cy="3516922"/>
            <a:chOff x="0" y="1250763"/>
            <a:chExt cx="6473987" cy="3516922"/>
          </a:xfrm>
        </p:grpSpPr>
        <p:pic>
          <p:nvPicPr>
            <p:cNvPr id="9" name="Picture 7">
              <a:extLst>
                <a:ext uri="{FF2B5EF4-FFF2-40B4-BE49-F238E27FC236}">
                  <a16:creationId xmlns:a16="http://schemas.microsoft.com/office/drawing/2014/main" id="{C8EE56B9-EFAE-CD44-99B2-6EBAA2ABF31C}"/>
                </a:ext>
              </a:extLst>
            </p:cNvPr>
            <p:cNvPicPr>
              <a:picLocks noChangeAspect="1"/>
            </p:cNvPicPr>
            <p:nvPr/>
          </p:nvPicPr>
          <p:blipFill>
            <a:blip r:embed="rId2"/>
            <a:stretch>
              <a:fillRect/>
            </a:stretch>
          </p:blipFill>
          <p:spPr>
            <a:xfrm>
              <a:off x="0" y="1250763"/>
              <a:ext cx="6372386" cy="3516922"/>
            </a:xfrm>
            <a:prstGeom prst="rect">
              <a:avLst/>
            </a:prstGeom>
          </p:spPr>
        </p:pic>
        <p:sp>
          <p:nvSpPr>
            <p:cNvPr id="10" name="TextBox 9">
              <a:extLst>
                <a:ext uri="{FF2B5EF4-FFF2-40B4-BE49-F238E27FC236}">
                  <a16:creationId xmlns:a16="http://schemas.microsoft.com/office/drawing/2014/main" id="{C6D361A1-DA4D-0146-B249-FA4CF5D799DE}"/>
                </a:ext>
              </a:extLst>
            </p:cNvPr>
            <p:cNvSpPr txBox="1"/>
            <p:nvPr/>
          </p:nvSpPr>
          <p:spPr>
            <a:xfrm>
              <a:off x="6113168" y="1941688"/>
              <a:ext cx="360819" cy="338554"/>
            </a:xfrm>
            <a:prstGeom prst="rect">
              <a:avLst/>
            </a:prstGeom>
            <a:noFill/>
          </p:spPr>
          <p:txBody>
            <a:bodyPr wrap="square" rtlCol="0">
              <a:spAutoFit/>
            </a:bodyPr>
            <a:lstStyle/>
            <a:p>
              <a:r>
                <a:rPr lang="en-US" sz="1600" dirty="0">
                  <a:solidFill>
                    <a:schemeClr val="bg1"/>
                  </a:solidFill>
                </a:rPr>
                <a:t>*</a:t>
              </a:r>
            </a:p>
          </p:txBody>
        </p:sp>
        <p:sp>
          <p:nvSpPr>
            <p:cNvPr id="11" name="TextBox 10">
              <a:extLst>
                <a:ext uri="{FF2B5EF4-FFF2-40B4-BE49-F238E27FC236}">
                  <a16:creationId xmlns:a16="http://schemas.microsoft.com/office/drawing/2014/main" id="{121B1046-FC56-A649-9F1E-5622A24ADF36}"/>
                </a:ext>
              </a:extLst>
            </p:cNvPr>
            <p:cNvSpPr txBox="1"/>
            <p:nvPr/>
          </p:nvSpPr>
          <p:spPr>
            <a:xfrm>
              <a:off x="6096043" y="4024752"/>
              <a:ext cx="360819" cy="338554"/>
            </a:xfrm>
            <a:prstGeom prst="rect">
              <a:avLst/>
            </a:prstGeom>
            <a:noFill/>
          </p:spPr>
          <p:txBody>
            <a:bodyPr wrap="square" rtlCol="0">
              <a:spAutoFit/>
            </a:bodyPr>
            <a:lstStyle/>
            <a:p>
              <a:r>
                <a:rPr lang="en-US" sz="1600" dirty="0">
                  <a:solidFill>
                    <a:schemeClr val="bg1"/>
                  </a:solidFill>
                </a:rPr>
                <a:t>‡</a:t>
              </a:r>
            </a:p>
          </p:txBody>
        </p:sp>
        <p:sp>
          <p:nvSpPr>
            <p:cNvPr id="12" name="TextBox 11">
              <a:extLst>
                <a:ext uri="{FF2B5EF4-FFF2-40B4-BE49-F238E27FC236}">
                  <a16:creationId xmlns:a16="http://schemas.microsoft.com/office/drawing/2014/main" id="{95DFBAF6-FF00-6A42-B5F3-DFDF46A6FE67}"/>
                </a:ext>
              </a:extLst>
            </p:cNvPr>
            <p:cNvSpPr txBox="1"/>
            <p:nvPr/>
          </p:nvSpPr>
          <p:spPr>
            <a:xfrm>
              <a:off x="6113168" y="3349046"/>
              <a:ext cx="360819" cy="338554"/>
            </a:xfrm>
            <a:prstGeom prst="rect">
              <a:avLst/>
            </a:prstGeom>
            <a:noFill/>
          </p:spPr>
          <p:txBody>
            <a:bodyPr wrap="square" rtlCol="0">
              <a:spAutoFit/>
            </a:bodyPr>
            <a:lstStyle/>
            <a:p>
              <a:r>
                <a:rPr lang="en-US" sz="1600" dirty="0">
                  <a:solidFill>
                    <a:schemeClr val="bg1"/>
                  </a:solidFill>
                </a:rPr>
                <a:t>†</a:t>
              </a:r>
            </a:p>
          </p:txBody>
        </p:sp>
      </p:grpSp>
      <p:sp>
        <p:nvSpPr>
          <p:cNvPr id="13" name="TextBox 12">
            <a:extLst>
              <a:ext uri="{FF2B5EF4-FFF2-40B4-BE49-F238E27FC236}">
                <a16:creationId xmlns:a16="http://schemas.microsoft.com/office/drawing/2014/main" id="{F78AFABA-2736-8A44-A13F-6598C8A9FA3C}"/>
              </a:ext>
            </a:extLst>
          </p:cNvPr>
          <p:cNvSpPr txBox="1"/>
          <p:nvPr/>
        </p:nvSpPr>
        <p:spPr>
          <a:xfrm>
            <a:off x="49249" y="5852079"/>
            <a:ext cx="6368293" cy="830997"/>
          </a:xfrm>
          <a:prstGeom prst="rect">
            <a:avLst/>
          </a:prstGeom>
          <a:solidFill>
            <a:schemeClr val="accent5">
              <a:lumMod val="75000"/>
            </a:schemeClr>
          </a:solidFill>
        </p:spPr>
        <p:txBody>
          <a:bodyPr wrap="square" rtlCol="0">
            <a:spAutoFit/>
          </a:bodyPr>
          <a:lstStyle/>
          <a:p>
            <a:r>
              <a:rPr lang="en-US" sz="1200" dirty="0">
                <a:solidFill>
                  <a:schemeClr val="bg1"/>
                </a:solidFill>
              </a:rPr>
              <a:t>* Naval Postgraduate School Outstanding Academic Achievement Award for Department of Defense Student</a:t>
            </a:r>
          </a:p>
          <a:p>
            <a:r>
              <a:rPr lang="en-US" sz="1200" dirty="0">
                <a:solidFill>
                  <a:schemeClr val="bg1"/>
                </a:solidFill>
              </a:rPr>
              <a:t>† Nomination for Graduation with Distinction</a:t>
            </a:r>
          </a:p>
          <a:p>
            <a:r>
              <a:rPr lang="en-US" sz="1200" dirty="0">
                <a:solidFill>
                  <a:schemeClr val="bg1"/>
                </a:solidFill>
              </a:rPr>
              <a:t>‡ Meyer Award for Outstanding Student in Systems Engineering (Distance Learning)</a:t>
            </a:r>
          </a:p>
        </p:txBody>
      </p:sp>
    </p:spTree>
    <p:extLst>
      <p:ext uri="{BB962C8B-B14F-4D97-AF65-F5344CB8AC3E}">
        <p14:creationId xmlns:p14="http://schemas.microsoft.com/office/powerpoint/2010/main" val="3957899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AMAR Demonstration</a:t>
            </a:r>
          </a:p>
        </p:txBody>
      </p:sp>
      <p:sp>
        <p:nvSpPr>
          <p:cNvPr id="3" name="TextBox 2"/>
          <p:cNvSpPr txBox="1"/>
          <p:nvPr/>
        </p:nvSpPr>
        <p:spPr>
          <a:xfrm>
            <a:off x="480561" y="2457080"/>
            <a:ext cx="11230878" cy="2529923"/>
          </a:xfrm>
          <a:prstGeom prst="rect">
            <a:avLst/>
          </a:prstGeom>
          <a:noFill/>
        </p:spPr>
        <p:txBody>
          <a:bodyPr wrap="square" rtlCol="0">
            <a:spAutoFit/>
          </a:bodyPr>
          <a:lstStyle/>
          <a:p>
            <a:pPr algn="ctr"/>
            <a:r>
              <a:rPr lang="en-US" sz="4000" b="1" dirty="0">
                <a:solidFill>
                  <a:schemeClr val="bg2"/>
                </a:solidFill>
                <a:cs typeface="Calibri"/>
              </a:rPr>
              <a:t>Additive Manufacturing for Surface Ships</a:t>
            </a:r>
          </a:p>
          <a:p>
            <a:pPr algn="ctr"/>
            <a:r>
              <a:rPr lang="en-US" sz="4000" b="1" dirty="0">
                <a:solidFill>
                  <a:schemeClr val="bg2"/>
                </a:solidFill>
                <a:cs typeface="Calibri"/>
              </a:rPr>
              <a:t>– </a:t>
            </a:r>
          </a:p>
          <a:p>
            <a:pPr algn="ctr"/>
            <a:r>
              <a:rPr lang="en-US" sz="4000" b="1" dirty="0">
                <a:solidFill>
                  <a:schemeClr val="bg2"/>
                </a:solidFill>
                <a:cs typeface="Calibri"/>
              </a:rPr>
              <a:t>What Printers on What Ships</a:t>
            </a:r>
          </a:p>
          <a:p>
            <a:pPr marL="285750" indent="-285750" fontAlgn="base">
              <a:spcBef>
                <a:spcPct val="20000"/>
              </a:spcBef>
              <a:spcAft>
                <a:spcPct val="0"/>
              </a:spcAft>
              <a:buFont typeface="Arial" pitchFamily="34" charset="0"/>
              <a:buChar char="•"/>
            </a:pPr>
            <a:endParaRPr lang="en-US" sz="3200" dirty="0">
              <a:solidFill>
                <a:schemeClr val="bg1"/>
              </a:solidFill>
              <a:latin typeface="+mj-lt"/>
              <a:ea typeface="MS PGothic" pitchFamily="34" charset="-128"/>
            </a:endParaRPr>
          </a:p>
        </p:txBody>
      </p:sp>
    </p:spTree>
    <p:extLst>
      <p:ext uri="{BB962C8B-B14F-4D97-AF65-F5344CB8AC3E}">
        <p14:creationId xmlns:p14="http://schemas.microsoft.com/office/powerpoint/2010/main" val="3612310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AM Trade Study</a:t>
            </a:r>
          </a:p>
        </p:txBody>
      </p:sp>
      <p:pic>
        <p:nvPicPr>
          <p:cNvPr id="4" name="Picture 6" descr="A picture containing clock&#10;&#10;Description generated with very high confidence">
            <a:extLst>
              <a:ext uri="{FF2B5EF4-FFF2-40B4-BE49-F238E27FC236}">
                <a16:creationId xmlns:a16="http://schemas.microsoft.com/office/drawing/2014/main" id="{9B796A21-4017-2E48-A90C-A7DE67695F4D}"/>
              </a:ext>
            </a:extLst>
          </p:cNvPr>
          <p:cNvPicPr>
            <a:picLocks noChangeAspect="1"/>
          </p:cNvPicPr>
          <p:nvPr/>
        </p:nvPicPr>
        <p:blipFill>
          <a:blip r:embed="rId2"/>
          <a:stretch>
            <a:fillRect/>
          </a:stretch>
        </p:blipFill>
        <p:spPr>
          <a:xfrm>
            <a:off x="7086600" y="3233732"/>
            <a:ext cx="3849130" cy="3624263"/>
          </a:xfrm>
          <a:prstGeom prst="rect">
            <a:avLst/>
          </a:prstGeom>
        </p:spPr>
      </p:pic>
      <p:pic>
        <p:nvPicPr>
          <p:cNvPr id="5" name="Picture 4">
            <a:extLst>
              <a:ext uri="{FF2B5EF4-FFF2-40B4-BE49-F238E27FC236}">
                <a16:creationId xmlns:a16="http://schemas.microsoft.com/office/drawing/2014/main" id="{6E8CE278-26F2-DB47-B169-165620144DC3}"/>
              </a:ext>
            </a:extLst>
          </p:cNvPr>
          <p:cNvPicPr>
            <a:picLocks noChangeAspect="1"/>
          </p:cNvPicPr>
          <p:nvPr/>
        </p:nvPicPr>
        <p:blipFill rotWithShape="1">
          <a:blip r:embed="rId3"/>
          <a:srcRect l="3317" t="28571" r="25081" b="6455"/>
          <a:stretch/>
        </p:blipFill>
        <p:spPr>
          <a:xfrm>
            <a:off x="1562280" y="3233732"/>
            <a:ext cx="5241931" cy="3631973"/>
          </a:xfrm>
          <a:prstGeom prst="rect">
            <a:avLst/>
          </a:prstGeom>
        </p:spPr>
      </p:pic>
      <p:sp>
        <p:nvSpPr>
          <p:cNvPr id="3" name="TextBox 2"/>
          <p:cNvSpPr txBox="1"/>
          <p:nvPr/>
        </p:nvSpPr>
        <p:spPr>
          <a:xfrm>
            <a:off x="480561" y="915957"/>
            <a:ext cx="11230878" cy="2215991"/>
          </a:xfrm>
          <a:prstGeom prst="rect">
            <a:avLst/>
          </a:prstGeom>
          <a:noFill/>
        </p:spPr>
        <p:txBody>
          <a:bodyPr wrap="square" rtlCol="0">
            <a:spAutoFit/>
          </a:bodyPr>
          <a:lstStyle/>
          <a:p>
            <a:pPr marL="285750" indent="-285750">
              <a:buFont typeface="Arial" panose="020B0604020202020204" pitchFamily="34" charset="0"/>
              <a:buChar char="•"/>
            </a:pPr>
            <a:r>
              <a:rPr lang="en-US" sz="2200" b="1" dirty="0">
                <a:solidFill>
                  <a:schemeClr val="bg2"/>
                </a:solidFill>
                <a:cs typeface="Times New Roman"/>
              </a:rPr>
              <a:t>Conduct Research:</a:t>
            </a:r>
            <a:endParaRPr lang="en-US" sz="2200" b="1" dirty="0">
              <a:solidFill>
                <a:schemeClr val="bg2"/>
              </a:solidFill>
              <a:ea typeface="Verdana"/>
              <a:cs typeface="Times New Roman" pitchFamily="18" charset="0"/>
            </a:endParaRPr>
          </a:p>
          <a:p>
            <a:pPr marL="742950" lvl="1" indent="-285750">
              <a:buClr>
                <a:schemeClr val="accent2"/>
              </a:buClr>
              <a:buFont typeface="Arial" panose="020B0604020202020204" pitchFamily="34" charset="0"/>
              <a:buChar char="•"/>
            </a:pPr>
            <a:r>
              <a:rPr lang="en-US" dirty="0">
                <a:solidFill>
                  <a:schemeClr val="bg2"/>
                </a:solidFill>
                <a:cs typeface="Times New Roman"/>
              </a:rPr>
              <a:t>Survey AM Technology, Machinery, Capability, Materials, and Costs</a:t>
            </a:r>
            <a:endParaRPr lang="en-US" dirty="0">
              <a:solidFill>
                <a:schemeClr val="bg2"/>
              </a:solidFill>
              <a:ea typeface="Verdana"/>
              <a:cs typeface="Times New Roman"/>
            </a:endParaRPr>
          </a:p>
          <a:p>
            <a:pPr marL="742950" lvl="1" indent="-285750">
              <a:buClr>
                <a:schemeClr val="accent2"/>
              </a:buClr>
              <a:buFont typeface="Arial" panose="020B0604020202020204" pitchFamily="34" charset="0"/>
              <a:buChar char="•"/>
            </a:pPr>
            <a:r>
              <a:rPr lang="en-US" dirty="0">
                <a:solidFill>
                  <a:schemeClr val="bg2"/>
                </a:solidFill>
                <a:cs typeface="Times New Roman"/>
              </a:rPr>
              <a:t>Identify AM printers suitable and provide the most benefit for at sea use on selected naval vessel types</a:t>
            </a:r>
            <a:endParaRPr lang="en-US" dirty="0">
              <a:solidFill>
                <a:schemeClr val="bg2"/>
              </a:solidFill>
              <a:ea typeface="Verdana"/>
              <a:cs typeface="Times New Roman"/>
            </a:endParaRPr>
          </a:p>
          <a:p>
            <a:pPr marL="285750" indent="-285750">
              <a:buFont typeface="Arial" panose="020B0604020202020204" pitchFamily="34" charset="0"/>
              <a:buChar char="•"/>
            </a:pPr>
            <a:r>
              <a:rPr lang="en-US" sz="2200" b="1" dirty="0">
                <a:solidFill>
                  <a:schemeClr val="bg2"/>
                </a:solidFill>
                <a:cs typeface="Times New Roman"/>
              </a:rPr>
              <a:t>Create a database for:</a:t>
            </a:r>
            <a:endParaRPr lang="en-US" sz="2200" b="1" dirty="0">
              <a:solidFill>
                <a:schemeClr val="bg2"/>
              </a:solidFill>
              <a:ea typeface="Verdana"/>
              <a:cs typeface="Times New Roman"/>
            </a:endParaRPr>
          </a:p>
          <a:p>
            <a:pPr marL="742950" lvl="1" indent="-285750">
              <a:buClr>
                <a:schemeClr val="accent2"/>
              </a:buClr>
              <a:buFont typeface="Arial" panose="020B0604020202020204" pitchFamily="34" charset="0"/>
              <a:buChar char="•"/>
            </a:pPr>
            <a:r>
              <a:rPr lang="en-US" dirty="0">
                <a:solidFill>
                  <a:schemeClr val="bg2"/>
                </a:solidFill>
                <a:cs typeface="Times New Roman"/>
              </a:rPr>
              <a:t>AM printers with associated attributes</a:t>
            </a:r>
            <a:endParaRPr lang="en-US" dirty="0">
              <a:solidFill>
                <a:schemeClr val="bg2"/>
              </a:solidFill>
              <a:ea typeface="Verdana"/>
              <a:cs typeface="Times New Roman" pitchFamily="18" charset="0"/>
            </a:endParaRPr>
          </a:p>
          <a:p>
            <a:pPr marL="742950" lvl="1" indent="-285750">
              <a:buClr>
                <a:schemeClr val="accent2"/>
              </a:buClr>
              <a:buFont typeface="Arial" panose="020B0604020202020204" pitchFamily="34" charset="0"/>
              <a:buChar char="•"/>
            </a:pPr>
            <a:r>
              <a:rPr lang="en-US" dirty="0">
                <a:solidFill>
                  <a:schemeClr val="bg2"/>
                </a:solidFill>
                <a:cs typeface="Times New Roman"/>
              </a:rPr>
              <a:t>Naval Vessels</a:t>
            </a:r>
            <a:endParaRPr lang="en-US" dirty="0">
              <a:solidFill>
                <a:schemeClr val="bg2"/>
              </a:solidFill>
              <a:ea typeface="Verdana"/>
              <a:cs typeface="Times New Roman" pitchFamily="18" charset="0"/>
            </a:endParaRPr>
          </a:p>
          <a:p>
            <a:pPr marL="285750" indent="-285750">
              <a:buFont typeface="Arial" panose="020B0604020202020204" pitchFamily="34" charset="0"/>
              <a:buChar char="•"/>
            </a:pPr>
            <a:r>
              <a:rPr lang="en-US" sz="2200" b="1" dirty="0">
                <a:solidFill>
                  <a:schemeClr val="bg2"/>
                </a:solidFill>
                <a:cs typeface="Times New Roman"/>
              </a:rPr>
              <a:t>Create a process of evaluation for part, AM technology, and material attributes</a:t>
            </a:r>
            <a:endParaRPr lang="en-US" sz="2200" b="1" dirty="0">
              <a:solidFill>
                <a:schemeClr val="bg2"/>
              </a:solidFill>
              <a:ea typeface="Verdana"/>
              <a:cs typeface="Times New Roman"/>
            </a:endParaRPr>
          </a:p>
        </p:txBody>
      </p:sp>
    </p:spTree>
    <p:extLst>
      <p:ext uri="{BB962C8B-B14F-4D97-AF65-F5344CB8AC3E}">
        <p14:creationId xmlns:p14="http://schemas.microsoft.com/office/powerpoint/2010/main" val="525229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Navy Vessel Scoring</a:t>
            </a:r>
          </a:p>
        </p:txBody>
      </p:sp>
      <p:sp>
        <p:nvSpPr>
          <p:cNvPr id="3" name="TextBox 2"/>
          <p:cNvSpPr txBox="1"/>
          <p:nvPr/>
        </p:nvSpPr>
        <p:spPr>
          <a:xfrm>
            <a:off x="467114" y="1010086"/>
            <a:ext cx="5489933" cy="5293757"/>
          </a:xfrm>
          <a:prstGeom prst="rect">
            <a:avLst/>
          </a:prstGeom>
          <a:noFill/>
        </p:spPr>
        <p:txBody>
          <a:bodyPr wrap="square" rtlCol="0">
            <a:spAutoFit/>
          </a:bodyPr>
          <a:lstStyle/>
          <a:p>
            <a:r>
              <a:rPr lang="en-US" sz="1300" b="1" dirty="0">
                <a:solidFill>
                  <a:schemeClr val="bg1"/>
                </a:solidFill>
                <a:latin typeface="Verdana"/>
                <a:ea typeface="Verdana"/>
                <a:cs typeface="Times New Roman"/>
              </a:rPr>
              <a:t>Assumptions:</a:t>
            </a:r>
            <a:endParaRPr lang="en-US" sz="1300" dirty="0">
              <a:solidFill>
                <a:schemeClr val="bg1"/>
              </a:solidFill>
              <a:latin typeface="Verdana"/>
              <a:ea typeface="Verdana"/>
              <a:cs typeface="Times New Roman"/>
            </a:endParaRP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Deployment strategy is independent of application or recipients:</a:t>
            </a: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Could be ships, schools, laboratories, prisons, etc.</a:t>
            </a: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High-priority recipients must be differentiated from low-priority recipients</a:t>
            </a:r>
          </a:p>
          <a:p>
            <a:pPr marL="171450" indent="-171450">
              <a:buFont typeface="Wingdings"/>
              <a:buChar char="q"/>
            </a:pPr>
            <a:endParaRPr lang="en-US" sz="1300" dirty="0">
              <a:solidFill>
                <a:schemeClr val="bg2"/>
              </a:solidFill>
              <a:latin typeface="Verdana"/>
              <a:ea typeface="Verdana"/>
              <a:cs typeface="Times New Roman" pitchFamily="18" charset="0"/>
            </a:endParaRPr>
          </a:p>
          <a:p>
            <a:r>
              <a:rPr lang="en-US" sz="1300" b="1" dirty="0">
                <a:solidFill>
                  <a:schemeClr val="bg1"/>
                </a:solidFill>
                <a:latin typeface="Verdana"/>
                <a:ea typeface="Verdana"/>
                <a:cs typeface="Times New Roman"/>
              </a:rPr>
              <a:t>Determining priority for new technology:</a:t>
            </a: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Technology provider needs a goal / vision for the distribution</a:t>
            </a: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Based on recipient’s </a:t>
            </a:r>
            <a:r>
              <a:rPr lang="en-US" sz="1300" u="sng" dirty="0">
                <a:solidFill>
                  <a:schemeClr val="bg2"/>
                </a:solidFill>
                <a:latin typeface="Verdana"/>
                <a:ea typeface="Verdana"/>
                <a:cs typeface="Times New Roman"/>
              </a:rPr>
              <a:t>need</a:t>
            </a:r>
            <a:r>
              <a:rPr lang="en-US" sz="1300" dirty="0">
                <a:solidFill>
                  <a:schemeClr val="bg2"/>
                </a:solidFill>
                <a:latin typeface="Verdana"/>
                <a:ea typeface="Verdana"/>
                <a:cs typeface="Times New Roman"/>
              </a:rPr>
              <a:t> and </a:t>
            </a:r>
            <a:r>
              <a:rPr lang="en-US" sz="1300" u="sng" dirty="0">
                <a:solidFill>
                  <a:schemeClr val="bg2"/>
                </a:solidFill>
                <a:latin typeface="Verdana"/>
                <a:ea typeface="Verdana"/>
                <a:cs typeface="Times New Roman"/>
              </a:rPr>
              <a:t>utilization</a:t>
            </a:r>
            <a:r>
              <a:rPr lang="en-US" sz="1300" dirty="0">
                <a:solidFill>
                  <a:schemeClr val="bg2"/>
                </a:solidFill>
                <a:latin typeface="Verdana"/>
                <a:ea typeface="Verdana"/>
                <a:cs typeface="Times New Roman"/>
              </a:rPr>
              <a:t> capability</a:t>
            </a:r>
            <a:endParaRPr lang="en-US" sz="1300" dirty="0">
              <a:solidFill>
                <a:schemeClr val="bg2"/>
              </a:solidFill>
              <a:latin typeface="Verdana"/>
              <a:ea typeface="Verdana"/>
              <a:cs typeface="Times New Roman" pitchFamily="18" charset="0"/>
            </a:endParaRPr>
          </a:p>
          <a:p>
            <a:endParaRPr lang="en-US" sz="1300" b="1" dirty="0">
              <a:solidFill>
                <a:schemeClr val="bg2"/>
              </a:solidFill>
              <a:latin typeface="Verdana"/>
              <a:ea typeface="Verdana"/>
              <a:cs typeface="Times New Roman"/>
            </a:endParaRPr>
          </a:p>
          <a:p>
            <a:r>
              <a:rPr lang="en-US" sz="1300" b="1" dirty="0">
                <a:solidFill>
                  <a:schemeClr val="bg1"/>
                </a:solidFill>
                <a:latin typeface="Verdana"/>
                <a:ea typeface="Verdana"/>
                <a:cs typeface="Times New Roman"/>
              </a:rPr>
              <a:t>Technology Need</a:t>
            </a:r>
            <a:r>
              <a:rPr lang="en-US" sz="1300" dirty="0">
                <a:solidFill>
                  <a:schemeClr val="bg1"/>
                </a:solidFill>
                <a:latin typeface="Verdana"/>
                <a:ea typeface="Verdana"/>
                <a:cs typeface="Times New Roman"/>
              </a:rPr>
              <a:t>: </a:t>
            </a:r>
            <a:endParaRPr lang="en-US" sz="1300" dirty="0">
              <a:solidFill>
                <a:schemeClr val="bg1"/>
              </a:solidFill>
              <a:latin typeface="Verdana"/>
              <a:ea typeface="Verdana"/>
              <a:cs typeface="Times New Roman" pitchFamily="18" charset="0"/>
            </a:endParaRP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The amount of potential value that could realized from the introduction of a system</a:t>
            </a: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Includes value for users, neighbors, and community</a:t>
            </a:r>
          </a:p>
          <a:p>
            <a:pPr marL="171450" indent="-171450">
              <a:buFont typeface="Wingdings"/>
              <a:buChar char="q"/>
            </a:pPr>
            <a:endParaRPr lang="en-US" sz="1300" dirty="0">
              <a:solidFill>
                <a:schemeClr val="bg2"/>
              </a:solidFill>
              <a:latin typeface="Verdana"/>
              <a:ea typeface="Verdana"/>
              <a:cs typeface="Times New Roman" pitchFamily="18" charset="0"/>
            </a:endParaRPr>
          </a:p>
          <a:p>
            <a:r>
              <a:rPr lang="en-US" sz="1300" b="1" dirty="0">
                <a:solidFill>
                  <a:schemeClr val="bg1"/>
                </a:solidFill>
                <a:latin typeface="Verdana"/>
                <a:ea typeface="Verdana"/>
                <a:cs typeface="Times New Roman"/>
              </a:rPr>
              <a:t>Technology Utilization</a:t>
            </a:r>
            <a:r>
              <a:rPr lang="en-US" sz="1300" dirty="0">
                <a:solidFill>
                  <a:schemeClr val="bg1"/>
                </a:solidFill>
                <a:latin typeface="Verdana"/>
                <a:ea typeface="Verdana"/>
                <a:cs typeface="Times New Roman"/>
              </a:rPr>
              <a:t>: </a:t>
            </a:r>
            <a:endParaRPr lang="en-US" sz="1300" dirty="0">
              <a:solidFill>
                <a:schemeClr val="bg1"/>
              </a:solidFill>
              <a:latin typeface="Verdana"/>
              <a:ea typeface="Verdana"/>
              <a:cs typeface="Times New Roman" pitchFamily="18" charset="0"/>
            </a:endParaRP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The value the user can realize from a system</a:t>
            </a: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Includes adoption, user readiness, system availability, environment</a:t>
            </a:r>
            <a:endParaRPr lang="en-US" sz="1300" b="1" dirty="0">
              <a:solidFill>
                <a:schemeClr val="bg2"/>
              </a:solidFill>
              <a:latin typeface="Verdana"/>
              <a:ea typeface="Verdana"/>
              <a:cs typeface="Times New Roman" pitchFamily="18" charset="0"/>
            </a:endParaRPr>
          </a:p>
          <a:p>
            <a:r>
              <a:rPr lang="en-US" sz="1300" b="1" dirty="0">
                <a:solidFill>
                  <a:schemeClr val="bg1"/>
                </a:solidFill>
                <a:latin typeface="Verdana"/>
                <a:ea typeface="Verdana"/>
                <a:cs typeface="Times New Roman"/>
              </a:rPr>
              <a:t>Scoring:</a:t>
            </a: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For surface vessels, need is correlated to LOA and utilization is correlated to complement.</a:t>
            </a:r>
          </a:p>
          <a:p>
            <a:pPr marL="742950" lvl="1" indent="-285750">
              <a:buClr>
                <a:schemeClr val="bg1"/>
              </a:buClr>
              <a:buFont typeface="Arial" panose="020B0604020202020204" pitchFamily="34" charset="0"/>
              <a:buChar char="•"/>
            </a:pPr>
            <a:r>
              <a:rPr lang="en-US" sz="1300" dirty="0">
                <a:solidFill>
                  <a:schemeClr val="bg2"/>
                </a:solidFill>
                <a:latin typeface="Verdana"/>
                <a:ea typeface="Verdana"/>
                <a:cs typeface="Times New Roman"/>
              </a:rPr>
              <a:t>Total score is summation of need score and utilization score (both weighted).</a:t>
            </a:r>
          </a:p>
        </p:txBody>
      </p:sp>
      <p:pic>
        <p:nvPicPr>
          <p:cNvPr id="4" name="Picture 3">
            <a:extLst>
              <a:ext uri="{FF2B5EF4-FFF2-40B4-BE49-F238E27FC236}">
                <a16:creationId xmlns:a16="http://schemas.microsoft.com/office/drawing/2014/main" id="{9EFBEBC9-CA78-5946-8865-9550501DE5D8}"/>
              </a:ext>
            </a:extLst>
          </p:cNvPr>
          <p:cNvPicPr>
            <a:picLocks noChangeAspect="1"/>
          </p:cNvPicPr>
          <p:nvPr/>
        </p:nvPicPr>
        <p:blipFill>
          <a:blip r:embed="rId2"/>
          <a:stretch>
            <a:fillRect/>
          </a:stretch>
        </p:blipFill>
        <p:spPr>
          <a:xfrm>
            <a:off x="6154821" y="1467259"/>
            <a:ext cx="6037179" cy="4836584"/>
          </a:xfrm>
          <a:prstGeom prst="rect">
            <a:avLst/>
          </a:prstGeom>
        </p:spPr>
      </p:pic>
    </p:spTree>
    <p:extLst>
      <p:ext uri="{BB962C8B-B14F-4D97-AF65-F5344CB8AC3E}">
        <p14:creationId xmlns:p14="http://schemas.microsoft.com/office/powerpoint/2010/main" val="3791382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AMAR Software Tool</a:t>
            </a:r>
          </a:p>
        </p:txBody>
      </p:sp>
      <p:pic>
        <p:nvPicPr>
          <p:cNvPr id="4" name="Content Placeholder 41">
            <a:extLst>
              <a:ext uri="{FF2B5EF4-FFF2-40B4-BE49-F238E27FC236}">
                <a16:creationId xmlns:a16="http://schemas.microsoft.com/office/drawing/2014/main" id="{A46A7C5B-E13C-2944-AB13-44F3E2182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386" y="909638"/>
            <a:ext cx="6775228" cy="5958572"/>
          </a:xfrm>
          <a:prstGeom prst="rect">
            <a:avLst/>
          </a:prstGeom>
        </p:spPr>
      </p:pic>
      <p:grpSp>
        <p:nvGrpSpPr>
          <p:cNvPr id="5" name="Group 4">
            <a:extLst>
              <a:ext uri="{FF2B5EF4-FFF2-40B4-BE49-F238E27FC236}">
                <a16:creationId xmlns:a16="http://schemas.microsoft.com/office/drawing/2014/main" id="{0553C8DE-15AC-834C-A728-470EB5A2293F}"/>
              </a:ext>
            </a:extLst>
          </p:cNvPr>
          <p:cNvGrpSpPr/>
          <p:nvPr/>
        </p:nvGrpSpPr>
        <p:grpSpPr>
          <a:xfrm>
            <a:off x="128845" y="3751730"/>
            <a:ext cx="2734287" cy="1791821"/>
            <a:chOff x="576263" y="3962401"/>
            <a:chExt cx="2286869" cy="1581150"/>
          </a:xfrm>
        </p:grpSpPr>
        <p:pic>
          <p:nvPicPr>
            <p:cNvPr id="6" name="Picture 5">
              <a:extLst>
                <a:ext uri="{FF2B5EF4-FFF2-40B4-BE49-F238E27FC236}">
                  <a16:creationId xmlns:a16="http://schemas.microsoft.com/office/drawing/2014/main" id="{43F001F6-7FC2-5E48-8D8C-9DA2FF197CF7}"/>
                </a:ext>
              </a:extLst>
            </p:cNvPr>
            <p:cNvPicPr>
              <a:picLocks noChangeAspect="1"/>
            </p:cNvPicPr>
            <p:nvPr/>
          </p:nvPicPr>
          <p:blipFill>
            <a:blip r:embed="rId3"/>
            <a:stretch>
              <a:fillRect/>
            </a:stretch>
          </p:blipFill>
          <p:spPr>
            <a:xfrm>
              <a:off x="576263" y="4043363"/>
              <a:ext cx="2286869" cy="1500186"/>
            </a:xfrm>
            <a:prstGeom prst="rect">
              <a:avLst/>
            </a:prstGeom>
          </p:spPr>
        </p:pic>
        <p:sp>
          <p:nvSpPr>
            <p:cNvPr id="8" name="Rectangle 7">
              <a:extLst>
                <a:ext uri="{FF2B5EF4-FFF2-40B4-BE49-F238E27FC236}">
                  <a16:creationId xmlns:a16="http://schemas.microsoft.com/office/drawing/2014/main" id="{6D4D7B64-21C0-7849-AD46-00ECACEDC2B0}"/>
                </a:ext>
              </a:extLst>
            </p:cNvPr>
            <p:cNvSpPr/>
            <p:nvPr/>
          </p:nvSpPr>
          <p:spPr>
            <a:xfrm rot="16200000">
              <a:off x="1851026" y="4568310"/>
              <a:ext cx="1581150" cy="369332"/>
            </a:xfrm>
            <a:prstGeom prst="rect">
              <a:avLst/>
            </a:prstGeom>
          </p:spPr>
          <p:txBody>
            <a:bodyPr wrap="square">
              <a:spAutoFit/>
            </a:bodyPr>
            <a:lstStyle/>
            <a:p>
              <a:r>
                <a:rPr lang="en-US" sz="600">
                  <a:solidFill>
                    <a:schemeClr val="bg1">
                      <a:lumMod val="95000"/>
                    </a:schemeClr>
                  </a:solidFill>
                </a:rPr>
                <a:t>https://www.kencogroup.com/fullpanel/uploads/files/kenco-wholesale-logistic-people-safety-00004.jpg</a:t>
              </a:r>
            </a:p>
          </p:txBody>
        </p:sp>
      </p:grpSp>
      <p:pic>
        <p:nvPicPr>
          <p:cNvPr id="9" name="Picture 8">
            <a:extLst>
              <a:ext uri="{FF2B5EF4-FFF2-40B4-BE49-F238E27FC236}">
                <a16:creationId xmlns:a16="http://schemas.microsoft.com/office/drawing/2014/main" id="{61BCBA3B-9BF3-974C-9196-276F03131F1A}"/>
              </a:ext>
            </a:extLst>
          </p:cNvPr>
          <p:cNvPicPr>
            <a:picLocks noChangeAspect="1"/>
          </p:cNvPicPr>
          <p:nvPr/>
        </p:nvPicPr>
        <p:blipFill>
          <a:blip r:embed="rId4"/>
          <a:stretch>
            <a:fillRect/>
          </a:stretch>
        </p:blipFill>
        <p:spPr>
          <a:xfrm>
            <a:off x="128844" y="1421604"/>
            <a:ext cx="2579541" cy="1837400"/>
          </a:xfrm>
          <a:prstGeom prst="rect">
            <a:avLst/>
          </a:prstGeom>
        </p:spPr>
      </p:pic>
      <p:sp>
        <p:nvSpPr>
          <p:cNvPr id="10" name="Rectangle 9">
            <a:extLst>
              <a:ext uri="{FF2B5EF4-FFF2-40B4-BE49-F238E27FC236}">
                <a16:creationId xmlns:a16="http://schemas.microsoft.com/office/drawing/2014/main" id="{9BBECC05-4716-CF42-AEFD-C28303356ADA}"/>
              </a:ext>
            </a:extLst>
          </p:cNvPr>
          <p:cNvSpPr/>
          <p:nvPr/>
        </p:nvSpPr>
        <p:spPr>
          <a:xfrm rot="16200000">
            <a:off x="1617470" y="1979620"/>
            <a:ext cx="1393035" cy="276999"/>
          </a:xfrm>
          <a:prstGeom prst="rect">
            <a:avLst/>
          </a:prstGeom>
        </p:spPr>
        <p:txBody>
          <a:bodyPr wrap="square">
            <a:spAutoFit/>
          </a:bodyPr>
          <a:lstStyle/>
          <a:p>
            <a:r>
              <a:rPr lang="en-US" sz="600">
                <a:solidFill>
                  <a:schemeClr val="bg1">
                    <a:lumMod val="95000"/>
                  </a:schemeClr>
                </a:solidFill>
              </a:rPr>
              <a:t>http://www.public.navy.mil/surfor/ddg89/Photos/101130-N-8721D-028.jpg</a:t>
            </a:r>
          </a:p>
        </p:txBody>
      </p:sp>
      <p:grpSp>
        <p:nvGrpSpPr>
          <p:cNvPr id="11" name="Group 10">
            <a:extLst>
              <a:ext uri="{FF2B5EF4-FFF2-40B4-BE49-F238E27FC236}">
                <a16:creationId xmlns:a16="http://schemas.microsoft.com/office/drawing/2014/main" id="{5626E0FC-92F9-B745-A023-10388CDEC56E}"/>
              </a:ext>
            </a:extLst>
          </p:cNvPr>
          <p:cNvGrpSpPr/>
          <p:nvPr/>
        </p:nvGrpSpPr>
        <p:grpSpPr>
          <a:xfrm>
            <a:off x="8471647" y="444254"/>
            <a:ext cx="3359123" cy="1845168"/>
            <a:chOff x="8827387" y="898435"/>
            <a:chExt cx="2722395" cy="1463765"/>
          </a:xfrm>
        </p:grpSpPr>
        <p:pic>
          <p:nvPicPr>
            <p:cNvPr id="12" name="Picture 11">
              <a:extLst>
                <a:ext uri="{FF2B5EF4-FFF2-40B4-BE49-F238E27FC236}">
                  <a16:creationId xmlns:a16="http://schemas.microsoft.com/office/drawing/2014/main" id="{AFF0ACBE-072F-674B-A6EB-1CEF40090A1B}"/>
                </a:ext>
              </a:extLst>
            </p:cNvPr>
            <p:cNvPicPr>
              <a:picLocks noChangeAspect="1"/>
            </p:cNvPicPr>
            <p:nvPr/>
          </p:nvPicPr>
          <p:blipFill rotWithShape="1">
            <a:blip r:embed="rId5"/>
            <a:srcRect l="8893" r="7992"/>
            <a:stretch/>
          </p:blipFill>
          <p:spPr>
            <a:xfrm>
              <a:off x="8827387" y="928715"/>
              <a:ext cx="2254951" cy="1414462"/>
            </a:xfrm>
            <a:prstGeom prst="rect">
              <a:avLst/>
            </a:prstGeom>
          </p:spPr>
        </p:pic>
        <p:sp>
          <p:nvSpPr>
            <p:cNvPr id="13" name="Rectangle 12">
              <a:extLst>
                <a:ext uri="{FF2B5EF4-FFF2-40B4-BE49-F238E27FC236}">
                  <a16:creationId xmlns:a16="http://schemas.microsoft.com/office/drawing/2014/main" id="{B2DC945B-A3BF-B043-BAE9-33A7360A6BBA}"/>
                </a:ext>
              </a:extLst>
            </p:cNvPr>
            <p:cNvSpPr/>
            <p:nvPr/>
          </p:nvSpPr>
          <p:spPr>
            <a:xfrm rot="16200000">
              <a:off x="10540900" y="1353319"/>
              <a:ext cx="1463765" cy="553998"/>
            </a:xfrm>
            <a:prstGeom prst="rect">
              <a:avLst/>
            </a:prstGeom>
          </p:spPr>
          <p:txBody>
            <a:bodyPr wrap="square">
              <a:spAutoFit/>
            </a:bodyPr>
            <a:lstStyle/>
            <a:p>
              <a:r>
                <a:rPr lang="en-US" sz="600" dirty="0">
                  <a:solidFill>
                    <a:schemeClr val="bg1"/>
                  </a:solidFill>
                </a:rPr>
                <a:t>https://www.3dprintingmedia.network/wp-content/uploads/2016/06/Massivit-1800-with-operator-and-model-print-e1499365923926-1170x610.jpg</a:t>
              </a:r>
            </a:p>
          </p:txBody>
        </p:sp>
      </p:grpSp>
      <p:grpSp>
        <p:nvGrpSpPr>
          <p:cNvPr id="14" name="Group 13">
            <a:extLst>
              <a:ext uri="{FF2B5EF4-FFF2-40B4-BE49-F238E27FC236}">
                <a16:creationId xmlns:a16="http://schemas.microsoft.com/office/drawing/2014/main" id="{94C6F24A-4C4C-3E4D-9732-03E059492028}"/>
              </a:ext>
            </a:extLst>
          </p:cNvPr>
          <p:cNvGrpSpPr/>
          <p:nvPr/>
        </p:nvGrpSpPr>
        <p:grpSpPr>
          <a:xfrm>
            <a:off x="9388354" y="3759899"/>
            <a:ext cx="2663482" cy="1731263"/>
            <a:chOff x="9388354" y="3759899"/>
            <a:chExt cx="2663482" cy="1731263"/>
          </a:xfrm>
        </p:grpSpPr>
        <p:pic>
          <p:nvPicPr>
            <p:cNvPr id="15" name="Picture 14">
              <a:extLst>
                <a:ext uri="{FF2B5EF4-FFF2-40B4-BE49-F238E27FC236}">
                  <a16:creationId xmlns:a16="http://schemas.microsoft.com/office/drawing/2014/main" id="{66805E95-AB30-0941-A18E-8EDEEB93B6C7}"/>
                </a:ext>
              </a:extLst>
            </p:cNvPr>
            <p:cNvPicPr>
              <a:picLocks noChangeAspect="1"/>
            </p:cNvPicPr>
            <p:nvPr/>
          </p:nvPicPr>
          <p:blipFill>
            <a:blip r:embed="rId6"/>
            <a:stretch>
              <a:fillRect/>
            </a:stretch>
          </p:blipFill>
          <p:spPr>
            <a:xfrm>
              <a:off x="9388354" y="3759899"/>
              <a:ext cx="2663482" cy="1731263"/>
            </a:xfrm>
            <a:prstGeom prst="rect">
              <a:avLst/>
            </a:prstGeom>
          </p:spPr>
        </p:pic>
        <p:sp>
          <p:nvSpPr>
            <p:cNvPr id="16" name="Rectangle 15">
              <a:extLst>
                <a:ext uri="{FF2B5EF4-FFF2-40B4-BE49-F238E27FC236}">
                  <a16:creationId xmlns:a16="http://schemas.microsoft.com/office/drawing/2014/main" id="{5E646525-5AC4-894E-B87E-E679E238927F}"/>
                </a:ext>
              </a:extLst>
            </p:cNvPr>
            <p:cNvSpPr/>
            <p:nvPr/>
          </p:nvSpPr>
          <p:spPr>
            <a:xfrm rot="16200000">
              <a:off x="10948292" y="4429616"/>
              <a:ext cx="1543049" cy="461665"/>
            </a:xfrm>
            <a:prstGeom prst="rect">
              <a:avLst/>
            </a:prstGeom>
          </p:spPr>
          <p:txBody>
            <a:bodyPr wrap="square">
              <a:spAutoFit/>
            </a:bodyPr>
            <a:lstStyle/>
            <a:p>
              <a:r>
                <a:rPr lang="en-US" sz="600" dirty="0"/>
                <a:t>https://</a:t>
              </a:r>
              <a:r>
                <a:rPr lang="en-US" sz="600" dirty="0" err="1"/>
                <a:t>img-aws.ehowcdn.com</a:t>
              </a:r>
              <a:r>
                <a:rPr lang="en-US" sz="600" dirty="0"/>
                <a:t>/340x221p/</a:t>
              </a:r>
              <a:r>
                <a:rPr lang="en-US" sz="600" dirty="0" err="1"/>
                <a:t>photos.demandstudios.com</a:t>
              </a:r>
              <a:r>
                <a:rPr lang="en-US" sz="600" dirty="0"/>
                <a:t>/</a:t>
              </a:r>
              <a:r>
                <a:rPr lang="en-US" sz="600" dirty="0" err="1"/>
                <a:t>getty</a:t>
              </a:r>
              <a:r>
                <a:rPr lang="en-US" sz="600" dirty="0"/>
                <a:t>/article/201/235/1616701.jpg</a:t>
              </a:r>
            </a:p>
          </p:txBody>
        </p:sp>
      </p:grpSp>
      <p:pic>
        <p:nvPicPr>
          <p:cNvPr id="17" name="Picture 16">
            <a:extLst>
              <a:ext uri="{FF2B5EF4-FFF2-40B4-BE49-F238E27FC236}">
                <a16:creationId xmlns:a16="http://schemas.microsoft.com/office/drawing/2014/main" id="{87C6A835-A944-7940-9CF9-28B2EF10F524}"/>
              </a:ext>
            </a:extLst>
          </p:cNvPr>
          <p:cNvPicPr>
            <a:picLocks noChangeAspect="1"/>
          </p:cNvPicPr>
          <p:nvPr/>
        </p:nvPicPr>
        <p:blipFill>
          <a:blip r:embed="rId7"/>
          <a:stretch>
            <a:fillRect/>
          </a:stretch>
        </p:blipFill>
        <p:spPr>
          <a:xfrm>
            <a:off x="3593204" y="5664966"/>
            <a:ext cx="1145483" cy="719137"/>
          </a:xfrm>
          <a:prstGeom prst="rect">
            <a:avLst/>
          </a:prstGeom>
        </p:spPr>
      </p:pic>
    </p:spTree>
    <p:extLst>
      <p:ext uri="{BB962C8B-B14F-4D97-AF65-F5344CB8AC3E}">
        <p14:creationId xmlns:p14="http://schemas.microsoft.com/office/powerpoint/2010/main" val="2978573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AMAR Team</a:t>
            </a:r>
          </a:p>
        </p:txBody>
      </p:sp>
      <p:sp>
        <p:nvSpPr>
          <p:cNvPr id="3" name="TextBox 2"/>
          <p:cNvSpPr txBox="1"/>
          <p:nvPr/>
        </p:nvSpPr>
        <p:spPr>
          <a:xfrm>
            <a:off x="581246" y="1643261"/>
            <a:ext cx="4838514" cy="4499693"/>
          </a:xfrm>
          <a:prstGeom prst="rect">
            <a:avLst/>
          </a:prstGeom>
          <a:noFill/>
        </p:spPr>
        <p:txBody>
          <a:bodyPr wrap="square" rtlCol="0">
            <a:spAutoFit/>
          </a:bodyPr>
          <a:lstStyle/>
          <a:p>
            <a:pPr indent="-436245"/>
            <a:r>
              <a:rPr lang="en-US" sz="2800" dirty="0">
                <a:solidFill>
                  <a:schemeClr val="bg2"/>
                </a:solidFill>
                <a:ea typeface="Verdana"/>
                <a:cs typeface="Verdana"/>
              </a:rPr>
              <a:t>Additive Manufacturing Acquisition Research (AMAR)</a:t>
            </a:r>
            <a:br>
              <a:rPr lang="en-US" sz="2400" b="1" dirty="0">
                <a:solidFill>
                  <a:schemeClr val="bg2"/>
                </a:solidFill>
                <a:ea typeface="Verdana"/>
                <a:cs typeface="Verdana"/>
              </a:rPr>
            </a:br>
            <a:endParaRPr lang="en-US" sz="2400" b="1" dirty="0">
              <a:solidFill>
                <a:schemeClr val="bg2"/>
              </a:solidFill>
              <a:ea typeface="Verdana"/>
              <a:cs typeface="Verdana"/>
            </a:endParaRPr>
          </a:p>
          <a:p>
            <a:pPr indent="-436245"/>
            <a:r>
              <a:rPr lang="en-US" sz="2400" u="sng" dirty="0">
                <a:solidFill>
                  <a:schemeClr val="bg2"/>
                </a:solidFill>
                <a:ea typeface="Verdana"/>
                <a:cs typeface="Verdana"/>
              </a:rPr>
              <a:t>Team</a:t>
            </a:r>
            <a:r>
              <a:rPr lang="en-US" sz="2400" dirty="0">
                <a:solidFill>
                  <a:schemeClr val="bg2"/>
                </a:solidFill>
                <a:ea typeface="Verdana"/>
                <a:cs typeface="Verdana"/>
              </a:rPr>
              <a:t> </a:t>
            </a:r>
          </a:p>
          <a:p>
            <a:pPr marL="693738" lvl="1" indent="-320675">
              <a:buFont typeface="Arial" panose="020B0604020202020204" pitchFamily="34" charset="0"/>
              <a:buChar char="•"/>
            </a:pPr>
            <a:r>
              <a:rPr lang="en-US" sz="2400" dirty="0">
                <a:solidFill>
                  <a:schemeClr val="bg2"/>
                </a:solidFill>
                <a:ea typeface="Verdana"/>
                <a:cs typeface="Verdana"/>
              </a:rPr>
              <a:t>Nathan Banks</a:t>
            </a:r>
          </a:p>
          <a:p>
            <a:pPr marL="693738" lvl="1" indent="-320675">
              <a:buFont typeface="Arial" panose="020B0604020202020204" pitchFamily="34" charset="0"/>
              <a:buChar char="•"/>
            </a:pPr>
            <a:r>
              <a:rPr lang="en-US" sz="2400" dirty="0">
                <a:solidFill>
                  <a:schemeClr val="bg2"/>
                </a:solidFill>
                <a:ea typeface="Verdana"/>
                <a:cs typeface="Verdana"/>
              </a:rPr>
              <a:t>Daniel Ferreira</a:t>
            </a:r>
          </a:p>
          <a:p>
            <a:pPr marL="693738" lvl="1" indent="-320675">
              <a:buFont typeface="Arial" panose="020B0604020202020204" pitchFamily="34" charset="0"/>
              <a:buChar char="•"/>
            </a:pPr>
            <a:r>
              <a:rPr lang="en-US" sz="2400" dirty="0">
                <a:solidFill>
                  <a:schemeClr val="bg2"/>
                </a:solidFill>
                <a:ea typeface="Verdana"/>
                <a:cs typeface="Verdana"/>
              </a:rPr>
              <a:t>Jerry McCauley</a:t>
            </a:r>
          </a:p>
          <a:p>
            <a:pPr marL="693738" lvl="1" indent="-320675">
              <a:buFont typeface="Arial" panose="020B0604020202020204" pitchFamily="34" charset="0"/>
              <a:buChar char="•"/>
            </a:pPr>
            <a:r>
              <a:rPr lang="en-US" sz="2400" dirty="0">
                <a:solidFill>
                  <a:schemeClr val="bg2"/>
                </a:solidFill>
                <a:ea typeface="Verdana"/>
                <a:cs typeface="Verdana"/>
              </a:rPr>
              <a:t>Joseph Trinh</a:t>
            </a:r>
          </a:p>
          <a:p>
            <a:pPr marL="693738" lvl="1" indent="-320675">
              <a:buFont typeface="Arial" panose="020B0604020202020204" pitchFamily="34" charset="0"/>
              <a:buChar char="•"/>
            </a:pPr>
            <a:r>
              <a:rPr lang="en-US" sz="2400" dirty="0">
                <a:solidFill>
                  <a:schemeClr val="bg2"/>
                </a:solidFill>
                <a:ea typeface="Verdana"/>
                <a:cs typeface="Verdana"/>
              </a:rPr>
              <a:t>Ken </a:t>
            </a:r>
            <a:r>
              <a:rPr lang="en-US" sz="2400" dirty="0" err="1">
                <a:solidFill>
                  <a:schemeClr val="bg2"/>
                </a:solidFill>
                <a:ea typeface="Verdana"/>
                <a:cs typeface="Verdana"/>
              </a:rPr>
              <a:t>Zust</a:t>
            </a:r>
            <a:endParaRPr lang="en-US" sz="2400" dirty="0">
              <a:solidFill>
                <a:schemeClr val="bg2"/>
              </a:solidFill>
              <a:ea typeface="Verdana"/>
              <a:cs typeface="Verdana"/>
            </a:endParaRPr>
          </a:p>
          <a:p>
            <a:pPr lvl="1" indent="-436245"/>
            <a:endParaRPr lang="en-US" sz="2400" dirty="0">
              <a:solidFill>
                <a:schemeClr val="bg1"/>
              </a:solidFill>
              <a:ea typeface="Verdana"/>
              <a:cs typeface="Verdana"/>
            </a:endParaRPr>
          </a:p>
          <a:p>
            <a:pPr marL="285750" indent="-285750" fontAlgn="base">
              <a:spcBef>
                <a:spcPct val="20000"/>
              </a:spcBef>
              <a:spcAft>
                <a:spcPct val="0"/>
              </a:spcAft>
              <a:buFont typeface="Arial" pitchFamily="34" charset="0"/>
              <a:buChar char="•"/>
            </a:pPr>
            <a:endParaRPr lang="en-US" sz="3200" dirty="0">
              <a:solidFill>
                <a:schemeClr val="bg1"/>
              </a:solidFill>
              <a:latin typeface="+mj-lt"/>
              <a:ea typeface="MS PGothic" pitchFamily="34" charset="-128"/>
            </a:endParaRPr>
          </a:p>
        </p:txBody>
      </p:sp>
      <p:pic>
        <p:nvPicPr>
          <p:cNvPr id="4" name="Picture 3">
            <a:extLst>
              <a:ext uri="{FF2B5EF4-FFF2-40B4-BE49-F238E27FC236}">
                <a16:creationId xmlns:a16="http://schemas.microsoft.com/office/drawing/2014/main" id="{CF14FD8C-77D5-E94E-8527-C763FA4D09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30939" y="2897045"/>
            <a:ext cx="2377701" cy="1869014"/>
          </a:xfrm>
          <a:prstGeom prst="rect">
            <a:avLst/>
          </a:prstGeom>
          <a:effectLst>
            <a:glow rad="63500">
              <a:schemeClr val="accent4">
                <a:satMod val="175000"/>
                <a:alpha val="40000"/>
              </a:schemeClr>
            </a:glow>
          </a:effectLst>
        </p:spPr>
      </p:pic>
      <p:grpSp>
        <p:nvGrpSpPr>
          <p:cNvPr id="5" name="Group 4">
            <a:extLst>
              <a:ext uri="{FF2B5EF4-FFF2-40B4-BE49-F238E27FC236}">
                <a16:creationId xmlns:a16="http://schemas.microsoft.com/office/drawing/2014/main" id="{ED245D52-070B-AB40-80E7-D571C2399DB1}"/>
              </a:ext>
            </a:extLst>
          </p:cNvPr>
          <p:cNvGrpSpPr/>
          <p:nvPr/>
        </p:nvGrpSpPr>
        <p:grpSpPr>
          <a:xfrm>
            <a:off x="6695017" y="580733"/>
            <a:ext cx="1382150" cy="2042167"/>
            <a:chOff x="4295793" y="1400657"/>
            <a:chExt cx="1382150" cy="2042167"/>
          </a:xfrm>
        </p:grpSpPr>
        <p:pic>
          <p:nvPicPr>
            <p:cNvPr id="6" name="Picture 5" descr="A person smiling for the camera&#10;&#10;Description automatically generated">
              <a:extLst>
                <a:ext uri="{FF2B5EF4-FFF2-40B4-BE49-F238E27FC236}">
                  <a16:creationId xmlns:a16="http://schemas.microsoft.com/office/drawing/2014/main" id="{8F909C1C-605A-7342-8311-4D3A5A5C6B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73018" y="1400657"/>
              <a:ext cx="1304925" cy="1742387"/>
            </a:xfrm>
            <a:prstGeom prst="rect">
              <a:avLst/>
            </a:prstGeom>
            <a:ln>
              <a:solidFill>
                <a:schemeClr val="tx1"/>
              </a:solidFill>
            </a:ln>
          </p:spPr>
        </p:pic>
        <p:sp>
          <p:nvSpPr>
            <p:cNvPr id="8" name="Rectangle 7">
              <a:extLst>
                <a:ext uri="{FF2B5EF4-FFF2-40B4-BE49-F238E27FC236}">
                  <a16:creationId xmlns:a16="http://schemas.microsoft.com/office/drawing/2014/main" id="{18B638A0-84C7-174E-B117-6C758A9DB884}"/>
                </a:ext>
              </a:extLst>
            </p:cNvPr>
            <p:cNvSpPr/>
            <p:nvPr/>
          </p:nvSpPr>
          <p:spPr>
            <a:xfrm>
              <a:off x="4295793" y="3135047"/>
              <a:ext cx="1299074" cy="307777"/>
            </a:xfrm>
            <a:prstGeom prst="rect">
              <a:avLst/>
            </a:prstGeom>
            <a:ln>
              <a:noFill/>
            </a:ln>
          </p:spPr>
          <p:txBody>
            <a:bodyPr wrap="none">
              <a:spAutoFit/>
            </a:bodyPr>
            <a:lstStyle/>
            <a:p>
              <a:pPr lvl="1" indent="-436245"/>
              <a:r>
                <a:rPr lang="en-US" sz="1400">
                  <a:solidFill>
                    <a:schemeClr val="bg1"/>
                  </a:solidFill>
                  <a:latin typeface="+mj-lt"/>
                  <a:ea typeface="Verdana"/>
                  <a:cs typeface="Verdana"/>
                </a:rPr>
                <a:t>Nathan Banks</a:t>
              </a:r>
            </a:p>
          </p:txBody>
        </p:sp>
      </p:grpSp>
      <p:grpSp>
        <p:nvGrpSpPr>
          <p:cNvPr id="9" name="Group 8">
            <a:extLst>
              <a:ext uri="{FF2B5EF4-FFF2-40B4-BE49-F238E27FC236}">
                <a16:creationId xmlns:a16="http://schemas.microsoft.com/office/drawing/2014/main" id="{00E6140A-4EA5-8B42-B60F-C0A0784F8384}"/>
              </a:ext>
            </a:extLst>
          </p:cNvPr>
          <p:cNvGrpSpPr/>
          <p:nvPr/>
        </p:nvGrpSpPr>
        <p:grpSpPr>
          <a:xfrm>
            <a:off x="10043794" y="602787"/>
            <a:ext cx="1500619" cy="2053484"/>
            <a:chOff x="9080078" y="3103686"/>
            <a:chExt cx="1500619" cy="2053484"/>
          </a:xfrm>
        </p:grpSpPr>
        <p:pic>
          <p:nvPicPr>
            <p:cNvPr id="10" name="Picture 9" descr="A person wearing glasses&#10;&#10;Description automatically generated">
              <a:extLst>
                <a:ext uri="{FF2B5EF4-FFF2-40B4-BE49-F238E27FC236}">
                  <a16:creationId xmlns:a16="http://schemas.microsoft.com/office/drawing/2014/main" id="{2A4B590E-EF5B-094E-8230-E66E7F0D56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51947" y="3103686"/>
              <a:ext cx="1428750" cy="1742387"/>
            </a:xfrm>
            <a:prstGeom prst="rect">
              <a:avLst/>
            </a:prstGeom>
            <a:ln>
              <a:solidFill>
                <a:schemeClr val="tx1"/>
              </a:solidFill>
            </a:ln>
          </p:spPr>
        </p:pic>
        <p:sp>
          <p:nvSpPr>
            <p:cNvPr id="11" name="Rectangle 10">
              <a:extLst>
                <a:ext uri="{FF2B5EF4-FFF2-40B4-BE49-F238E27FC236}">
                  <a16:creationId xmlns:a16="http://schemas.microsoft.com/office/drawing/2014/main" id="{41C6F943-A059-6744-9BF8-7F58465678F7}"/>
                </a:ext>
              </a:extLst>
            </p:cNvPr>
            <p:cNvSpPr/>
            <p:nvPr/>
          </p:nvSpPr>
          <p:spPr>
            <a:xfrm>
              <a:off x="9080078" y="4849393"/>
              <a:ext cx="1352999" cy="307777"/>
            </a:xfrm>
            <a:prstGeom prst="rect">
              <a:avLst/>
            </a:prstGeom>
            <a:ln>
              <a:noFill/>
            </a:ln>
          </p:spPr>
          <p:txBody>
            <a:bodyPr wrap="none">
              <a:spAutoFit/>
            </a:bodyPr>
            <a:lstStyle/>
            <a:p>
              <a:pPr lvl="1" indent="-436245"/>
              <a:r>
                <a:rPr lang="en-US" sz="1400">
                  <a:solidFill>
                    <a:schemeClr val="bg1"/>
                  </a:solidFill>
                  <a:latin typeface="+mj-lt"/>
                  <a:ea typeface="Verdana"/>
                  <a:cs typeface="Verdana"/>
                </a:rPr>
                <a:t>Jerry McCauley</a:t>
              </a:r>
            </a:p>
          </p:txBody>
        </p:sp>
      </p:grpSp>
      <p:grpSp>
        <p:nvGrpSpPr>
          <p:cNvPr id="12" name="Group 11">
            <a:extLst>
              <a:ext uri="{FF2B5EF4-FFF2-40B4-BE49-F238E27FC236}">
                <a16:creationId xmlns:a16="http://schemas.microsoft.com/office/drawing/2014/main" id="{AD88D9FC-4B2E-0B42-AEE2-9FD05956C8F0}"/>
              </a:ext>
            </a:extLst>
          </p:cNvPr>
          <p:cNvGrpSpPr/>
          <p:nvPr/>
        </p:nvGrpSpPr>
        <p:grpSpPr>
          <a:xfrm>
            <a:off x="7532822" y="2695943"/>
            <a:ext cx="1495346" cy="1856917"/>
            <a:chOff x="6676300" y="3640230"/>
            <a:chExt cx="1495346" cy="1856917"/>
          </a:xfrm>
        </p:grpSpPr>
        <p:pic>
          <p:nvPicPr>
            <p:cNvPr id="13" name="Picture 12" descr="A person wearing a suit and tie smiling at the camera&#10;&#10;Description automatically generated">
              <a:extLst>
                <a:ext uri="{FF2B5EF4-FFF2-40B4-BE49-F238E27FC236}">
                  <a16:creationId xmlns:a16="http://schemas.microsoft.com/office/drawing/2014/main" id="{F7F25628-1FC0-3841-991E-3E3E406F1F5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76300" y="3640230"/>
              <a:ext cx="1495346" cy="1571625"/>
            </a:xfrm>
            <a:prstGeom prst="rect">
              <a:avLst/>
            </a:prstGeom>
            <a:ln>
              <a:solidFill>
                <a:schemeClr val="tx1"/>
              </a:solidFill>
            </a:ln>
          </p:spPr>
        </p:pic>
        <p:sp>
          <p:nvSpPr>
            <p:cNvPr id="14" name="Rectangle 13">
              <a:extLst>
                <a:ext uri="{FF2B5EF4-FFF2-40B4-BE49-F238E27FC236}">
                  <a16:creationId xmlns:a16="http://schemas.microsoft.com/office/drawing/2014/main" id="{B13C83E3-0DFE-934D-B2F6-8DF36D1C51ED}"/>
                </a:ext>
              </a:extLst>
            </p:cNvPr>
            <p:cNvSpPr/>
            <p:nvPr/>
          </p:nvSpPr>
          <p:spPr>
            <a:xfrm>
              <a:off x="6757540" y="5189370"/>
              <a:ext cx="1158522" cy="307777"/>
            </a:xfrm>
            <a:prstGeom prst="rect">
              <a:avLst/>
            </a:prstGeom>
            <a:ln>
              <a:noFill/>
            </a:ln>
          </p:spPr>
          <p:txBody>
            <a:bodyPr wrap="none">
              <a:spAutoFit/>
            </a:bodyPr>
            <a:lstStyle/>
            <a:p>
              <a:pPr lvl="1" indent="-436245"/>
              <a:r>
                <a:rPr lang="en-US" sz="1400">
                  <a:solidFill>
                    <a:schemeClr val="bg1"/>
                  </a:solidFill>
                  <a:latin typeface="+mj-lt"/>
                  <a:ea typeface="Verdana"/>
                  <a:cs typeface="Verdana"/>
                </a:rPr>
                <a:t>Joseph Trinh</a:t>
              </a:r>
            </a:p>
          </p:txBody>
        </p:sp>
      </p:grpSp>
      <p:grpSp>
        <p:nvGrpSpPr>
          <p:cNvPr id="15" name="Group 14">
            <a:extLst>
              <a:ext uri="{FF2B5EF4-FFF2-40B4-BE49-F238E27FC236}">
                <a16:creationId xmlns:a16="http://schemas.microsoft.com/office/drawing/2014/main" id="{7B45ED0A-569C-384C-B644-49FE7BE27583}"/>
              </a:ext>
            </a:extLst>
          </p:cNvPr>
          <p:cNvGrpSpPr/>
          <p:nvPr/>
        </p:nvGrpSpPr>
        <p:grpSpPr>
          <a:xfrm>
            <a:off x="9401293" y="4614626"/>
            <a:ext cx="1237195" cy="1794430"/>
            <a:chOff x="10257542" y="4910330"/>
            <a:chExt cx="1237195" cy="1794430"/>
          </a:xfrm>
        </p:grpSpPr>
        <p:pic>
          <p:nvPicPr>
            <p:cNvPr id="16" name="Picture 15" descr="A person wearing glasses and smiling at the camera&#10;&#10;Description automatically generated">
              <a:extLst>
                <a:ext uri="{FF2B5EF4-FFF2-40B4-BE49-F238E27FC236}">
                  <a16:creationId xmlns:a16="http://schemas.microsoft.com/office/drawing/2014/main" id="{D3840759-83E7-7E4F-B86E-8A33441644A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265939" y="4910330"/>
              <a:ext cx="1228798" cy="1485390"/>
            </a:xfrm>
            <a:prstGeom prst="rect">
              <a:avLst/>
            </a:prstGeom>
            <a:ln>
              <a:solidFill>
                <a:schemeClr val="tx1"/>
              </a:solidFill>
            </a:ln>
          </p:spPr>
        </p:pic>
        <p:sp>
          <p:nvSpPr>
            <p:cNvPr id="17" name="Rectangle 16">
              <a:extLst>
                <a:ext uri="{FF2B5EF4-FFF2-40B4-BE49-F238E27FC236}">
                  <a16:creationId xmlns:a16="http://schemas.microsoft.com/office/drawing/2014/main" id="{FCA06272-E0A5-8C4E-8C71-21876C2F6A85}"/>
                </a:ext>
              </a:extLst>
            </p:cNvPr>
            <p:cNvSpPr/>
            <p:nvPr/>
          </p:nvSpPr>
          <p:spPr>
            <a:xfrm>
              <a:off x="10257542" y="6396983"/>
              <a:ext cx="1077603" cy="307777"/>
            </a:xfrm>
            <a:prstGeom prst="rect">
              <a:avLst/>
            </a:prstGeom>
            <a:ln>
              <a:noFill/>
            </a:ln>
          </p:spPr>
          <p:txBody>
            <a:bodyPr wrap="none">
              <a:spAutoFit/>
            </a:bodyPr>
            <a:lstStyle/>
            <a:p>
              <a:pPr lvl="1" indent="-436245"/>
              <a:r>
                <a:rPr lang="en-US" sz="1400">
                  <a:solidFill>
                    <a:schemeClr val="bg1"/>
                  </a:solidFill>
                  <a:latin typeface="+mj-lt"/>
                  <a:ea typeface="Verdana"/>
                  <a:cs typeface="Verdana"/>
                </a:rPr>
                <a:t>Dr. Sadagic</a:t>
              </a:r>
            </a:p>
          </p:txBody>
        </p:sp>
      </p:grpSp>
      <p:grpSp>
        <p:nvGrpSpPr>
          <p:cNvPr id="18" name="Group 17">
            <a:extLst>
              <a:ext uri="{FF2B5EF4-FFF2-40B4-BE49-F238E27FC236}">
                <a16:creationId xmlns:a16="http://schemas.microsoft.com/office/drawing/2014/main" id="{E0E321C9-53D8-B945-8DF0-BBB2A11E8A15}"/>
              </a:ext>
            </a:extLst>
          </p:cNvPr>
          <p:cNvGrpSpPr/>
          <p:nvPr/>
        </p:nvGrpSpPr>
        <p:grpSpPr>
          <a:xfrm>
            <a:off x="7564076" y="4632096"/>
            <a:ext cx="1542694" cy="1785984"/>
            <a:chOff x="8415022" y="4915724"/>
            <a:chExt cx="1542694" cy="1785984"/>
          </a:xfrm>
        </p:grpSpPr>
        <p:pic>
          <p:nvPicPr>
            <p:cNvPr id="19" name="Picture 18">
              <a:extLst>
                <a:ext uri="{FF2B5EF4-FFF2-40B4-BE49-F238E27FC236}">
                  <a16:creationId xmlns:a16="http://schemas.microsoft.com/office/drawing/2014/main" id="{77D8889A-79B4-A44F-84E3-12A804C38CD0}"/>
                </a:ext>
              </a:extLst>
            </p:cNvPr>
            <p:cNvPicPr>
              <a:picLocks noChangeAspect="1"/>
            </p:cNvPicPr>
            <p:nvPr/>
          </p:nvPicPr>
          <p:blipFill>
            <a:blip r:embed="rId7"/>
            <a:stretch>
              <a:fillRect/>
            </a:stretch>
          </p:blipFill>
          <p:spPr>
            <a:xfrm>
              <a:off x="8481550" y="4915724"/>
              <a:ext cx="1476166" cy="1476166"/>
            </a:xfrm>
            <a:prstGeom prst="rect">
              <a:avLst/>
            </a:prstGeom>
            <a:ln>
              <a:solidFill>
                <a:schemeClr val="tx1"/>
              </a:solidFill>
            </a:ln>
          </p:spPr>
        </p:pic>
        <p:sp>
          <p:nvSpPr>
            <p:cNvPr id="20" name="Rectangle 19">
              <a:extLst>
                <a:ext uri="{FF2B5EF4-FFF2-40B4-BE49-F238E27FC236}">
                  <a16:creationId xmlns:a16="http://schemas.microsoft.com/office/drawing/2014/main" id="{4B30B498-05BB-8143-95A8-BED238597EB7}"/>
                </a:ext>
              </a:extLst>
            </p:cNvPr>
            <p:cNvSpPr/>
            <p:nvPr/>
          </p:nvSpPr>
          <p:spPr>
            <a:xfrm>
              <a:off x="8415022" y="6393931"/>
              <a:ext cx="1374094" cy="307777"/>
            </a:xfrm>
            <a:prstGeom prst="rect">
              <a:avLst/>
            </a:prstGeom>
          </p:spPr>
          <p:txBody>
            <a:bodyPr wrap="none">
              <a:spAutoFit/>
            </a:bodyPr>
            <a:lstStyle/>
            <a:p>
              <a:r>
                <a:rPr lang="en-US" sz="1400">
                  <a:solidFill>
                    <a:schemeClr val="bg1"/>
                  </a:solidFill>
                  <a:latin typeface="+mj-lt"/>
                </a:rPr>
                <a:t>Dr. Van Bossuyt</a:t>
              </a:r>
            </a:p>
          </p:txBody>
        </p:sp>
      </p:grpSp>
      <p:grpSp>
        <p:nvGrpSpPr>
          <p:cNvPr id="21" name="Group 20">
            <a:extLst>
              <a:ext uri="{FF2B5EF4-FFF2-40B4-BE49-F238E27FC236}">
                <a16:creationId xmlns:a16="http://schemas.microsoft.com/office/drawing/2014/main" id="{FD63EDF4-FDB4-6A4A-B185-6CAEF87FAC46}"/>
              </a:ext>
            </a:extLst>
          </p:cNvPr>
          <p:cNvGrpSpPr/>
          <p:nvPr/>
        </p:nvGrpSpPr>
        <p:grpSpPr>
          <a:xfrm>
            <a:off x="9299890" y="2705497"/>
            <a:ext cx="1331054" cy="1791004"/>
            <a:chOff x="9035608" y="969819"/>
            <a:chExt cx="1331054" cy="1791004"/>
          </a:xfrm>
        </p:grpSpPr>
        <p:pic>
          <p:nvPicPr>
            <p:cNvPr id="22" name="Picture 9" descr="Ken Zust">
              <a:extLst>
                <a:ext uri="{FF2B5EF4-FFF2-40B4-BE49-F238E27FC236}">
                  <a16:creationId xmlns:a16="http://schemas.microsoft.com/office/drawing/2014/main" id="{C59E704A-E47B-214D-8F6F-499065430BE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035608" y="969819"/>
              <a:ext cx="1331054" cy="1485390"/>
            </a:xfrm>
            <a:prstGeom prst="rect">
              <a:avLst/>
            </a:prstGeom>
            <a:ln>
              <a:solidFill>
                <a:schemeClr val="tx1"/>
              </a:solidFill>
            </a:ln>
          </p:spPr>
        </p:pic>
        <p:sp>
          <p:nvSpPr>
            <p:cNvPr id="23" name="TextBox 22">
              <a:extLst>
                <a:ext uri="{FF2B5EF4-FFF2-40B4-BE49-F238E27FC236}">
                  <a16:creationId xmlns:a16="http://schemas.microsoft.com/office/drawing/2014/main" id="{BDC15F7C-7415-4D49-BB41-465F13CF6718}"/>
                </a:ext>
              </a:extLst>
            </p:cNvPr>
            <p:cNvSpPr txBox="1"/>
            <p:nvPr/>
          </p:nvSpPr>
          <p:spPr>
            <a:xfrm>
              <a:off x="9253455" y="2453046"/>
              <a:ext cx="10521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mj-lt"/>
                  <a:cs typeface="Times New Roman"/>
                </a:rPr>
                <a:t>Ken Zust</a:t>
              </a:r>
              <a:endParaRPr lang="en-US" sz="1400">
                <a:solidFill>
                  <a:schemeClr val="bg1"/>
                </a:solidFill>
                <a:latin typeface="+mj-lt"/>
              </a:endParaRPr>
            </a:p>
          </p:txBody>
        </p:sp>
      </p:grpSp>
      <p:pic>
        <p:nvPicPr>
          <p:cNvPr id="24" name="Picture 5">
            <a:extLst>
              <a:ext uri="{FF2B5EF4-FFF2-40B4-BE49-F238E27FC236}">
                <a16:creationId xmlns:a16="http://schemas.microsoft.com/office/drawing/2014/main" id="{D856CFE0-F901-FE41-B893-AB0FBCC7987C}"/>
              </a:ext>
            </a:extLst>
          </p:cNvPr>
          <p:cNvPicPr>
            <a:picLocks noChangeAspect="1"/>
          </p:cNvPicPr>
          <p:nvPr/>
        </p:nvPicPr>
        <p:blipFill rotWithShape="1">
          <a:blip r:embed="rId9"/>
          <a:srcRect l="5679" t="15350" r="26250" b="14101"/>
          <a:stretch/>
        </p:blipFill>
        <p:spPr>
          <a:xfrm rot="5400000">
            <a:off x="8216441" y="781343"/>
            <a:ext cx="1775958" cy="1389887"/>
          </a:xfrm>
          <a:prstGeom prst="rect">
            <a:avLst/>
          </a:prstGeom>
          <a:ln>
            <a:solidFill>
              <a:schemeClr val="tx1"/>
            </a:solidFill>
          </a:ln>
        </p:spPr>
      </p:pic>
      <p:sp>
        <p:nvSpPr>
          <p:cNvPr id="25" name="TextBox 24">
            <a:extLst>
              <a:ext uri="{FF2B5EF4-FFF2-40B4-BE49-F238E27FC236}">
                <a16:creationId xmlns:a16="http://schemas.microsoft.com/office/drawing/2014/main" id="{2449CA14-0425-774F-90C0-36D4F88EB5F7}"/>
              </a:ext>
            </a:extLst>
          </p:cNvPr>
          <p:cNvSpPr txBox="1"/>
          <p:nvPr/>
        </p:nvSpPr>
        <p:spPr>
          <a:xfrm>
            <a:off x="8205605" y="2359947"/>
            <a:ext cx="17867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Verdana"/>
                <a:ea typeface="Verdana"/>
                <a:cs typeface="Verdana"/>
              </a:rPr>
              <a:t>Daniel Ferreira</a:t>
            </a:r>
          </a:p>
        </p:txBody>
      </p:sp>
      <p:sp>
        <p:nvSpPr>
          <p:cNvPr id="2" name="TextBox 1">
            <a:extLst>
              <a:ext uri="{FF2B5EF4-FFF2-40B4-BE49-F238E27FC236}">
                <a16:creationId xmlns:a16="http://schemas.microsoft.com/office/drawing/2014/main" id="{C1C723AB-0F52-8647-8100-6E74F65B4A83}"/>
              </a:ext>
            </a:extLst>
          </p:cNvPr>
          <p:cNvSpPr txBox="1"/>
          <p:nvPr/>
        </p:nvSpPr>
        <p:spPr>
          <a:xfrm>
            <a:off x="2069301" y="5839668"/>
            <a:ext cx="5372611"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Outstanding Capstone Report (DL)</a:t>
            </a:r>
          </a:p>
          <a:p>
            <a:pPr marL="285750" indent="-285750">
              <a:buFont typeface="Arial" panose="020B0604020202020204" pitchFamily="34" charset="0"/>
              <a:buChar char="•"/>
            </a:pPr>
            <a:r>
              <a:rPr lang="en-US" sz="1600" dirty="0">
                <a:solidFill>
                  <a:schemeClr val="bg1"/>
                </a:solidFill>
              </a:rPr>
              <a:t>Nathan Banks received Meyer Award for Outstanding DL Student in Systems</a:t>
            </a:r>
          </a:p>
        </p:txBody>
      </p:sp>
    </p:spTree>
    <p:extLst>
      <p:ext uri="{BB962C8B-B14F-4D97-AF65-F5344CB8AC3E}">
        <p14:creationId xmlns:p14="http://schemas.microsoft.com/office/powerpoint/2010/main" val="1009213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Conclusions</a:t>
            </a:r>
          </a:p>
        </p:txBody>
      </p:sp>
      <p:sp>
        <p:nvSpPr>
          <p:cNvPr id="3" name="TextBox 2"/>
          <p:cNvSpPr txBox="1"/>
          <p:nvPr/>
        </p:nvSpPr>
        <p:spPr>
          <a:xfrm>
            <a:off x="480561" y="2390775"/>
            <a:ext cx="11230878" cy="2308324"/>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2"/>
                </a:solidFill>
              </a:rPr>
              <a:t>Impacts of Additive Manufacturing on Navy’s surface fleet</a:t>
            </a:r>
          </a:p>
          <a:p>
            <a:pPr marL="914400" lvl="1" indent="-457200">
              <a:buFont typeface="System Font Regular"/>
              <a:buChar char="-"/>
            </a:pPr>
            <a:r>
              <a:rPr lang="en-US" sz="2800" dirty="0">
                <a:solidFill>
                  <a:schemeClr val="bg2"/>
                </a:solidFill>
              </a:rPr>
              <a:t>Reduce dependence on traditional supply chain and local inventory requirements</a:t>
            </a:r>
          </a:p>
          <a:p>
            <a:pPr marL="914400" lvl="1" indent="-457200">
              <a:buFont typeface="System Font Regular"/>
              <a:buChar char="-"/>
            </a:pPr>
            <a:r>
              <a:rPr lang="en-US" sz="2800" dirty="0">
                <a:solidFill>
                  <a:schemeClr val="bg2"/>
                </a:solidFill>
              </a:rPr>
              <a:t>Reduce maintenance downtime</a:t>
            </a:r>
          </a:p>
          <a:p>
            <a:pPr marL="914400" lvl="1" indent="-457200">
              <a:buFont typeface="System Font Regular"/>
              <a:buChar char="-"/>
            </a:pPr>
            <a:r>
              <a:rPr lang="en-US" sz="2800" dirty="0">
                <a:solidFill>
                  <a:schemeClr val="bg2"/>
                </a:solidFill>
              </a:rPr>
              <a:t>Increase fleet operational availability to improve force readiness</a:t>
            </a:r>
          </a:p>
        </p:txBody>
      </p:sp>
    </p:spTree>
    <p:extLst>
      <p:ext uri="{BB962C8B-B14F-4D97-AF65-F5344CB8AC3E}">
        <p14:creationId xmlns:p14="http://schemas.microsoft.com/office/powerpoint/2010/main" val="141871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1446550"/>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Big Picture – Systems Engineering and Additive Manufacturing</a:t>
            </a:r>
          </a:p>
        </p:txBody>
      </p:sp>
      <p:sp>
        <p:nvSpPr>
          <p:cNvPr id="3" name="TextBox 2"/>
          <p:cNvSpPr txBox="1"/>
          <p:nvPr/>
        </p:nvSpPr>
        <p:spPr>
          <a:xfrm>
            <a:off x="480561" y="2381686"/>
            <a:ext cx="11230878"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2"/>
                </a:solidFill>
              </a:rPr>
              <a:t>We have worked on understanding what printers can be used where to produce what parts</a:t>
            </a:r>
          </a:p>
          <a:p>
            <a:pPr marL="457200" indent="-457200">
              <a:buFont typeface="Arial" panose="020B0604020202020204" pitchFamily="34" charset="0"/>
              <a:buChar char="•"/>
            </a:pPr>
            <a:r>
              <a:rPr lang="en-US" sz="3200" dirty="0">
                <a:solidFill>
                  <a:schemeClr val="bg2"/>
                </a:solidFill>
              </a:rPr>
              <a:t>This helps with developing plans for additive technology deployment to the fleet and to expeditionary forces</a:t>
            </a:r>
          </a:p>
          <a:p>
            <a:pPr marL="457200" indent="-457200">
              <a:buFont typeface="Arial" panose="020B0604020202020204" pitchFamily="34" charset="0"/>
              <a:buChar char="•"/>
            </a:pPr>
            <a:r>
              <a:rPr lang="en-US" sz="3200" dirty="0">
                <a:solidFill>
                  <a:schemeClr val="bg2"/>
                </a:solidFill>
              </a:rPr>
              <a:t>New printers are available all the time with new capabilities which means the Navy’s deployment strategy must remain nimble and be constantly re-evaluated</a:t>
            </a:r>
          </a:p>
        </p:txBody>
      </p:sp>
    </p:spTree>
    <p:extLst>
      <p:ext uri="{BB962C8B-B14F-4D97-AF65-F5344CB8AC3E}">
        <p14:creationId xmlns:p14="http://schemas.microsoft.com/office/powerpoint/2010/main" val="3611417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NPS Center for Additive Manufacturing</a:t>
            </a:r>
          </a:p>
        </p:txBody>
      </p:sp>
      <p:sp>
        <p:nvSpPr>
          <p:cNvPr id="3" name="TextBox 2"/>
          <p:cNvSpPr txBox="1"/>
          <p:nvPr/>
        </p:nvSpPr>
        <p:spPr>
          <a:xfrm>
            <a:off x="480561" y="1221996"/>
            <a:ext cx="11230878" cy="5042406"/>
          </a:xfrm>
          <a:prstGeom prst="rect">
            <a:avLst/>
          </a:prstGeom>
          <a:noFill/>
        </p:spPr>
        <p:txBody>
          <a:bodyPr wrap="square" rtlCol="0">
            <a:spAutoFit/>
          </a:bodyPr>
          <a:lstStyle/>
          <a:p>
            <a:pPr marL="285750" indent="-285750">
              <a:spcBef>
                <a:spcPts val="0"/>
              </a:spcBef>
              <a:spcAft>
                <a:spcPts val="400"/>
              </a:spcAft>
              <a:buFont typeface="Arial" panose="020B0604020202020204" pitchFamily="34" charset="0"/>
              <a:buChar char="•"/>
            </a:pPr>
            <a:r>
              <a:rPr lang="en-US" altLang="en-US" sz="2000" b="1" dirty="0">
                <a:solidFill>
                  <a:schemeClr val="bg2"/>
                </a:solidFill>
                <a:ea typeface="ＭＳ Ｐゴシック" panose="020B0600070205080204" pitchFamily="34" charset="-128"/>
              </a:rPr>
              <a:t>Center officially approved</a:t>
            </a:r>
            <a:r>
              <a:rPr lang="en-US" altLang="en-US" sz="2000" dirty="0">
                <a:solidFill>
                  <a:schemeClr val="bg2"/>
                </a:solidFill>
                <a:ea typeface="ＭＳ Ｐゴシック" panose="020B0600070205080204" pitchFamily="34" charset="-128"/>
              </a:rPr>
              <a:t>: May 30, 2019</a:t>
            </a:r>
          </a:p>
          <a:p>
            <a:pPr marL="285750" indent="-285750">
              <a:spcBef>
                <a:spcPts val="0"/>
              </a:spcBef>
              <a:spcAft>
                <a:spcPts val="400"/>
              </a:spcAft>
              <a:buFont typeface="Arial" panose="020B0604020202020204" pitchFamily="34" charset="0"/>
              <a:buChar char="•"/>
            </a:pPr>
            <a:r>
              <a:rPr lang="en-US" altLang="en-US" sz="2000" b="1" dirty="0">
                <a:solidFill>
                  <a:schemeClr val="bg1"/>
                </a:solidFill>
                <a:latin typeface="+mj-lt"/>
                <a:ea typeface="ＭＳ Ｐゴシック" panose="020B0600070205080204" pitchFamily="34" charset="-128"/>
              </a:rPr>
              <a:t>Mission</a:t>
            </a:r>
            <a:r>
              <a:rPr lang="en-US" altLang="en-US" sz="2000" dirty="0">
                <a:solidFill>
                  <a:schemeClr val="bg1"/>
                </a:solidFill>
                <a:latin typeface="+mj-lt"/>
                <a:ea typeface="ＭＳ Ｐゴシック" panose="020B0600070205080204" pitchFamily="34" charset="-128"/>
              </a:rPr>
              <a:t>: </a:t>
            </a:r>
            <a:r>
              <a:rPr lang="en-US" altLang="en-US" sz="2000" dirty="0">
                <a:solidFill>
                  <a:schemeClr val="bg2"/>
                </a:solidFill>
                <a:ea typeface="ＭＳ Ｐゴシック" panose="020B0600070205080204" pitchFamily="34" charset="-128"/>
              </a:rPr>
              <a:t>Interdisciplinary research in additive manufacturing (AM) with emphasis on the Naval needs</a:t>
            </a:r>
          </a:p>
          <a:p>
            <a:pPr marL="285750" indent="-285750">
              <a:spcBef>
                <a:spcPts val="0"/>
              </a:spcBef>
              <a:spcAft>
                <a:spcPts val="400"/>
              </a:spcAft>
              <a:buFont typeface="Arial" panose="020B0604020202020204" pitchFamily="34" charset="0"/>
              <a:buChar char="•"/>
            </a:pPr>
            <a:r>
              <a:rPr lang="en-US" altLang="en-US" sz="2000" b="1" dirty="0">
                <a:solidFill>
                  <a:schemeClr val="bg1"/>
                </a:solidFill>
                <a:latin typeface="+mj-lt"/>
                <a:ea typeface="ＭＳ Ｐゴシック" panose="020B0600070205080204" pitchFamily="34" charset="-128"/>
              </a:rPr>
              <a:t>Members</a:t>
            </a:r>
            <a:r>
              <a:rPr lang="en-US" altLang="en-US" sz="2000" dirty="0">
                <a:solidFill>
                  <a:schemeClr val="bg1"/>
                </a:solidFill>
                <a:latin typeface="+mj-lt"/>
                <a:ea typeface="ＭＳ Ｐゴシック" panose="020B0600070205080204" pitchFamily="34" charset="-128"/>
              </a:rPr>
              <a:t>: </a:t>
            </a:r>
            <a:r>
              <a:rPr lang="en-US" altLang="en-US" sz="2000" dirty="0">
                <a:solidFill>
                  <a:schemeClr val="bg2"/>
                </a:solidFill>
                <a:ea typeface="ＭＳ Ｐゴシック" panose="020B0600070205080204" pitchFamily="34" charset="-128"/>
              </a:rPr>
              <a:t>38 faculty </a:t>
            </a:r>
          </a:p>
          <a:p>
            <a:pPr marL="285750" indent="-285750">
              <a:spcBef>
                <a:spcPts val="0"/>
              </a:spcBef>
              <a:spcAft>
                <a:spcPts val="400"/>
              </a:spcAft>
              <a:buFont typeface="Arial" panose="020B0604020202020204" pitchFamily="34" charset="0"/>
              <a:buChar char="•"/>
            </a:pPr>
            <a:r>
              <a:rPr lang="en-US" altLang="en-US" sz="2000" b="1" dirty="0">
                <a:solidFill>
                  <a:schemeClr val="bg1"/>
                </a:solidFill>
                <a:latin typeface="+mj-lt"/>
                <a:ea typeface="ＭＳ Ｐゴシック" panose="020B0600070205080204" pitchFamily="34" charset="-128"/>
              </a:rPr>
              <a:t>Academic units</a:t>
            </a:r>
            <a:r>
              <a:rPr lang="en-US" altLang="en-US" sz="2000" dirty="0">
                <a:solidFill>
                  <a:schemeClr val="bg1"/>
                </a:solidFill>
                <a:latin typeface="+mj-lt"/>
                <a:ea typeface="ＭＳ Ｐゴシック" panose="020B0600070205080204" pitchFamily="34" charset="-128"/>
              </a:rPr>
              <a:t>: </a:t>
            </a:r>
            <a:r>
              <a:rPr lang="en-US" altLang="en-US" sz="2000" dirty="0">
                <a:solidFill>
                  <a:schemeClr val="bg2"/>
                </a:solidFill>
                <a:ea typeface="ＭＳ Ｐゴシック" panose="020B0600070205080204" pitchFamily="34" charset="-128"/>
              </a:rPr>
              <a:t>Computer  Science Dept., Defense Analysis Dep., Energy Academic Group, Information Science Dept., Dept. of Mechanical &amp; Aerospace Engineering, Operations Research, Physics Dept., System Engineering Dept., Space  Systems Academic Group</a:t>
            </a:r>
          </a:p>
          <a:p>
            <a:pPr marL="285750" indent="-285750">
              <a:spcBef>
                <a:spcPts val="0"/>
              </a:spcBef>
              <a:spcAft>
                <a:spcPts val="200"/>
              </a:spcAft>
              <a:buFont typeface="Arial" panose="020B0604020202020204" pitchFamily="34" charset="0"/>
              <a:buChar char="•"/>
            </a:pPr>
            <a:r>
              <a:rPr lang="en-US" altLang="en-US" sz="2000" b="1" dirty="0">
                <a:solidFill>
                  <a:schemeClr val="bg1"/>
                </a:solidFill>
                <a:latin typeface="+mj-lt"/>
                <a:ea typeface="ＭＳ Ｐゴシック" panose="020B0600070205080204" pitchFamily="34" charset="-128"/>
              </a:rPr>
              <a:t>Current laboratories</a:t>
            </a:r>
            <a:r>
              <a:rPr lang="en-US" altLang="en-US" sz="2000" dirty="0">
                <a:solidFill>
                  <a:schemeClr val="bg1"/>
                </a:solidFill>
                <a:latin typeface="+mj-lt"/>
                <a:ea typeface="ＭＳ Ｐゴシック" panose="020B0600070205080204" pitchFamily="34" charset="-128"/>
              </a:rPr>
              <a:t>: </a:t>
            </a:r>
          </a:p>
          <a:p>
            <a:pPr marL="920750" lvl="1" indent="-317500">
              <a:spcBef>
                <a:spcPts val="0"/>
              </a:spcBef>
              <a:buFont typeface="Arial" panose="020B0604020202020204" pitchFamily="34" charset="0"/>
              <a:buChar char="•"/>
            </a:pPr>
            <a:r>
              <a:rPr lang="en-US" altLang="en-US" sz="2000" dirty="0">
                <a:solidFill>
                  <a:schemeClr val="bg2"/>
                </a:solidFill>
              </a:rPr>
              <a:t>Center for Materials Research facilities</a:t>
            </a:r>
          </a:p>
          <a:p>
            <a:pPr marL="920750" lvl="1" indent="-317500">
              <a:spcBef>
                <a:spcPts val="0"/>
              </a:spcBef>
              <a:buFont typeface="Arial" panose="020B0604020202020204" pitchFamily="34" charset="0"/>
              <a:buChar char="•"/>
            </a:pPr>
            <a:r>
              <a:rPr lang="en-US" altLang="en-US" sz="2000" dirty="0">
                <a:solidFill>
                  <a:schemeClr val="bg2"/>
                </a:solidFill>
              </a:rPr>
              <a:t>Applied Physics laboratories</a:t>
            </a:r>
          </a:p>
          <a:p>
            <a:pPr marL="920750" lvl="1" indent="-317500">
              <a:spcBef>
                <a:spcPts val="0"/>
              </a:spcBef>
              <a:buFont typeface="Arial" panose="020B0604020202020204" pitchFamily="34" charset="0"/>
              <a:buChar char="•"/>
            </a:pPr>
            <a:r>
              <a:rPr lang="en-US" altLang="en-US" sz="2000" dirty="0">
                <a:solidFill>
                  <a:schemeClr val="bg2"/>
                </a:solidFill>
              </a:rPr>
              <a:t>MOVES Additive Manufacturing Lab</a:t>
            </a:r>
          </a:p>
          <a:p>
            <a:pPr marL="920750" lvl="1" indent="-317500">
              <a:spcBef>
                <a:spcPts val="0"/>
              </a:spcBef>
              <a:buFont typeface="Arial" panose="020B0604020202020204" pitchFamily="34" charset="0"/>
              <a:buChar char="•"/>
            </a:pPr>
            <a:r>
              <a:rPr lang="en-US" altLang="en-US" sz="2000" dirty="0">
                <a:solidFill>
                  <a:schemeClr val="bg2"/>
                </a:solidFill>
              </a:rPr>
              <a:t>Space Systems Academic Group Lab</a:t>
            </a:r>
          </a:p>
          <a:p>
            <a:pPr marL="920750" lvl="1" indent="-317500">
              <a:spcBef>
                <a:spcPts val="0"/>
              </a:spcBef>
              <a:buFont typeface="Arial" panose="020B0604020202020204" pitchFamily="34" charset="0"/>
              <a:buChar char="•"/>
            </a:pPr>
            <a:r>
              <a:rPr lang="en-US" altLang="en-US" sz="2000" dirty="0">
                <a:solidFill>
                  <a:schemeClr val="bg2"/>
                </a:solidFill>
              </a:rPr>
              <a:t>System Engineering Lab</a:t>
            </a:r>
          </a:p>
          <a:p>
            <a:pPr marL="920750" lvl="1" indent="-317500">
              <a:spcBef>
                <a:spcPts val="0"/>
              </a:spcBef>
              <a:buFont typeface="Arial" panose="020B0604020202020204" pitchFamily="34" charset="0"/>
              <a:buChar char="•"/>
            </a:pPr>
            <a:r>
              <a:rPr lang="en-US" altLang="en-US" sz="2000" dirty="0" err="1">
                <a:solidFill>
                  <a:schemeClr val="bg2"/>
                </a:solidFill>
              </a:rPr>
              <a:t>RoboDojo</a:t>
            </a:r>
            <a:r>
              <a:rPr lang="en-US" altLang="en-US" sz="2000" dirty="0">
                <a:solidFill>
                  <a:schemeClr val="bg2"/>
                </a:solidFill>
              </a:rPr>
              <a:t> Lab</a:t>
            </a:r>
          </a:p>
          <a:p>
            <a:pPr marL="295275" indent="-295275">
              <a:spcBef>
                <a:spcPts val="400"/>
              </a:spcBef>
              <a:buFont typeface="Arial" panose="020B0604020202020204" pitchFamily="34" charset="0"/>
              <a:buChar char="•"/>
            </a:pPr>
            <a:r>
              <a:rPr lang="en-US" altLang="en-US" sz="2000" b="1" dirty="0">
                <a:solidFill>
                  <a:schemeClr val="bg1"/>
                </a:solidFill>
                <a:latin typeface="+mj-lt"/>
                <a:ea typeface="ＭＳ Ｐゴシック" panose="020B0600070205080204" pitchFamily="34" charset="-128"/>
              </a:rPr>
              <a:t>Co-directors</a:t>
            </a:r>
            <a:r>
              <a:rPr lang="en-US" altLang="en-US" sz="2000" dirty="0">
                <a:solidFill>
                  <a:schemeClr val="bg1"/>
                </a:solidFill>
                <a:latin typeface="+mj-lt"/>
                <a:ea typeface="ＭＳ Ｐゴシック" panose="020B0600070205080204" pitchFamily="34" charset="-128"/>
              </a:rPr>
              <a:t>: </a:t>
            </a:r>
            <a:r>
              <a:rPr lang="en-US" altLang="en-US" sz="2000" dirty="0">
                <a:solidFill>
                  <a:schemeClr val="bg2"/>
                </a:solidFill>
                <a:ea typeface="ＭＳ Ｐゴシック" panose="020B0600070205080204" pitchFamily="34" charset="-128"/>
              </a:rPr>
              <a:t>Dr. A. Sadagic and Dr. E. </a:t>
            </a:r>
            <a:r>
              <a:rPr lang="en-US" altLang="en-US" sz="2000" dirty="0" err="1">
                <a:solidFill>
                  <a:schemeClr val="bg2"/>
                </a:solidFill>
                <a:ea typeface="ＭＳ Ｐゴシック" panose="020B0600070205080204" pitchFamily="34" charset="-128"/>
              </a:rPr>
              <a:t>Gunduz</a:t>
            </a:r>
            <a:endParaRPr lang="en-US" altLang="en-US" sz="2000" dirty="0">
              <a:solidFill>
                <a:schemeClr val="bg2"/>
              </a:solidFill>
              <a:ea typeface="ＭＳ Ｐゴシック" panose="020B0600070205080204" pitchFamily="34" charset="-128"/>
            </a:endParaRPr>
          </a:p>
          <a:p>
            <a:pPr marL="295275" indent="-295275">
              <a:spcBef>
                <a:spcPts val="400"/>
              </a:spcBef>
              <a:buFont typeface="Arial" panose="020B0604020202020204" pitchFamily="34" charset="0"/>
              <a:buChar char="•"/>
            </a:pPr>
            <a:r>
              <a:rPr lang="en-US" sz="2000" b="1" dirty="0">
                <a:solidFill>
                  <a:schemeClr val="bg1"/>
                </a:solidFill>
                <a:latin typeface="+mj-lt"/>
                <a:ea typeface="ＭＳ Ｐゴシック" panose="020B0600070205080204" pitchFamily="34" charset="-128"/>
              </a:rPr>
              <a:t>Web site: </a:t>
            </a:r>
            <a:r>
              <a:rPr lang="en-US" sz="2000" dirty="0">
                <a:solidFill>
                  <a:schemeClr val="bg2"/>
                </a:solidFill>
              </a:rPr>
              <a:t>https://</a:t>
            </a:r>
            <a:r>
              <a:rPr lang="en-US" sz="2000" dirty="0" err="1">
                <a:solidFill>
                  <a:schemeClr val="bg2"/>
                </a:solidFill>
              </a:rPr>
              <a:t>nps.edu</a:t>
            </a:r>
            <a:r>
              <a:rPr lang="en-US" sz="2000" dirty="0">
                <a:solidFill>
                  <a:schemeClr val="bg2"/>
                </a:solidFill>
              </a:rPr>
              <a:t>/web/cam</a:t>
            </a:r>
          </a:p>
        </p:txBody>
      </p:sp>
    </p:spTree>
    <p:extLst>
      <p:ext uri="{BB962C8B-B14F-4D97-AF65-F5344CB8AC3E}">
        <p14:creationId xmlns:p14="http://schemas.microsoft.com/office/powerpoint/2010/main" val="3340941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743574"/>
            <a:ext cx="12192000" cy="1631216"/>
          </a:xfrm>
          <a:prstGeom prst="rect">
            <a:avLst/>
          </a:prstGeom>
          <a:noFill/>
        </p:spPr>
        <p:txBody>
          <a:bodyPr wrap="square" rtlCol="0">
            <a:spAutoFit/>
          </a:bodyPr>
          <a:lstStyle/>
          <a:p>
            <a:pPr algn="ctr"/>
            <a:r>
              <a:rPr lang="en-US" sz="4000" u="sng" dirty="0">
                <a:solidFill>
                  <a:schemeClr val="bg2"/>
                </a:solidFill>
              </a:rPr>
              <a:t>Contacts:</a:t>
            </a:r>
          </a:p>
          <a:p>
            <a:pPr algn="ctr"/>
            <a:r>
              <a:rPr lang="en-US" sz="3000" dirty="0">
                <a:solidFill>
                  <a:schemeClr val="bg2"/>
                </a:solidFill>
              </a:rPr>
              <a:t>asadagic@nps.edu</a:t>
            </a:r>
          </a:p>
          <a:p>
            <a:pPr algn="ctr"/>
            <a:r>
              <a:rPr lang="en-US" sz="3000" dirty="0">
                <a:solidFill>
                  <a:schemeClr val="bg2"/>
                </a:solidFill>
              </a:rPr>
              <a:t>douglas.vanbossuyt@nps.edu</a:t>
            </a:r>
          </a:p>
        </p:txBody>
      </p:sp>
      <p:sp>
        <p:nvSpPr>
          <p:cNvPr id="3" name="TextBox 2"/>
          <p:cNvSpPr txBox="1"/>
          <p:nvPr/>
        </p:nvSpPr>
        <p:spPr>
          <a:xfrm>
            <a:off x="0" y="2668913"/>
            <a:ext cx="12192000" cy="1015663"/>
          </a:xfrm>
          <a:prstGeom prst="rect">
            <a:avLst/>
          </a:prstGeom>
          <a:noFill/>
        </p:spPr>
        <p:txBody>
          <a:bodyPr wrap="square" rtlCol="0">
            <a:spAutoFit/>
          </a:bodyPr>
          <a:lstStyle/>
          <a:p>
            <a:pPr algn="ctr"/>
            <a:r>
              <a:rPr lang="en-US" sz="6000" dirty="0">
                <a:solidFill>
                  <a:schemeClr val="bg1"/>
                </a:solidFill>
                <a:latin typeface="Franklin Gothic Heavy" panose="020B0903020102020204" pitchFamily="34" charset="0"/>
              </a:rPr>
              <a:t>Questions?</a:t>
            </a:r>
          </a:p>
        </p:txBody>
      </p:sp>
    </p:spTree>
    <p:extLst>
      <p:ext uri="{BB962C8B-B14F-4D97-AF65-F5344CB8AC3E}">
        <p14:creationId xmlns:p14="http://schemas.microsoft.com/office/powerpoint/2010/main" val="15582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CAMRE Introduction</a:t>
            </a:r>
          </a:p>
        </p:txBody>
      </p:sp>
      <p:sp>
        <p:nvSpPr>
          <p:cNvPr id="3" name="TextBox 2"/>
          <p:cNvSpPr txBox="1"/>
          <p:nvPr/>
        </p:nvSpPr>
        <p:spPr>
          <a:xfrm>
            <a:off x="480561" y="1234010"/>
            <a:ext cx="11230878" cy="6397649"/>
          </a:xfrm>
          <a:prstGeom prst="rect">
            <a:avLst/>
          </a:prstGeom>
          <a:noFill/>
        </p:spPr>
        <p:txBody>
          <a:bodyPr wrap="square" rtlCol="0">
            <a:spAutoFit/>
          </a:bodyPr>
          <a:lstStyle/>
          <a:p>
            <a:pPr>
              <a:spcAft>
                <a:spcPts val="400"/>
              </a:spcAft>
            </a:pPr>
            <a:r>
              <a:rPr lang="en-US" sz="2800" dirty="0">
                <a:solidFill>
                  <a:schemeClr val="bg2"/>
                </a:solidFill>
                <a:latin typeface="+mj-lt"/>
                <a:ea typeface="MS PGothic" pitchFamily="34" charset="-128"/>
              </a:rPr>
              <a:t>Congressional plus-up: </a:t>
            </a:r>
            <a:r>
              <a:rPr lang="en-US" altLang="en-US" sz="2800" dirty="0">
                <a:solidFill>
                  <a:schemeClr val="bg2"/>
                </a:solidFill>
                <a:ea typeface="ＭＳ Ｐゴシック" panose="020B0600070205080204" pitchFamily="34" charset="-128"/>
              </a:rPr>
              <a:t>$15 million for </a:t>
            </a:r>
            <a:r>
              <a:rPr lang="en-US" altLang="en-US" sz="2800" b="1" dirty="0">
                <a:solidFill>
                  <a:srgbClr val="B3FDFF"/>
                </a:solidFill>
                <a:ea typeface="ＭＳ Ｐゴシック" panose="020B0600070205080204" pitchFamily="34" charset="-128"/>
              </a:rPr>
              <a:t>Consortium for Additive Manufacturing Research and Education</a:t>
            </a:r>
          </a:p>
          <a:p>
            <a:pPr>
              <a:spcAft>
                <a:spcPts val="400"/>
              </a:spcAft>
            </a:pPr>
            <a:r>
              <a:rPr lang="en-US" altLang="en-US" sz="2800" dirty="0">
                <a:solidFill>
                  <a:schemeClr val="bg2"/>
                </a:solidFill>
                <a:ea typeface="ＭＳ Ｐゴシック" panose="020B0600070205080204" pitchFamily="34" charset="-128"/>
              </a:rPr>
              <a:t>Research, Development, Test and Evaluation, Navy, Line 184</a:t>
            </a:r>
          </a:p>
          <a:p>
            <a:pPr>
              <a:spcAft>
                <a:spcPts val="400"/>
              </a:spcAft>
            </a:pPr>
            <a:endParaRPr lang="en-US" altLang="en-US" dirty="0">
              <a:solidFill>
                <a:schemeClr val="bg2"/>
              </a:solidFill>
              <a:ea typeface="ＭＳ Ｐゴシック" panose="020B0600070205080204" pitchFamily="34" charset="-128"/>
            </a:endParaRPr>
          </a:p>
          <a:p>
            <a:pPr marL="400050" lvl="1" indent="0">
              <a:spcBef>
                <a:spcPts val="0"/>
              </a:spcBef>
              <a:spcAft>
                <a:spcPts val="400"/>
              </a:spcAft>
              <a:buNone/>
            </a:pPr>
            <a:r>
              <a:rPr lang="en-US" altLang="en-US" sz="3000" dirty="0">
                <a:solidFill>
                  <a:schemeClr val="bg2"/>
                </a:solidFill>
                <a:ea typeface="ＭＳ Ｐゴシック" panose="020B0600070205080204" pitchFamily="34" charset="-128"/>
              </a:rPr>
              <a:t>“The funds will be used to establish a consortium for additive manufacturing research and education at the Naval Post Graduate Research School (NPS) that will accelerate widespread adoption of additive manufacturing across the Department of Defense. The Consortium will drive the adoption of 3D rapid prototyping method in support of the Tri-Service Maritime Strategy.” </a:t>
            </a:r>
            <a:r>
              <a:rPr lang="en-US" altLang="en-US" dirty="0">
                <a:solidFill>
                  <a:schemeClr val="bg2"/>
                </a:solidFill>
                <a:ea typeface="ＭＳ Ｐゴシック" panose="020B0600070205080204" pitchFamily="34" charset="-128"/>
              </a:rPr>
              <a:t>(March 22, 2022)</a:t>
            </a:r>
          </a:p>
          <a:p>
            <a:pPr marL="457200" lvl="0" indent="-457200" defTabSz="914400" fontAlgn="base">
              <a:spcBef>
                <a:spcPct val="0"/>
              </a:spcBef>
              <a:spcAft>
                <a:spcPct val="0"/>
              </a:spcAft>
              <a:buFont typeface="Arial" panose="020B0604020202020204" pitchFamily="34" charset="0"/>
              <a:buChar char="•"/>
              <a:defRPr/>
            </a:pPr>
            <a:endParaRPr lang="en-US" sz="3200" dirty="0">
              <a:solidFill>
                <a:schemeClr val="bg2"/>
              </a:solidFill>
              <a:ea typeface="MS PGothic" pitchFamily="34" charset="-128"/>
            </a:endParaRPr>
          </a:p>
          <a:p>
            <a:pPr marL="285750" indent="-285750" fontAlgn="base">
              <a:spcBef>
                <a:spcPct val="20000"/>
              </a:spcBef>
              <a:spcAft>
                <a:spcPct val="0"/>
              </a:spcAft>
              <a:buFont typeface="Arial" pitchFamily="34" charset="0"/>
              <a:buChar char="•"/>
            </a:pPr>
            <a:endParaRPr lang="en-US" sz="3200" dirty="0">
              <a:solidFill>
                <a:schemeClr val="bg1"/>
              </a:solidFill>
              <a:latin typeface="+mj-lt"/>
              <a:ea typeface="MS PGothic" pitchFamily="34" charset="-128"/>
            </a:endParaRPr>
          </a:p>
        </p:txBody>
      </p:sp>
    </p:spTree>
    <p:extLst>
      <p:ext uri="{BB962C8B-B14F-4D97-AF65-F5344CB8AC3E}">
        <p14:creationId xmlns:p14="http://schemas.microsoft.com/office/powerpoint/2010/main" val="1472652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CAMRE Approaches</a:t>
            </a:r>
          </a:p>
        </p:txBody>
      </p:sp>
      <p:sp>
        <p:nvSpPr>
          <p:cNvPr id="3" name="TextBox 2"/>
          <p:cNvSpPr txBox="1"/>
          <p:nvPr/>
        </p:nvSpPr>
        <p:spPr>
          <a:xfrm>
            <a:off x="480561" y="1260515"/>
            <a:ext cx="11230878" cy="4944943"/>
          </a:xfrm>
          <a:prstGeom prst="rect">
            <a:avLst/>
          </a:prstGeom>
          <a:noFill/>
        </p:spPr>
        <p:txBody>
          <a:bodyPr wrap="square" rtlCol="0">
            <a:spAutoFit/>
          </a:bodyPr>
          <a:lstStyle/>
          <a:p>
            <a:pPr marL="342900" indent="-342900">
              <a:spcBef>
                <a:spcPts val="400"/>
              </a:spcBef>
              <a:buFont typeface="Arial" panose="020B0604020202020204" pitchFamily="34" charset="0"/>
              <a:buChar char="•"/>
            </a:pPr>
            <a:r>
              <a:rPr lang="en-US" altLang="en-US" sz="2200" dirty="0">
                <a:solidFill>
                  <a:schemeClr val="bg2"/>
                </a:solidFill>
                <a:ea typeface="ＭＳ Ｐゴシック" panose="020B0600070205080204" pitchFamily="34" charset="-128"/>
              </a:rPr>
              <a:t>Multi-year, interdisciplinary, umbrella research and education initiative</a:t>
            </a:r>
          </a:p>
          <a:p>
            <a:pPr marL="342900" indent="-342900">
              <a:spcBef>
                <a:spcPts val="400"/>
              </a:spcBef>
              <a:buFont typeface="Arial" panose="020B0604020202020204" pitchFamily="34" charset="0"/>
              <a:buChar char="•"/>
            </a:pPr>
            <a:r>
              <a:rPr lang="en-US" altLang="en-US" sz="2200" b="1" dirty="0">
                <a:solidFill>
                  <a:schemeClr val="bg1"/>
                </a:solidFill>
                <a:latin typeface="+mj-lt"/>
                <a:ea typeface="ＭＳ Ｐゴシック" panose="020B0600070205080204" pitchFamily="34" charset="-128"/>
              </a:rPr>
              <a:t>Goals:</a:t>
            </a:r>
          </a:p>
          <a:p>
            <a:pPr marL="695325" lvl="1" indent="-295275">
              <a:spcBef>
                <a:spcPct val="0"/>
              </a:spcBef>
              <a:buFont typeface="Arial" panose="020B0604020202020204" pitchFamily="34" charset="0"/>
              <a:buChar char="•"/>
            </a:pPr>
            <a:r>
              <a:rPr lang="en-US" altLang="en-US" dirty="0">
                <a:solidFill>
                  <a:schemeClr val="bg2"/>
                </a:solidFill>
              </a:rPr>
              <a:t>Coordinate a diverse portfolio of interdisciplinary research projects that advance basic and applied research domains in concert with education and training.</a:t>
            </a:r>
          </a:p>
          <a:p>
            <a:pPr marL="695325" lvl="1" indent="-295275">
              <a:spcBef>
                <a:spcPct val="0"/>
              </a:spcBef>
              <a:buFont typeface="Arial" panose="020B0604020202020204" pitchFamily="34" charset="0"/>
              <a:buChar char="•"/>
            </a:pPr>
            <a:r>
              <a:rPr lang="en-US" altLang="en-US" dirty="0">
                <a:solidFill>
                  <a:schemeClr val="bg2"/>
                </a:solidFill>
              </a:rPr>
              <a:t>Address both technical issues and human/personnel issues, i.e., support a full human-technology integration.</a:t>
            </a:r>
          </a:p>
          <a:p>
            <a:pPr marL="342900" indent="-342900">
              <a:spcBef>
                <a:spcPts val="1200"/>
              </a:spcBef>
              <a:buFont typeface="Arial" panose="020B0604020202020204" pitchFamily="34" charset="0"/>
              <a:buChar char="•"/>
            </a:pPr>
            <a:r>
              <a:rPr lang="en-US" altLang="en-US" sz="2200" b="1" dirty="0">
                <a:solidFill>
                  <a:schemeClr val="bg1"/>
                </a:solidFill>
                <a:latin typeface="+mj-lt"/>
                <a:ea typeface="ＭＳ Ｐゴシック" panose="020B0600070205080204" pitchFamily="34" charset="-128"/>
              </a:rPr>
              <a:t>Focus on research domains directly connected to AM</a:t>
            </a:r>
            <a:r>
              <a:rPr lang="en-US" altLang="en-US" sz="2200" dirty="0">
                <a:solidFill>
                  <a:schemeClr val="bg2"/>
                </a:solidFill>
                <a:ea typeface="ＭＳ Ｐゴシック" panose="020B0600070205080204" pitchFamily="34" charset="-128"/>
              </a:rPr>
              <a:t>: </a:t>
            </a:r>
            <a:r>
              <a:rPr lang="en-US" altLang="en-US" sz="1600" dirty="0">
                <a:solidFill>
                  <a:schemeClr val="bg2"/>
                </a:solidFill>
                <a:ea typeface="ＭＳ Ｐゴシック" panose="020B0600070205080204" pitchFamily="34" charset="-128"/>
              </a:rPr>
              <a:t>(1) Materials and technology development and testing, (2) parts fabrication and certification, (3) diffusion of innovation, and large scale technology adoption, (4) innovation by service members, (5) personnel education and training, (6) portals for AM learning and collaboration, (7) metadata provenance and cybersecurity, (8) secure model databases for 3D printing afloat/ashore, (9) return on investment, (10) methods and techniques of operations research for AM. </a:t>
            </a:r>
          </a:p>
          <a:p>
            <a:pPr marL="342900" indent="-342900">
              <a:spcBef>
                <a:spcPts val="1200"/>
              </a:spcBef>
              <a:buFont typeface="Arial" panose="020B0604020202020204" pitchFamily="34" charset="0"/>
              <a:buChar char="•"/>
            </a:pPr>
            <a:r>
              <a:rPr lang="en-US" altLang="en-US" sz="2200" b="1" dirty="0">
                <a:solidFill>
                  <a:schemeClr val="bg1"/>
                </a:solidFill>
                <a:latin typeface="+mj-lt"/>
                <a:ea typeface="ＭＳ Ｐゴシック" panose="020B0600070205080204" pitchFamily="34" charset="-128"/>
              </a:rPr>
              <a:t>AM treated as a part of the ecosystem with other technologies</a:t>
            </a:r>
            <a:r>
              <a:rPr lang="en-US" altLang="en-US" sz="2200" dirty="0">
                <a:solidFill>
                  <a:schemeClr val="bg2"/>
                </a:solidFill>
                <a:ea typeface="ＭＳ Ｐゴシック" panose="020B0600070205080204" pitchFamily="34" charset="-128"/>
              </a:rPr>
              <a:t>: </a:t>
            </a:r>
            <a:r>
              <a:rPr lang="en-US" altLang="en-US" dirty="0">
                <a:solidFill>
                  <a:schemeClr val="bg2"/>
                </a:solidFill>
                <a:ea typeface="ＭＳ Ｐゴシック" panose="020B0600070205080204" pitchFamily="34" charset="-128"/>
              </a:rPr>
              <a:t>Sensors, robotics, advanced manufacturing, artificial intelligence, machine learning, data science, data mining, cybersecurity, virtual and augmented reality.</a:t>
            </a:r>
          </a:p>
          <a:p>
            <a:pPr marL="342900" indent="-342900">
              <a:spcBef>
                <a:spcPts val="1200"/>
              </a:spcBef>
              <a:buFont typeface="Arial" panose="020B0604020202020204" pitchFamily="34" charset="0"/>
              <a:buChar char="•"/>
            </a:pPr>
            <a:r>
              <a:rPr lang="en-US" altLang="en-US" sz="2200" b="1" dirty="0">
                <a:solidFill>
                  <a:schemeClr val="bg1"/>
                </a:solidFill>
                <a:latin typeface="+mj-lt"/>
                <a:ea typeface="ＭＳ Ｐゴシック" panose="020B0600070205080204" pitchFamily="34" charset="-128"/>
              </a:rPr>
              <a:t>DoD domains</a:t>
            </a:r>
            <a:r>
              <a:rPr lang="en-US" altLang="en-US" sz="2200" dirty="0">
                <a:solidFill>
                  <a:schemeClr val="bg1"/>
                </a:solidFill>
                <a:latin typeface="+mj-lt"/>
                <a:ea typeface="ＭＳ Ｐゴシック" panose="020B0600070205080204" pitchFamily="34" charset="-128"/>
              </a:rPr>
              <a:t>: </a:t>
            </a:r>
            <a:r>
              <a:rPr lang="en-US" altLang="en-US" dirty="0">
                <a:solidFill>
                  <a:schemeClr val="bg2"/>
                </a:solidFill>
                <a:ea typeface="ＭＳ Ｐゴシック" panose="020B0600070205080204" pitchFamily="34" charset="-128"/>
              </a:rPr>
              <a:t>Operations, logistics, acquisition, maintenance, and warfighting resilience. </a:t>
            </a:r>
          </a:p>
        </p:txBody>
      </p:sp>
    </p:spTree>
    <p:extLst>
      <p:ext uri="{BB962C8B-B14F-4D97-AF65-F5344CB8AC3E}">
        <p14:creationId xmlns:p14="http://schemas.microsoft.com/office/powerpoint/2010/main" val="3299918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Research Topics: Current &amp; Future</a:t>
            </a:r>
          </a:p>
        </p:txBody>
      </p:sp>
      <p:sp>
        <p:nvSpPr>
          <p:cNvPr id="4" name="Content Placeholder 2">
            <a:extLst>
              <a:ext uri="{FF2B5EF4-FFF2-40B4-BE49-F238E27FC236}">
                <a16:creationId xmlns:a16="http://schemas.microsoft.com/office/drawing/2014/main" id="{0B7257EE-6E89-CD4B-A63A-53FDC55D3807}"/>
              </a:ext>
            </a:extLst>
          </p:cNvPr>
          <p:cNvSpPr txBox="1">
            <a:spLocks/>
          </p:cNvSpPr>
          <p:nvPr/>
        </p:nvSpPr>
        <p:spPr>
          <a:xfrm>
            <a:off x="389467" y="1408253"/>
            <a:ext cx="5623216" cy="49990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SzPct val="100000"/>
            </a:pPr>
            <a:r>
              <a:rPr lang="en-US" altLang="en-US" sz="2300" dirty="0">
                <a:solidFill>
                  <a:schemeClr val="bg2"/>
                </a:solidFill>
                <a:ea typeface="ＭＳ Ｐゴシック" panose="020B0600070205080204" pitchFamily="34" charset="-128"/>
              </a:rPr>
              <a:t>Materials development and testing</a:t>
            </a:r>
          </a:p>
          <a:p>
            <a:pPr>
              <a:spcBef>
                <a:spcPts val="400"/>
              </a:spcBef>
              <a:buSzPct val="100000"/>
            </a:pPr>
            <a:r>
              <a:rPr lang="en-US" altLang="en-US" sz="2300" dirty="0">
                <a:solidFill>
                  <a:schemeClr val="bg2"/>
                </a:solidFill>
                <a:ea typeface="ＭＳ Ｐゴシック" panose="020B0600070205080204" pitchFamily="34" charset="-128"/>
              </a:rPr>
              <a:t>Development of new AM technologies</a:t>
            </a:r>
          </a:p>
          <a:p>
            <a:pPr>
              <a:spcBef>
                <a:spcPts val="400"/>
              </a:spcBef>
              <a:buSzPct val="100000"/>
            </a:pPr>
            <a:r>
              <a:rPr lang="en-US" altLang="en-US" sz="2300" dirty="0">
                <a:solidFill>
                  <a:schemeClr val="bg2"/>
                </a:solidFill>
                <a:ea typeface="ＭＳ Ｐゴシック" panose="020B0600070205080204" pitchFamily="34" charset="-128"/>
              </a:rPr>
              <a:t>Parts fabrication and applications</a:t>
            </a:r>
          </a:p>
          <a:p>
            <a:pPr>
              <a:spcBef>
                <a:spcPts val="400"/>
              </a:spcBef>
              <a:buSzPct val="100000"/>
            </a:pPr>
            <a:r>
              <a:rPr lang="en-US" sz="2300" dirty="0">
                <a:solidFill>
                  <a:schemeClr val="bg2"/>
                </a:solidFill>
              </a:rPr>
              <a:t>Determination of mechanical properties and postprocessing steps of 3D printed parts</a:t>
            </a:r>
          </a:p>
          <a:p>
            <a:pPr>
              <a:spcBef>
                <a:spcPts val="400"/>
              </a:spcBef>
              <a:buSzPct val="100000"/>
            </a:pPr>
            <a:r>
              <a:rPr lang="en-US" altLang="en-US" sz="2300" dirty="0">
                <a:solidFill>
                  <a:schemeClr val="bg2"/>
                </a:solidFill>
                <a:ea typeface="ＭＳ Ｐゴシック" panose="020B0600070205080204" pitchFamily="34" charset="-128"/>
              </a:rPr>
              <a:t>In-situ quality control</a:t>
            </a:r>
          </a:p>
          <a:p>
            <a:pPr>
              <a:spcBef>
                <a:spcPts val="400"/>
              </a:spcBef>
              <a:buSzPct val="100000"/>
            </a:pPr>
            <a:r>
              <a:rPr lang="en-US" sz="2300" dirty="0">
                <a:solidFill>
                  <a:schemeClr val="bg2"/>
                </a:solidFill>
              </a:rPr>
              <a:t>Use of AI/ML to make 3D printing more efficient </a:t>
            </a:r>
          </a:p>
          <a:p>
            <a:pPr>
              <a:spcBef>
                <a:spcPts val="400"/>
              </a:spcBef>
              <a:buSzPct val="100000"/>
            </a:pPr>
            <a:r>
              <a:rPr lang="en-US" altLang="en-US" sz="2300" dirty="0">
                <a:solidFill>
                  <a:schemeClr val="bg2"/>
                </a:solidFill>
                <a:ea typeface="ＭＳ Ｐゴシック" panose="020B0600070205080204" pitchFamily="34" charset="-128"/>
              </a:rPr>
              <a:t>Use of Virtual Reality and Augmented Reality for AM prototyping, testing and training</a:t>
            </a:r>
          </a:p>
          <a:p>
            <a:pPr>
              <a:spcBef>
                <a:spcPts val="400"/>
              </a:spcBef>
              <a:buSzPct val="100000"/>
            </a:pPr>
            <a:r>
              <a:rPr lang="en-US" altLang="en-US" sz="2300" dirty="0">
                <a:solidFill>
                  <a:schemeClr val="bg2"/>
                </a:solidFill>
                <a:ea typeface="ＭＳ Ｐゴシック" panose="020B0600070205080204" pitchFamily="34" charset="-128"/>
              </a:rPr>
              <a:t>Use of supporting commercial off the shelf technologies (example: 3D scanning)</a:t>
            </a:r>
          </a:p>
        </p:txBody>
      </p:sp>
      <p:sp>
        <p:nvSpPr>
          <p:cNvPr id="5" name="Content Placeholder 2">
            <a:extLst>
              <a:ext uri="{FF2B5EF4-FFF2-40B4-BE49-F238E27FC236}">
                <a16:creationId xmlns:a16="http://schemas.microsoft.com/office/drawing/2014/main" id="{05C3526A-2FFB-DD43-AC2E-BCF9A7F9483C}"/>
              </a:ext>
            </a:extLst>
          </p:cNvPr>
          <p:cNvSpPr txBox="1">
            <a:spLocks/>
          </p:cNvSpPr>
          <p:nvPr/>
        </p:nvSpPr>
        <p:spPr>
          <a:xfrm>
            <a:off x="6290488" y="1408253"/>
            <a:ext cx="5623216" cy="4975882"/>
          </a:xfrm>
          <a:prstGeom prst="rect">
            <a:avLst/>
          </a:prstGeom>
        </p:spPr>
        <p:txBody>
          <a:bodyPr vert="horz" lIns="91440" tIns="45720" rIns="91440" bIns="45720" rtlCol="0">
            <a:noAutofit/>
          </a:bodyPr>
          <a:lstStyle>
            <a:lvl1pPr marL="342900" indent="-342900" algn="l" defTabSz="457200" rtl="0" eaLnBrk="1" latinLnBrk="0" hangingPunct="1">
              <a:lnSpc>
                <a:spcPct val="100000"/>
              </a:lnSpc>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lnSpc>
                <a:spcPct val="100000"/>
              </a:lnSpc>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400"/>
              </a:spcBef>
              <a:buClr>
                <a:schemeClr val="bg2"/>
              </a:buClr>
              <a:buSzPct val="100000"/>
              <a:buFont typeface="Arial" panose="020B0604020202020204" pitchFamily="34" charset="0"/>
              <a:buChar char="•"/>
            </a:pPr>
            <a:r>
              <a:rPr lang="en-US" altLang="en-US" sz="2300" dirty="0">
                <a:solidFill>
                  <a:schemeClr val="bg2"/>
                </a:solidFill>
                <a:latin typeface="+mn-lt"/>
                <a:ea typeface="ＭＳ Ｐゴシック" panose="020B0600070205080204" pitchFamily="34" charset="-128"/>
              </a:rPr>
              <a:t>Personnel education and training </a:t>
            </a:r>
          </a:p>
          <a:p>
            <a:pPr>
              <a:spcBef>
                <a:spcPts val="400"/>
              </a:spcBef>
              <a:buClr>
                <a:schemeClr val="bg2"/>
              </a:buClr>
              <a:buSzPct val="100000"/>
              <a:buFont typeface="Arial" panose="020B0604020202020204" pitchFamily="34" charset="0"/>
              <a:buChar char="•"/>
            </a:pPr>
            <a:r>
              <a:rPr lang="en-US" altLang="en-US" sz="2300" dirty="0">
                <a:solidFill>
                  <a:schemeClr val="bg2"/>
                </a:solidFill>
                <a:latin typeface="+mn-lt"/>
                <a:ea typeface="ＭＳ Ｐゴシック" panose="020B0600070205080204" pitchFamily="34" charset="-128"/>
              </a:rPr>
              <a:t>Large scale adoption of AM technology </a:t>
            </a:r>
          </a:p>
          <a:p>
            <a:pPr>
              <a:spcBef>
                <a:spcPts val="400"/>
              </a:spcBef>
              <a:buClr>
                <a:schemeClr val="bg2"/>
              </a:buClr>
              <a:buSzPct val="100000"/>
              <a:buFont typeface="Arial" panose="020B0604020202020204" pitchFamily="34" charset="0"/>
              <a:buChar char="•"/>
            </a:pPr>
            <a:r>
              <a:rPr lang="en-US" sz="2300" dirty="0">
                <a:solidFill>
                  <a:schemeClr val="bg2"/>
                </a:solidFill>
                <a:latin typeface="+mn-lt"/>
              </a:rPr>
              <a:t>Innovation in AM domain by service members </a:t>
            </a:r>
          </a:p>
          <a:p>
            <a:pPr>
              <a:spcBef>
                <a:spcPts val="400"/>
              </a:spcBef>
              <a:buClr>
                <a:schemeClr val="bg2"/>
              </a:buClr>
              <a:buSzPct val="100000"/>
              <a:buFont typeface="Arial" panose="020B0604020202020204" pitchFamily="34" charset="0"/>
              <a:buChar char="•"/>
            </a:pPr>
            <a:r>
              <a:rPr lang="en-US" altLang="en-US" sz="2300" dirty="0">
                <a:solidFill>
                  <a:schemeClr val="bg2"/>
                </a:solidFill>
                <a:latin typeface="+mn-lt"/>
                <a:ea typeface="ＭＳ Ｐゴシック" panose="020B0600070205080204" pitchFamily="34" charset="-128"/>
              </a:rPr>
              <a:t>Return on investment</a:t>
            </a:r>
          </a:p>
          <a:p>
            <a:pPr>
              <a:spcBef>
                <a:spcPts val="400"/>
              </a:spcBef>
              <a:buClr>
                <a:schemeClr val="bg2"/>
              </a:buClr>
              <a:buSzPct val="100000"/>
              <a:buFont typeface="Arial" panose="020B0604020202020204" pitchFamily="34" charset="0"/>
              <a:buChar char="•"/>
            </a:pPr>
            <a:r>
              <a:rPr lang="en-US" altLang="en-US" sz="2300" dirty="0">
                <a:solidFill>
                  <a:schemeClr val="bg2"/>
                </a:solidFill>
                <a:latin typeface="+mn-lt"/>
                <a:ea typeface="ＭＳ Ｐゴシック" panose="020B0600070205080204" pitchFamily="34" charset="-128"/>
              </a:rPr>
              <a:t>Effects of AM on logistics and acquisition</a:t>
            </a:r>
          </a:p>
          <a:p>
            <a:pPr>
              <a:spcBef>
                <a:spcPts val="400"/>
              </a:spcBef>
              <a:buClr>
                <a:schemeClr val="bg2"/>
              </a:buClr>
              <a:buSzPct val="100000"/>
              <a:buFont typeface="Arial" panose="020B0604020202020204" pitchFamily="34" charset="0"/>
              <a:buChar char="•"/>
            </a:pPr>
            <a:r>
              <a:rPr lang="en-US" altLang="en-US" sz="2300" dirty="0">
                <a:solidFill>
                  <a:schemeClr val="bg2"/>
                </a:solidFill>
                <a:latin typeface="+mn-lt"/>
                <a:ea typeface="ＭＳ Ｐゴシック" panose="020B0600070205080204" pitchFamily="34" charset="-128"/>
              </a:rPr>
              <a:t>Operational aspects of AM</a:t>
            </a:r>
          </a:p>
          <a:p>
            <a:pPr>
              <a:spcBef>
                <a:spcPts val="400"/>
              </a:spcBef>
              <a:buClr>
                <a:schemeClr val="bg2"/>
              </a:buClr>
              <a:buSzPct val="100000"/>
              <a:buFont typeface="Arial" panose="020B0604020202020204" pitchFamily="34" charset="0"/>
              <a:buChar char="•"/>
            </a:pPr>
            <a:r>
              <a:rPr lang="en-US" altLang="en-US" sz="2300" dirty="0">
                <a:solidFill>
                  <a:schemeClr val="bg2"/>
                </a:solidFill>
                <a:latin typeface="+mn-lt"/>
                <a:ea typeface="ＭＳ Ｐゴシック" panose="020B0600070205080204" pitchFamily="34" charset="-128"/>
              </a:rPr>
              <a:t>Secure model databases</a:t>
            </a:r>
          </a:p>
          <a:p>
            <a:pPr>
              <a:spcBef>
                <a:spcPts val="400"/>
              </a:spcBef>
              <a:buClr>
                <a:schemeClr val="bg2"/>
              </a:buClr>
              <a:buSzPct val="100000"/>
              <a:buFont typeface="Arial" panose="020B0604020202020204" pitchFamily="34" charset="0"/>
              <a:buChar char="•"/>
            </a:pPr>
            <a:r>
              <a:rPr lang="en-US" altLang="en-US" sz="2300" dirty="0">
                <a:solidFill>
                  <a:schemeClr val="bg2"/>
                </a:solidFill>
                <a:latin typeface="+mn-lt"/>
                <a:ea typeface="ＭＳ Ｐゴシック" panose="020B0600070205080204" pitchFamily="34" charset="-128"/>
              </a:rPr>
              <a:t>Cybersecurity in AM domain</a:t>
            </a:r>
          </a:p>
          <a:p>
            <a:pPr>
              <a:spcBef>
                <a:spcPts val="400"/>
              </a:spcBef>
              <a:buClr>
                <a:schemeClr val="bg2"/>
              </a:buClr>
              <a:buSzPct val="100000"/>
              <a:buFont typeface="Arial" panose="020B0604020202020204" pitchFamily="34" charset="0"/>
              <a:buChar char="•"/>
            </a:pPr>
            <a:r>
              <a:rPr lang="en-US" altLang="en-US" sz="2300" dirty="0">
                <a:solidFill>
                  <a:schemeClr val="bg2"/>
                </a:solidFill>
                <a:latin typeface="+mn-lt"/>
                <a:ea typeface="ＭＳ Ｐゴシック" panose="020B0600070205080204" pitchFamily="34" charset="-128"/>
              </a:rPr>
              <a:t>Portals for AM collaboration</a:t>
            </a:r>
          </a:p>
        </p:txBody>
      </p:sp>
    </p:spTree>
    <p:extLst>
      <p:ext uri="{BB962C8B-B14F-4D97-AF65-F5344CB8AC3E}">
        <p14:creationId xmlns:p14="http://schemas.microsoft.com/office/powerpoint/2010/main" val="104996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Education (Segments at NPS)</a:t>
            </a:r>
          </a:p>
        </p:txBody>
      </p:sp>
      <p:sp>
        <p:nvSpPr>
          <p:cNvPr id="3" name="TextBox 2"/>
          <p:cNvSpPr txBox="1"/>
          <p:nvPr/>
        </p:nvSpPr>
        <p:spPr>
          <a:xfrm>
            <a:off x="480561" y="1167748"/>
            <a:ext cx="11230878" cy="4739759"/>
          </a:xfrm>
          <a:prstGeom prst="rect">
            <a:avLst/>
          </a:prstGeom>
          <a:noFill/>
        </p:spPr>
        <p:txBody>
          <a:bodyPr wrap="square" rtlCol="0">
            <a:spAutoFit/>
          </a:bodyPr>
          <a:lstStyle/>
          <a:p>
            <a:pPr>
              <a:spcBef>
                <a:spcPts val="200"/>
              </a:spcBef>
              <a:defRPr/>
            </a:pPr>
            <a:r>
              <a:rPr lang="en-US" altLang="x-none" sz="2800" b="1" dirty="0">
                <a:solidFill>
                  <a:schemeClr val="bg1"/>
                </a:solidFill>
                <a:latin typeface="+mj-lt"/>
                <a:ea typeface="ＭＳ Ｐゴシック" charset="-128"/>
                <a:cs typeface="MS PGothic" charset="-128"/>
              </a:rPr>
              <a:t>Current</a:t>
            </a:r>
            <a:r>
              <a:rPr lang="en-US" altLang="x-none" sz="2800" dirty="0">
                <a:solidFill>
                  <a:schemeClr val="bg1"/>
                </a:solidFill>
                <a:latin typeface="+mj-lt"/>
                <a:ea typeface="ＭＳ Ｐゴシック" charset="-128"/>
                <a:cs typeface="MS PGothic" charset="-128"/>
              </a:rPr>
              <a:t>:</a:t>
            </a:r>
          </a:p>
          <a:p>
            <a:pPr marL="854075" lvl="1" indent="-342900">
              <a:spcBef>
                <a:spcPts val="200"/>
              </a:spcBef>
              <a:buFont typeface="Arial" panose="020B0604020202020204" pitchFamily="34" charset="0"/>
              <a:buChar char="•"/>
              <a:defRPr/>
            </a:pPr>
            <a:r>
              <a:rPr lang="en-US" altLang="x-none" sz="2200" dirty="0">
                <a:solidFill>
                  <a:schemeClr val="bg2"/>
                </a:solidFill>
                <a:ea typeface="MS PGothic" charset="-128"/>
                <a:cs typeface="MS PGothic" charset="-128"/>
              </a:rPr>
              <a:t>Curricula augmented with AM-themed lecture materials and courses</a:t>
            </a:r>
          </a:p>
          <a:p>
            <a:pPr marL="854075" lvl="1" indent="-342900">
              <a:spcBef>
                <a:spcPts val="200"/>
              </a:spcBef>
              <a:buFont typeface="Arial" panose="020B0604020202020204" pitchFamily="34" charset="0"/>
              <a:buChar char="•"/>
              <a:defRPr/>
            </a:pPr>
            <a:r>
              <a:rPr lang="en-US" altLang="x-none" sz="2200" dirty="0">
                <a:solidFill>
                  <a:schemeClr val="bg2"/>
                </a:solidFill>
                <a:ea typeface="MS PGothic" charset="-128"/>
                <a:cs typeface="MS PGothic" charset="-128"/>
              </a:rPr>
              <a:t>Student thesis    </a:t>
            </a:r>
          </a:p>
          <a:p>
            <a:pPr marL="854075" lvl="1" indent="-342900">
              <a:spcBef>
                <a:spcPts val="200"/>
              </a:spcBef>
              <a:buFont typeface="Arial" panose="020B0604020202020204" pitchFamily="34" charset="0"/>
              <a:buChar char="•"/>
              <a:defRPr/>
            </a:pPr>
            <a:r>
              <a:rPr lang="en-US" altLang="x-none" sz="2200" dirty="0">
                <a:solidFill>
                  <a:schemeClr val="bg2"/>
                </a:solidFill>
                <a:ea typeface="MS PGothic" charset="-128"/>
                <a:cs typeface="MS PGothic" charset="-128"/>
              </a:rPr>
              <a:t>Brown Bag lecture series </a:t>
            </a:r>
          </a:p>
          <a:p>
            <a:pPr marL="854075" lvl="1" indent="-342900">
              <a:spcBef>
                <a:spcPts val="200"/>
              </a:spcBef>
              <a:buFont typeface="Arial" panose="020B0604020202020204" pitchFamily="34" charset="0"/>
              <a:buChar char="•"/>
              <a:defRPr/>
            </a:pPr>
            <a:r>
              <a:rPr lang="en-US" altLang="x-none" sz="2200" dirty="0">
                <a:solidFill>
                  <a:schemeClr val="bg2"/>
                </a:solidFill>
                <a:ea typeface="MS PGothic" charset="-128"/>
                <a:cs typeface="MS PGothic" charset="-128"/>
              </a:rPr>
              <a:t>Lab research demonstrations, panel discussions</a:t>
            </a:r>
          </a:p>
          <a:p>
            <a:pPr>
              <a:spcBef>
                <a:spcPts val="1400"/>
              </a:spcBef>
              <a:defRPr/>
            </a:pPr>
            <a:r>
              <a:rPr lang="en-US" altLang="x-none" sz="2800" b="1" dirty="0">
                <a:solidFill>
                  <a:schemeClr val="bg1"/>
                </a:solidFill>
                <a:latin typeface="+mj-lt"/>
                <a:ea typeface="ＭＳ Ｐゴシック" charset="-128"/>
                <a:cs typeface="MS PGothic" charset="-128"/>
              </a:rPr>
              <a:t>Future</a:t>
            </a:r>
            <a:r>
              <a:rPr lang="en-US" altLang="x-none" sz="2800" dirty="0">
                <a:solidFill>
                  <a:schemeClr val="bg1"/>
                </a:solidFill>
                <a:latin typeface="+mj-lt"/>
                <a:ea typeface="ＭＳ Ｐゴシック" charset="-128"/>
                <a:cs typeface="MS PGothic" charset="-128"/>
              </a:rPr>
              <a:t>:  </a:t>
            </a:r>
          </a:p>
          <a:p>
            <a:pPr marL="800100" lvl="1" indent="-342900">
              <a:spcBef>
                <a:spcPts val="600"/>
              </a:spcBef>
              <a:buFont typeface="Arial" panose="020B0604020202020204" pitchFamily="34" charset="0"/>
              <a:buChar char="•"/>
              <a:defRPr/>
            </a:pPr>
            <a:r>
              <a:rPr lang="en-US" altLang="x-none" sz="2200" dirty="0">
                <a:solidFill>
                  <a:schemeClr val="bg2"/>
                </a:solidFill>
                <a:ea typeface="ＭＳ Ｐゴシック" charset="-128"/>
                <a:cs typeface="MS PGothic" charset="-128"/>
              </a:rPr>
              <a:t>Develop AM certificate (4 courses) </a:t>
            </a:r>
          </a:p>
          <a:p>
            <a:pPr marL="800100" lvl="1" indent="-342900">
              <a:spcBef>
                <a:spcPts val="600"/>
              </a:spcBef>
              <a:buFont typeface="Arial" panose="020B0604020202020204" pitchFamily="34" charset="0"/>
              <a:buChar char="•"/>
              <a:defRPr/>
            </a:pPr>
            <a:r>
              <a:rPr lang="en-US" altLang="x-none" sz="2200" dirty="0">
                <a:solidFill>
                  <a:schemeClr val="bg2"/>
                </a:solidFill>
                <a:ea typeface="ＭＳ Ｐゴシック" charset="-128"/>
                <a:cs typeface="MS PGothic" charset="-128"/>
              </a:rPr>
              <a:t>Reach every single NPS student and, at a minimum, ensure they have basic understanding and appreciation of AM technologies, including strategic value of AM in Naval domain.</a:t>
            </a:r>
          </a:p>
          <a:p>
            <a:pPr marL="1317625" lvl="2" indent="-342900">
              <a:spcBef>
                <a:spcPts val="200"/>
              </a:spcBef>
              <a:buFont typeface="Arial" panose="020B0604020202020204" pitchFamily="34" charset="0"/>
              <a:buChar char="•"/>
              <a:defRPr/>
            </a:pPr>
            <a:r>
              <a:rPr lang="en-US" altLang="x-none" sz="2000" dirty="0">
                <a:solidFill>
                  <a:schemeClr val="bg2"/>
                </a:solidFill>
                <a:ea typeface="ＭＳ Ｐゴシック" charset="-128"/>
                <a:cs typeface="MS PGothic" charset="-128"/>
              </a:rPr>
              <a:t>They will take a role of </a:t>
            </a:r>
            <a:r>
              <a:rPr lang="en-US" altLang="x-none" sz="2000" i="1" dirty="0">
                <a:solidFill>
                  <a:schemeClr val="bg2"/>
                </a:solidFill>
                <a:ea typeface="ＭＳ Ｐゴシック" charset="-128"/>
                <a:cs typeface="MS PGothic" charset="-128"/>
              </a:rPr>
              <a:t>change agents: </a:t>
            </a:r>
            <a:r>
              <a:rPr lang="en-US" altLang="x-none" sz="2000" dirty="0">
                <a:solidFill>
                  <a:schemeClr val="bg2"/>
                </a:solidFill>
                <a:ea typeface="ＭＳ Ｐゴシック" charset="-128"/>
                <a:cs typeface="MS PGothic" charset="-128"/>
              </a:rPr>
              <a:t>they will actively support, endorse, and provide incentives for adoption of technology in their units, including the adoption of AM </a:t>
            </a:r>
          </a:p>
        </p:txBody>
      </p:sp>
    </p:spTree>
    <p:extLst>
      <p:ext uri="{BB962C8B-B14F-4D97-AF65-F5344CB8AC3E}">
        <p14:creationId xmlns:p14="http://schemas.microsoft.com/office/powerpoint/2010/main" val="3957639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64" y="4"/>
            <a:ext cx="11911672" cy="769441"/>
          </a:xfrm>
          <a:prstGeom prst="rect">
            <a:avLst/>
          </a:prstGeom>
          <a:noFill/>
        </p:spPr>
        <p:txBody>
          <a:bodyPr wrap="square" rtlCol="0">
            <a:spAutoFit/>
          </a:bodyPr>
          <a:lstStyle/>
          <a:p>
            <a:r>
              <a:rPr lang="en-US" sz="4400" dirty="0">
                <a:solidFill>
                  <a:schemeClr val="bg1"/>
                </a:solidFill>
                <a:latin typeface="Franklin Gothic Heavy" panose="020B0903020102020204" pitchFamily="34" charset="0"/>
              </a:rPr>
              <a:t>Consortium Members</a:t>
            </a:r>
          </a:p>
        </p:txBody>
      </p:sp>
      <p:sp>
        <p:nvSpPr>
          <p:cNvPr id="3" name="TextBox 2"/>
          <p:cNvSpPr txBox="1"/>
          <p:nvPr/>
        </p:nvSpPr>
        <p:spPr>
          <a:xfrm>
            <a:off x="414300" y="1247602"/>
            <a:ext cx="10863300" cy="2677656"/>
          </a:xfrm>
          <a:prstGeom prst="rect">
            <a:avLst/>
          </a:prstGeom>
          <a:noFill/>
        </p:spPr>
        <p:txBody>
          <a:bodyPr wrap="square" rtlCol="0">
            <a:spAutoFit/>
          </a:bodyPr>
          <a:lstStyle/>
          <a:p>
            <a:pPr marL="514350" indent="-514350">
              <a:spcBef>
                <a:spcPts val="1600"/>
              </a:spcBef>
              <a:buFont typeface="Calibri" panose="020F0502020204030204" pitchFamily="34" charset="0"/>
              <a:buAutoNum type="arabicPeriod"/>
            </a:pPr>
            <a:r>
              <a:rPr lang="en-US" altLang="en-US" sz="3200" b="1" dirty="0">
                <a:solidFill>
                  <a:schemeClr val="bg2"/>
                </a:solidFill>
                <a:ea typeface="ＭＳ Ｐゴシック" panose="020B0600070205080204" pitchFamily="34" charset="-128"/>
              </a:rPr>
              <a:t>Academia</a:t>
            </a:r>
            <a:endParaRPr lang="en-US" altLang="en-US" sz="3200" dirty="0">
              <a:solidFill>
                <a:schemeClr val="bg2"/>
              </a:solidFill>
              <a:ea typeface="ＭＳ Ｐゴシック" panose="020B0600070205080204" pitchFamily="34" charset="-128"/>
            </a:endParaRPr>
          </a:p>
          <a:p>
            <a:pPr marL="514350" indent="-514350">
              <a:spcBef>
                <a:spcPts val="1600"/>
              </a:spcBef>
              <a:buFont typeface="Calibri" panose="020F0502020204030204" pitchFamily="34" charset="0"/>
              <a:buAutoNum type="arabicPeriod"/>
            </a:pPr>
            <a:r>
              <a:rPr lang="en-US" altLang="en-US" sz="3200" b="1" dirty="0">
                <a:solidFill>
                  <a:schemeClr val="bg2"/>
                </a:solidFill>
                <a:ea typeface="ＭＳ Ｐゴシック" panose="020B0600070205080204" pitchFamily="34" charset="-128"/>
              </a:rPr>
              <a:t>Industry</a:t>
            </a:r>
          </a:p>
          <a:p>
            <a:pPr marL="514350" indent="-514350">
              <a:spcBef>
                <a:spcPts val="1600"/>
              </a:spcBef>
              <a:buFont typeface="Calibri" panose="020F0502020204030204" pitchFamily="34" charset="0"/>
              <a:buAutoNum type="arabicPeriod"/>
            </a:pPr>
            <a:r>
              <a:rPr lang="en-US" altLang="en-US" sz="3200" b="1" dirty="0">
                <a:solidFill>
                  <a:schemeClr val="bg2"/>
                </a:solidFill>
                <a:ea typeface="ＭＳ Ｐゴシック" panose="020B0600070205080204" pitchFamily="34" charset="-128"/>
              </a:rPr>
              <a:t>DoD domain</a:t>
            </a:r>
            <a:r>
              <a:rPr lang="en-US" altLang="en-US" sz="3200" dirty="0">
                <a:solidFill>
                  <a:schemeClr val="bg2"/>
                </a:solidFill>
                <a:ea typeface="ＭＳ Ｐゴシック" panose="020B0600070205080204" pitchFamily="34" charset="-128"/>
              </a:rPr>
              <a:t>: </a:t>
            </a:r>
            <a:r>
              <a:rPr lang="en-US" altLang="en-US" sz="3200" dirty="0">
                <a:solidFill>
                  <a:schemeClr val="bg2"/>
                </a:solidFill>
              </a:rPr>
              <a:t>commands &amp; active-duty units </a:t>
            </a:r>
          </a:p>
          <a:p>
            <a:pPr marL="514350" indent="-514350">
              <a:spcBef>
                <a:spcPts val="1600"/>
              </a:spcBef>
              <a:buFont typeface="Calibri" panose="020F0502020204030204" pitchFamily="34" charset="0"/>
              <a:buAutoNum type="arabicPeriod"/>
            </a:pPr>
            <a:r>
              <a:rPr lang="en-US" altLang="en-US" sz="3200" b="1" dirty="0">
                <a:solidFill>
                  <a:schemeClr val="bg2"/>
                </a:solidFill>
                <a:ea typeface="ＭＳ Ｐゴシック" panose="020B0600070205080204" pitchFamily="34" charset="-128"/>
              </a:rPr>
              <a:t>Gov. laboratories</a:t>
            </a:r>
            <a:endParaRPr lang="en-US" sz="3200" dirty="0">
              <a:solidFill>
                <a:schemeClr val="bg1"/>
              </a:solidFill>
              <a:latin typeface="+mj-lt"/>
              <a:ea typeface="MS PGothic" pitchFamily="34" charset="-128"/>
            </a:endParaRPr>
          </a:p>
        </p:txBody>
      </p:sp>
      <p:pic>
        <p:nvPicPr>
          <p:cNvPr id="4" name="Picture 3">
            <a:extLst>
              <a:ext uri="{FF2B5EF4-FFF2-40B4-BE49-F238E27FC236}">
                <a16:creationId xmlns:a16="http://schemas.microsoft.com/office/drawing/2014/main" id="{E434F47D-2991-C440-ADA8-99924071DF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300" y="4403415"/>
            <a:ext cx="3520524" cy="2343023"/>
          </a:xfrm>
          <a:prstGeom prst="rect">
            <a:avLst/>
          </a:prstGeom>
          <a:effectLst>
            <a:outerShdw blurRad="50800" dist="38100" dir="2700000" algn="tl" rotWithShape="0">
              <a:prstClr val="black">
                <a:alpha val="40000"/>
              </a:prstClr>
            </a:outerShdw>
          </a:effectLst>
        </p:spPr>
      </p:pic>
      <p:pic>
        <p:nvPicPr>
          <p:cNvPr id="5" name="Picture 4" descr="A picture containing ground, gear&#10;&#10;Description automatically generated">
            <a:extLst>
              <a:ext uri="{FF2B5EF4-FFF2-40B4-BE49-F238E27FC236}">
                <a16:creationId xmlns:a16="http://schemas.microsoft.com/office/drawing/2014/main" id="{1F204F2F-2927-0A48-A33A-AB928514E0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0401" y="4403415"/>
            <a:ext cx="3598931" cy="2348303"/>
          </a:xfrm>
          <a:prstGeom prst="rect">
            <a:avLst/>
          </a:prstGeom>
          <a:effectLst>
            <a:outerShdw blurRad="50800" dist="38100" dir="2700000" algn="tl" rotWithShape="0">
              <a:prstClr val="black">
                <a:alpha val="40000"/>
              </a:prstClr>
            </a:outerShdw>
          </a:effectLst>
        </p:spPr>
      </p:pic>
      <p:pic>
        <p:nvPicPr>
          <p:cNvPr id="6" name="Picture 5" descr="A picture containing indoor, miller&#10;&#10;Description automatically generated">
            <a:extLst>
              <a:ext uri="{FF2B5EF4-FFF2-40B4-BE49-F238E27FC236}">
                <a16:creationId xmlns:a16="http://schemas.microsoft.com/office/drawing/2014/main" id="{F1A69D14-BDF1-9949-8C43-600C93096C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5336" y="4403414"/>
            <a:ext cx="2944552" cy="23430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938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20D01-C1F3-8042-B1DC-E8A40B123405}"/>
              </a:ext>
            </a:extLst>
          </p:cNvPr>
          <p:cNvSpPr txBox="1"/>
          <p:nvPr/>
        </p:nvSpPr>
        <p:spPr>
          <a:xfrm>
            <a:off x="883577" y="3542016"/>
            <a:ext cx="9503596" cy="861774"/>
          </a:xfrm>
          <a:prstGeom prst="rect">
            <a:avLst/>
          </a:prstGeom>
          <a:noFill/>
        </p:spPr>
        <p:txBody>
          <a:bodyPr wrap="square" rtlCol="0">
            <a:spAutoFit/>
          </a:bodyPr>
          <a:lstStyle/>
          <a:p>
            <a:r>
              <a:rPr lang="en-US" sz="5000" b="1" dirty="0">
                <a:solidFill>
                  <a:schemeClr val="bg1"/>
                </a:solidFill>
                <a:latin typeface="+mj-lt"/>
              </a:rPr>
              <a:t>Work with Domain Users</a:t>
            </a:r>
            <a:endParaRPr lang="en-US" sz="5000" dirty="0">
              <a:solidFill>
                <a:schemeClr val="bg1"/>
              </a:solidFill>
              <a:latin typeface="+mj-lt"/>
            </a:endParaRPr>
          </a:p>
        </p:txBody>
      </p:sp>
    </p:spTree>
    <p:extLst>
      <p:ext uri="{BB962C8B-B14F-4D97-AF65-F5344CB8AC3E}">
        <p14:creationId xmlns:p14="http://schemas.microsoft.com/office/powerpoint/2010/main" val="1751643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992dbaa-8c3b-47d8-854f-76b516a757cc">
      <Terms xmlns="http://schemas.microsoft.com/office/infopath/2007/PartnerControls"/>
    </lcf76f155ced4ddcb4097134ff3c332f>
    <TaxCatchAll xmlns="20ea6ae9-5fb6-41f6-9e84-b92872b4e70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EB277E0530294C96B13BD21CE558BB" ma:contentTypeVersion="12" ma:contentTypeDescription="Create a new document." ma:contentTypeScope="" ma:versionID="147e24f3cf07c6a30c4cd85898cdb317">
  <xsd:schema xmlns:xsd="http://www.w3.org/2001/XMLSchema" xmlns:xs="http://www.w3.org/2001/XMLSchema" xmlns:p="http://schemas.microsoft.com/office/2006/metadata/properties" xmlns:ns2="f992dbaa-8c3b-47d8-854f-76b516a757cc" xmlns:ns3="20ea6ae9-5fb6-41f6-9e84-b92872b4e709" targetNamespace="http://schemas.microsoft.com/office/2006/metadata/properties" ma:root="true" ma:fieldsID="664ac65f099fff2b779235a3ccd14701" ns2:_="" ns3:_="">
    <xsd:import namespace="f992dbaa-8c3b-47d8-854f-76b516a757cc"/>
    <xsd:import namespace="20ea6ae9-5fb6-41f6-9e84-b92872b4e7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2dbaa-8c3b-47d8-854f-76b516a757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d3d128b-9ae0-43bc-bb56-1c887092213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ea6ae9-5fb6-41f6-9e84-b92872b4e70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f21f76e-8a9f-4532-9e41-099a85330760}" ma:internalName="TaxCatchAll" ma:showField="CatchAllData" ma:web="20ea6ae9-5fb6-41f6-9e84-b92872b4e7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2AB417-A923-4658-9DE8-B0F2F3D8858F}">
  <ds:schemaRefs>
    <ds:schemaRef ds:uri="http://schemas.microsoft.com/office/2006/metadata/properties"/>
    <ds:schemaRef ds:uri="http://schemas.microsoft.com/office/infopath/2007/PartnerControls"/>
    <ds:schemaRef ds:uri="f992dbaa-8c3b-47d8-854f-76b516a757cc"/>
    <ds:schemaRef ds:uri="20ea6ae9-5fb6-41f6-9e84-b92872b4e709"/>
  </ds:schemaRefs>
</ds:datastoreItem>
</file>

<file path=customXml/itemProps2.xml><?xml version="1.0" encoding="utf-8"?>
<ds:datastoreItem xmlns:ds="http://schemas.openxmlformats.org/officeDocument/2006/customXml" ds:itemID="{D7D66E8B-3E3B-4E27-920E-586F2060ADC6}">
  <ds:schemaRefs>
    <ds:schemaRef ds:uri="http://schemas.microsoft.com/sharepoint/v3/contenttype/forms"/>
  </ds:schemaRefs>
</ds:datastoreItem>
</file>

<file path=customXml/itemProps3.xml><?xml version="1.0" encoding="utf-8"?>
<ds:datastoreItem xmlns:ds="http://schemas.openxmlformats.org/officeDocument/2006/customXml" ds:itemID="{7FF896D6-D923-4881-B0CF-1EDA8DFF954B}"/>
</file>

<file path=docProps/app.xml><?xml version="1.0" encoding="utf-8"?>
<Properties xmlns="http://schemas.openxmlformats.org/officeDocument/2006/extended-properties" xmlns:vt="http://schemas.openxmlformats.org/officeDocument/2006/docPropsVTypes">
  <Template>Office Theme</Template>
  <TotalTime>433</TotalTime>
  <Words>1962</Words>
  <Application>Microsoft Macintosh PowerPoint</Application>
  <PresentationFormat>Widescreen</PresentationFormat>
  <Paragraphs>233</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Franklin Gothic Book</vt:lpstr>
      <vt:lpstr>Franklin Gothic Heavy</vt:lpstr>
      <vt:lpstr>Franklin Gothic Medium</vt:lpstr>
      <vt:lpstr>System Font Regular</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Sadagic, Amela (CIV)</cp:lastModifiedBy>
  <cp:revision>35</cp:revision>
  <dcterms:created xsi:type="dcterms:W3CDTF">2019-04-11T19:00:14Z</dcterms:created>
  <dcterms:modified xsi:type="dcterms:W3CDTF">2022-05-25T07:24:25Z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0x01010049EB277E0530294C96B13BD21CE558BB</vt:lpwstr>
  </property>
  <property fmtid="{D5CDD505-2E9C-101B-9397-08002B2CF9AE}" pid="3" name="MediaServiceImageTags">
    <vt:lpwstr/>
  </property>
</Properties>
</file>