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handoutMasterIdLst>
    <p:handoutMasterId r:id="rId69"/>
  </p:handoutMasterIdLst>
  <p:sldIdLst>
    <p:sldId id="256" r:id="rId5"/>
    <p:sldId id="512" r:id="rId6"/>
    <p:sldId id="542" r:id="rId7"/>
    <p:sldId id="544" r:id="rId8"/>
    <p:sldId id="608" r:id="rId9"/>
    <p:sldId id="609" r:id="rId10"/>
    <p:sldId id="610" r:id="rId11"/>
    <p:sldId id="611" r:id="rId12"/>
    <p:sldId id="612" r:id="rId13"/>
    <p:sldId id="613" r:id="rId14"/>
    <p:sldId id="557" r:id="rId15"/>
    <p:sldId id="561" r:id="rId16"/>
    <p:sldId id="558" r:id="rId17"/>
    <p:sldId id="570" r:id="rId18"/>
    <p:sldId id="556" r:id="rId19"/>
    <p:sldId id="574" r:id="rId20"/>
    <p:sldId id="575" r:id="rId21"/>
    <p:sldId id="572" r:id="rId22"/>
    <p:sldId id="579" r:id="rId23"/>
    <p:sldId id="617" r:id="rId24"/>
    <p:sldId id="604" r:id="rId25"/>
    <p:sldId id="605" r:id="rId26"/>
    <p:sldId id="546" r:id="rId27"/>
    <p:sldId id="549" r:id="rId28"/>
    <p:sldId id="550" r:id="rId29"/>
    <p:sldId id="551" r:id="rId30"/>
    <p:sldId id="552" r:id="rId31"/>
    <p:sldId id="553" r:id="rId32"/>
    <p:sldId id="545" r:id="rId33"/>
    <p:sldId id="584" r:id="rId34"/>
    <p:sldId id="585" r:id="rId35"/>
    <p:sldId id="587" r:id="rId36"/>
    <p:sldId id="588" r:id="rId37"/>
    <p:sldId id="589" r:id="rId38"/>
    <p:sldId id="590" r:id="rId39"/>
    <p:sldId id="591" r:id="rId40"/>
    <p:sldId id="593" r:id="rId41"/>
    <p:sldId id="595" r:id="rId42"/>
    <p:sldId id="598" r:id="rId43"/>
    <p:sldId id="599" r:id="rId44"/>
    <p:sldId id="600" r:id="rId45"/>
    <p:sldId id="601" r:id="rId46"/>
    <p:sldId id="602" r:id="rId47"/>
    <p:sldId id="618" r:id="rId48"/>
    <p:sldId id="554" r:id="rId49"/>
    <p:sldId id="614" r:id="rId50"/>
    <p:sldId id="547" r:id="rId51"/>
    <p:sldId id="615" r:id="rId52"/>
    <p:sldId id="531" r:id="rId53"/>
    <p:sldId id="303" r:id="rId54"/>
    <p:sldId id="620" r:id="rId55"/>
    <p:sldId id="285" r:id="rId56"/>
    <p:sldId id="616" r:id="rId57"/>
    <p:sldId id="619" r:id="rId58"/>
    <p:sldId id="532" r:id="rId59"/>
    <p:sldId id="607" r:id="rId60"/>
    <p:sldId id="569" r:id="rId61"/>
    <p:sldId id="578" r:id="rId62"/>
    <p:sldId id="581" r:id="rId63"/>
    <p:sldId id="582" r:id="rId64"/>
    <p:sldId id="583" r:id="rId65"/>
    <p:sldId id="603" r:id="rId66"/>
    <p:sldId id="606" r:id="rId67"/>
  </p:sldIdLst>
  <p:sldSz cx="12192000" cy="6858000"/>
  <p:notesSz cx="717232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F9E9C8-D7E0-4736-AF41-41FBAFE93DEB}">
          <p14:sldIdLst>
            <p14:sldId id="256"/>
            <p14:sldId id="512"/>
            <p14:sldId id="542"/>
            <p14:sldId id="544"/>
            <p14:sldId id="608"/>
            <p14:sldId id="609"/>
            <p14:sldId id="610"/>
            <p14:sldId id="611"/>
            <p14:sldId id="612"/>
            <p14:sldId id="613"/>
            <p14:sldId id="557"/>
            <p14:sldId id="561"/>
            <p14:sldId id="558"/>
            <p14:sldId id="570"/>
            <p14:sldId id="556"/>
            <p14:sldId id="574"/>
            <p14:sldId id="575"/>
            <p14:sldId id="572"/>
            <p14:sldId id="579"/>
            <p14:sldId id="617"/>
            <p14:sldId id="604"/>
            <p14:sldId id="605"/>
            <p14:sldId id="546"/>
            <p14:sldId id="549"/>
            <p14:sldId id="550"/>
            <p14:sldId id="551"/>
            <p14:sldId id="552"/>
            <p14:sldId id="553"/>
            <p14:sldId id="545"/>
            <p14:sldId id="584"/>
            <p14:sldId id="585"/>
            <p14:sldId id="587"/>
            <p14:sldId id="588"/>
            <p14:sldId id="589"/>
            <p14:sldId id="590"/>
            <p14:sldId id="591"/>
            <p14:sldId id="593"/>
            <p14:sldId id="595"/>
            <p14:sldId id="598"/>
            <p14:sldId id="599"/>
            <p14:sldId id="600"/>
            <p14:sldId id="601"/>
            <p14:sldId id="602"/>
            <p14:sldId id="618"/>
            <p14:sldId id="554"/>
            <p14:sldId id="614"/>
            <p14:sldId id="547"/>
            <p14:sldId id="615"/>
            <p14:sldId id="531"/>
            <p14:sldId id="303"/>
            <p14:sldId id="620"/>
            <p14:sldId id="285"/>
            <p14:sldId id="616"/>
            <p14:sldId id="619"/>
            <p14:sldId id="532"/>
            <p14:sldId id="607"/>
            <p14:sldId id="569"/>
            <p14:sldId id="578"/>
            <p14:sldId id="581"/>
            <p14:sldId id="582"/>
            <p14:sldId id="583"/>
            <p14:sldId id="603"/>
            <p14:sldId id="6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57" autoAdjust="0"/>
    <p:restoredTop sz="91566" autoAdjust="0"/>
  </p:normalViewPr>
  <p:slideViewPr>
    <p:cSldViewPr snapToGrid="0">
      <p:cViewPr varScale="1">
        <p:scale>
          <a:sx n="101" d="100"/>
          <a:sy n="101" d="100"/>
        </p:scale>
        <p:origin x="324" y="96"/>
      </p:cViewPr>
      <p:guideLst>
        <p:guide orient="horz" pos="2160"/>
        <p:guide pos="3840"/>
      </p:guideLst>
    </p:cSldViewPr>
  </p:slideViewPr>
  <p:notesTextViewPr>
    <p:cViewPr>
      <p:scale>
        <a:sx n="3" d="2"/>
        <a:sy n="3" d="2"/>
      </p:scale>
      <p:origin x="0" y="0"/>
    </p:cViewPr>
  </p:notesTextViewPr>
  <p:sorterViewPr>
    <p:cViewPr varScale="1">
      <p:scale>
        <a:sx n="1" d="1"/>
        <a:sy n="1" d="1"/>
      </p:scale>
      <p:origin x="0" y="-185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832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62413" y="0"/>
            <a:ext cx="3108325" cy="469900"/>
          </a:xfrm>
          <a:prstGeom prst="rect">
            <a:avLst/>
          </a:prstGeom>
        </p:spPr>
        <p:txBody>
          <a:bodyPr vert="horz" lIns="91440" tIns="45720" rIns="91440" bIns="45720" rtlCol="0"/>
          <a:lstStyle>
            <a:lvl1pPr algn="r">
              <a:defRPr sz="1200"/>
            </a:lvl1pPr>
          </a:lstStyle>
          <a:p>
            <a:fld id="{40E6BA15-E163-4423-8402-457AB5128923}" type="datetimeFigureOut">
              <a:rPr lang="en-US" smtClean="0"/>
              <a:t>5/19/2022</a:t>
            </a:fld>
            <a:endParaRPr lang="en-US"/>
          </a:p>
        </p:txBody>
      </p:sp>
      <p:sp>
        <p:nvSpPr>
          <p:cNvPr id="4" name="Footer Placeholder 3"/>
          <p:cNvSpPr>
            <a:spLocks noGrp="1"/>
          </p:cNvSpPr>
          <p:nvPr>
            <p:ph type="ftr" sz="quarter" idx="2"/>
          </p:nvPr>
        </p:nvSpPr>
        <p:spPr>
          <a:xfrm>
            <a:off x="0" y="8915400"/>
            <a:ext cx="3108325"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62413" y="8915400"/>
            <a:ext cx="3108325" cy="469900"/>
          </a:xfrm>
          <a:prstGeom prst="rect">
            <a:avLst/>
          </a:prstGeom>
        </p:spPr>
        <p:txBody>
          <a:bodyPr vert="horz" lIns="91440" tIns="45720" rIns="91440" bIns="45720" rtlCol="0" anchor="b"/>
          <a:lstStyle>
            <a:lvl1pPr algn="r">
              <a:defRPr sz="1200"/>
            </a:lvl1pPr>
          </a:lstStyle>
          <a:p>
            <a:fld id="{7C85E440-3C21-4465-A763-BB191D56D57D}" type="slidenum">
              <a:rPr lang="en-US" smtClean="0"/>
              <a:t>‹#›</a:t>
            </a:fld>
            <a:endParaRPr lang="en-US"/>
          </a:p>
        </p:txBody>
      </p:sp>
    </p:spTree>
    <p:extLst>
      <p:ext uri="{BB962C8B-B14F-4D97-AF65-F5344CB8AC3E}">
        <p14:creationId xmlns:p14="http://schemas.microsoft.com/office/powerpoint/2010/main" val="1460529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8008" cy="470895"/>
          </a:xfrm>
          <a:prstGeom prst="rect">
            <a:avLst/>
          </a:prstGeom>
        </p:spPr>
        <p:txBody>
          <a:bodyPr vert="horz" lIns="94613" tIns="47306" rIns="94613" bIns="47306" rtlCol="0"/>
          <a:lstStyle>
            <a:lvl1pPr algn="l">
              <a:defRPr sz="1200"/>
            </a:lvl1pPr>
          </a:lstStyle>
          <a:p>
            <a:endParaRPr lang="en-US"/>
          </a:p>
        </p:txBody>
      </p:sp>
      <p:sp>
        <p:nvSpPr>
          <p:cNvPr id="3" name="Date Placeholder 2"/>
          <p:cNvSpPr>
            <a:spLocks noGrp="1"/>
          </p:cNvSpPr>
          <p:nvPr>
            <p:ph type="dt" idx="1"/>
          </p:nvPr>
        </p:nvSpPr>
        <p:spPr>
          <a:xfrm>
            <a:off x="4062658" y="0"/>
            <a:ext cx="3108008" cy="470895"/>
          </a:xfrm>
          <a:prstGeom prst="rect">
            <a:avLst/>
          </a:prstGeom>
        </p:spPr>
        <p:txBody>
          <a:bodyPr vert="horz" lIns="94613" tIns="47306" rIns="94613" bIns="47306" rtlCol="0"/>
          <a:lstStyle>
            <a:lvl1pPr algn="r">
              <a:defRPr sz="1200"/>
            </a:lvl1pPr>
          </a:lstStyle>
          <a:p>
            <a:fld id="{B4558BFC-944D-49E4-BD72-A803B8B3DEE8}" type="datetimeFigureOut">
              <a:rPr lang="en-US" smtClean="0"/>
              <a:t>5/19/2022</a:t>
            </a:fld>
            <a:endParaRPr lang="en-US"/>
          </a:p>
        </p:txBody>
      </p:sp>
      <p:sp>
        <p:nvSpPr>
          <p:cNvPr id="4" name="Slide Image Placeholder 3"/>
          <p:cNvSpPr>
            <a:spLocks noGrp="1" noRot="1" noChangeAspect="1"/>
          </p:cNvSpPr>
          <p:nvPr>
            <p:ph type="sldImg" idx="2"/>
          </p:nvPr>
        </p:nvSpPr>
        <p:spPr>
          <a:xfrm>
            <a:off x="771525" y="1173163"/>
            <a:ext cx="5629275" cy="3167062"/>
          </a:xfrm>
          <a:prstGeom prst="rect">
            <a:avLst/>
          </a:prstGeom>
          <a:noFill/>
          <a:ln w="12700">
            <a:solidFill>
              <a:prstClr val="black"/>
            </a:solidFill>
          </a:ln>
        </p:spPr>
        <p:txBody>
          <a:bodyPr vert="horz" lIns="94613" tIns="47306" rIns="94613" bIns="47306" rtlCol="0" anchor="ctr"/>
          <a:lstStyle/>
          <a:p>
            <a:endParaRPr lang="en-US"/>
          </a:p>
        </p:txBody>
      </p:sp>
      <p:sp>
        <p:nvSpPr>
          <p:cNvPr id="5" name="Notes Placeholder 4"/>
          <p:cNvSpPr>
            <a:spLocks noGrp="1"/>
          </p:cNvSpPr>
          <p:nvPr>
            <p:ph type="body" sz="quarter" idx="3"/>
          </p:nvPr>
        </p:nvSpPr>
        <p:spPr>
          <a:xfrm>
            <a:off x="717233" y="4516676"/>
            <a:ext cx="5737860" cy="3695462"/>
          </a:xfrm>
          <a:prstGeom prst="rect">
            <a:avLst/>
          </a:prstGeom>
        </p:spPr>
        <p:txBody>
          <a:bodyPr vert="horz" lIns="94613" tIns="47306" rIns="94613" bIns="473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108008" cy="470894"/>
          </a:xfrm>
          <a:prstGeom prst="rect">
            <a:avLst/>
          </a:prstGeom>
        </p:spPr>
        <p:txBody>
          <a:bodyPr vert="horz" lIns="94613" tIns="47306" rIns="94613" bIns="47306" rtlCol="0" anchor="b"/>
          <a:lstStyle>
            <a:lvl1pPr algn="l">
              <a:defRPr sz="1200"/>
            </a:lvl1pPr>
          </a:lstStyle>
          <a:p>
            <a:endParaRPr lang="en-US"/>
          </a:p>
        </p:txBody>
      </p:sp>
      <p:sp>
        <p:nvSpPr>
          <p:cNvPr id="7" name="Slide Number Placeholder 6"/>
          <p:cNvSpPr>
            <a:spLocks noGrp="1"/>
          </p:cNvSpPr>
          <p:nvPr>
            <p:ph type="sldNum" sz="quarter" idx="5"/>
          </p:nvPr>
        </p:nvSpPr>
        <p:spPr>
          <a:xfrm>
            <a:off x="4062658" y="8914407"/>
            <a:ext cx="3108008" cy="470894"/>
          </a:xfrm>
          <a:prstGeom prst="rect">
            <a:avLst/>
          </a:prstGeom>
        </p:spPr>
        <p:txBody>
          <a:bodyPr vert="horz" lIns="94613" tIns="47306" rIns="94613" bIns="47306" rtlCol="0" anchor="b"/>
          <a:lstStyle>
            <a:lvl1pPr algn="r">
              <a:defRPr sz="1200"/>
            </a:lvl1pPr>
          </a:lstStyle>
          <a:p>
            <a:fld id="{B90520EB-D546-4517-BC40-283B2544C91D}" type="slidenum">
              <a:rPr lang="en-US" smtClean="0"/>
              <a:t>‹#›</a:t>
            </a:fld>
            <a:endParaRPr lang="en-US"/>
          </a:p>
        </p:txBody>
      </p:sp>
    </p:spTree>
    <p:extLst>
      <p:ext uri="{BB962C8B-B14F-4D97-AF65-F5344CB8AC3E}">
        <p14:creationId xmlns:p14="http://schemas.microsoft.com/office/powerpoint/2010/main" val="214072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avage.nps.edu/EthicalControl/license.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Distribution is unrestricted.</a:t>
            </a:r>
            <a:r>
              <a:rPr lang="en-US" baseline="0" dirty="0"/>
              <a:t>  </a:t>
            </a:r>
            <a:r>
              <a:rPr lang="en-US" dirty="0"/>
              <a:t>See</a:t>
            </a:r>
            <a:r>
              <a:rPr lang="en-US" baseline="0" dirty="0"/>
              <a:t> </a:t>
            </a:r>
            <a:r>
              <a:rPr lang="en-US" sz="1200" dirty="0">
                <a:hlinkClick r:id="" action="ppaction://noaction"/>
              </a:rPr>
              <a:t>Open-Source License for Ethical Control</a:t>
            </a:r>
            <a:r>
              <a:rPr lang="en-US" sz="1200" baseline="0" dirty="0"/>
              <a:t> for</a:t>
            </a:r>
            <a:r>
              <a:rPr lang="en-US" dirty="0"/>
              <a:t> details controlling this work.</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hlinkClick r:id="rId3"/>
            </a:endParaRPr>
          </a:p>
        </p:txBody>
      </p:sp>
      <p:sp>
        <p:nvSpPr>
          <p:cNvPr id="4" name="Slide Number Placeholder 3"/>
          <p:cNvSpPr>
            <a:spLocks noGrp="1"/>
          </p:cNvSpPr>
          <p:nvPr>
            <p:ph type="sldNum" sz="quarter" idx="10"/>
          </p:nvPr>
        </p:nvSpPr>
        <p:spPr/>
        <p:txBody>
          <a:bodyPr/>
          <a:lstStyle/>
          <a:p>
            <a:fld id="{B90520EB-D546-4517-BC40-283B2544C91D}" type="slidenum">
              <a:rPr lang="en-US" smtClean="0"/>
              <a:t>1</a:t>
            </a:fld>
            <a:endParaRPr lang="en-US"/>
          </a:p>
        </p:txBody>
      </p:sp>
    </p:spTree>
    <p:extLst>
      <p:ext uri="{BB962C8B-B14F-4D97-AF65-F5344CB8AC3E}">
        <p14:creationId xmlns:p14="http://schemas.microsoft.com/office/powerpoint/2010/main" val="40552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12</a:t>
            </a:fld>
            <a:endParaRPr lang="en-US"/>
          </a:p>
        </p:txBody>
      </p:sp>
    </p:spTree>
    <p:extLst>
      <p:ext uri="{BB962C8B-B14F-4D97-AF65-F5344CB8AC3E}">
        <p14:creationId xmlns:p14="http://schemas.microsoft.com/office/powerpoint/2010/main" val="228894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13</a:t>
            </a:fld>
            <a:endParaRPr lang="en-US"/>
          </a:p>
        </p:txBody>
      </p:sp>
    </p:spTree>
    <p:extLst>
      <p:ext uri="{BB962C8B-B14F-4D97-AF65-F5344CB8AC3E}">
        <p14:creationId xmlns:p14="http://schemas.microsoft.com/office/powerpoint/2010/main" val="320411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14</a:t>
            </a:fld>
            <a:endParaRPr lang="en-US"/>
          </a:p>
        </p:txBody>
      </p:sp>
    </p:spTree>
    <p:extLst>
      <p:ext uri="{BB962C8B-B14F-4D97-AF65-F5344CB8AC3E}">
        <p14:creationId xmlns:p14="http://schemas.microsoft.com/office/powerpoint/2010/main" val="2502838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15</a:t>
            </a:fld>
            <a:endParaRPr lang="en-US"/>
          </a:p>
        </p:txBody>
      </p:sp>
    </p:spTree>
    <p:extLst>
      <p:ext uri="{BB962C8B-B14F-4D97-AF65-F5344CB8AC3E}">
        <p14:creationId xmlns:p14="http://schemas.microsoft.com/office/powerpoint/2010/main" val="3376431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16</a:t>
            </a:fld>
            <a:endParaRPr lang="en-US"/>
          </a:p>
        </p:txBody>
      </p:sp>
    </p:spTree>
    <p:extLst>
      <p:ext uri="{BB962C8B-B14F-4D97-AF65-F5344CB8AC3E}">
        <p14:creationId xmlns:p14="http://schemas.microsoft.com/office/powerpoint/2010/main" val="391967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17</a:t>
            </a:fld>
            <a:endParaRPr lang="en-US"/>
          </a:p>
        </p:txBody>
      </p:sp>
    </p:spTree>
    <p:extLst>
      <p:ext uri="{BB962C8B-B14F-4D97-AF65-F5344CB8AC3E}">
        <p14:creationId xmlns:p14="http://schemas.microsoft.com/office/powerpoint/2010/main" val="171584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18</a:t>
            </a:fld>
            <a:endParaRPr lang="en-US"/>
          </a:p>
        </p:txBody>
      </p:sp>
    </p:spTree>
    <p:extLst>
      <p:ext uri="{BB962C8B-B14F-4D97-AF65-F5344CB8AC3E}">
        <p14:creationId xmlns:p14="http://schemas.microsoft.com/office/powerpoint/2010/main" val="325384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19</a:t>
            </a:fld>
            <a:endParaRPr lang="en-US"/>
          </a:p>
        </p:txBody>
      </p:sp>
    </p:spTree>
    <p:extLst>
      <p:ext uri="{BB962C8B-B14F-4D97-AF65-F5344CB8AC3E}">
        <p14:creationId xmlns:p14="http://schemas.microsoft.com/office/powerpoint/2010/main" val="1578086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21</a:t>
            </a:fld>
            <a:endParaRPr lang="en-US"/>
          </a:p>
        </p:txBody>
      </p:sp>
    </p:spTree>
    <p:extLst>
      <p:ext uri="{BB962C8B-B14F-4D97-AF65-F5344CB8AC3E}">
        <p14:creationId xmlns:p14="http://schemas.microsoft.com/office/powerpoint/2010/main" val="293261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22</a:t>
            </a:fld>
            <a:endParaRPr lang="en-US"/>
          </a:p>
        </p:txBody>
      </p:sp>
    </p:spTree>
    <p:extLst>
      <p:ext uri="{BB962C8B-B14F-4D97-AF65-F5344CB8AC3E}">
        <p14:creationId xmlns:p14="http://schemas.microsoft.com/office/powerpoint/2010/main" val="137842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a:t>
            </a:fld>
            <a:endParaRPr lang="en-US"/>
          </a:p>
        </p:txBody>
      </p:sp>
    </p:spTree>
    <p:extLst>
      <p:ext uri="{BB962C8B-B14F-4D97-AF65-F5344CB8AC3E}">
        <p14:creationId xmlns:p14="http://schemas.microsoft.com/office/powerpoint/2010/main" val="420825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Kristen Fletcher with the Energy Academic Group at NPS. I’m involved with a number of projects analyzing law and policy</a:t>
            </a:r>
            <a:r>
              <a:rPr lang="en-US" sz="1200" kern="1200" baseline="0" dirty="0">
                <a:solidFill>
                  <a:schemeClr val="tx1"/>
                </a:solidFill>
                <a:effectLst/>
                <a:latin typeface="+mn-lt"/>
                <a:ea typeface="+mn-ea"/>
                <a:cs typeface="+mn-cs"/>
              </a:rPr>
              <a:t> related to AS. Don’t worry about the details here: the real message of this slide is that the variety of projects with a law and policy component reinforces what many Navy and DOD reports are stating: The Navy needs to understand not only the </a:t>
            </a:r>
            <a:r>
              <a:rPr lang="en-US" dirty="0">
                <a:solidFill>
                  <a:srgbClr val="202124"/>
                </a:solidFill>
                <a:highlight>
                  <a:srgbClr val="FFFFFF"/>
                </a:highlight>
                <a:latin typeface="Arial"/>
                <a:ea typeface="Arial"/>
                <a:cs typeface="Arial"/>
                <a:sym typeface="Arial"/>
              </a:rPr>
              <a:t>physical environment in which it operates but also the legal one. </a:t>
            </a: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r>
              <a:rPr lang="en-US" sz="1200" kern="1200" baseline="0" dirty="0">
                <a:solidFill>
                  <a:schemeClr val="tx1"/>
                </a:solidFill>
                <a:effectLst/>
                <a:latin typeface="+mn-lt"/>
                <a:ea typeface="+mn-ea"/>
                <a:cs typeface="+mn-cs"/>
              </a:rPr>
              <a:t>[click] You’ve just heard from my colleagues on this project.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[click] I’ll address these two projects focused on law and policy in the next few slides.</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11FCE0B-5D0E-4A67-AEC7-7FDCB072290D}" type="slidenum">
              <a:rPr lang="en-US" smtClean="0"/>
              <a:t>24</a:t>
            </a:fld>
            <a:endParaRPr lang="en-US"/>
          </a:p>
        </p:txBody>
      </p:sp>
    </p:spTree>
    <p:extLst>
      <p:ext uri="{BB962C8B-B14F-4D97-AF65-F5344CB8AC3E}">
        <p14:creationId xmlns:p14="http://schemas.microsoft.com/office/powerpoint/2010/main" val="789070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In order to put the legal elements in context, we used a fictional autonomous system named Luke (pictured in the center) and two </a:t>
            </a:r>
            <a:r>
              <a:rPr lang="en-US" baseline="0" dirty="0"/>
              <a:t>scenarios where we send Luke on journeys for the Navy. </a:t>
            </a:r>
          </a:p>
          <a:p>
            <a:pPr marL="0" lvl="0" indent="0" algn="l" rtl="0">
              <a:spcBef>
                <a:spcPts val="0"/>
              </a:spcBef>
              <a:spcAft>
                <a:spcPts val="0"/>
              </a:spcAft>
              <a:buClr>
                <a:schemeClr val="dk1"/>
              </a:buClr>
              <a:buSzPts val="1200"/>
              <a:buFont typeface="Arial"/>
              <a:buNone/>
            </a:pPr>
            <a:endParaRPr lang="en-US" baseline="0" dirty="0"/>
          </a:p>
          <a:p>
            <a:pPr marL="0" lvl="0" indent="0" algn="l" rtl="0">
              <a:spcBef>
                <a:spcPts val="0"/>
              </a:spcBef>
              <a:spcAft>
                <a:spcPts val="0"/>
              </a:spcAft>
              <a:buClr>
                <a:schemeClr val="dk1"/>
              </a:buClr>
              <a:buSzPts val="1200"/>
              <a:buFont typeface="Arial"/>
              <a:buNone/>
            </a:pPr>
            <a:r>
              <a:rPr lang="en-US" baseline="0" dirty="0"/>
              <a:t>First (on the left) we wanted to lay out the legal requirements for AS in different maritime zones. We chose the Northeast US and Maritime provinces of Canada because they gave us the border proximity we needed.</a:t>
            </a:r>
          </a:p>
          <a:p>
            <a:pPr marL="0" lvl="0" indent="0" algn="l" rtl="0">
              <a:spcBef>
                <a:spcPts val="0"/>
              </a:spcBef>
              <a:spcAft>
                <a:spcPts val="0"/>
              </a:spcAft>
              <a:buClr>
                <a:schemeClr val="dk1"/>
              </a:buClr>
              <a:buSzPts val="1200"/>
              <a:buFont typeface="Arial"/>
              <a:buNone/>
            </a:pPr>
            <a:endParaRPr lang="en-US" baseline="0" dirty="0"/>
          </a:p>
          <a:p>
            <a:pPr marL="0" lvl="0" indent="0" algn="l" rtl="0">
              <a:spcBef>
                <a:spcPts val="0"/>
              </a:spcBef>
              <a:spcAft>
                <a:spcPts val="0"/>
              </a:spcAft>
              <a:buClr>
                <a:schemeClr val="dk1"/>
              </a:buClr>
              <a:buSzPts val="1200"/>
              <a:buFont typeface="Arial"/>
              <a:buNone/>
            </a:pPr>
            <a:r>
              <a:rPr lang="en-US" baseline="0" dirty="0"/>
              <a:t>Second, (on the right) we want to understand how the laws differ in complex US locations such as Monterey Bay and what happens if the system is lost or it’s a disposable system. </a:t>
            </a:r>
          </a:p>
          <a:p>
            <a:pPr marL="0" lvl="0" indent="0" algn="l" rtl="0">
              <a:spcBef>
                <a:spcPts val="0"/>
              </a:spcBef>
              <a:spcAft>
                <a:spcPts val="0"/>
              </a:spcAft>
              <a:buClr>
                <a:schemeClr val="dk1"/>
              </a:buClr>
              <a:buSzPts val="1200"/>
              <a:buFont typeface="Arial"/>
              <a:buNone/>
            </a:pPr>
            <a:endParaRPr lang="en-US"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9935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image shows where Luke traveled in Scenario 1 – you can see he stays in US waters for some time, out into int’l waters and then into Canadian waters where he’s picked up by a Chinese warship so we examine the legality in each of these zones and in the hypothetical taking of a system like Luke. </a:t>
            </a:r>
            <a:endParaRPr dirty="0"/>
          </a:p>
        </p:txBody>
      </p:sp>
      <p:sp>
        <p:nvSpPr>
          <p:cNvPr id="202" name="Google Shape;20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54061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For our 2</a:t>
            </a:r>
            <a:r>
              <a:rPr lang="en-US" baseline="30000" dirty="0"/>
              <a:t>nd</a:t>
            </a:r>
            <a:r>
              <a:rPr lang="en-US" dirty="0"/>
              <a:t> scenario, we place Luke in Monterey Bay – as NPS and other researchers do with regularity – and examine what laws apply in this area, especially given the different protected areas there and overlapping jurisdictions which you can see on the map on the right.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aseline="0" dirty="0"/>
              <a:t>In our analysis, we’ll also include:</a:t>
            </a:r>
          </a:p>
          <a:p>
            <a:pPr marL="171450" lvl="0" indent="-171450" algn="l" rtl="0">
              <a:spcBef>
                <a:spcPts val="0"/>
              </a:spcBef>
              <a:spcAft>
                <a:spcPts val="0"/>
              </a:spcAft>
              <a:buClr>
                <a:schemeClr val="dk1"/>
              </a:buClr>
              <a:buSzPts val="1200"/>
              <a:buFontTx/>
              <a:buChar char="-"/>
            </a:pPr>
            <a:r>
              <a:rPr lang="en-US" baseline="0" dirty="0"/>
              <a:t>the loss of a system like Luke – which does happen in Monterey Bay</a:t>
            </a:r>
          </a:p>
          <a:p>
            <a:pPr marL="171450" lvl="0" indent="-171450" algn="l" rtl="0">
              <a:spcBef>
                <a:spcPts val="0"/>
              </a:spcBef>
              <a:spcAft>
                <a:spcPts val="0"/>
              </a:spcAft>
              <a:buClr>
                <a:schemeClr val="dk1"/>
              </a:buClr>
              <a:buSzPts val="1200"/>
              <a:buFontTx/>
              <a:buChar char="-"/>
            </a:pPr>
            <a:r>
              <a:rPr lang="en-US" dirty="0"/>
              <a:t>And, what changes legally if Luke is a disposable system, the use of which is on the rise.</a:t>
            </a:r>
            <a:endParaRPr lang="en-US" baseline="0" dirty="0"/>
          </a:p>
          <a:p>
            <a:pPr marL="0" lvl="0" indent="0" algn="l" rtl="0">
              <a:spcBef>
                <a:spcPts val="0"/>
              </a:spcBef>
              <a:spcAft>
                <a:spcPts val="0"/>
              </a:spcAft>
              <a:buClr>
                <a:schemeClr val="dk1"/>
              </a:buClr>
              <a:buSzPts val="1200"/>
              <a:buFont typeface="Arial"/>
              <a:buNone/>
            </a:pPr>
            <a:endParaRPr lang="en-US" baseline="0" dirty="0"/>
          </a:p>
          <a:p>
            <a:pPr marL="0" lvl="0" indent="0" algn="l" rtl="0">
              <a:spcBef>
                <a:spcPts val="0"/>
              </a:spcBef>
              <a:spcAft>
                <a:spcPts val="0"/>
              </a:spcAft>
              <a:buClr>
                <a:schemeClr val="dk1"/>
              </a:buClr>
              <a:buSzPts val="1200"/>
              <a:buFont typeface="Arial"/>
              <a:buNone/>
            </a:pPr>
            <a:endParaRPr dirty="0"/>
          </a:p>
        </p:txBody>
      </p:sp>
      <p:sp>
        <p:nvSpPr>
          <p:cNvPr id="325" name="Google Shape;32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366786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Finalized report in December 2021. The key findings from our legal work include these.  </a:t>
            </a:r>
          </a:p>
          <a:p>
            <a:r>
              <a:rPr lang="en-US" sz="120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Rapidly-evolving technology challenges law as it lags behind; having lawyers, policy makers and ethicists involved in the design &amp; operation stages can help fill these gaps.</a:t>
            </a:r>
            <a:endParaRPr lang="en-US" sz="1800" dirty="0">
              <a:solidFill>
                <a:schemeClr val="tx1"/>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dirty="0">
              <a:solidFill>
                <a:schemeClr val="tx1"/>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rPr>
              <a:t>Laws differ depending on the environment in which the system is operating and the level of autonomy present.</a:t>
            </a:r>
            <a:endParaRPr lang="en-US" sz="1800" kern="1200" dirty="0">
              <a:solidFill>
                <a:schemeClr val="tx1"/>
              </a:solidFill>
              <a:effectLst/>
              <a:latin typeface="Calibri" panose="020F0502020204030204" pitchFamily="34" charset="0"/>
              <a:ea typeface="Times New Roman" panose="02020603050405020304" pitchFamily="18" charset="0"/>
              <a:cs typeface="+mn-cs"/>
            </a:endParaRPr>
          </a:p>
          <a:p>
            <a:pPr marL="285750" indent="-285750">
              <a:buFont typeface="Arial" panose="020B0604020202020204" pitchFamily="34" charset="0"/>
              <a:buChar char="•"/>
            </a:pPr>
            <a:endParaRPr lang="en-US" sz="1800" kern="1200" dirty="0">
              <a:solidFill>
                <a:schemeClr val="tx1"/>
              </a:solidFill>
              <a:effectLst/>
              <a:latin typeface="Calibri" panose="020F0502020204030204" pitchFamily="34" charset="0"/>
              <a:ea typeface="+mn-ea"/>
              <a:cs typeface="+mn-cs"/>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The need to understand environmental and climate considerations is increasing; we’ll include that in our 2022 legal project. We are slated to present at a spring CRUSER meeting on initial findings. </a:t>
            </a:r>
          </a:p>
          <a:p>
            <a:pPr marL="285750" indent="-285750">
              <a:buFont typeface="Arial" panose="020B0604020202020204" pitchFamily="34" charset="0"/>
              <a:buChar char="•"/>
            </a:pPr>
            <a:endParaRPr lang="en-US"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My email is noted below in case you’d like to talk more.</a:t>
            </a:r>
          </a:p>
          <a:p>
            <a:pPr marL="285750" indent="-285750">
              <a:buFont typeface="Arial" panose="020B0604020202020204" pitchFamily="34" charset="0"/>
              <a:buChar char="•"/>
            </a:pPr>
            <a:endParaRPr lang="en-US"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I’ll hand the floor back over to Don.</a:t>
            </a:r>
          </a:p>
          <a:p>
            <a:endParaRPr lang="en-US" dirty="0"/>
          </a:p>
        </p:txBody>
      </p:sp>
      <p:sp>
        <p:nvSpPr>
          <p:cNvPr id="4" name="Slide Number Placeholder 3"/>
          <p:cNvSpPr>
            <a:spLocks noGrp="1"/>
          </p:cNvSpPr>
          <p:nvPr>
            <p:ph type="sldNum" sz="quarter" idx="5"/>
          </p:nvPr>
        </p:nvSpPr>
        <p:spPr/>
        <p:txBody>
          <a:bodyPr/>
          <a:lstStyle/>
          <a:p>
            <a:fld id="{811FCE0B-5D0E-4A67-AEC7-7FDCB072290D}" type="slidenum">
              <a:rPr lang="en-US" smtClean="0"/>
              <a:t>28</a:t>
            </a:fld>
            <a:endParaRPr lang="en-US"/>
          </a:p>
        </p:txBody>
      </p:sp>
    </p:spTree>
    <p:extLst>
      <p:ext uri="{BB962C8B-B14F-4D97-AF65-F5344CB8AC3E}">
        <p14:creationId xmlns:p14="http://schemas.microsoft.com/office/powerpoint/2010/main" val="3532817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31</a:t>
            </a:fld>
            <a:endParaRPr lang="en-US"/>
          </a:p>
        </p:txBody>
      </p:sp>
    </p:spTree>
    <p:extLst>
      <p:ext uri="{BB962C8B-B14F-4D97-AF65-F5344CB8AC3E}">
        <p14:creationId xmlns:p14="http://schemas.microsoft.com/office/powerpoint/2010/main" val="244629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32</a:t>
            </a:fld>
            <a:endParaRPr lang="en-US"/>
          </a:p>
        </p:txBody>
      </p:sp>
    </p:spTree>
    <p:extLst>
      <p:ext uri="{BB962C8B-B14F-4D97-AF65-F5344CB8AC3E}">
        <p14:creationId xmlns:p14="http://schemas.microsoft.com/office/powerpoint/2010/main" val="2574632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34</a:t>
            </a:fld>
            <a:endParaRPr lang="en-US"/>
          </a:p>
        </p:txBody>
      </p:sp>
    </p:spTree>
    <p:extLst>
      <p:ext uri="{BB962C8B-B14F-4D97-AF65-F5344CB8AC3E}">
        <p14:creationId xmlns:p14="http://schemas.microsoft.com/office/powerpoint/2010/main" val="171775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36</a:t>
            </a:fld>
            <a:endParaRPr lang="en-US"/>
          </a:p>
        </p:txBody>
      </p:sp>
    </p:spTree>
    <p:extLst>
      <p:ext uri="{BB962C8B-B14F-4D97-AF65-F5344CB8AC3E}">
        <p14:creationId xmlns:p14="http://schemas.microsoft.com/office/powerpoint/2010/main" val="462198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38</a:t>
            </a:fld>
            <a:endParaRPr lang="en-US"/>
          </a:p>
        </p:txBody>
      </p:sp>
    </p:spTree>
    <p:extLst>
      <p:ext uri="{BB962C8B-B14F-4D97-AF65-F5344CB8AC3E}">
        <p14:creationId xmlns:p14="http://schemas.microsoft.com/office/powerpoint/2010/main" val="427635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5</a:t>
            </a:fld>
            <a:endParaRPr lang="en-US"/>
          </a:p>
        </p:txBody>
      </p:sp>
    </p:spTree>
    <p:extLst>
      <p:ext uri="{BB962C8B-B14F-4D97-AF65-F5344CB8AC3E}">
        <p14:creationId xmlns:p14="http://schemas.microsoft.com/office/powerpoint/2010/main" val="422284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39</a:t>
            </a:fld>
            <a:endParaRPr lang="en-US"/>
          </a:p>
        </p:txBody>
      </p:sp>
    </p:spTree>
    <p:extLst>
      <p:ext uri="{BB962C8B-B14F-4D97-AF65-F5344CB8AC3E}">
        <p14:creationId xmlns:p14="http://schemas.microsoft.com/office/powerpoint/2010/main" val="92696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41</a:t>
            </a:fld>
            <a:endParaRPr lang="en-US"/>
          </a:p>
        </p:txBody>
      </p:sp>
    </p:spTree>
    <p:extLst>
      <p:ext uri="{BB962C8B-B14F-4D97-AF65-F5344CB8AC3E}">
        <p14:creationId xmlns:p14="http://schemas.microsoft.com/office/powerpoint/2010/main" val="2531668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45</a:t>
            </a:fld>
            <a:endParaRPr lang="en-US"/>
          </a:p>
        </p:txBody>
      </p:sp>
    </p:spTree>
    <p:extLst>
      <p:ext uri="{BB962C8B-B14F-4D97-AF65-F5344CB8AC3E}">
        <p14:creationId xmlns:p14="http://schemas.microsoft.com/office/powerpoint/2010/main" val="1709933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49</a:t>
            </a:fld>
            <a:endParaRPr lang="en-US"/>
          </a:p>
        </p:txBody>
      </p:sp>
    </p:spTree>
    <p:extLst>
      <p:ext uri="{BB962C8B-B14F-4D97-AF65-F5344CB8AC3E}">
        <p14:creationId xmlns:p14="http://schemas.microsoft.com/office/powerpoint/2010/main" val="1614287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50</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3222194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51</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1813107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52</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951549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53</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724729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55</a:t>
            </a:fld>
            <a:endParaRPr lang="en-US"/>
          </a:p>
        </p:txBody>
      </p:sp>
    </p:spTree>
    <p:extLst>
      <p:ext uri="{BB962C8B-B14F-4D97-AF65-F5344CB8AC3E}">
        <p14:creationId xmlns:p14="http://schemas.microsoft.com/office/powerpoint/2010/main" val="2239869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X3D Ontology for Semantic Web, https://www.web3d.org/x3d/content/semantics/semantics.html </a:t>
            </a:r>
          </a:p>
          <a:p>
            <a:r>
              <a:rPr lang="en-US" dirty="0"/>
              <a:t> </a:t>
            </a:r>
          </a:p>
        </p:txBody>
      </p:sp>
      <p:sp>
        <p:nvSpPr>
          <p:cNvPr id="4" name="Slide Number Placeholder 3"/>
          <p:cNvSpPr>
            <a:spLocks noGrp="1"/>
          </p:cNvSpPr>
          <p:nvPr>
            <p:ph type="sldNum" sz="quarter" idx="10"/>
          </p:nvPr>
        </p:nvSpPr>
        <p:spPr/>
        <p:txBody>
          <a:bodyPr/>
          <a:lstStyle/>
          <a:p>
            <a:fld id="{B90520EB-D546-4517-BC40-283B2544C91D}" type="slidenum">
              <a:rPr lang="en-US" smtClean="0"/>
              <a:t>57</a:t>
            </a:fld>
            <a:endParaRPr lang="en-US"/>
          </a:p>
        </p:txBody>
      </p:sp>
    </p:spTree>
    <p:extLst>
      <p:ext uri="{BB962C8B-B14F-4D97-AF65-F5344CB8AC3E}">
        <p14:creationId xmlns:p14="http://schemas.microsoft.com/office/powerpoint/2010/main" val="212655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6</a:t>
            </a:fld>
            <a:endParaRPr lang="en-US"/>
          </a:p>
        </p:txBody>
      </p:sp>
    </p:spTree>
    <p:extLst>
      <p:ext uri="{BB962C8B-B14F-4D97-AF65-F5344CB8AC3E}">
        <p14:creationId xmlns:p14="http://schemas.microsoft.com/office/powerpoint/2010/main" val="3654075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4FB17-C6C1-4FCC-9A1A-FCF5A5AE1658}" type="slidenum">
              <a:rPr lang="en-US" smtClean="0"/>
              <a:pPr/>
              <a:t>58</a:t>
            </a:fld>
            <a:endParaRPr lang="en-US"/>
          </a:p>
        </p:txBody>
      </p:sp>
    </p:spTree>
    <p:extLst>
      <p:ext uri="{BB962C8B-B14F-4D97-AF65-F5344CB8AC3E}">
        <p14:creationId xmlns:p14="http://schemas.microsoft.com/office/powerpoint/2010/main" val="2744164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59</a:t>
            </a:fld>
            <a:endParaRPr lang="en-US"/>
          </a:p>
        </p:txBody>
      </p:sp>
    </p:spTree>
    <p:extLst>
      <p:ext uri="{BB962C8B-B14F-4D97-AF65-F5344CB8AC3E}">
        <p14:creationId xmlns:p14="http://schemas.microsoft.com/office/powerpoint/2010/main" val="1481522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60</a:t>
            </a:fld>
            <a:endParaRPr lang="en-US"/>
          </a:p>
        </p:txBody>
      </p:sp>
    </p:spTree>
    <p:extLst>
      <p:ext uri="{BB962C8B-B14F-4D97-AF65-F5344CB8AC3E}">
        <p14:creationId xmlns:p14="http://schemas.microsoft.com/office/powerpoint/2010/main" val="2832648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61</a:t>
            </a:fld>
            <a:endParaRPr lang="en-US"/>
          </a:p>
        </p:txBody>
      </p:sp>
    </p:spTree>
    <p:extLst>
      <p:ext uri="{BB962C8B-B14F-4D97-AF65-F5344CB8AC3E}">
        <p14:creationId xmlns:p14="http://schemas.microsoft.com/office/powerpoint/2010/main" val="3584672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62</a:t>
            </a:fld>
            <a:endParaRPr lang="en-US"/>
          </a:p>
        </p:txBody>
      </p:sp>
    </p:spTree>
    <p:extLst>
      <p:ext uri="{BB962C8B-B14F-4D97-AF65-F5344CB8AC3E}">
        <p14:creationId xmlns:p14="http://schemas.microsoft.com/office/powerpoint/2010/main" val="149592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7</a:t>
            </a:fld>
            <a:endParaRPr lang="en-US"/>
          </a:p>
        </p:txBody>
      </p:sp>
    </p:spTree>
    <p:extLst>
      <p:ext uri="{BB962C8B-B14F-4D97-AF65-F5344CB8AC3E}">
        <p14:creationId xmlns:p14="http://schemas.microsoft.com/office/powerpoint/2010/main" val="46053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8</a:t>
            </a:fld>
            <a:endParaRPr lang="en-US"/>
          </a:p>
        </p:txBody>
      </p:sp>
    </p:spTree>
    <p:extLst>
      <p:ext uri="{BB962C8B-B14F-4D97-AF65-F5344CB8AC3E}">
        <p14:creationId xmlns:p14="http://schemas.microsoft.com/office/powerpoint/2010/main" val="304473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9</a:t>
            </a:fld>
            <a:endParaRPr lang="en-US"/>
          </a:p>
        </p:txBody>
      </p:sp>
    </p:spTree>
    <p:extLst>
      <p:ext uri="{BB962C8B-B14F-4D97-AF65-F5344CB8AC3E}">
        <p14:creationId xmlns:p14="http://schemas.microsoft.com/office/powerpoint/2010/main" val="4207304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10</a:t>
            </a:fld>
            <a:endParaRPr lang="en-US"/>
          </a:p>
        </p:txBody>
      </p:sp>
    </p:spTree>
    <p:extLst>
      <p:ext uri="{BB962C8B-B14F-4D97-AF65-F5344CB8AC3E}">
        <p14:creationId xmlns:p14="http://schemas.microsoft.com/office/powerpoint/2010/main" val="7301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4FB17-C6C1-4FCC-9A1A-FCF5A5AE1658}" type="slidenum">
              <a:rPr lang="en-US" smtClean="0"/>
              <a:pPr/>
              <a:t>11</a:t>
            </a:fld>
            <a:endParaRPr lang="en-US"/>
          </a:p>
        </p:txBody>
      </p:sp>
    </p:spTree>
    <p:extLst>
      <p:ext uri="{BB962C8B-B14F-4D97-AF65-F5344CB8AC3E}">
        <p14:creationId xmlns:p14="http://schemas.microsoft.com/office/powerpoint/2010/main" val="227772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5896D2-F5A6-4209-B325-ABA77F172E48}"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59312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488852-D6C7-4DFE-ACFB-0800A8E1DDA7}"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39797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5261F1-6D6F-4A4A-BE1A-7336DF89345E}"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212068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5384" y="1041400"/>
            <a:ext cx="560832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71443-7612-4CEB-9524-5F419CCE0254}" type="datetime1">
              <a:rPr lang="en-US" smtClean="0"/>
              <a:t>5/19/2022</a:t>
            </a:fld>
            <a:endParaRPr lang="en-US" dirty="0"/>
          </a:p>
        </p:txBody>
      </p:sp>
      <p:sp>
        <p:nvSpPr>
          <p:cNvPr id="6" name="Slide Number Placeholder 5"/>
          <p:cNvSpPr>
            <a:spLocks noGrp="1"/>
          </p:cNvSpPr>
          <p:nvPr>
            <p:ph type="sldNum" sz="quarter" idx="12"/>
          </p:nvPr>
        </p:nvSpPr>
        <p:spPr/>
        <p:txBody>
          <a:bodyPr/>
          <a:lstStyle/>
          <a:p>
            <a:fld id="{8D57DBB9-07C6-49AB-BFD5-E737C7E241F6}" type="slidenum">
              <a:rPr lang="en-US" smtClean="0"/>
              <a:pPr/>
              <a:t>‹#›</a:t>
            </a:fld>
            <a:endParaRPr lang="en-US" dirty="0"/>
          </a:p>
        </p:txBody>
      </p:sp>
      <p:sp>
        <p:nvSpPr>
          <p:cNvPr id="7" name="Content Placeholder 2"/>
          <p:cNvSpPr>
            <a:spLocks noGrp="1"/>
          </p:cNvSpPr>
          <p:nvPr>
            <p:ph idx="13"/>
          </p:nvPr>
        </p:nvSpPr>
        <p:spPr>
          <a:xfrm>
            <a:off x="6275917" y="1041400"/>
            <a:ext cx="560832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76320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149819-783B-4316-BE89-9ECD0A060428}"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32464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C93215-503E-4746-91D9-8597F4761C5F}" type="datetime1">
              <a:rPr lang="en-US" smtClean="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167790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FD176-6D1F-4555-9C28-D603820ED87B}" type="datetime1">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100004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7FB244-5A65-4DEA-BD60-2A6D6048AB26}" type="datetime1">
              <a:rPr lang="en-US" smtClean="0"/>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69951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BDDF6A-6FB0-4119-8160-C7F3DFB9E275}" type="datetime1">
              <a:rPr lang="en-US" smtClean="0"/>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26425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2D741-0E5C-45AE-96A8-D07B0307CEFF}" type="datetime1">
              <a:rPr lang="en-US" smtClean="0"/>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8931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8E215F-66DC-40E7-8031-AD36DF138711}" type="datetime1">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92999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B8FBE2-6213-4044-B047-101A2DBFF4B5}" type="datetime1">
              <a:rPr lang="en-US" smtClean="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210236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05186-8A4E-44CA-87BC-7A1B801B1048}" type="datetime1">
              <a:rPr lang="en-US" smtClean="0"/>
              <a:t>5/19/2022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A39DF-61A9-4ACA-B734-536BAC9BE44A}" type="slidenum">
              <a:rPr lang="en-US" smtClean="0"/>
              <a:t>‹#›</a:t>
            </a:fld>
            <a:endParaRPr lang="en-US"/>
          </a:p>
        </p:txBody>
      </p:sp>
    </p:spTree>
    <p:extLst>
      <p:ext uri="{BB962C8B-B14F-4D97-AF65-F5344CB8AC3E}">
        <p14:creationId xmlns:p14="http://schemas.microsoft.com/office/powerpoint/2010/main" val="239344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tdnorbra@nps.edu" TargetMode="External"/><Relationship Id="rId5" Type="http://schemas.openxmlformats.org/officeDocument/2006/relationships/hyperlink" Target="mailto:clblais@nps.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n.wikipedia.org/wiki/Semantic_Web_Stac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avage.nps.edu/Savage/AuvWorkbench/AVCL/AVCL.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alhoun.nps.edu/handle/10945/1015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gitlab.nps.edu/Savage/EthicalControl/blob/master/build.all.log.txt" TargetMode="External"/><Relationship Id="rId3" Type="http://schemas.openxmlformats.org/officeDocument/2006/relationships/hyperlink" Target="https://gitlab.nps.edu/Savage/EthicalControl/blob/master/ontologies/MissionExecutionOntology.ttl" TargetMode="External"/><Relationship Id="rId7" Type="http://schemas.openxmlformats.org/officeDocument/2006/relationships/hyperlink" Target="https://gitlab.nps.edu/Savage/EthicalControl/blob/master/build.x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gitlab.nps.edu/Savage/EthicalControl/blob/master/stylesheets/AVCL3.0ToMEO.xslt" TargetMode="External"/><Relationship Id="rId5" Type="http://schemas.openxmlformats.org/officeDocument/2006/relationships/hyperlink" Target="https://gitlab.nps.edu/Savage/EthicalControl/tree/master/missions/avcl" TargetMode="External"/><Relationship Id="rId4" Type="http://schemas.openxmlformats.org/officeDocument/2006/relationships/hyperlink" Target="https://protege.stanford.edu/"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savage.nps.edu/EthicalControl/ontologies/DescriptionLogicRulesMissionExecutionOntology.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gitlab.nps.edu/Savage/EthicalControl/blob/master/ontologies/MissionExecutionOntology3.0.tt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sisostds.org/" TargetMode="External"/><Relationship Id="rId7"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6.xml"/><Relationship Id="rId6" Type="http://schemas.openxmlformats.org/officeDocument/2006/relationships/hyperlink" Target="https://www.sisostds.org/DesktopModules/Bring2mind/DMX/API/Entries/Download?Command=Core_Download&amp;EntryId=51768&amp;PortalId=0&amp;TabId=105" TargetMode="External"/><Relationship Id="rId5" Type="http://schemas.openxmlformats.org/officeDocument/2006/relationships/hyperlink" Target="https://www.sisostds.org/DesktopModules/Bring2mind/DMX/API/Entries/Download?Command=Core_Download&amp;EntryId=51770&amp;PortalId=0&amp;TabId=105" TargetMode="External"/><Relationship Id="rId4" Type="http://schemas.openxmlformats.org/officeDocument/2006/relationships/hyperlink" Target="https://www.sisostds.org/DesktopModules/Bring2mind/DMX/API/Entries/Download?Command=Core_Download&amp;EntryId=51771&amp;PortalId=0&amp;TabId=105"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thicsinaction.ieee.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hyperlink" Target="https://ethicsinaction.ieee.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tandards.ieee.org/develop/project/7007.html" TargetMode="External"/><Relationship Id="rId4" Type="http://schemas.openxmlformats.org/officeDocument/2006/relationships/hyperlink" Target="http://standards.ieee.org/develop/project/7007.html?utm_medium=undefined&amp;utm_source=undefined&amp;utm_campaign=undefined&amp;utm_content=undefined&amp;utm_term=undefin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mailto:kristen.fletcher@nps.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2.pn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nap.edu/catalog/26181/necessary-dod-range-capabilities-to-ensure-operational-superiority-of-us-defense-systems"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clblais@nps.ed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nps.edu/faculty-profiles/-/cv/clblai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tdnorbra@nps.edu"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nps.edu/faculty-profiles/-/cv/tdnorbra"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kristen.fletcher@nps.edu"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nps.edu/faculty-profiles/-/cv/kristen.fletcher"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brutzman@nps.ed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faculty.nps.edu/brutzma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web3d.org/x3d/content/semantics/semantics.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hyperlink" Target="https://en.wikipedia.org/wiki/Resource_Description_Framework" TargetMode="External"/><Relationship Id="rId3" Type="http://schemas.openxmlformats.org/officeDocument/2006/relationships/hyperlink" Target="https://en.wikipedia.org/wiki/SPARQL" TargetMode="External"/><Relationship Id="rId7" Type="http://schemas.openxmlformats.org/officeDocument/2006/relationships/hyperlink" Target="https://en.wikipedia.org/wiki/Databas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en.wikipedia.org/wiki/Query_language" TargetMode="External"/><Relationship Id="rId11" Type="http://schemas.openxmlformats.org/officeDocument/2006/relationships/hyperlink" Target="https://gitlab.nps.edu/Savage/EthicalControl/tree/master/queries" TargetMode="External"/><Relationship Id="rId5" Type="http://schemas.openxmlformats.org/officeDocument/2006/relationships/hyperlink" Target="https://en.wikipedia.org/wiki/Semantic_Query" TargetMode="External"/><Relationship Id="rId10" Type="http://schemas.openxmlformats.org/officeDocument/2006/relationships/hyperlink" Target="https://protege.stanford.edu/" TargetMode="External"/><Relationship Id="rId4" Type="http://schemas.openxmlformats.org/officeDocument/2006/relationships/hyperlink" Target="https://en.wikipedia.org/wiki/RDF_query_language" TargetMode="External"/><Relationship Id="rId9" Type="http://schemas.openxmlformats.org/officeDocument/2006/relationships/hyperlink" Target="https://jena.apache.org/documentation/que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gitlab.nps.edu/Savage/EthicalControl/blob/master/queries/MissionExecutionOntologyQuery_01.rq"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gitlab.nps.edu/Savage/EthicalControl/blob/master/queries/MissionExecutionOntologyQuery_01.rq.tx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016F1CF9-16F5-60D2-D3C3-AFF2F4F83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1450" y="828675"/>
            <a:ext cx="9353550" cy="2562226"/>
          </a:xfrm>
        </p:spPr>
        <p:txBody>
          <a:bodyPr>
            <a:noAutofit/>
          </a:bodyPr>
          <a:lstStyle/>
          <a:p>
            <a:r>
              <a:rPr lang="en-US" sz="4400" b="1" dirty="0">
                <a:solidFill>
                  <a:schemeClr val="bg1"/>
                </a:solidFill>
                <a:latin typeface="Franklin Gothic Medium" panose="020B0603020102020204" pitchFamily="34" charset="0"/>
              </a:rPr>
              <a:t>Ethical Control of Unmanned Systems:</a:t>
            </a:r>
            <a:br>
              <a:rPr lang="en-US" sz="2800" b="1" dirty="0">
                <a:solidFill>
                  <a:schemeClr val="bg1"/>
                </a:solidFill>
                <a:latin typeface="Franklin Gothic Medium" panose="020B0603020102020204" pitchFamily="34" charset="0"/>
              </a:rPr>
            </a:br>
            <a:r>
              <a:rPr lang="en-US" sz="4400" b="1" dirty="0">
                <a:solidFill>
                  <a:schemeClr val="bg1"/>
                </a:solidFill>
                <a:latin typeface="Franklin Gothic Medium" panose="020B0603020102020204" pitchFamily="34" charset="0"/>
              </a:rPr>
              <a:t>Repeatable Mission Evaluation through </a:t>
            </a:r>
            <a:br>
              <a:rPr lang="en-US" sz="4400" b="1" dirty="0">
                <a:solidFill>
                  <a:schemeClr val="bg1"/>
                </a:solidFill>
                <a:latin typeface="Franklin Gothic Medium" panose="020B0603020102020204" pitchFamily="34" charset="0"/>
              </a:rPr>
            </a:br>
            <a:r>
              <a:rPr lang="en-US" sz="4400" b="1" dirty="0">
                <a:solidFill>
                  <a:schemeClr val="bg1"/>
                </a:solidFill>
                <a:latin typeface="Franklin Gothic Medium" panose="020B0603020102020204" pitchFamily="34" charset="0"/>
              </a:rPr>
              <a:t>Unmanned Systems Data Strategy</a:t>
            </a:r>
          </a:p>
        </p:txBody>
      </p:sp>
      <p:pic>
        <p:nvPicPr>
          <p:cNvPr id="4" name="Picture 3">
            <a:extLst>
              <a:ext uri="{FF2B5EF4-FFF2-40B4-BE49-F238E27FC236}">
                <a16:creationId xmlns:a16="http://schemas.microsoft.com/office/drawing/2014/main" id="{DE44156C-233F-28C9-E940-4C976CEA9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1229" y="955040"/>
            <a:ext cx="2376593" cy="4693920"/>
          </a:xfrm>
          <a:prstGeom prst="rect">
            <a:avLst/>
          </a:prstGeom>
        </p:spPr>
      </p:pic>
      <p:sp>
        <p:nvSpPr>
          <p:cNvPr id="5" name="TextBox 4">
            <a:extLst>
              <a:ext uri="{FF2B5EF4-FFF2-40B4-BE49-F238E27FC236}">
                <a16:creationId xmlns:a16="http://schemas.microsoft.com/office/drawing/2014/main" id="{48E8A4E8-8E34-1E89-188F-7B6E677AE7DC}"/>
              </a:ext>
            </a:extLst>
          </p:cNvPr>
          <p:cNvSpPr txBox="1"/>
          <p:nvPr/>
        </p:nvSpPr>
        <p:spPr>
          <a:xfrm>
            <a:off x="927749" y="4458929"/>
            <a:ext cx="8226411" cy="769441"/>
          </a:xfrm>
          <a:prstGeom prst="rect">
            <a:avLst/>
          </a:prstGeom>
          <a:noFill/>
        </p:spPr>
        <p:txBody>
          <a:bodyPr wrap="square" rtlCol="0">
            <a:spAutoFit/>
          </a:bodyPr>
          <a:lstStyle/>
          <a:p>
            <a:r>
              <a:rPr lang="en-US" sz="4400" dirty="0">
                <a:solidFill>
                  <a:schemeClr val="bg1"/>
                </a:solidFill>
                <a:latin typeface="Franklin Gothic Medium" panose="020B0603020102020204" pitchFamily="34" charset="0"/>
              </a:rPr>
              <a:t>Curtis Blais and Terry Norbraten</a:t>
            </a:r>
          </a:p>
        </p:txBody>
      </p:sp>
      <p:sp>
        <p:nvSpPr>
          <p:cNvPr id="6" name="TextBox 5">
            <a:extLst>
              <a:ext uri="{FF2B5EF4-FFF2-40B4-BE49-F238E27FC236}">
                <a16:creationId xmlns:a16="http://schemas.microsoft.com/office/drawing/2014/main" id="{5033893C-ECF2-6F48-E5B4-F8F974AAD520}"/>
              </a:ext>
            </a:extLst>
          </p:cNvPr>
          <p:cNvSpPr txBox="1"/>
          <p:nvPr/>
        </p:nvSpPr>
        <p:spPr>
          <a:xfrm>
            <a:off x="927749" y="5059652"/>
            <a:ext cx="8399131" cy="523220"/>
          </a:xfrm>
          <a:prstGeom prst="rect">
            <a:avLst/>
          </a:prstGeom>
          <a:noFill/>
        </p:spPr>
        <p:txBody>
          <a:bodyPr wrap="square" rtlCol="0">
            <a:spAutoFit/>
          </a:bodyPr>
          <a:lstStyle/>
          <a:p>
            <a:r>
              <a:rPr lang="en-US" sz="2800" dirty="0">
                <a:solidFill>
                  <a:schemeClr val="bg1"/>
                </a:solidFill>
                <a:latin typeface="Franklin Gothic Medium" panose="020B0603020102020204" pitchFamily="34" charset="0"/>
              </a:rPr>
              <a:t>24 May 2022</a:t>
            </a:r>
          </a:p>
        </p:txBody>
      </p:sp>
      <p:sp>
        <p:nvSpPr>
          <p:cNvPr id="7" name="TextBox 6">
            <a:extLst>
              <a:ext uri="{FF2B5EF4-FFF2-40B4-BE49-F238E27FC236}">
                <a16:creationId xmlns:a16="http://schemas.microsoft.com/office/drawing/2014/main" id="{D565CE46-EA39-BA24-60B4-E522D281F5A0}"/>
              </a:ext>
            </a:extLst>
          </p:cNvPr>
          <p:cNvSpPr txBox="1"/>
          <p:nvPr/>
        </p:nvSpPr>
        <p:spPr>
          <a:xfrm>
            <a:off x="927749" y="5443807"/>
            <a:ext cx="8399131" cy="523220"/>
          </a:xfrm>
          <a:prstGeom prst="rect">
            <a:avLst/>
          </a:prstGeom>
          <a:noFill/>
        </p:spPr>
        <p:txBody>
          <a:bodyPr wrap="square" rtlCol="0">
            <a:spAutoFit/>
          </a:bodyPr>
          <a:lstStyle/>
          <a:p>
            <a:r>
              <a:rPr lang="en-US" sz="2800" dirty="0">
                <a:solidFill>
                  <a:schemeClr val="bg1"/>
                </a:solidFill>
                <a:latin typeface="Franklin Gothic Medium" panose="020B0603020102020204" pitchFamily="34" charset="0"/>
                <a:hlinkClick r:id="rId5">
                  <a:extLst>
                    <a:ext uri="{A12FA001-AC4F-418D-AE19-62706E023703}">
                      <ahyp:hlinkClr xmlns:ahyp="http://schemas.microsoft.com/office/drawing/2018/hyperlinkcolor" val="tx"/>
                    </a:ext>
                  </a:extLst>
                </a:hlinkClick>
              </a:rPr>
              <a:t>clblais@nps.edu</a:t>
            </a:r>
            <a:r>
              <a:rPr lang="en-US" sz="2800" dirty="0">
                <a:solidFill>
                  <a:schemeClr val="bg1"/>
                </a:solidFill>
                <a:latin typeface="Franklin Gothic Medium" panose="020B0603020102020204" pitchFamily="34" charset="0"/>
              </a:rPr>
              <a:t> / </a:t>
            </a:r>
            <a:r>
              <a:rPr lang="en-US" sz="2800" dirty="0">
                <a:solidFill>
                  <a:schemeClr val="bg1"/>
                </a:solidFill>
                <a:latin typeface="Franklin Gothic Medium" panose="020B0603020102020204" pitchFamily="34" charset="0"/>
                <a:hlinkClick r:id="rId6">
                  <a:extLst>
                    <a:ext uri="{A12FA001-AC4F-418D-AE19-62706E023703}">
                      <ahyp:hlinkClr xmlns:ahyp="http://schemas.microsoft.com/office/drawing/2018/hyperlinkcolor" val="tx"/>
                    </a:ext>
                  </a:extLst>
                </a:hlinkClick>
              </a:rPr>
              <a:t>tdnorbra@nps.edu</a:t>
            </a:r>
            <a:r>
              <a:rPr lang="en-US" sz="2800" dirty="0">
                <a:solidFill>
                  <a:schemeClr val="bg1"/>
                </a:solidFill>
                <a:latin typeface="Franklin Gothic Medium" panose="020B0603020102020204" pitchFamily="34" charset="0"/>
              </a:rPr>
              <a:t> </a:t>
            </a:r>
          </a:p>
        </p:txBody>
      </p:sp>
    </p:spTree>
    <p:extLst>
      <p:ext uri="{BB962C8B-B14F-4D97-AF65-F5344CB8AC3E}">
        <p14:creationId xmlns:p14="http://schemas.microsoft.com/office/powerpoint/2010/main" val="104037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143821" y="17813"/>
            <a:ext cx="6816681" cy="6840188"/>
          </a:xfrm>
          <a:prstGeom prst="rect">
            <a:avLst/>
          </a:prstGeom>
        </p:spPr>
      </p:pic>
      <p:sp>
        <p:nvSpPr>
          <p:cNvPr id="2" name="Title 1"/>
          <p:cNvSpPr>
            <a:spLocks noGrp="1"/>
          </p:cNvSpPr>
          <p:nvPr>
            <p:ph type="title"/>
          </p:nvPr>
        </p:nvSpPr>
        <p:spPr>
          <a:xfrm>
            <a:off x="283580" y="17813"/>
            <a:ext cx="4860241" cy="826366"/>
          </a:xfrm>
        </p:spPr>
        <p:txBody>
          <a:bodyPr>
            <a:normAutofit/>
          </a:bodyPr>
          <a:lstStyle/>
          <a:p>
            <a:r>
              <a:rPr lang="en-US" sz="4200" b="1" dirty="0"/>
              <a:t>Semantic Web Stack</a:t>
            </a:r>
          </a:p>
        </p:txBody>
      </p:sp>
      <p:sp>
        <p:nvSpPr>
          <p:cNvPr id="12" name="Content Placeholder 11"/>
          <p:cNvSpPr>
            <a:spLocks noGrp="1"/>
          </p:cNvSpPr>
          <p:nvPr>
            <p:ph idx="1"/>
          </p:nvPr>
        </p:nvSpPr>
        <p:spPr>
          <a:xfrm>
            <a:off x="283580" y="936432"/>
            <a:ext cx="4745620" cy="5877296"/>
          </a:xfrm>
        </p:spPr>
        <p:txBody>
          <a:bodyPr>
            <a:normAutofit fontScale="92500" lnSpcReduction="10000"/>
          </a:bodyPr>
          <a:lstStyle/>
          <a:p>
            <a:pPr marL="0" indent="0">
              <a:buNone/>
            </a:pPr>
            <a:r>
              <a:rPr lang="en-US" dirty="0"/>
              <a:t>Extends larger Web architecture</a:t>
            </a:r>
          </a:p>
          <a:p>
            <a:r>
              <a:rPr lang="en-US" dirty="0"/>
              <a:t>All of these data languages are approved W3C standards</a:t>
            </a:r>
          </a:p>
          <a:p>
            <a:r>
              <a:rPr lang="en-US" dirty="0"/>
              <a:t>Proof and unifying logic are mathematically well defined</a:t>
            </a:r>
          </a:p>
          <a:p>
            <a:pPr marL="0" indent="0">
              <a:buNone/>
            </a:pPr>
            <a:r>
              <a:rPr lang="en-US" dirty="0"/>
              <a:t>Trusting derived (composed) statements arises from </a:t>
            </a:r>
          </a:p>
          <a:p>
            <a:r>
              <a:rPr lang="en-US" dirty="0"/>
              <a:t>Encryption + digital signature confirms trusted data sources</a:t>
            </a:r>
          </a:p>
          <a:p>
            <a:r>
              <a:rPr lang="en-US" dirty="0"/>
              <a:t>Formal logic is basis for deriving new information</a:t>
            </a:r>
          </a:p>
          <a:p>
            <a:r>
              <a:rPr lang="en-US" sz="2700" dirty="0"/>
              <a:t>Wikipedia: </a:t>
            </a:r>
            <a:r>
              <a:rPr lang="en-US" sz="2700" dirty="0">
                <a:hlinkClick r:id="rId4"/>
              </a:rPr>
              <a:t>Semantic Web Stack</a:t>
            </a:r>
            <a:r>
              <a:rPr lang="en-US" sz="2700" dirty="0"/>
              <a:t> </a:t>
            </a:r>
          </a:p>
          <a:p>
            <a:pPr marL="0" indent="0">
              <a:buNone/>
            </a:pPr>
            <a:endParaRPr lang="en-US" sz="1200" dirty="0"/>
          </a:p>
          <a:p>
            <a:pPr marL="0" indent="0">
              <a:buNone/>
            </a:pPr>
            <a:r>
              <a:rPr lang="en-US" sz="2700" dirty="0"/>
              <a:t>Of note: this project is exercising every layer of Semantic Web stack.</a:t>
            </a:r>
          </a:p>
        </p:txBody>
      </p:sp>
      <p:sp>
        <p:nvSpPr>
          <p:cNvPr id="3" name="Slide Number Placeholder 2"/>
          <p:cNvSpPr>
            <a:spLocks noGrp="1"/>
          </p:cNvSpPr>
          <p:nvPr>
            <p:ph type="sldNum" sz="quarter" idx="12"/>
          </p:nvPr>
        </p:nvSpPr>
        <p:spPr>
          <a:xfrm>
            <a:off x="9472914" y="6356350"/>
            <a:ext cx="2743200" cy="365125"/>
          </a:xfrm>
        </p:spPr>
        <p:txBody>
          <a:bodyPr/>
          <a:lstStyle/>
          <a:p>
            <a:fld id="{8F304BE6-A6EC-44DD-A690-28101BD4548D}" type="slidenum">
              <a:rPr lang="en-US" smtClean="0"/>
              <a:t>10</a:t>
            </a:fld>
            <a:endParaRPr lang="en-US"/>
          </a:p>
        </p:txBody>
      </p:sp>
    </p:spTree>
    <p:extLst>
      <p:ext uri="{BB962C8B-B14F-4D97-AF65-F5344CB8AC3E}">
        <p14:creationId xmlns:p14="http://schemas.microsoft.com/office/powerpoint/2010/main" val="288816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9944"/>
          </a:xfrm>
        </p:spPr>
        <p:txBody>
          <a:bodyPr>
            <a:normAutofit/>
          </a:bodyPr>
          <a:lstStyle/>
          <a:p>
            <a:r>
              <a:rPr lang="en-US" sz="4100" dirty="0"/>
              <a:t>Autonomous Vehicle Command Language (AVCL)</a:t>
            </a:r>
          </a:p>
        </p:txBody>
      </p:sp>
      <p:sp>
        <p:nvSpPr>
          <p:cNvPr id="3" name="Content Placeholder 2"/>
          <p:cNvSpPr>
            <a:spLocks noGrp="1"/>
          </p:cNvSpPr>
          <p:nvPr>
            <p:ph idx="1"/>
          </p:nvPr>
        </p:nvSpPr>
        <p:spPr>
          <a:xfrm>
            <a:off x="838200" y="1495687"/>
            <a:ext cx="10783078" cy="4351338"/>
          </a:xfrm>
        </p:spPr>
        <p:txBody>
          <a:bodyPr>
            <a:normAutofit fontScale="92500"/>
          </a:bodyPr>
          <a:lstStyle/>
          <a:p>
            <a:r>
              <a:rPr lang="en-US" dirty="0"/>
              <a:t>AVCL is a command and control language for humans supervising autonomous unmanned vehicles.</a:t>
            </a:r>
          </a:p>
          <a:p>
            <a:pPr lvl="1">
              <a:buFont typeface="Arial" pitchFamily="34" charset="0"/>
              <a:buChar char="•"/>
            </a:pPr>
            <a:r>
              <a:rPr lang="en-US" dirty="0"/>
              <a:t>Clarity arises from close correspondence to human naval terminology.</a:t>
            </a:r>
          </a:p>
          <a:p>
            <a:r>
              <a:rPr lang="en-US" dirty="0"/>
              <a:t>Structured vocabulary defining terms and relationships for mission planning, execution, conduct, recording and replay across diverse robot types.</a:t>
            </a:r>
          </a:p>
          <a:p>
            <a:r>
              <a:rPr lang="en-US" dirty="0"/>
              <a:t>Common-ground XML representations for </a:t>
            </a:r>
          </a:p>
          <a:p>
            <a:pPr lvl="1"/>
            <a:r>
              <a:rPr lang="en-US" dirty="0"/>
              <a:t>Mission agenda plans, mission scripts, and post-mission recorded telemetry results.</a:t>
            </a:r>
          </a:p>
          <a:p>
            <a:pPr lvl="1"/>
            <a:r>
              <a:rPr lang="en-US" b="1" i="1" dirty="0"/>
              <a:t>Future work: </a:t>
            </a:r>
            <a:r>
              <a:rPr lang="en-US" dirty="0"/>
              <a:t>defining unit tests and expected results for verification and validation.</a:t>
            </a:r>
          </a:p>
          <a:p>
            <a:r>
              <a:rPr lang="en-US" dirty="0"/>
              <a:t>Operators have single archivable, validatable format for robot tasking, results </a:t>
            </a:r>
          </a:p>
          <a:p>
            <a:pPr lvl="1">
              <a:buFont typeface="Arial" pitchFamily="34" charset="0"/>
              <a:buChar char="•"/>
            </a:pPr>
            <a:r>
              <a:rPr lang="en-US" dirty="0"/>
              <a:t>directly convertible to and from a wide variety of different robot command languages.</a:t>
            </a:r>
          </a:p>
          <a:p>
            <a:pPr marL="457200" lvl="1" indent="0">
              <a:buNone/>
            </a:pPr>
            <a:endParaRPr lang="en-US" dirty="0"/>
          </a:p>
        </p:txBody>
      </p:sp>
      <p:sp>
        <p:nvSpPr>
          <p:cNvPr id="4" name="TextBox 3"/>
          <p:cNvSpPr txBox="1"/>
          <p:nvPr/>
        </p:nvSpPr>
        <p:spPr>
          <a:xfrm>
            <a:off x="1625138" y="5901903"/>
            <a:ext cx="8803178" cy="461665"/>
          </a:xfrm>
          <a:prstGeom prst="rect">
            <a:avLst/>
          </a:prstGeom>
          <a:noFill/>
        </p:spPr>
        <p:txBody>
          <a:bodyPr wrap="square" rtlCol="0">
            <a:spAutoFit/>
          </a:bodyPr>
          <a:lstStyle/>
          <a:p>
            <a:pPr algn="ctr"/>
            <a:r>
              <a:rPr lang="en-US" sz="2400" dirty="0">
                <a:hlinkClick r:id="rId3"/>
              </a:rPr>
              <a:t>https://savage.nps.edu/Savage/AuvWorkbench/AVCL/AVCL.html</a:t>
            </a:r>
            <a:r>
              <a:rPr lang="en-US" sz="2400" dirty="0"/>
              <a:t> </a:t>
            </a:r>
          </a:p>
        </p:txBody>
      </p:sp>
      <p:sp>
        <p:nvSpPr>
          <p:cNvPr id="7"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11</a:t>
            </a:fld>
            <a:endParaRPr lang="en-US"/>
          </a:p>
        </p:txBody>
      </p:sp>
      <p:sp>
        <p:nvSpPr>
          <p:cNvPr id="6" name="Title 1"/>
          <p:cNvSpPr txBox="1">
            <a:spLocks/>
          </p:cNvSpPr>
          <p:nvPr/>
        </p:nvSpPr>
        <p:spPr bwMode="auto">
          <a:xfrm>
            <a:off x="10213085" y="1565566"/>
            <a:ext cx="1140715" cy="763145"/>
          </a:xfrm>
          <a:prstGeom prst="rect">
            <a:avLst/>
          </a:prstGeom>
          <a:noFill/>
          <a:ln w="19050">
            <a:solidFill>
              <a:schemeClr val="accent1">
                <a:lumMod val="50000"/>
              </a:schemeClr>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rgbClr val="FFCF2A"/>
                </a:solidFill>
                <a:latin typeface="+mj-lt"/>
                <a:ea typeface="+mj-ea"/>
                <a:cs typeface="+mj-cs"/>
              </a:defRPr>
            </a:lvl1pPr>
            <a:lvl2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2pPr>
            <a:lvl3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3pPr>
            <a:lvl4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4pPr>
            <a:lvl5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5pPr>
            <a:lvl6pPr marL="4572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6pPr>
            <a:lvl7pPr marL="9144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7pPr>
            <a:lvl8pPr marL="13716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8pPr>
            <a:lvl9pPr marL="18288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9pPr>
          </a:lstStyle>
          <a:p>
            <a:r>
              <a:rPr lang="en-US" sz="2000" b="1" kern="0" dirty="0">
                <a:solidFill>
                  <a:schemeClr val="accent1">
                    <a:lumMod val="50000"/>
                  </a:schemeClr>
                </a:solidFill>
              </a:rPr>
              <a:t>Mission Tasking</a:t>
            </a:r>
          </a:p>
        </p:txBody>
      </p:sp>
    </p:spTree>
    <p:extLst>
      <p:ext uri="{BB962C8B-B14F-4D97-AF65-F5344CB8AC3E}">
        <p14:creationId xmlns:p14="http://schemas.microsoft.com/office/powerpoint/2010/main" val="23472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9163" y="0"/>
            <a:ext cx="8569237" cy="838200"/>
          </a:xfrm>
        </p:spPr>
        <p:txBody>
          <a:bodyPr>
            <a:normAutofit fontScale="90000"/>
          </a:bodyPr>
          <a:lstStyle/>
          <a:p>
            <a:pPr algn="ctr"/>
            <a:r>
              <a:rPr lang="en-US" sz="4000" dirty="0"/>
              <a:t>AVCL mission goals vocabulary (</a:t>
            </a:r>
            <a:r>
              <a:rPr lang="en-US" sz="4000" dirty="0">
                <a:hlinkClick r:id="rId3"/>
              </a:rPr>
              <a:t>Davis 2015</a:t>
            </a:r>
            <a:r>
              <a:rPr lang="en-US" sz="4000" dirty="0"/>
              <a:t>)</a:t>
            </a:r>
          </a:p>
        </p:txBody>
      </p:sp>
      <p:graphicFrame>
        <p:nvGraphicFramePr>
          <p:cNvPr id="7" name="Table 6"/>
          <p:cNvGraphicFramePr>
            <a:graphicFrameLocks noGrp="1"/>
          </p:cNvGraphicFramePr>
          <p:nvPr/>
        </p:nvGraphicFramePr>
        <p:xfrm>
          <a:off x="1489163" y="795316"/>
          <a:ext cx="9296400" cy="6008010"/>
        </p:xfrm>
        <a:graphic>
          <a:graphicData uri="http://schemas.openxmlformats.org/drawingml/2006/table">
            <a:tbl>
              <a:tblPr firstRow="1" firstCol="1" bandRow="1">
                <a:tableStyleId>{5C22544A-7EE6-4342-B048-85BDC9FD1C3A}</a:tableStyleId>
              </a:tblPr>
              <a:tblGrid>
                <a:gridCol w="2201779">
                  <a:extLst>
                    <a:ext uri="{9D8B030D-6E8A-4147-A177-3AD203B41FA5}">
                      <a16:colId xmlns:a16="http://schemas.microsoft.com/office/drawing/2014/main" val="20000"/>
                    </a:ext>
                  </a:extLst>
                </a:gridCol>
                <a:gridCol w="786350">
                  <a:extLst>
                    <a:ext uri="{9D8B030D-6E8A-4147-A177-3AD203B41FA5}">
                      <a16:colId xmlns:a16="http://schemas.microsoft.com/office/drawing/2014/main" val="20001"/>
                    </a:ext>
                  </a:extLst>
                </a:gridCol>
                <a:gridCol w="708468">
                  <a:extLst>
                    <a:ext uri="{9D8B030D-6E8A-4147-A177-3AD203B41FA5}">
                      <a16:colId xmlns:a16="http://schemas.microsoft.com/office/drawing/2014/main" val="20002"/>
                    </a:ext>
                  </a:extLst>
                </a:gridCol>
                <a:gridCol w="5599803">
                  <a:extLst>
                    <a:ext uri="{9D8B030D-6E8A-4147-A177-3AD203B41FA5}">
                      <a16:colId xmlns:a16="http://schemas.microsoft.com/office/drawing/2014/main" val="20003"/>
                    </a:ext>
                  </a:extLst>
                </a:gridCol>
              </a:tblGrid>
              <a:tr h="371976">
                <a:tc>
                  <a:txBody>
                    <a:bodyPr/>
                    <a:lstStyle/>
                    <a:p>
                      <a:pPr marL="0" marR="0">
                        <a:lnSpc>
                          <a:spcPct val="115000"/>
                        </a:lnSpc>
                        <a:spcBef>
                          <a:spcPts val="0"/>
                        </a:spcBef>
                        <a:spcAft>
                          <a:spcPts val="0"/>
                        </a:spcAft>
                      </a:pPr>
                      <a:r>
                        <a:rPr lang="en-US" sz="1400" dirty="0">
                          <a:solidFill>
                            <a:schemeClr val="tx1"/>
                          </a:solidFill>
                          <a:effectLst/>
                        </a:rPr>
                        <a:t>AVCL mission goals</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Define</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Used</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Definition</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0"/>
                  </a:ext>
                </a:extLst>
              </a:tr>
              <a:tr h="647765">
                <a:tc>
                  <a:txBody>
                    <a:bodyPr/>
                    <a:lstStyle/>
                    <a:p>
                      <a:pPr marL="0" marR="0">
                        <a:lnSpc>
                          <a:spcPct val="115000"/>
                        </a:lnSpc>
                        <a:spcBef>
                          <a:spcPts val="0"/>
                        </a:spcBef>
                        <a:spcAft>
                          <a:spcPts val="0"/>
                        </a:spcAft>
                      </a:pPr>
                      <a:r>
                        <a:rPr lang="en-US" sz="1400" dirty="0">
                          <a:solidFill>
                            <a:schemeClr val="tx1"/>
                          </a:solidFill>
                          <a:effectLst/>
                        </a:rPr>
                        <a:t>Attack</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partial</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p>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conduct a type of offensive action characterized by employment of firepower and maneuver to close with and destroy an enemy.</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1"/>
                  </a:ext>
                </a:extLst>
              </a:tr>
              <a:tr h="756971">
                <a:tc>
                  <a:txBody>
                    <a:bodyPr/>
                    <a:lstStyle/>
                    <a:p>
                      <a:pPr marL="0" marR="0">
                        <a:lnSpc>
                          <a:spcPct val="115000"/>
                        </a:lnSpc>
                        <a:spcBef>
                          <a:spcPts val="0"/>
                        </a:spcBef>
                        <a:spcAft>
                          <a:spcPts val="0"/>
                        </a:spcAft>
                      </a:pPr>
                      <a:r>
                        <a:rPr lang="en-US" sz="1400">
                          <a:solidFill>
                            <a:schemeClr val="tx1"/>
                          </a:solidFill>
                          <a:effectLst/>
                        </a:rPr>
                        <a:t>Decontaminate</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provide purification making an area safe by absorbing, destroying, neutralizing, making harmless, or removing chemical, biological, or nuclear contamination.</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2"/>
                  </a:ext>
                </a:extLst>
              </a:tr>
              <a:tr h="401735">
                <a:tc>
                  <a:txBody>
                    <a:bodyPr/>
                    <a:lstStyle/>
                    <a:p>
                      <a:pPr marL="0" marR="0">
                        <a:lnSpc>
                          <a:spcPct val="115000"/>
                        </a:lnSpc>
                        <a:spcBef>
                          <a:spcPts val="0"/>
                        </a:spcBef>
                        <a:spcAft>
                          <a:spcPts val="0"/>
                        </a:spcAft>
                      </a:pPr>
                      <a:r>
                        <a:rPr lang="en-US" sz="1400">
                          <a:solidFill>
                            <a:schemeClr val="tx1"/>
                          </a:solidFill>
                          <a:effectLst/>
                        </a:rPr>
                        <a:t>Demolish</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To destroy structures, facilities, or material by any available means.</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3"/>
                  </a:ext>
                </a:extLst>
              </a:tr>
              <a:tr h="371976">
                <a:tc>
                  <a:txBody>
                    <a:bodyPr/>
                    <a:lstStyle/>
                    <a:p>
                      <a:pPr marL="0" marR="0">
                        <a:lnSpc>
                          <a:spcPct val="115000"/>
                        </a:lnSpc>
                        <a:spcBef>
                          <a:spcPts val="0"/>
                        </a:spcBef>
                        <a:spcAft>
                          <a:spcPts val="0"/>
                        </a:spcAft>
                      </a:pPr>
                      <a:r>
                        <a:rPr lang="en-US" sz="1400">
                          <a:solidFill>
                            <a:schemeClr val="tx1"/>
                          </a:solidFill>
                          <a:effectLst/>
                        </a:rPr>
                        <a:t>IlluminateArea</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provide locale lighting by searchlight or pyrotechnics.</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4"/>
                  </a:ext>
                </a:extLst>
              </a:tr>
              <a:tr h="602601">
                <a:tc>
                  <a:txBody>
                    <a:bodyPr/>
                    <a:lstStyle/>
                    <a:p>
                      <a:pPr marL="0" marR="0">
                        <a:lnSpc>
                          <a:spcPct val="115000"/>
                        </a:lnSpc>
                        <a:spcBef>
                          <a:spcPts val="0"/>
                        </a:spcBef>
                        <a:spcAft>
                          <a:spcPts val="0"/>
                        </a:spcAft>
                      </a:pPr>
                      <a:r>
                        <a:rPr lang="en-US" sz="1400">
                          <a:solidFill>
                            <a:schemeClr val="tx1"/>
                          </a:solidFill>
                          <a:effectLst/>
                        </a:rPr>
                        <a:t>Jam</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deliberately radiate, re-radiate or reflect electromagnetic energy with the object of impairing the use of electronic devices or systems.</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5"/>
                  </a:ext>
                </a:extLst>
              </a:tr>
              <a:tr h="602601">
                <a:tc>
                  <a:txBody>
                    <a:bodyPr/>
                    <a:lstStyle/>
                    <a:p>
                      <a:pPr marL="0" marR="0">
                        <a:lnSpc>
                          <a:spcPct val="115000"/>
                        </a:lnSpc>
                        <a:spcBef>
                          <a:spcPts val="0"/>
                        </a:spcBef>
                        <a:spcAft>
                          <a:spcPts val="0"/>
                        </a:spcAft>
                      </a:pPr>
                      <a:r>
                        <a:rPr lang="en-US" sz="1400">
                          <a:solidFill>
                            <a:schemeClr val="tx1"/>
                          </a:solidFill>
                          <a:effectLst/>
                        </a:rPr>
                        <a:t>MarkTarget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rPr>
                        <a:t>√</a:t>
                      </a:r>
                      <a:endParaRPr lang="en-US" sz="1400" dirty="0">
                        <a:solidFill>
                          <a:schemeClr val="tx1"/>
                        </a:solidFill>
                        <a:effectLst/>
                        <a:latin typeface="+mn-lt"/>
                        <a:ea typeface="Calibri"/>
                        <a:cs typeface="Times New Roman"/>
                      </a:endParaRPr>
                    </a:p>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make visible (by the use of light, infrared, laser, smoke, etc.) of an object in order to allow its identification by another object.</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6"/>
                  </a:ext>
                </a:extLst>
              </a:tr>
              <a:tr h="750795">
                <a:tc>
                  <a:txBody>
                    <a:bodyPr/>
                    <a:lstStyle/>
                    <a:p>
                      <a:pPr marL="0" marR="0">
                        <a:lnSpc>
                          <a:spcPct val="115000"/>
                        </a:lnSpc>
                        <a:spcBef>
                          <a:spcPts val="0"/>
                        </a:spcBef>
                        <a:spcAft>
                          <a:spcPts val="0"/>
                        </a:spcAft>
                      </a:pPr>
                      <a:r>
                        <a:rPr lang="en-US" sz="1400" dirty="0" err="1">
                          <a:solidFill>
                            <a:schemeClr val="tx1"/>
                          </a:solidFill>
                          <a:effectLst/>
                        </a:rPr>
                        <a:t>MonitorTransmissions</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rPr>
                        <a:t> √</a:t>
                      </a:r>
                      <a:endParaRPr lang="en-US" sz="1400" dirty="0">
                        <a:solidFill>
                          <a:schemeClr val="tx1"/>
                        </a:solidFill>
                        <a:effectLst/>
                        <a:latin typeface="+mn-lt"/>
                        <a:ea typeface="Calibri"/>
                        <a:cs typeface="Times New Roman"/>
                      </a:endParaRPr>
                    </a:p>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conduct electronic warfare support operations with a view to searching, locating, recording and analyzing radiated electromagnetic energy.</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7"/>
                  </a:ext>
                </a:extLst>
              </a:tr>
              <a:tr h="250265">
                <a:tc>
                  <a:txBody>
                    <a:bodyPr/>
                    <a:lstStyle/>
                    <a:p>
                      <a:pPr marL="0" marR="0">
                        <a:lnSpc>
                          <a:spcPct val="115000"/>
                        </a:lnSpc>
                        <a:spcBef>
                          <a:spcPts val="0"/>
                        </a:spcBef>
                        <a:spcAft>
                          <a:spcPts val="0"/>
                        </a:spcAft>
                      </a:pPr>
                      <a:r>
                        <a:rPr lang="en-US" sz="1400">
                          <a:solidFill>
                            <a:schemeClr val="tx1"/>
                          </a:solidFill>
                          <a:effectLst/>
                        </a:rPr>
                        <a:t>Patrol</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To gather information or carry out a security mission.</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8"/>
                  </a:ext>
                </a:extLst>
              </a:tr>
              <a:tr h="250265">
                <a:tc>
                  <a:txBody>
                    <a:bodyPr/>
                    <a:lstStyle/>
                    <a:p>
                      <a:pPr marL="0" marR="0">
                        <a:lnSpc>
                          <a:spcPct val="115000"/>
                        </a:lnSpc>
                        <a:spcBef>
                          <a:spcPts val="0"/>
                        </a:spcBef>
                        <a:spcAft>
                          <a:spcPts val="0"/>
                        </a:spcAft>
                      </a:pPr>
                      <a:r>
                        <a:rPr lang="en-US" sz="1400">
                          <a:solidFill>
                            <a:schemeClr val="tx1"/>
                          </a:solidFill>
                          <a:effectLst/>
                        </a:rPr>
                        <a:t>Rendezvous</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Partial</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Achieve a meeting at a specified time and place.</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9"/>
                  </a:ext>
                </a:extLst>
              </a:tr>
              <a:tr h="250265">
                <a:tc>
                  <a:txBody>
                    <a:bodyPr/>
                    <a:lstStyle/>
                    <a:p>
                      <a:pPr marL="0" marR="0">
                        <a:lnSpc>
                          <a:spcPct val="115000"/>
                        </a:lnSpc>
                        <a:spcBef>
                          <a:spcPts val="0"/>
                        </a:spcBef>
                        <a:spcAft>
                          <a:spcPts val="0"/>
                        </a:spcAft>
                      </a:pPr>
                      <a:r>
                        <a:rPr lang="en-US" sz="1400">
                          <a:solidFill>
                            <a:schemeClr val="tx1"/>
                          </a:solidFill>
                          <a:effectLst/>
                        </a:rPr>
                        <a:t>Reposition</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To change position from one location to another.</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10"/>
                  </a:ext>
                </a:extLst>
              </a:tr>
              <a:tr h="500530">
                <a:tc>
                  <a:txBody>
                    <a:bodyPr/>
                    <a:lstStyle/>
                    <a:p>
                      <a:pPr marL="0" marR="0">
                        <a:lnSpc>
                          <a:spcPct val="115000"/>
                        </a:lnSpc>
                        <a:spcBef>
                          <a:spcPts val="0"/>
                        </a:spcBef>
                        <a:spcAft>
                          <a:spcPts val="0"/>
                        </a:spcAft>
                      </a:pPr>
                      <a:r>
                        <a:rPr lang="en-US" sz="1400">
                          <a:solidFill>
                            <a:schemeClr val="tx1"/>
                          </a:solidFill>
                          <a:effectLst/>
                        </a:rPr>
                        <a:t>SampleEnvironment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Partial</a:t>
                      </a:r>
                      <a:endParaRPr lang="en-US" sz="1400" dirty="0">
                        <a:solidFill>
                          <a:schemeClr val="tx1"/>
                        </a:solidFill>
                        <a:effectLst/>
                        <a:latin typeface="Calibri"/>
                        <a:ea typeface="Calibri"/>
                        <a:cs typeface="Times New Roman"/>
                      </a:endParaRPr>
                    </a:p>
                  </a:txBody>
                  <a:tcPr marL="58551" marR="5855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rPr>
                        <a:t> √</a:t>
                      </a:r>
                      <a:endParaRPr lang="en-US" sz="1400" dirty="0">
                        <a:solidFill>
                          <a:schemeClr val="tx1"/>
                        </a:solidFill>
                        <a:effectLst/>
                        <a:latin typeface="+mn-lt"/>
                        <a:ea typeface="Calibri"/>
                        <a:cs typeface="Times New Roman"/>
                      </a:endParaRPr>
                    </a:p>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Collect environmental samples for testing for chemical compounds, biological creatures, or nuclear hazards.</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11"/>
                  </a:ext>
                </a:extLst>
              </a:tr>
              <a:tr h="250265">
                <a:tc>
                  <a:txBody>
                    <a:bodyPr/>
                    <a:lstStyle/>
                    <a:p>
                      <a:pPr marL="0" marR="0">
                        <a:lnSpc>
                          <a:spcPct val="115000"/>
                        </a:lnSpc>
                        <a:spcBef>
                          <a:spcPts val="0"/>
                        </a:spcBef>
                        <a:spcAft>
                          <a:spcPts val="0"/>
                        </a:spcAft>
                      </a:pPr>
                      <a:r>
                        <a:rPr lang="en-US" sz="1400">
                          <a:solidFill>
                            <a:schemeClr val="tx1"/>
                          </a:solidFill>
                          <a:effectLst/>
                        </a:rPr>
                        <a:t>Search</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look for lost or unlocated objects or persons.</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12"/>
                  </a:ext>
                </a:extLst>
              </a:tr>
            </a:tbl>
          </a:graphicData>
        </a:graphic>
      </p:graphicFrame>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12</a:t>
            </a:fld>
            <a:endParaRPr lang="en-US"/>
          </a:p>
        </p:txBody>
      </p:sp>
      <p:sp>
        <p:nvSpPr>
          <p:cNvPr id="8" name="Title 1"/>
          <p:cNvSpPr txBox="1">
            <a:spLocks/>
          </p:cNvSpPr>
          <p:nvPr/>
        </p:nvSpPr>
        <p:spPr bwMode="auto">
          <a:xfrm>
            <a:off x="192321" y="5574048"/>
            <a:ext cx="1149329" cy="842357"/>
          </a:xfrm>
          <a:prstGeom prst="rect">
            <a:avLst/>
          </a:prstGeom>
          <a:noFill/>
          <a:ln w="19050">
            <a:solidFill>
              <a:schemeClr val="accent1">
                <a:lumMod val="50000"/>
              </a:schemeClr>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rgbClr val="FFCF2A"/>
                </a:solidFill>
                <a:latin typeface="+mj-lt"/>
                <a:ea typeface="+mj-ea"/>
                <a:cs typeface="+mj-cs"/>
              </a:defRPr>
            </a:lvl1pPr>
            <a:lvl2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2pPr>
            <a:lvl3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3pPr>
            <a:lvl4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4pPr>
            <a:lvl5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5pPr>
            <a:lvl6pPr marL="4572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6pPr>
            <a:lvl7pPr marL="9144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7pPr>
            <a:lvl8pPr marL="13716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8pPr>
            <a:lvl9pPr marL="18288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9pPr>
          </a:lstStyle>
          <a:p>
            <a:r>
              <a:rPr lang="en-US" sz="1600" b="1" kern="0" dirty="0">
                <a:solidFill>
                  <a:schemeClr val="accent1">
                    <a:lumMod val="50000"/>
                  </a:schemeClr>
                </a:solidFill>
                <a:hlinkClick r:id="" action="ppaction://noaction"/>
              </a:rPr>
              <a:t>More </a:t>
            </a:r>
          </a:p>
          <a:p>
            <a:r>
              <a:rPr lang="en-US" sz="1600" b="1" kern="0" dirty="0">
                <a:solidFill>
                  <a:schemeClr val="accent1">
                    <a:lumMod val="50000"/>
                  </a:schemeClr>
                </a:solidFill>
                <a:hlinkClick r:id="" action="ppaction://noaction"/>
              </a:rPr>
              <a:t>Goal Types Foreseen</a:t>
            </a:r>
            <a:endParaRPr lang="en-US" sz="1600" b="1" kern="0" dirty="0">
              <a:solidFill>
                <a:schemeClr val="accent1">
                  <a:lumMod val="50000"/>
                </a:schemeClr>
              </a:solidFill>
            </a:endParaRPr>
          </a:p>
        </p:txBody>
      </p:sp>
    </p:spTree>
    <p:extLst>
      <p:ext uri="{BB962C8B-B14F-4D97-AF65-F5344CB8AC3E}">
        <p14:creationId xmlns:p14="http://schemas.microsoft.com/office/powerpoint/2010/main" val="26623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993" y="-115687"/>
            <a:ext cx="11072552" cy="1143000"/>
          </a:xfrm>
        </p:spPr>
        <p:txBody>
          <a:bodyPr>
            <a:normAutofit fontScale="90000"/>
          </a:bodyPr>
          <a:lstStyle/>
          <a:p>
            <a:r>
              <a:rPr lang="en-US" dirty="0"/>
              <a:t>Example AVCL mission agenda, as pseudo-code XML</a:t>
            </a:r>
          </a:p>
        </p:txBody>
      </p:sp>
      <p:sp>
        <p:nvSpPr>
          <p:cNvPr id="6" name="Content Placeholder 5"/>
          <p:cNvSpPr>
            <a:spLocks noGrp="1"/>
          </p:cNvSpPr>
          <p:nvPr>
            <p:ph idx="1"/>
          </p:nvPr>
        </p:nvSpPr>
        <p:spPr>
          <a:xfrm>
            <a:off x="508519" y="1089493"/>
            <a:ext cx="6106594" cy="5716120"/>
          </a:xfrm>
        </p:spPr>
        <p:txBody>
          <a:bodyPr>
            <a:noAutofit/>
          </a:bodyPr>
          <a:lstStyle/>
          <a:p>
            <a:pPr marL="0" indent="0">
              <a:lnSpc>
                <a:spcPct val="100000"/>
              </a:lnSpc>
              <a:spcBef>
                <a:spcPts val="200"/>
              </a:spcBef>
              <a:buNone/>
            </a:pPr>
            <a:r>
              <a:rPr lang="en-US" sz="1500" dirty="0"/>
              <a:t>&lt;?xml version="1.0" encoding="UTF-8"?&gt;</a:t>
            </a:r>
          </a:p>
          <a:p>
            <a:pPr marL="0" indent="0">
              <a:lnSpc>
                <a:spcPct val="100000"/>
              </a:lnSpc>
              <a:spcBef>
                <a:spcPts val="200"/>
              </a:spcBef>
              <a:buNone/>
            </a:pPr>
            <a:r>
              <a:rPr lang="en-US" sz="1500" dirty="0"/>
              <a:t>&lt;</a:t>
            </a:r>
            <a:r>
              <a:rPr lang="en-US" sz="1500" dirty="0" err="1"/>
              <a:t>UUVMission</a:t>
            </a:r>
            <a:r>
              <a:rPr lang="en-US" sz="1500" dirty="0"/>
              <a:t>&gt;</a:t>
            </a:r>
          </a:p>
          <a:p>
            <a:pPr marL="0" indent="0">
              <a:lnSpc>
                <a:spcPct val="100000"/>
              </a:lnSpc>
              <a:spcBef>
                <a:spcPts val="200"/>
              </a:spcBef>
              <a:buNone/>
            </a:pPr>
            <a:r>
              <a:rPr lang="en-US" sz="1500" dirty="0"/>
              <a:t>    &lt;</a:t>
            </a:r>
            <a:r>
              <a:rPr lang="en-US" sz="1500" dirty="0" err="1"/>
              <a:t>GoalSet</a:t>
            </a:r>
            <a:r>
              <a:rPr lang="en-US" sz="1500" dirty="0"/>
              <a:t>&gt;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area=”A” </a:t>
            </a:r>
            <a:r>
              <a:rPr lang="en-US" sz="1500" dirty="0">
                <a:solidFill>
                  <a:schemeClr val="accent4">
                    <a:lumMod val="50000"/>
                  </a:schemeClr>
                </a:solidFill>
              </a:rPr>
              <a:t>id=”goal1”&gt;</a:t>
            </a:r>
          </a:p>
          <a:p>
            <a:pPr marL="0" indent="0">
              <a:lnSpc>
                <a:spcPct val="100000"/>
              </a:lnSpc>
              <a:spcBef>
                <a:spcPts val="200"/>
              </a:spcBef>
              <a:buNone/>
            </a:pPr>
            <a:r>
              <a:rPr lang="en-US" sz="1500" dirty="0"/>
              <a:t>            &lt;</a:t>
            </a:r>
            <a:r>
              <a:rPr lang="en-US" sz="1500" b="1" dirty="0">
                <a:solidFill>
                  <a:srgbClr val="00CC00"/>
                </a:solidFill>
              </a:rPr>
              <a:t>Search</a:t>
            </a:r>
            <a:r>
              <a:rPr lang="en-US" sz="1500" dirty="0">
                <a:solidFill>
                  <a:srgbClr val="00CC00"/>
                </a:solidFill>
              </a:rPr>
              <a:t> </a:t>
            </a:r>
            <a:r>
              <a:rPr lang="en-US" sz="1500" dirty="0"/>
              <a:t>nextOnSuccess=”goal2” nextOnFailure=”goal3”/&gt;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area=”A”</a:t>
            </a:r>
            <a:r>
              <a:rPr lang="en-US" sz="1500" dirty="0">
                <a:solidFill>
                  <a:schemeClr val="accent4">
                    <a:lumMod val="50000"/>
                  </a:schemeClr>
                </a:solidFill>
              </a:rPr>
              <a:t> id=”goal2”&gt;</a:t>
            </a:r>
          </a:p>
          <a:p>
            <a:pPr marL="0" indent="0">
              <a:lnSpc>
                <a:spcPct val="100000"/>
              </a:lnSpc>
              <a:spcBef>
                <a:spcPts val="200"/>
              </a:spcBef>
              <a:buNone/>
            </a:pPr>
            <a:r>
              <a:rPr lang="en-US" sz="1500" dirty="0"/>
              <a:t>            &lt;</a:t>
            </a:r>
            <a:r>
              <a:rPr lang="en-US" sz="1500" b="1" dirty="0" err="1">
                <a:solidFill>
                  <a:srgbClr val="00CC00"/>
                </a:solidFill>
              </a:rPr>
              <a:t>SampleEnvironment</a:t>
            </a:r>
            <a:r>
              <a:rPr lang="en-US" sz="1500" dirty="0">
                <a:solidFill>
                  <a:srgbClr val="00CC00"/>
                </a:solidFill>
              </a:rPr>
              <a:t> </a:t>
            </a:r>
            <a:r>
              <a:rPr lang="en-US" sz="1500" dirty="0"/>
              <a:t>nextOnSuccess=”goal3” </a:t>
            </a:r>
          </a:p>
          <a:p>
            <a:pPr marL="0" indent="0">
              <a:lnSpc>
                <a:spcPct val="100000"/>
              </a:lnSpc>
              <a:spcBef>
                <a:spcPts val="200"/>
              </a:spcBef>
              <a:buNone/>
            </a:pPr>
            <a:r>
              <a:rPr lang="en-US" sz="1500" dirty="0"/>
              <a:t>	nextOnFailure=”recover”/&gt;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area=”B”</a:t>
            </a:r>
            <a:r>
              <a:rPr lang="en-US" sz="1500" dirty="0">
                <a:solidFill>
                  <a:schemeClr val="accent4">
                    <a:lumMod val="50000"/>
                  </a:schemeClr>
                </a:solidFill>
              </a:rPr>
              <a:t> id=”goal3”&gt;</a:t>
            </a:r>
          </a:p>
          <a:p>
            <a:pPr marL="0" indent="0">
              <a:lnSpc>
                <a:spcPct val="100000"/>
              </a:lnSpc>
              <a:spcBef>
                <a:spcPts val="200"/>
              </a:spcBef>
              <a:buNone/>
            </a:pPr>
            <a:r>
              <a:rPr lang="en-US" sz="1500" dirty="0"/>
              <a:t>            &lt;</a:t>
            </a:r>
            <a:r>
              <a:rPr lang="en-US" sz="1500" b="1" dirty="0">
                <a:solidFill>
                  <a:srgbClr val="00CC00"/>
                </a:solidFill>
              </a:rPr>
              <a:t>Search</a:t>
            </a:r>
            <a:r>
              <a:rPr lang="en-US" sz="1500" dirty="0"/>
              <a:t> nextOnSuccess=”goal4” nextOnFailure=”goal4”/&gt;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area=”C”</a:t>
            </a:r>
            <a:r>
              <a:rPr lang="en-US" sz="1500" dirty="0">
                <a:solidFill>
                  <a:schemeClr val="accent4">
                    <a:lumMod val="50000"/>
                  </a:schemeClr>
                </a:solidFill>
              </a:rPr>
              <a:t> id=”goal4”&gt;</a:t>
            </a:r>
          </a:p>
          <a:p>
            <a:pPr marL="0" indent="0">
              <a:lnSpc>
                <a:spcPct val="100000"/>
              </a:lnSpc>
              <a:spcBef>
                <a:spcPts val="200"/>
              </a:spcBef>
              <a:buNone/>
            </a:pPr>
            <a:r>
              <a:rPr lang="en-US" sz="1500" dirty="0"/>
              <a:t>            &lt;</a:t>
            </a:r>
            <a:r>
              <a:rPr lang="en-US" sz="1500" b="1" dirty="0">
                <a:solidFill>
                  <a:srgbClr val="00CC00"/>
                </a:solidFill>
              </a:rPr>
              <a:t>Rendezvous</a:t>
            </a:r>
            <a:r>
              <a:rPr lang="en-US" sz="1500" dirty="0">
                <a:solidFill>
                  <a:srgbClr val="00CC00"/>
                </a:solidFill>
              </a:rPr>
              <a:t> </a:t>
            </a:r>
            <a:r>
              <a:rPr lang="en-US" sz="1500" dirty="0"/>
              <a:t>nextOnSuccess=”recover” nextOnFailure=”recover”/&gt;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a:t>
            </a:r>
            <a:r>
              <a:rPr lang="en-US" sz="1500" dirty="0" err="1"/>
              <a:t>recoveryPosition</a:t>
            </a:r>
            <a:r>
              <a:rPr lang="en-US" sz="1500" dirty="0"/>
              <a:t>” </a:t>
            </a:r>
            <a:r>
              <a:rPr lang="en-US" sz="1500" dirty="0">
                <a:solidFill>
                  <a:schemeClr val="accent4">
                    <a:lumMod val="50000"/>
                  </a:schemeClr>
                </a:solidFill>
              </a:rPr>
              <a:t>id=”recover”&gt;</a:t>
            </a:r>
          </a:p>
          <a:p>
            <a:pPr marL="0" indent="0">
              <a:lnSpc>
                <a:spcPct val="100000"/>
              </a:lnSpc>
              <a:spcBef>
                <a:spcPts val="200"/>
              </a:spcBef>
              <a:buNone/>
            </a:pPr>
            <a:r>
              <a:rPr lang="en-US" sz="1500" dirty="0"/>
              <a:t>            &lt;</a:t>
            </a:r>
            <a:r>
              <a:rPr lang="en-US" sz="1500" b="1" dirty="0">
                <a:solidFill>
                  <a:srgbClr val="00CC00"/>
                </a:solidFill>
              </a:rPr>
              <a:t>Transit</a:t>
            </a:r>
            <a:r>
              <a:rPr lang="en-US" sz="1500" dirty="0">
                <a:solidFill>
                  <a:srgbClr val="00CC00"/>
                </a:solidFill>
              </a:rPr>
              <a:t> </a:t>
            </a:r>
            <a:r>
              <a:rPr lang="en-US" sz="1500" dirty="0"/>
              <a:t>nextOnSuccess=”</a:t>
            </a:r>
            <a:r>
              <a:rPr lang="en-US" sz="1500" dirty="0" err="1"/>
              <a:t>missionComplete</a:t>
            </a:r>
            <a:r>
              <a:rPr lang="en-US" sz="1500" dirty="0"/>
              <a:t>” 	nextOnFailure=”</a:t>
            </a:r>
            <a:r>
              <a:rPr lang="en-US" sz="1500" dirty="0" err="1"/>
              <a:t>missionAbort</a:t>
            </a:r>
            <a:r>
              <a:rPr lang="en-US" sz="1500" dirty="0"/>
              <a:t>”/&gt;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dirty="0" err="1"/>
              <a:t>GoalSet</a:t>
            </a:r>
            <a:r>
              <a:rPr lang="en-US" sz="1500" dirty="0"/>
              <a:t>&gt;</a:t>
            </a:r>
          </a:p>
          <a:p>
            <a:pPr marL="0" indent="0">
              <a:lnSpc>
                <a:spcPct val="100000"/>
              </a:lnSpc>
              <a:spcBef>
                <a:spcPts val="200"/>
              </a:spcBef>
              <a:buNone/>
            </a:pPr>
            <a:r>
              <a:rPr lang="en-US" sz="1500" dirty="0"/>
              <a:t>&lt;/</a:t>
            </a:r>
            <a:r>
              <a:rPr lang="en-US" sz="1500" dirty="0" err="1"/>
              <a:t>UUVMission</a:t>
            </a:r>
            <a:r>
              <a:rPr lang="en-US" sz="1500" dirty="0"/>
              <a:t>&gt;</a:t>
            </a:r>
          </a:p>
          <a:p>
            <a:pPr>
              <a:lnSpc>
                <a:spcPct val="100000"/>
              </a:lnSpc>
              <a:spcBef>
                <a:spcPts val="200"/>
              </a:spcBef>
            </a:pPr>
            <a:endParaRPr lang="en-US" sz="1500" dirty="0"/>
          </a:p>
        </p:txBody>
      </p:sp>
      <p:sp>
        <p:nvSpPr>
          <p:cNvPr id="4" name="Content Placeholder 12"/>
          <p:cNvSpPr txBox="1">
            <a:spLocks/>
          </p:cNvSpPr>
          <p:nvPr/>
        </p:nvSpPr>
        <p:spPr bwMode="auto">
          <a:xfrm>
            <a:off x="5739937" y="1570411"/>
            <a:ext cx="6209608" cy="1205346"/>
          </a:xfrm>
          <a:prstGeom prst="rect">
            <a:avLst/>
          </a:prstGeom>
          <a:noFill/>
          <a:ln w="19050">
            <a:solidFill>
              <a:srgbClr val="FFC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rgbClr val="FFFFFF"/>
                </a:solidFill>
                <a:latin typeface="+mn-lt"/>
                <a:ea typeface="+mn-ea"/>
                <a:cs typeface="+mn-cs"/>
              </a:defRPr>
            </a:lvl1pPr>
            <a:lvl2pPr marL="742950" indent="-285750" algn="l" rtl="0" eaLnBrk="1" fontAlgn="base" hangingPunct="1">
              <a:spcBef>
                <a:spcPct val="20000"/>
              </a:spcBef>
              <a:spcAft>
                <a:spcPct val="0"/>
              </a:spcAft>
              <a:buClr>
                <a:srgbClr val="00005A"/>
              </a:buClr>
              <a:buFont typeface="Times"/>
              <a:buChar char="•"/>
              <a:defRPr sz="2400">
                <a:solidFill>
                  <a:srgbClr val="CCCCCC"/>
                </a:solidFill>
                <a:latin typeface="+mn-lt"/>
                <a:ea typeface="+mn-ea"/>
              </a:defRPr>
            </a:lvl2pPr>
            <a:lvl3pPr marL="1143000" indent="-228600" algn="l" rtl="0" eaLnBrk="1" fontAlgn="base" hangingPunct="1">
              <a:spcBef>
                <a:spcPct val="20000"/>
              </a:spcBef>
              <a:spcAft>
                <a:spcPct val="0"/>
              </a:spcAft>
              <a:buClr>
                <a:srgbClr val="00005A"/>
              </a:buClr>
              <a:buFont typeface="Times"/>
              <a:buChar char="•"/>
              <a:defRPr sz="2000">
                <a:solidFill>
                  <a:srgbClr val="CCCCCC"/>
                </a:solidFill>
                <a:latin typeface="+mn-lt"/>
                <a:ea typeface="+mn-ea"/>
              </a:defRPr>
            </a:lvl3pPr>
            <a:lvl4pPr marL="1600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4pPr>
            <a:lvl5pPr marL="20574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5pPr>
            <a:lvl6pPr marL="25146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6pPr>
            <a:lvl7pPr marL="29718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7pPr>
            <a:lvl8pPr marL="34290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8pPr>
            <a:lvl9pPr marL="3886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9pPr>
          </a:lstStyle>
          <a:p>
            <a:pPr algn="ctr"/>
            <a:r>
              <a:rPr lang="en-US" sz="3200" dirty="0">
                <a:solidFill>
                  <a:schemeClr val="tx2"/>
                </a:solidFill>
              </a:rPr>
              <a:t>AVCL is readable by human or robot,</a:t>
            </a:r>
          </a:p>
          <a:p>
            <a:pPr algn="ctr"/>
            <a:r>
              <a:rPr lang="en-US" sz="3200" dirty="0">
                <a:solidFill>
                  <a:schemeClr val="tx2"/>
                </a:solidFill>
              </a:rPr>
              <a:t>captures logic of mission tasking</a:t>
            </a:r>
          </a:p>
        </p:txBody>
      </p:sp>
      <p:sp>
        <p:nvSpPr>
          <p:cNvPr id="7" name="Content Placeholder 12"/>
          <p:cNvSpPr txBox="1">
            <a:spLocks/>
          </p:cNvSpPr>
          <p:nvPr/>
        </p:nvSpPr>
        <p:spPr bwMode="auto">
          <a:xfrm>
            <a:off x="5739937" y="3318855"/>
            <a:ext cx="6217921" cy="1205346"/>
          </a:xfrm>
          <a:prstGeom prst="rect">
            <a:avLst/>
          </a:prstGeom>
          <a:noFill/>
          <a:ln w="19050">
            <a:solidFill>
              <a:srgbClr val="FFC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rgbClr val="FFFFFF"/>
                </a:solidFill>
                <a:latin typeface="+mn-lt"/>
                <a:ea typeface="+mn-ea"/>
                <a:cs typeface="+mn-cs"/>
              </a:defRPr>
            </a:lvl1pPr>
            <a:lvl2pPr marL="742950" indent="-285750" algn="l" rtl="0" eaLnBrk="1" fontAlgn="base" hangingPunct="1">
              <a:spcBef>
                <a:spcPct val="20000"/>
              </a:spcBef>
              <a:spcAft>
                <a:spcPct val="0"/>
              </a:spcAft>
              <a:buClr>
                <a:srgbClr val="00005A"/>
              </a:buClr>
              <a:buFont typeface="Times"/>
              <a:buChar char="•"/>
              <a:defRPr sz="2400">
                <a:solidFill>
                  <a:srgbClr val="CCCCCC"/>
                </a:solidFill>
                <a:latin typeface="+mn-lt"/>
                <a:ea typeface="+mn-ea"/>
              </a:defRPr>
            </a:lvl2pPr>
            <a:lvl3pPr marL="1143000" indent="-228600" algn="l" rtl="0" eaLnBrk="1" fontAlgn="base" hangingPunct="1">
              <a:spcBef>
                <a:spcPct val="20000"/>
              </a:spcBef>
              <a:spcAft>
                <a:spcPct val="0"/>
              </a:spcAft>
              <a:buClr>
                <a:srgbClr val="00005A"/>
              </a:buClr>
              <a:buFont typeface="Times"/>
              <a:buChar char="•"/>
              <a:defRPr sz="2000">
                <a:solidFill>
                  <a:srgbClr val="CCCCCC"/>
                </a:solidFill>
                <a:latin typeface="+mn-lt"/>
                <a:ea typeface="+mn-ea"/>
              </a:defRPr>
            </a:lvl3pPr>
            <a:lvl4pPr marL="1600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4pPr>
            <a:lvl5pPr marL="20574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5pPr>
            <a:lvl6pPr marL="25146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6pPr>
            <a:lvl7pPr marL="29718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7pPr>
            <a:lvl8pPr marL="34290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8pPr>
            <a:lvl9pPr marL="3886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9pPr>
          </a:lstStyle>
          <a:p>
            <a:pPr marL="0" algn="ctr">
              <a:spcBef>
                <a:spcPts val="0"/>
              </a:spcBef>
            </a:pPr>
            <a:r>
              <a:rPr lang="en-US" sz="3200" dirty="0">
                <a:solidFill>
                  <a:schemeClr val="tx2"/>
                </a:solidFill>
              </a:rPr>
              <a:t>XML ensures syntactically correct, well-defined, numerically valid</a:t>
            </a:r>
          </a:p>
        </p:txBody>
      </p:sp>
      <p:sp>
        <p:nvSpPr>
          <p:cNvPr id="8" name="Content Placeholder 12"/>
          <p:cNvSpPr txBox="1">
            <a:spLocks/>
          </p:cNvSpPr>
          <p:nvPr/>
        </p:nvSpPr>
        <p:spPr bwMode="auto">
          <a:xfrm>
            <a:off x="5739937" y="5067299"/>
            <a:ext cx="6217921" cy="1205346"/>
          </a:xfrm>
          <a:prstGeom prst="rect">
            <a:avLst/>
          </a:prstGeom>
          <a:noFill/>
          <a:ln w="19050">
            <a:solidFill>
              <a:srgbClr val="FFC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rgbClr val="FFFFFF"/>
                </a:solidFill>
                <a:latin typeface="+mn-lt"/>
                <a:ea typeface="+mn-ea"/>
                <a:cs typeface="+mn-cs"/>
              </a:defRPr>
            </a:lvl1pPr>
            <a:lvl2pPr marL="742950" indent="-285750" algn="l" rtl="0" eaLnBrk="1" fontAlgn="base" hangingPunct="1">
              <a:spcBef>
                <a:spcPct val="20000"/>
              </a:spcBef>
              <a:spcAft>
                <a:spcPct val="0"/>
              </a:spcAft>
              <a:buClr>
                <a:srgbClr val="00005A"/>
              </a:buClr>
              <a:buFont typeface="Times"/>
              <a:buChar char="•"/>
              <a:defRPr sz="2400">
                <a:solidFill>
                  <a:srgbClr val="CCCCCC"/>
                </a:solidFill>
                <a:latin typeface="+mn-lt"/>
                <a:ea typeface="+mn-ea"/>
              </a:defRPr>
            </a:lvl2pPr>
            <a:lvl3pPr marL="1143000" indent="-228600" algn="l" rtl="0" eaLnBrk="1" fontAlgn="base" hangingPunct="1">
              <a:spcBef>
                <a:spcPct val="20000"/>
              </a:spcBef>
              <a:spcAft>
                <a:spcPct val="0"/>
              </a:spcAft>
              <a:buClr>
                <a:srgbClr val="00005A"/>
              </a:buClr>
              <a:buFont typeface="Times"/>
              <a:buChar char="•"/>
              <a:defRPr sz="2000">
                <a:solidFill>
                  <a:srgbClr val="CCCCCC"/>
                </a:solidFill>
                <a:latin typeface="+mn-lt"/>
                <a:ea typeface="+mn-ea"/>
              </a:defRPr>
            </a:lvl3pPr>
            <a:lvl4pPr marL="1600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4pPr>
            <a:lvl5pPr marL="20574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5pPr>
            <a:lvl6pPr marL="25146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6pPr>
            <a:lvl7pPr marL="29718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7pPr>
            <a:lvl8pPr marL="34290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8pPr>
            <a:lvl9pPr marL="3886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9pPr>
          </a:lstStyle>
          <a:p>
            <a:pPr algn="ctr"/>
            <a:r>
              <a:rPr lang="en-US" sz="3200" dirty="0">
                <a:solidFill>
                  <a:schemeClr val="tx2"/>
                </a:solidFill>
              </a:rPr>
              <a:t>Needed: semantic representation </a:t>
            </a:r>
          </a:p>
          <a:p>
            <a:pPr algn="ctr"/>
            <a:r>
              <a:rPr lang="en-US" sz="3200" dirty="0">
                <a:solidFill>
                  <a:schemeClr val="tx2"/>
                </a:solidFill>
              </a:rPr>
              <a:t>to check ethical, logical consistency</a:t>
            </a:r>
          </a:p>
        </p:txBody>
      </p:sp>
      <p:sp>
        <p:nvSpPr>
          <p:cNvPr id="10"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13</a:t>
            </a:fld>
            <a:endParaRPr lang="en-US"/>
          </a:p>
        </p:txBody>
      </p:sp>
    </p:spTree>
    <p:extLst>
      <p:ext uri="{BB962C8B-B14F-4D97-AF65-F5344CB8AC3E}">
        <p14:creationId xmlns:p14="http://schemas.microsoft.com/office/powerpoint/2010/main" val="19643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011239"/>
          </a:xfrm>
        </p:spPr>
        <p:txBody>
          <a:bodyPr>
            <a:normAutofit/>
          </a:bodyPr>
          <a:lstStyle/>
          <a:p>
            <a:r>
              <a:rPr lang="en-US" sz="4000" dirty="0"/>
              <a:t>Mission Execution Ontology (MEO) Development</a:t>
            </a:r>
          </a:p>
        </p:txBody>
      </p:sp>
      <p:sp>
        <p:nvSpPr>
          <p:cNvPr id="5" name="Content Placeholder 4"/>
          <p:cNvSpPr>
            <a:spLocks noGrp="1"/>
          </p:cNvSpPr>
          <p:nvPr>
            <p:ph idx="1"/>
          </p:nvPr>
        </p:nvSpPr>
        <p:spPr>
          <a:xfrm>
            <a:off x="838200" y="1376363"/>
            <a:ext cx="10515600" cy="5071571"/>
          </a:xfrm>
        </p:spPr>
        <p:txBody>
          <a:bodyPr>
            <a:normAutofit fontScale="85000" lnSpcReduction="20000"/>
          </a:bodyPr>
          <a:lstStyle/>
          <a:p>
            <a:pPr>
              <a:buFont typeface="Wingdings" panose="05000000000000000000" pitchFamily="2" charset="2"/>
              <a:buChar char="ü"/>
            </a:pPr>
            <a:r>
              <a:rPr lang="en-US" dirty="0"/>
              <a:t>Define </a:t>
            </a:r>
            <a:r>
              <a:rPr lang="en-US" dirty="0">
                <a:hlinkClick r:id="rId3" tooltip="MissionExecutionOntology.ttl"/>
              </a:rPr>
              <a:t>MEO</a:t>
            </a:r>
            <a:r>
              <a:rPr lang="en-US" dirty="0"/>
              <a:t> from concepts, properties, relationships using </a:t>
            </a:r>
            <a:r>
              <a:rPr lang="en-US" dirty="0">
                <a:hlinkClick r:id="rId4"/>
              </a:rPr>
              <a:t>Protégé</a:t>
            </a:r>
            <a:r>
              <a:rPr lang="en-US" dirty="0"/>
              <a:t> tool.</a:t>
            </a:r>
          </a:p>
          <a:p>
            <a:pPr>
              <a:buFont typeface="Wingdings" panose="05000000000000000000" pitchFamily="2" charset="2"/>
              <a:buChar char="ü"/>
            </a:pPr>
            <a:r>
              <a:rPr lang="en-US" dirty="0"/>
              <a:t>Create full set of </a:t>
            </a:r>
            <a:r>
              <a:rPr lang="en-US" dirty="0">
                <a:hlinkClick r:id="rId5"/>
              </a:rPr>
              <a:t>canonical missions</a:t>
            </a:r>
            <a:r>
              <a:rPr lang="en-US" dirty="0"/>
              <a:t> in AVCL (XML).</a:t>
            </a:r>
          </a:p>
          <a:p>
            <a:pPr>
              <a:buFont typeface="Wingdings" panose="05000000000000000000" pitchFamily="2" charset="2"/>
              <a:buChar char="ü"/>
            </a:pPr>
            <a:r>
              <a:rPr lang="en-US" dirty="0"/>
              <a:t>Determine exemplar mappings for AVCL primitives to Turtle for RDF/OWL.</a:t>
            </a:r>
          </a:p>
          <a:p>
            <a:pPr>
              <a:buFont typeface="Wingdings" panose="05000000000000000000" pitchFamily="2" charset="2"/>
              <a:buChar char="ü"/>
            </a:pPr>
            <a:r>
              <a:rPr lang="en-US" dirty="0"/>
              <a:t>Write conversion stylesheet </a:t>
            </a:r>
            <a:r>
              <a:rPr lang="en-US" dirty="0" err="1">
                <a:hlinkClick r:id="rId6" tooltip="AVCL3.0ToMEO.xslt"/>
              </a:rPr>
              <a:t>AvclToMEO.xslt</a:t>
            </a:r>
            <a:r>
              <a:rPr lang="en-US" dirty="0"/>
              <a:t> for full expressiveness.</a:t>
            </a:r>
          </a:p>
          <a:p>
            <a:pPr>
              <a:buFont typeface="Wingdings" panose="05000000000000000000" pitchFamily="2" charset="2"/>
              <a:buChar char="ü"/>
            </a:pPr>
            <a:r>
              <a:rPr lang="en-US" dirty="0"/>
              <a:t>Convert all AVCL missions to corresponding triples.</a:t>
            </a:r>
          </a:p>
          <a:p>
            <a:pPr>
              <a:buFont typeface="Wingdings" panose="05000000000000000000" pitchFamily="2" charset="2"/>
              <a:buChar char="ü"/>
            </a:pPr>
            <a:r>
              <a:rPr lang="en-US" dirty="0"/>
              <a:t>Confirm AVCL MEO, missions validate satisfactorily using Protégé, ARQ.</a:t>
            </a:r>
          </a:p>
          <a:p>
            <a:pPr>
              <a:buFont typeface="Wingdings" panose="05000000000000000000" pitchFamily="2" charset="2"/>
              <a:buChar char="ü"/>
            </a:pPr>
            <a:r>
              <a:rPr lang="en-US" dirty="0"/>
              <a:t>Automate </a:t>
            </a:r>
            <a:r>
              <a:rPr lang="en-US" dirty="0">
                <a:hlinkClick r:id="rId7" tooltip="build.xml"/>
              </a:rPr>
              <a:t>build process</a:t>
            </a:r>
            <a:r>
              <a:rPr lang="en-US" dirty="0"/>
              <a:t> as suite of repeatable unit-test queries (</a:t>
            </a:r>
            <a:r>
              <a:rPr lang="en-US" dirty="0">
                <a:hlinkClick r:id="rId8" tooltip="build.all.log.txt"/>
              </a:rPr>
              <a:t>log</a:t>
            </a:r>
            <a:r>
              <a:rPr lang="en-US" dirty="0"/>
              <a:t>).</a:t>
            </a:r>
          </a:p>
          <a:p>
            <a:pPr>
              <a:buFont typeface="Wingdings" panose="05000000000000000000" pitchFamily="2" charset="2"/>
              <a:buChar char="ü"/>
            </a:pPr>
            <a:r>
              <a:rPr lang="en-US" dirty="0"/>
              <a:t>SPARQL queries to test AVCL mission representations in Turtle.</a:t>
            </a:r>
          </a:p>
          <a:p>
            <a:pPr>
              <a:buFont typeface="Wingdings" panose="05000000000000000000" pitchFamily="2" charset="2"/>
              <a:buChar char="ü"/>
            </a:pPr>
            <a:r>
              <a:rPr lang="en-US" dirty="0"/>
              <a:t>Write SPARQL </a:t>
            </a:r>
            <a:r>
              <a:rPr lang="en-US" dirty="0" err="1"/>
              <a:t>metaqueries</a:t>
            </a:r>
            <a:r>
              <a:rPr lang="en-US" dirty="0"/>
              <a:t> to test, document MEO ontology relationships.</a:t>
            </a:r>
          </a:p>
          <a:p>
            <a:pPr>
              <a:buFont typeface="Wingdings" panose="05000000000000000000" pitchFamily="2" charset="2"/>
              <a:buChar char="ü"/>
            </a:pPr>
            <a:r>
              <a:rPr lang="en-US" dirty="0"/>
              <a:t>Continuing work: Adding Shapes Constraint Language (SHACL) statements for mission validation.</a:t>
            </a:r>
          </a:p>
          <a:p>
            <a:pPr>
              <a:buFont typeface="Wingdings" panose="05000000000000000000" pitchFamily="2" charset="2"/>
              <a:buChar char="ü"/>
            </a:pPr>
            <a:r>
              <a:rPr lang="en-US" dirty="0"/>
              <a:t>Continuing work: Ontology linking (mission specification, mission data stream, ethics, policies, provenance) for query and automated reasoning.</a:t>
            </a:r>
          </a:p>
        </p:txBody>
      </p:sp>
      <p:sp>
        <p:nvSpPr>
          <p:cNvPr id="7"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14</a:t>
            </a:fld>
            <a:endParaRPr lang="en-US"/>
          </a:p>
        </p:txBody>
      </p:sp>
    </p:spTree>
    <p:extLst>
      <p:ext uri="{BB962C8B-B14F-4D97-AF65-F5344CB8AC3E}">
        <p14:creationId xmlns:p14="http://schemas.microsoft.com/office/powerpoint/2010/main" val="265633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91700" cy="1325563"/>
          </a:xfrm>
        </p:spPr>
        <p:txBody>
          <a:bodyPr/>
          <a:lstStyle/>
          <a:p>
            <a:r>
              <a:rPr lang="en-US" dirty="0"/>
              <a:t>Description Logic (DL) Rules provide basis for Mission Execution Ontology (MEO)</a:t>
            </a:r>
          </a:p>
        </p:txBody>
      </p:sp>
      <p:graphicFrame>
        <p:nvGraphicFramePr>
          <p:cNvPr id="4" name="Content Placeholder 3"/>
          <p:cNvGraphicFramePr>
            <a:graphicFrameLocks noGrp="1"/>
          </p:cNvGraphicFramePr>
          <p:nvPr>
            <p:ph idx="1"/>
          </p:nvPr>
        </p:nvGraphicFramePr>
        <p:xfrm>
          <a:off x="1519238" y="1804986"/>
          <a:ext cx="7324724" cy="4829176"/>
        </p:xfrm>
        <a:graphic>
          <a:graphicData uri="http://schemas.openxmlformats.org/drawingml/2006/table">
            <a:tbl>
              <a:tblPr firstRow="1" firstCol="1" bandRow="1">
                <a:tableStyleId>{5C22544A-7EE6-4342-B048-85BDC9FD1C3A}</a:tableStyleId>
              </a:tblPr>
              <a:tblGrid>
                <a:gridCol w="694757">
                  <a:extLst>
                    <a:ext uri="{9D8B030D-6E8A-4147-A177-3AD203B41FA5}">
                      <a16:colId xmlns:a16="http://schemas.microsoft.com/office/drawing/2014/main" val="3031951417"/>
                    </a:ext>
                  </a:extLst>
                </a:gridCol>
                <a:gridCol w="3320773">
                  <a:extLst>
                    <a:ext uri="{9D8B030D-6E8A-4147-A177-3AD203B41FA5}">
                      <a16:colId xmlns:a16="http://schemas.microsoft.com/office/drawing/2014/main" val="978523250"/>
                    </a:ext>
                  </a:extLst>
                </a:gridCol>
                <a:gridCol w="3309194">
                  <a:extLst>
                    <a:ext uri="{9D8B030D-6E8A-4147-A177-3AD203B41FA5}">
                      <a16:colId xmlns:a16="http://schemas.microsoft.com/office/drawing/2014/main" val="741603402"/>
                    </a:ext>
                  </a:extLst>
                </a:gridCol>
              </a:tblGrid>
              <a:tr h="248414">
                <a:tc>
                  <a:txBody>
                    <a:bodyPr/>
                    <a:lstStyle/>
                    <a:p>
                      <a:pPr marL="0" marR="0">
                        <a:spcBef>
                          <a:spcPts val="0"/>
                        </a:spcBef>
                        <a:spcAft>
                          <a:spcPts val="0"/>
                        </a:spcAft>
                      </a:pPr>
                      <a:r>
                        <a:rPr lang="en-US" sz="1200">
                          <a:effectLst/>
                        </a:rPr>
                        <a:t>Rules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Description Logic Equations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Plain-language description</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111106188"/>
                  </a:ext>
                </a:extLst>
              </a:tr>
              <a:tr h="248414">
                <a:tc gridSpan="3">
                  <a:txBody>
                    <a:bodyPr/>
                    <a:lstStyle/>
                    <a:p>
                      <a:pPr marL="0" marR="0">
                        <a:spcBef>
                          <a:spcPts val="0"/>
                        </a:spcBef>
                        <a:spcAft>
                          <a:spcPts val="0"/>
                        </a:spcAft>
                      </a:pPr>
                      <a:r>
                        <a:rPr lang="en-US" sz="1200" dirty="0">
                          <a:effectLst/>
                        </a:rPr>
                        <a:t>M = Mission Rules</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5562189"/>
                  </a:ext>
                </a:extLst>
              </a:tr>
              <a:tr h="476956">
                <a:tc>
                  <a:txBody>
                    <a:bodyPr/>
                    <a:lstStyle/>
                    <a:p>
                      <a:pPr marL="0" marR="0">
                        <a:spcBef>
                          <a:spcPts val="0"/>
                        </a:spcBef>
                        <a:spcAft>
                          <a:spcPts val="0"/>
                        </a:spcAft>
                      </a:pPr>
                      <a:r>
                        <a:rPr lang="en-US" sz="1200">
                          <a:effectLst/>
                        </a:rPr>
                        <a:t>M1</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startsWith.Goal ⊓ =1startsWith.Goal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start with a Goal and must start with exactly one Goal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030580984"/>
                  </a:ext>
                </a:extLst>
              </a:tr>
              <a:tr h="476956">
                <a:tc>
                  <a:txBody>
                    <a:bodyPr/>
                    <a:lstStyle/>
                    <a:p>
                      <a:pPr marL="0" marR="0">
                        <a:spcBef>
                          <a:spcPts val="0"/>
                        </a:spcBef>
                        <a:spcAft>
                          <a:spcPts val="0"/>
                        </a:spcAft>
                      </a:pPr>
                      <a:r>
                        <a:rPr lang="en-US" sz="1200">
                          <a:effectLst/>
                        </a:rPr>
                        <a:t>M2</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includes.Goal ⊓ </a:t>
                      </a:r>
                      <a:r>
                        <a:rPr lang="en-US" sz="1200">
                          <a:effectLst/>
                          <a:sym typeface="Symbol" panose="05050102010706020507" pitchFamily="18" charset="2"/>
                        </a:rPr>
                        <a:t></a:t>
                      </a:r>
                      <a:r>
                        <a:rPr lang="en-US" sz="1200">
                          <a:effectLst/>
                        </a:rPr>
                        <a:t>1includes.Goal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include Goals and must include one of more Goals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129175225"/>
                  </a:ext>
                </a:extLst>
              </a:tr>
              <a:tr h="496829">
                <a:tc>
                  <a:txBody>
                    <a:bodyPr/>
                    <a:lstStyle/>
                    <a:p>
                      <a:pPr marL="0" marR="0">
                        <a:spcBef>
                          <a:spcPts val="0"/>
                        </a:spcBef>
                        <a:spcAft>
                          <a:spcPts val="0"/>
                        </a:spcAft>
                      </a:pPr>
                      <a:r>
                        <a:rPr lang="en-US" sz="1200">
                          <a:effectLst/>
                        </a:rPr>
                        <a:t>M3</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hasConstraint.Constraint</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be constrained by Constraints </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44185092"/>
                  </a:ext>
                </a:extLst>
              </a:tr>
              <a:tr h="476956">
                <a:tc>
                  <a:txBody>
                    <a:bodyPr/>
                    <a:lstStyle/>
                    <a:p>
                      <a:pPr marL="0" marR="0">
                        <a:spcBef>
                          <a:spcPts val="0"/>
                        </a:spcBef>
                        <a:spcAft>
                          <a:spcPts val="0"/>
                        </a:spcAft>
                      </a:pPr>
                      <a:r>
                        <a:rPr lang="en-US" sz="1200">
                          <a:effectLst/>
                        </a:rPr>
                        <a:t>M4</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startsWith ⊑ includes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must include the Goal that it starts with</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208721126"/>
                  </a:ext>
                </a:extLst>
              </a:tr>
              <a:tr h="496829">
                <a:tc>
                  <a:txBody>
                    <a:bodyPr/>
                    <a:lstStyle/>
                    <a:p>
                      <a:pPr marL="0" marR="0">
                        <a:spcBef>
                          <a:spcPts val="0"/>
                        </a:spcBef>
                        <a:spcAft>
                          <a:spcPts val="0"/>
                        </a:spcAft>
                      </a:pPr>
                      <a:r>
                        <a:rPr lang="en-US" sz="1200">
                          <a:effectLst/>
                        </a:rPr>
                        <a:t>M5</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performableBy.Vehicle</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be performed by a Vehicle </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216109969"/>
                  </a:ext>
                </a:extLst>
              </a:tr>
              <a:tr h="953911">
                <a:tc>
                  <a:txBody>
                    <a:bodyPr/>
                    <a:lstStyle/>
                    <a:p>
                      <a:pPr marL="0" marR="0">
                        <a:spcBef>
                          <a:spcPts val="0"/>
                        </a:spcBef>
                        <a:spcAft>
                          <a:spcPts val="0"/>
                        </a:spcAft>
                      </a:pPr>
                      <a:r>
                        <a:rPr lang="en-US" sz="1200">
                          <a:effectLst/>
                        </a:rPr>
                        <a:t>M6</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Cannot be expressed in DL</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cannot be performable by a Vehicle unless that Vehicle has the ability to identify all Constraints associated with that mission</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66479055"/>
                  </a:ext>
                </a:extLst>
              </a:tr>
              <a:tr h="953911">
                <a:tc>
                  <a:txBody>
                    <a:bodyPr/>
                    <a:lstStyle/>
                    <a:p>
                      <a:pPr marL="0" marR="0">
                        <a:spcBef>
                          <a:spcPts val="0"/>
                        </a:spcBef>
                        <a:spcAft>
                          <a:spcPts val="0"/>
                        </a:spcAft>
                      </a:pPr>
                      <a:r>
                        <a:rPr lang="en-US" sz="1200">
                          <a:effectLst/>
                        </a:rPr>
                        <a:t>M7</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Cannot be expressed in DL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A Mission cannot be performable by a Vehicle unless that Vehicle has the capability to accomplish all Goals included in that Mission</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638929484"/>
                  </a:ext>
                </a:extLst>
              </a:tr>
            </a:tbl>
          </a:graphicData>
        </a:graphic>
      </p:graphicFrame>
      <p:sp>
        <p:nvSpPr>
          <p:cNvPr id="6" name="TextBox 5"/>
          <p:cNvSpPr txBox="1"/>
          <p:nvPr/>
        </p:nvSpPr>
        <p:spPr>
          <a:xfrm>
            <a:off x="9205911" y="3552825"/>
            <a:ext cx="2767013" cy="923330"/>
          </a:xfrm>
          <a:prstGeom prst="rect">
            <a:avLst/>
          </a:prstGeom>
          <a:noFill/>
          <a:ln>
            <a:solidFill>
              <a:srgbClr val="002060"/>
            </a:solidFill>
          </a:ln>
        </p:spPr>
        <p:txBody>
          <a:bodyPr wrap="square" rtlCol="0">
            <a:spAutoFit/>
          </a:bodyPr>
          <a:lstStyle/>
          <a:p>
            <a:pPr algn="ctr"/>
            <a:r>
              <a:rPr lang="en-US" dirty="0"/>
              <a:t>Excerpted from full</a:t>
            </a:r>
          </a:p>
          <a:p>
            <a:pPr algn="ctr"/>
            <a:r>
              <a:rPr lang="en-US" dirty="0">
                <a:hlinkClick r:id="rId3"/>
              </a:rPr>
              <a:t>Mission Execution Ontology Decision Logic Tables</a:t>
            </a:r>
            <a:endParaRPr lang="en-US" dirty="0"/>
          </a:p>
        </p:txBody>
      </p:sp>
      <p:sp>
        <p:nvSpPr>
          <p:cNvPr id="7"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15</a:t>
            </a:fld>
            <a:endParaRPr lang="en-US"/>
          </a:p>
        </p:txBody>
      </p:sp>
      <p:sp>
        <p:nvSpPr>
          <p:cNvPr id="8" name="TextBox 7"/>
          <p:cNvSpPr txBox="1"/>
          <p:nvPr/>
        </p:nvSpPr>
        <p:spPr>
          <a:xfrm>
            <a:off x="9053511" y="4769921"/>
            <a:ext cx="2919413" cy="1477328"/>
          </a:xfrm>
          <a:prstGeom prst="rect">
            <a:avLst/>
          </a:prstGeom>
          <a:noFill/>
        </p:spPr>
        <p:txBody>
          <a:bodyPr wrap="square" rtlCol="0">
            <a:spAutoFit/>
          </a:bodyPr>
          <a:lstStyle/>
          <a:p>
            <a:pPr algn="ctr"/>
            <a:r>
              <a:rPr lang="en-US" dirty="0"/>
              <a:t>Original author: Duane Davis</a:t>
            </a:r>
          </a:p>
          <a:p>
            <a:pPr algn="ctr"/>
            <a:r>
              <a:rPr lang="en-US" dirty="0"/>
              <a:t>Model updated by Curtis Blais in collaboration with Raytheon engineers through NPS-Raytheon CRADA</a:t>
            </a:r>
          </a:p>
        </p:txBody>
      </p:sp>
    </p:spTree>
    <p:extLst>
      <p:ext uri="{BB962C8B-B14F-4D97-AF65-F5344CB8AC3E}">
        <p14:creationId xmlns:p14="http://schemas.microsoft.com/office/powerpoint/2010/main" val="209029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16</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168" y="0"/>
            <a:ext cx="8077664" cy="6858000"/>
          </a:xfrm>
          <a:prstGeom prst="rect">
            <a:avLst/>
          </a:prstGeom>
        </p:spPr>
      </p:pic>
    </p:spTree>
    <p:extLst>
      <p:ext uri="{BB962C8B-B14F-4D97-AF65-F5344CB8AC3E}">
        <p14:creationId xmlns:p14="http://schemas.microsoft.com/office/powerpoint/2010/main" val="3814356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4"/>
          <p:cNvSpPr txBox="1">
            <a:spLocks/>
          </p:cNvSpPr>
          <p:nvPr/>
        </p:nvSpPr>
        <p:spPr>
          <a:xfrm>
            <a:off x="107286" y="4310646"/>
            <a:ext cx="2974582" cy="1353181"/>
          </a:xfrm>
          <a:prstGeom prst="rect">
            <a:avLst/>
          </a:prstGeom>
          <a:solidFill>
            <a:schemeClr val="bg1"/>
          </a:solidFill>
          <a:ln>
            <a:solidFill>
              <a:schemeClr val="accent5">
                <a:lumMod val="75000"/>
              </a:schemeClr>
            </a:solidFill>
          </a:ln>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hlinkClick r:id="rId4"/>
              </a:rPr>
              <a:t>Mission Execution Ontology (MEO) source</a:t>
            </a:r>
            <a:br>
              <a:rPr lang="en-US" sz="2400" dirty="0"/>
            </a:br>
            <a:br>
              <a:rPr lang="en-US" sz="1000" dirty="0"/>
            </a:br>
            <a:r>
              <a:rPr lang="en-US" sz="1000" dirty="0"/>
              <a:t> </a:t>
            </a:r>
            <a:r>
              <a:rPr lang="en-US" sz="2400" dirty="0"/>
              <a:t>implemented, tested </a:t>
            </a:r>
            <a:br>
              <a:rPr lang="en-US" sz="2400" dirty="0"/>
            </a:br>
            <a:r>
              <a:rPr lang="en-US" sz="2400" dirty="0"/>
              <a:t>using Protégé tool </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17</a:t>
            </a:fld>
            <a:endParaRPr lang="en-US"/>
          </a:p>
        </p:txBody>
      </p:sp>
    </p:spTree>
    <p:extLst>
      <p:ext uri="{BB962C8B-B14F-4D97-AF65-F5344CB8AC3E}">
        <p14:creationId xmlns:p14="http://schemas.microsoft.com/office/powerpoint/2010/main" val="252165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521"/>
            <a:ext cx="9040792" cy="1249680"/>
          </a:xfrm>
        </p:spPr>
        <p:txBody>
          <a:bodyPr>
            <a:noAutofit/>
          </a:bodyPr>
          <a:lstStyle/>
          <a:p>
            <a:r>
              <a:rPr lang="en-US" sz="3200" dirty="0">
                <a:solidFill>
                  <a:srgbClr val="000000"/>
                </a:solidFill>
              </a:rPr>
              <a:t>Mission Execution Ontology (MEO) for Ethical Control of Unmanned Systems in Surrogate Scenarios</a:t>
            </a:r>
            <a:endParaRPr lang="en-US" sz="3200" dirty="0"/>
          </a:p>
        </p:txBody>
      </p:sp>
      <p:sp>
        <p:nvSpPr>
          <p:cNvPr id="5" name="Content Placeholder 2"/>
          <p:cNvSpPr txBox="1">
            <a:spLocks/>
          </p:cNvSpPr>
          <p:nvPr/>
        </p:nvSpPr>
        <p:spPr>
          <a:xfrm>
            <a:off x="188894" y="1536955"/>
            <a:ext cx="6333825" cy="53210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Autonomous Vehicle Command Language (AVCL) for Missions.</a:t>
            </a:r>
          </a:p>
          <a:p>
            <a:pPr lvl="1"/>
            <a:r>
              <a:rPr lang="en-US" sz="2000" dirty="0"/>
              <a:t>Declarative XML, years of NPS research.</a:t>
            </a:r>
          </a:p>
          <a:p>
            <a:r>
              <a:rPr lang="en-US" sz="2200" b="1" dirty="0"/>
              <a:t>Multiple Mission Representations.</a:t>
            </a:r>
          </a:p>
          <a:p>
            <a:pPr lvl="1"/>
            <a:r>
              <a:rPr lang="en-US" sz="2000" dirty="0"/>
              <a:t>Imperative commands (orders/waypoints/etc.).</a:t>
            </a:r>
          </a:p>
          <a:p>
            <a:pPr lvl="1"/>
            <a:r>
              <a:rPr lang="en-US" sz="2000" dirty="0"/>
              <a:t>Declarative commands (mission goals).</a:t>
            </a:r>
          </a:p>
          <a:p>
            <a:pPr lvl="1"/>
            <a:r>
              <a:rPr lang="en-US" sz="2000" dirty="0"/>
              <a:t>Mission results (order log, telemetry etc.).</a:t>
            </a:r>
          </a:p>
          <a:p>
            <a:pPr lvl="1"/>
            <a:r>
              <a:rPr lang="en-US" sz="2000" dirty="0"/>
              <a:t>Mission metadata for parameters, settings.</a:t>
            </a:r>
          </a:p>
          <a:p>
            <a:pPr lvl="1"/>
            <a:r>
              <a:rPr lang="en-US" sz="2000" dirty="0"/>
              <a:t>Lisp and Prolog examples (Bob McGhee, NPS).</a:t>
            </a:r>
          </a:p>
          <a:p>
            <a:r>
              <a:rPr lang="en-US" sz="2200" b="1" dirty="0"/>
              <a:t>Autonomous Unmanned Vehicle (AUV) Workbench Simulation and Visualization Support</a:t>
            </a:r>
          </a:p>
          <a:p>
            <a:pPr lvl="1"/>
            <a:r>
              <a:rPr lang="en-US" sz="2000" dirty="0"/>
              <a:t>Recently restored, debug testing commenced.</a:t>
            </a:r>
          </a:p>
          <a:p>
            <a:pPr lvl="1"/>
            <a:r>
              <a:rPr lang="en-US" sz="2000" dirty="0"/>
              <a:t>AVCL 2.1 is prior published version, centered on </a:t>
            </a:r>
            <a:r>
              <a:rPr lang="en-US" sz="2000" i="1" dirty="0"/>
              <a:t>syntactic validation</a:t>
            </a:r>
            <a:r>
              <a:rPr lang="en-US" sz="2000" dirty="0"/>
              <a:t>, solo robot operations.</a:t>
            </a:r>
          </a:p>
          <a:p>
            <a:pPr lvl="1"/>
            <a:r>
              <a:rPr lang="en-US" sz="2000" dirty="0"/>
              <a:t>AVCL 3.0 is new working version for testing range of multi-participant missions.</a:t>
            </a:r>
          </a:p>
        </p:txBody>
      </p:sp>
      <p:sp>
        <p:nvSpPr>
          <p:cNvPr id="6" name="Content Placeholder 5"/>
          <p:cNvSpPr txBox="1">
            <a:spLocks/>
          </p:cNvSpPr>
          <p:nvPr/>
        </p:nvSpPr>
        <p:spPr>
          <a:xfrm>
            <a:off x="6663861" y="1533463"/>
            <a:ext cx="5386996" cy="50054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Mission Execution Ontology (MEO) for Semantic Validation</a:t>
            </a:r>
          </a:p>
          <a:p>
            <a:pPr lvl="1"/>
            <a:r>
              <a:rPr lang="en-US" dirty="0"/>
              <a:t>Semantic Web framework of rules, relationships for </a:t>
            </a:r>
            <a:r>
              <a:rPr lang="en-US" i="1" dirty="0"/>
              <a:t>ethical validation.</a:t>
            </a:r>
          </a:p>
          <a:p>
            <a:pPr lvl="1"/>
            <a:r>
              <a:rPr lang="en-US" dirty="0"/>
              <a:t>Initial examples in IEEE JOE paper.</a:t>
            </a:r>
          </a:p>
          <a:p>
            <a:pPr lvl="1"/>
            <a:r>
              <a:rPr lang="en-US" dirty="0"/>
              <a:t>Retested using current Protégé, Jena tools.</a:t>
            </a:r>
          </a:p>
          <a:p>
            <a:pPr marL="457200" lvl="1" indent="0">
              <a:buNone/>
            </a:pPr>
            <a:endParaRPr lang="en-US" dirty="0"/>
          </a:p>
          <a:p>
            <a:r>
              <a:rPr lang="en-US" sz="2600" b="1" dirty="0"/>
              <a:t>Sailor Overboard and Other Missions</a:t>
            </a:r>
          </a:p>
          <a:p>
            <a:pPr lvl="1"/>
            <a:r>
              <a:rPr lang="en-US" dirty="0"/>
              <a:t>Hand-crafted triples using Turtle syntax.</a:t>
            </a:r>
          </a:p>
          <a:p>
            <a:pPr lvl="1"/>
            <a:r>
              <a:rPr lang="en-US" dirty="0"/>
              <a:t>Beginning to build unit testing framework.</a:t>
            </a:r>
          </a:p>
          <a:p>
            <a:pPr lvl="1"/>
            <a:r>
              <a:rPr lang="en-US" dirty="0"/>
              <a:t>Confirming correlation of AVCL information model to existing MEO ontology.</a:t>
            </a:r>
          </a:p>
          <a:p>
            <a:pPr lvl="1"/>
            <a:r>
              <a:rPr lang="en-US" dirty="0"/>
              <a:t>Automatic conversion of AVCL missions to match, thus accelerating multiple-mission testing on diverse systems.</a:t>
            </a:r>
          </a:p>
          <a:p>
            <a:pPr lvl="1"/>
            <a:r>
              <a:rPr lang="en-US" dirty="0"/>
              <a:t>Visualization, reporting via AUV Workbench can aid understanding, mission planning and further progress.</a:t>
            </a:r>
          </a:p>
        </p:txBody>
      </p:sp>
      <p:sp>
        <p:nvSpPr>
          <p:cNvPr id="7" name="Slide Number Placeholder 6"/>
          <p:cNvSpPr>
            <a:spLocks noGrp="1"/>
          </p:cNvSpPr>
          <p:nvPr>
            <p:ph type="sldNum" sz="quarter" idx="12"/>
          </p:nvPr>
        </p:nvSpPr>
        <p:spPr/>
        <p:txBody>
          <a:bodyPr/>
          <a:lstStyle/>
          <a:p>
            <a:fld id="{8D57DBB9-07C6-49AB-BFD5-E737C7E241F6}" type="slidenum">
              <a:rPr lang="en-US" smtClean="0"/>
              <a:pPr/>
              <a:t>18</a:t>
            </a:fld>
            <a:endParaRPr lang="en-US" dirty="0"/>
          </a:p>
        </p:txBody>
      </p:sp>
      <p:cxnSp>
        <p:nvCxnSpPr>
          <p:cNvPr id="8" name="Straight Connector 7"/>
          <p:cNvCxnSpPr/>
          <p:nvPr/>
        </p:nvCxnSpPr>
        <p:spPr>
          <a:xfrm>
            <a:off x="6522719" y="1361440"/>
            <a:ext cx="0" cy="5496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346200"/>
            <a:ext cx="12192000" cy="15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a:off x="9982200" y="141665"/>
            <a:ext cx="2037806" cy="1066800"/>
          </a:xfrm>
          <a:prstGeom prst="rect">
            <a:avLst/>
          </a:prstGeom>
          <a:noFill/>
          <a:ln w="19050">
            <a:solidFill>
              <a:schemeClr val="accent1">
                <a:lumMod val="50000"/>
              </a:schemeClr>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rgbClr val="FFCF2A"/>
                </a:solidFill>
                <a:latin typeface="+mj-lt"/>
                <a:ea typeface="+mj-ea"/>
                <a:cs typeface="+mj-cs"/>
              </a:defRPr>
            </a:lvl1pPr>
            <a:lvl2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2pPr>
            <a:lvl3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3pPr>
            <a:lvl4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4pPr>
            <a:lvl5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5pPr>
            <a:lvl6pPr marL="4572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6pPr>
            <a:lvl7pPr marL="9144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7pPr>
            <a:lvl8pPr marL="13716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8pPr>
            <a:lvl9pPr marL="18288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9pPr>
          </a:lstStyle>
          <a:p>
            <a:r>
              <a:rPr lang="en-US" sz="2000" b="1" kern="0" dirty="0">
                <a:solidFill>
                  <a:schemeClr val="accent1">
                    <a:lumMod val="50000"/>
                  </a:schemeClr>
                </a:solidFill>
              </a:rPr>
              <a:t>Summary of relationships</a:t>
            </a:r>
          </a:p>
        </p:txBody>
      </p:sp>
    </p:spTree>
    <p:extLst>
      <p:ext uri="{BB962C8B-B14F-4D97-AF65-F5344CB8AC3E}">
        <p14:creationId xmlns:p14="http://schemas.microsoft.com/office/powerpoint/2010/main" val="3326983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8200" y="1576713"/>
            <a:ext cx="10163977" cy="5127584"/>
            <a:chOff x="554183" y="1572174"/>
            <a:chExt cx="10058400" cy="4853419"/>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183" y="1572174"/>
              <a:ext cx="10058400" cy="4853419"/>
            </a:xfrm>
            <a:prstGeom prst="rect">
              <a:avLst/>
            </a:prstGeom>
          </p:spPr>
        </p:pic>
        <p:sp>
          <p:nvSpPr>
            <p:cNvPr id="5" name="Rectangle 4"/>
            <p:cNvSpPr/>
            <p:nvPr/>
          </p:nvSpPr>
          <p:spPr bwMode="auto">
            <a:xfrm>
              <a:off x="9351034" y="3804249"/>
              <a:ext cx="1076935" cy="491706"/>
            </a:xfrm>
            <a:prstGeom prst="rect">
              <a:avLst/>
            </a:prstGeom>
            <a:solidFill>
              <a:schemeClr val="bg1"/>
            </a:solidFill>
            <a:ln w="12700" algn="ctr">
              <a:noFill/>
              <a:miter lim="800000"/>
              <a:headEnd/>
              <a:tailEnd/>
            </a:ln>
          </p:spPr>
          <p:txBody>
            <a:bodyPr wrap="none" rtlCol="0" anchor="ctr"/>
            <a:lstStyle/>
            <a:p>
              <a:pPr algn="ctr"/>
              <a:endParaRPr lang="en-US" dirty="0" err="1"/>
            </a:p>
          </p:txBody>
        </p:sp>
      </p:grpSp>
      <p:sp>
        <p:nvSpPr>
          <p:cNvPr id="7" name="Slide Number Placeholder 6"/>
          <p:cNvSpPr>
            <a:spLocks noGrp="1"/>
          </p:cNvSpPr>
          <p:nvPr>
            <p:ph type="sldNum" sz="quarter" idx="12"/>
          </p:nvPr>
        </p:nvSpPr>
        <p:spPr/>
        <p:txBody>
          <a:bodyPr/>
          <a:lstStyle/>
          <a:p>
            <a:fld id="{8F304BE6-A6EC-44DD-A690-28101BD4548D}" type="slidenum">
              <a:rPr lang="en-US" smtClean="0"/>
              <a:t>19</a:t>
            </a:fld>
            <a:endParaRPr lang="en-US"/>
          </a:p>
        </p:txBody>
      </p:sp>
      <p:sp>
        <p:nvSpPr>
          <p:cNvPr id="2" name="Title 1"/>
          <p:cNvSpPr>
            <a:spLocks noGrp="1"/>
          </p:cNvSpPr>
          <p:nvPr>
            <p:ph type="title"/>
          </p:nvPr>
        </p:nvSpPr>
        <p:spPr>
          <a:xfrm>
            <a:off x="312516" y="276743"/>
            <a:ext cx="11879484" cy="1325563"/>
          </a:xfrm>
        </p:spPr>
        <p:txBody>
          <a:bodyPr>
            <a:noAutofit/>
          </a:bodyPr>
          <a:lstStyle/>
          <a:p>
            <a:r>
              <a:rPr lang="en-US" sz="3600" dirty="0">
                <a:solidFill>
                  <a:srgbClr val="000000"/>
                </a:solidFill>
              </a:rPr>
              <a:t>Ethical Control of Unmanned Systems in a Surrogate Scenario: </a:t>
            </a:r>
            <a:r>
              <a:rPr lang="en-US" sz="3600" dirty="0"/>
              <a:t>Sailor Overboard Mission defined using the MEO Ontology</a:t>
            </a:r>
          </a:p>
        </p:txBody>
      </p:sp>
      <p:sp>
        <p:nvSpPr>
          <p:cNvPr id="8" name="Title 4"/>
          <p:cNvSpPr txBox="1">
            <a:spLocks/>
          </p:cNvSpPr>
          <p:nvPr/>
        </p:nvSpPr>
        <p:spPr>
          <a:xfrm>
            <a:off x="838200" y="4912838"/>
            <a:ext cx="3813418" cy="1273831"/>
          </a:xfrm>
          <a:prstGeom prst="rect">
            <a:avLst/>
          </a:prstGeom>
          <a:solidFill>
            <a:schemeClr val="bg1"/>
          </a:solidFill>
          <a:ln>
            <a:solidFill>
              <a:schemeClr val="accent5">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Current work is designing,</a:t>
            </a:r>
          </a:p>
          <a:p>
            <a:pPr algn="ctr"/>
            <a:r>
              <a:rPr lang="en-US" sz="2400" dirty="0"/>
              <a:t>building and testing a set </a:t>
            </a:r>
          </a:p>
          <a:p>
            <a:pPr algn="ctr"/>
            <a:r>
              <a:rPr lang="en-US" sz="2400" dirty="0"/>
              <a:t>of exemplar missions</a:t>
            </a:r>
          </a:p>
        </p:txBody>
      </p:sp>
    </p:spTree>
    <p:extLst>
      <p:ext uri="{BB962C8B-B14F-4D97-AF65-F5344CB8AC3E}">
        <p14:creationId xmlns:p14="http://schemas.microsoft.com/office/powerpoint/2010/main" val="26883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6290" y="365125"/>
            <a:ext cx="9459885" cy="1325563"/>
          </a:xfrm>
        </p:spPr>
        <p:txBody>
          <a:bodyPr/>
          <a:lstStyle/>
          <a:p>
            <a:r>
              <a:rPr lang="en-US" dirty="0"/>
              <a:t>Ethical Control quad chart</a:t>
            </a:r>
          </a:p>
        </p:txBody>
      </p:sp>
      <p:sp>
        <p:nvSpPr>
          <p:cNvPr id="4" name="Slide Number Placeholder 5"/>
          <p:cNvSpPr>
            <a:spLocks noGrp="1"/>
          </p:cNvSpPr>
          <p:nvPr>
            <p:ph type="sldNum" sz="quarter" idx="12"/>
          </p:nvPr>
        </p:nvSpPr>
        <p:spPr>
          <a:xfrm>
            <a:off x="9082091" y="6356350"/>
            <a:ext cx="2743200" cy="365125"/>
          </a:xfrm>
        </p:spPr>
        <p:txBody>
          <a:bodyPr/>
          <a:lstStyle/>
          <a:p>
            <a:fld id="{B31A39DF-61A9-4ACA-B734-536BAC9BE44A}" type="slidenum">
              <a:rPr lang="en-US" smtClean="0"/>
              <a:t>2</a:t>
            </a:fld>
            <a:endParaRPr lang="en-US"/>
          </a:p>
        </p:txBody>
      </p:sp>
      <p:pic>
        <p:nvPicPr>
          <p:cNvPr id="5" name="Picture 4"/>
          <p:cNvPicPr>
            <a:picLocks noChangeAspect="1"/>
          </p:cNvPicPr>
          <p:nvPr/>
        </p:nvPicPr>
        <p:blipFill>
          <a:blip r:embed="rId3"/>
          <a:stretch>
            <a:fillRect/>
          </a:stretch>
        </p:blipFill>
        <p:spPr>
          <a:xfrm>
            <a:off x="954639" y="0"/>
            <a:ext cx="10301974" cy="6858000"/>
          </a:xfrm>
          <a:prstGeom prst="rect">
            <a:avLst/>
          </a:prstGeom>
        </p:spPr>
      </p:pic>
    </p:spTree>
    <p:extLst>
      <p:ext uri="{BB962C8B-B14F-4D97-AF65-F5344CB8AC3E}">
        <p14:creationId xmlns:p14="http://schemas.microsoft.com/office/powerpoint/2010/main" val="422792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68920" y="3744595"/>
            <a:ext cx="4226560" cy="2976880"/>
          </a:xfrm>
          <a:prstGeom prst="rect">
            <a:avLst/>
          </a:prstGeom>
        </p:spPr>
      </p:pic>
      <p:sp>
        <p:nvSpPr>
          <p:cNvPr id="2" name="Title 1"/>
          <p:cNvSpPr>
            <a:spLocks noGrp="1"/>
          </p:cNvSpPr>
          <p:nvPr>
            <p:ph type="title"/>
          </p:nvPr>
        </p:nvSpPr>
        <p:spPr/>
        <p:txBody>
          <a:bodyPr/>
          <a:lstStyle/>
          <a:p>
            <a:r>
              <a:rPr lang="en-US" dirty="0"/>
              <a:t>Coalition Interoperability: </a:t>
            </a:r>
            <a:br>
              <a:rPr lang="en-US" dirty="0"/>
            </a:br>
            <a:r>
              <a:rPr lang="en-US" dirty="0"/>
              <a:t>C2SIM Standard</a:t>
            </a:r>
          </a:p>
        </p:txBody>
      </p:sp>
      <p:sp>
        <p:nvSpPr>
          <p:cNvPr id="3" name="Slide Number Placeholder 2"/>
          <p:cNvSpPr>
            <a:spLocks noGrp="1"/>
          </p:cNvSpPr>
          <p:nvPr>
            <p:ph type="sldNum" sz="quarter" idx="12"/>
          </p:nvPr>
        </p:nvSpPr>
        <p:spPr/>
        <p:txBody>
          <a:bodyPr/>
          <a:lstStyle/>
          <a:p>
            <a:fld id="{B31A39DF-61A9-4ACA-B734-536BAC9BE44A}" type="slidenum">
              <a:rPr lang="en-US" smtClean="0"/>
              <a:t>20</a:t>
            </a:fld>
            <a:endParaRPr lang="en-US"/>
          </a:p>
        </p:txBody>
      </p:sp>
      <p:sp>
        <p:nvSpPr>
          <p:cNvPr id="4" name="Content Placeholder 2"/>
          <p:cNvSpPr txBox="1">
            <a:spLocks/>
          </p:cNvSpPr>
          <p:nvPr/>
        </p:nvSpPr>
        <p:spPr>
          <a:xfrm>
            <a:off x="838199" y="1686008"/>
            <a:ext cx="7772401" cy="488948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Only international standard for information interchange across C2 systems, simulation systems, and robotic and autonomous systems (RAS)</a:t>
            </a:r>
          </a:p>
          <a:p>
            <a:pPr lvl="1"/>
            <a:r>
              <a:rPr lang="en-US" dirty="0"/>
              <a:t>Plans, orders, and reports</a:t>
            </a:r>
          </a:p>
          <a:p>
            <a:pPr lvl="1"/>
            <a:r>
              <a:rPr lang="en-US" dirty="0"/>
              <a:t>Being adopted as NATO Standardization Agreement (STANAG)</a:t>
            </a:r>
          </a:p>
          <a:p>
            <a:pPr lvl="1"/>
            <a:r>
              <a:rPr lang="en-US" dirty="0"/>
              <a:t>Identified standard for the NATO Federated Mission Networking initiative</a:t>
            </a:r>
          </a:p>
          <a:p>
            <a:r>
              <a:rPr lang="en-US" dirty="0"/>
              <a:t>Published April 2020 by the Simulation </a:t>
            </a:r>
          </a:p>
          <a:p>
            <a:pPr marL="0" indent="0">
              <a:spcBef>
                <a:spcPts val="0"/>
              </a:spcBef>
              <a:buNone/>
            </a:pPr>
            <a:r>
              <a:rPr lang="en-US" dirty="0"/>
              <a:t>   Interoperability Standards Organization (</a:t>
            </a:r>
            <a:r>
              <a:rPr lang="en-US" dirty="0">
                <a:hlinkClick r:id="rId3"/>
              </a:rPr>
              <a:t>SISO</a:t>
            </a:r>
            <a:r>
              <a:rPr lang="en-US" dirty="0"/>
              <a:t>)</a:t>
            </a:r>
          </a:p>
          <a:p>
            <a:pPr lvl="1"/>
            <a:r>
              <a:rPr lang="en-US" dirty="0">
                <a:hlinkClick r:id="rId4"/>
              </a:rPr>
              <a:t>C2SIM Core Ontology and Standard Military Extension</a:t>
            </a:r>
            <a:endParaRPr lang="en-US" dirty="0"/>
          </a:p>
          <a:p>
            <a:pPr lvl="1"/>
            <a:r>
              <a:rPr lang="en-US" dirty="0">
                <a:hlinkClick r:id="rId5"/>
              </a:rPr>
              <a:t>C2SIM Land Operations Extension</a:t>
            </a:r>
            <a:endParaRPr lang="en-US" dirty="0"/>
          </a:p>
          <a:p>
            <a:pPr lvl="1"/>
            <a:r>
              <a:rPr lang="en-US" dirty="0">
                <a:hlinkClick r:id="rId6"/>
              </a:rPr>
              <a:t>C2SIM Guide</a:t>
            </a:r>
            <a:endParaRPr lang="en-US" dirty="0"/>
          </a:p>
          <a:p>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8894" y="262856"/>
            <a:ext cx="3646612" cy="3481739"/>
          </a:xfrm>
          <a:prstGeom prst="rect">
            <a:avLst/>
          </a:prstGeom>
        </p:spPr>
      </p:pic>
    </p:spTree>
    <p:extLst>
      <p:ext uri="{BB962C8B-B14F-4D97-AF65-F5344CB8AC3E}">
        <p14:creationId xmlns:p14="http://schemas.microsoft.com/office/powerpoint/2010/main" val="317542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74000" cy="1325563"/>
          </a:xfrm>
        </p:spPr>
        <p:txBody>
          <a:bodyPr/>
          <a:lstStyle/>
          <a:p>
            <a:r>
              <a:rPr lang="en-US" sz="4000" b="1" dirty="0"/>
              <a:t>IEEE P7000-series Standards Projects</a:t>
            </a:r>
            <a:br>
              <a:rPr lang="en-US" b="1" dirty="0"/>
            </a:br>
            <a:r>
              <a:rPr lang="en-US" sz="3600" b="1" dirty="0"/>
              <a:t>  </a:t>
            </a:r>
            <a:r>
              <a:rPr lang="en-US" sz="2400" b="1" dirty="0">
                <a:hlinkClick r:id="rId3"/>
              </a:rPr>
              <a:t>https://ethicsinaction.ieee.org</a:t>
            </a:r>
            <a:r>
              <a:rPr lang="en-US" sz="2400" b="1" dirty="0"/>
              <a:t> </a:t>
            </a:r>
            <a:endParaRPr lang="en-US" sz="2400" dirty="0"/>
          </a:p>
        </p:txBody>
      </p:sp>
      <p:sp>
        <p:nvSpPr>
          <p:cNvPr id="3" name="Content Placeholder 2"/>
          <p:cNvSpPr>
            <a:spLocks noGrp="1"/>
          </p:cNvSpPr>
          <p:nvPr>
            <p:ph idx="1"/>
          </p:nvPr>
        </p:nvSpPr>
        <p:spPr>
          <a:xfrm>
            <a:off x="838200" y="1835687"/>
            <a:ext cx="11277600" cy="4861559"/>
          </a:xfrm>
        </p:spPr>
        <p:txBody>
          <a:bodyPr>
            <a:normAutofit fontScale="85000" lnSpcReduction="20000"/>
          </a:bodyPr>
          <a:lstStyle/>
          <a:p>
            <a:r>
              <a:rPr lang="en-US" sz="2400" dirty="0"/>
              <a:t>P7000 Model Process for Addressing Ethical Concerns during System Design</a:t>
            </a:r>
          </a:p>
          <a:p>
            <a:r>
              <a:rPr lang="en-US" sz="2400" dirty="0"/>
              <a:t>P7001 Transparency of Autonomous Systems</a:t>
            </a:r>
          </a:p>
          <a:p>
            <a:r>
              <a:rPr lang="en-US" sz="2400" dirty="0"/>
              <a:t>P7002 Data Privacy Process</a:t>
            </a:r>
          </a:p>
          <a:p>
            <a:r>
              <a:rPr lang="en-US" sz="2400" dirty="0"/>
              <a:t>P7003 Algorithmic Bias Considerations</a:t>
            </a:r>
          </a:p>
          <a:p>
            <a:r>
              <a:rPr lang="en-US" sz="2400" dirty="0"/>
              <a:t>P7004 Standard on Child and Student Data Governance</a:t>
            </a:r>
          </a:p>
          <a:p>
            <a:r>
              <a:rPr lang="en-US" sz="2400" dirty="0"/>
              <a:t>P7005 Standard on Employee Data Governance</a:t>
            </a:r>
          </a:p>
          <a:p>
            <a:r>
              <a:rPr lang="en-US" sz="2400" dirty="0"/>
              <a:t>P7006 Standard on Personal Data AI Agent Working Group</a:t>
            </a:r>
          </a:p>
          <a:p>
            <a:r>
              <a:rPr lang="en-US" sz="2400" dirty="0"/>
              <a:t>P7007 Ontological Standard for Ethically driven Robotics and Automation Systems</a:t>
            </a:r>
          </a:p>
          <a:p>
            <a:r>
              <a:rPr lang="en-US" sz="2400" dirty="0"/>
              <a:t>P7008 Standard for Ethically Driven Nudging for Robotic, Intelligent and Autonomous Systems</a:t>
            </a:r>
          </a:p>
          <a:p>
            <a:r>
              <a:rPr lang="en-US" sz="2400" dirty="0"/>
              <a:t>P7009 Standard for Fail-Safe Design of Autonomous, Semi-Autonomous Systems</a:t>
            </a:r>
          </a:p>
          <a:p>
            <a:r>
              <a:rPr lang="en-US" sz="2400" dirty="0"/>
              <a:t>P7010 Well-being metrics Standard for Ethical Artificial Intelligence and Autonomous Systems</a:t>
            </a:r>
          </a:p>
          <a:p>
            <a:r>
              <a:rPr lang="en-US" sz="2400" dirty="0"/>
              <a:t>P7011 </a:t>
            </a:r>
            <a:r>
              <a:rPr lang="en-US" sz="2400" dirty="0" err="1"/>
              <a:t>Stadard</a:t>
            </a:r>
            <a:r>
              <a:rPr lang="en-US" sz="2400" dirty="0"/>
              <a:t> for the </a:t>
            </a:r>
            <a:r>
              <a:rPr lang="en-US" sz="2400" dirty="0" err="1"/>
              <a:t>Porcess</a:t>
            </a:r>
            <a:r>
              <a:rPr lang="en-US" sz="2400" dirty="0"/>
              <a:t> of Identifying and Rating the Trustworthiness of News Sources</a:t>
            </a:r>
          </a:p>
          <a:p>
            <a:r>
              <a:rPr lang="en-US" sz="2400" dirty="0"/>
              <a:t>P7012 Standard for Machine Readable Personal Privacy Terms</a:t>
            </a:r>
          </a:p>
          <a:p>
            <a:r>
              <a:rPr lang="en-US" sz="2400" dirty="0"/>
              <a:t>P7014 Standard for Ethical Considerations in Emulated Empathy in Autonomous and Intelligent Systems</a:t>
            </a:r>
          </a:p>
        </p:txBody>
      </p:sp>
      <p:sp>
        <p:nvSpPr>
          <p:cNvPr id="4" name="Rectangle 3"/>
          <p:cNvSpPr/>
          <p:nvPr/>
        </p:nvSpPr>
        <p:spPr>
          <a:xfrm>
            <a:off x="741680" y="4166743"/>
            <a:ext cx="8961120" cy="33807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3230" y="169045"/>
            <a:ext cx="3225890" cy="1537835"/>
          </a:xfrm>
          <a:prstGeom prst="rect">
            <a:avLst/>
          </a:prstGeom>
          <a:ln>
            <a:solidFill>
              <a:schemeClr val="accent1">
                <a:lumMod val="50000"/>
              </a:schemeClr>
            </a:solidFill>
          </a:ln>
        </p:spPr>
      </p:pic>
      <p:sp>
        <p:nvSpPr>
          <p:cNvPr id="10" name="Slide Number Placeholder 5"/>
          <p:cNvSpPr>
            <a:spLocks noGrp="1"/>
          </p:cNvSpPr>
          <p:nvPr>
            <p:ph type="sldNum" sz="quarter" idx="12"/>
          </p:nvPr>
        </p:nvSpPr>
        <p:spPr>
          <a:xfrm>
            <a:off x="8610600" y="6447314"/>
            <a:ext cx="2743200" cy="365125"/>
          </a:xfrm>
        </p:spPr>
        <p:txBody>
          <a:bodyPr/>
          <a:lstStyle/>
          <a:p>
            <a:fld id="{B31A39DF-61A9-4ACA-B734-536BAC9BE44A}" type="slidenum">
              <a:rPr lang="en-US" smtClean="0"/>
              <a:t>21</a:t>
            </a:fld>
            <a:endParaRPr lang="en-US" dirty="0"/>
          </a:p>
        </p:txBody>
      </p:sp>
    </p:spTree>
    <p:extLst>
      <p:ext uri="{BB962C8B-B14F-4D97-AF65-F5344CB8AC3E}">
        <p14:creationId xmlns:p14="http://schemas.microsoft.com/office/powerpoint/2010/main" val="85176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47522" cy="1325563"/>
          </a:xfrm>
        </p:spPr>
        <p:txBody>
          <a:bodyPr>
            <a:noAutofit/>
          </a:bodyPr>
          <a:lstStyle/>
          <a:p>
            <a:r>
              <a:rPr lang="en-US" sz="3200" dirty="0">
                <a:solidFill>
                  <a:srgbClr val="000000"/>
                </a:solidFill>
              </a:rPr>
              <a:t>IEEE Standards Project P7007 for Ontological Standard for Ethically driven Robotics and Automation Systems</a:t>
            </a:r>
            <a:endParaRPr lang="en-US" sz="3200" dirty="0"/>
          </a:p>
        </p:txBody>
      </p:sp>
      <p:sp>
        <p:nvSpPr>
          <p:cNvPr id="3" name="Content Placeholder 2"/>
          <p:cNvSpPr>
            <a:spLocks noGrp="1"/>
          </p:cNvSpPr>
          <p:nvPr>
            <p:ph idx="1"/>
          </p:nvPr>
        </p:nvSpPr>
        <p:spPr>
          <a:xfrm>
            <a:off x="539427" y="1796529"/>
            <a:ext cx="10778837" cy="4663043"/>
          </a:xfrm>
        </p:spPr>
        <p:txBody>
          <a:bodyPr>
            <a:normAutofit fontScale="85000" lnSpcReduction="10000"/>
          </a:bodyPr>
          <a:lstStyle/>
          <a:p>
            <a:r>
              <a:rPr lang="en-US" dirty="0"/>
              <a:t>IEEE Global Initiative on Ethics of Autonomous and Intelligent Systems.</a:t>
            </a:r>
          </a:p>
          <a:p>
            <a:pPr lvl="1"/>
            <a:r>
              <a:rPr lang="en-US" dirty="0">
                <a:hlinkClick r:id="rId3"/>
              </a:rPr>
              <a:t>https://ethicsinaction.ieee.org</a:t>
            </a:r>
            <a:r>
              <a:rPr lang="en-US" dirty="0"/>
              <a:t> includes large document providing broad rationale.</a:t>
            </a:r>
          </a:p>
          <a:p>
            <a:pPr lvl="1"/>
            <a:r>
              <a:rPr lang="en-US" dirty="0"/>
              <a:t>Includes 15 separate working groups in IEEE Standards Association (IEEE-SA).</a:t>
            </a:r>
          </a:p>
          <a:p>
            <a:pPr>
              <a:spcBef>
                <a:spcPts val="1200"/>
              </a:spcBef>
            </a:pPr>
            <a:r>
              <a:rPr lang="en-US" dirty="0"/>
              <a:t>Relevant group: P7007, Ethically driven Robotics and Automation Systems.</a:t>
            </a:r>
          </a:p>
          <a:p>
            <a:pPr lvl="1"/>
            <a:r>
              <a:rPr lang="en-US" dirty="0"/>
              <a:t>“IEEE P7007 Standards Project for </a:t>
            </a:r>
            <a:r>
              <a:rPr lang="en-US" dirty="0">
                <a:hlinkClick r:id="rId4"/>
              </a:rPr>
              <a:t>Ontological Standard for Ethically driven Robotics and Automation Systems</a:t>
            </a:r>
            <a:r>
              <a:rPr lang="en-US" dirty="0"/>
              <a:t> establishes a set of ontologies with different abstraction levels that contain concepts, definitions and axioms that are necessary to establish ethically driven methodologies for the design of Robots and Automation Systems.”</a:t>
            </a:r>
          </a:p>
          <a:p>
            <a:pPr lvl="1"/>
            <a:r>
              <a:rPr lang="en-US" dirty="0">
                <a:hlinkClick r:id="rId5"/>
              </a:rPr>
              <a:t>http://standards.ieee.org/develop/project/7007.html</a:t>
            </a:r>
            <a:r>
              <a:rPr lang="en-US" dirty="0"/>
              <a:t> </a:t>
            </a:r>
          </a:p>
          <a:p>
            <a:pPr lvl="1"/>
            <a:r>
              <a:rPr lang="en-US" dirty="0"/>
              <a:t>Must be IEEE member, observe patent-policy requirements to participate in working group.</a:t>
            </a:r>
          </a:p>
          <a:p>
            <a:pPr lvl="1"/>
            <a:r>
              <a:rPr lang="en-US" dirty="0"/>
              <a:t>“Not the intent to specify required ethical behaviors, but rather to formalize a vocabulary of terms, concepts, and relationships that can be used to enable unambiguous discussion among […] communities regarding what it means for autonomous systems to exhibit ethical behaviors.”</a:t>
            </a:r>
          </a:p>
          <a:p>
            <a:pPr lvl="1"/>
            <a:r>
              <a:rPr lang="en-US" dirty="0"/>
              <a:t>Excellent forum with rich references, worth observation and participation.</a:t>
            </a:r>
          </a:p>
          <a:p>
            <a:r>
              <a:rPr lang="en-US" b="1" i="1" dirty="0"/>
              <a:t>Active work: </a:t>
            </a:r>
            <a:r>
              <a:rPr lang="en-US" dirty="0"/>
              <a:t>align several Ethical Control terms, concepts, use cases with P7007.</a:t>
            </a:r>
          </a:p>
        </p:txBody>
      </p:sp>
      <p:sp>
        <p:nvSpPr>
          <p:cNvPr id="5" name="Slide Number Placeholder 4"/>
          <p:cNvSpPr>
            <a:spLocks noGrp="1"/>
          </p:cNvSpPr>
          <p:nvPr>
            <p:ph type="sldNum" sz="quarter" idx="12"/>
          </p:nvPr>
        </p:nvSpPr>
        <p:spPr/>
        <p:txBody>
          <a:bodyPr/>
          <a:lstStyle/>
          <a:p>
            <a:fld id="{8F304BE6-A6EC-44DD-A690-28101BD4548D}" type="slidenum">
              <a:rPr lang="en-US" smtClean="0"/>
              <a:t>22</a:t>
            </a:fld>
            <a:endParaRPr lang="en-US"/>
          </a:p>
        </p:txBody>
      </p:sp>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37159" y="323330"/>
            <a:ext cx="1593677" cy="1596910"/>
          </a:xfrm>
          <a:prstGeom prst="rect">
            <a:avLst/>
          </a:prstGeom>
          <a:ln>
            <a:solidFill>
              <a:schemeClr val="accent1">
                <a:lumMod val="50000"/>
              </a:schemeClr>
            </a:solidFill>
          </a:ln>
        </p:spPr>
      </p:pic>
      <p:sp>
        <p:nvSpPr>
          <p:cNvPr id="6" name="TextBox 5"/>
          <p:cNvSpPr txBox="1"/>
          <p:nvPr/>
        </p:nvSpPr>
        <p:spPr>
          <a:xfrm>
            <a:off x="10010320" y="2026081"/>
            <a:ext cx="2047355" cy="954107"/>
          </a:xfrm>
          <a:prstGeom prst="rect">
            <a:avLst/>
          </a:prstGeom>
          <a:noFill/>
        </p:spPr>
        <p:txBody>
          <a:bodyPr wrap="none" rtlCol="0">
            <a:spAutoFit/>
          </a:bodyPr>
          <a:lstStyle/>
          <a:p>
            <a:pPr algn="ctr"/>
            <a:r>
              <a:rPr lang="en-US" sz="2800" b="1" dirty="0">
                <a:solidFill>
                  <a:srgbClr val="00B050"/>
                </a:solidFill>
                <a:latin typeface="Brush Script MT" panose="03060802040406070304" pitchFamily="66" charset="0"/>
              </a:rPr>
              <a:t>Published</a:t>
            </a:r>
          </a:p>
          <a:p>
            <a:pPr algn="ctr"/>
            <a:r>
              <a:rPr lang="en-US" sz="2800" b="1" dirty="0">
                <a:solidFill>
                  <a:srgbClr val="00B050"/>
                </a:solidFill>
                <a:latin typeface="Brush Script MT" panose="03060802040406070304" pitchFamily="66" charset="0"/>
              </a:rPr>
              <a:t>November 2021!</a:t>
            </a:r>
          </a:p>
        </p:txBody>
      </p:sp>
    </p:spTree>
    <p:extLst>
      <p:ext uri="{BB962C8B-B14F-4D97-AF65-F5344CB8AC3E}">
        <p14:creationId xmlns:p14="http://schemas.microsoft.com/office/powerpoint/2010/main" val="345227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i="1" dirty="0"/>
              <a:t>Kristen Fletcher </a:t>
            </a:r>
            <a:br>
              <a:rPr lang="en-US" sz="4800" dirty="0"/>
            </a:br>
            <a:r>
              <a:rPr lang="en-US" sz="4800" dirty="0"/>
              <a:t>Legal and Ethical Policies </a:t>
            </a:r>
          </a:p>
        </p:txBody>
      </p:sp>
      <p:sp>
        <p:nvSpPr>
          <p:cNvPr id="4" name="Google Shape;148;p4"/>
          <p:cNvSpPr txBox="1">
            <a:spLocks/>
          </p:cNvSpPr>
          <p:nvPr/>
        </p:nvSpPr>
        <p:spPr>
          <a:xfrm>
            <a:off x="1641812" y="3091324"/>
            <a:ext cx="2921940" cy="70031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vert="horz" wrap="square" lIns="137156" tIns="137156" rIns="137156" bIns="137156" rtlCol="0" anchor="ctr" anchorCtr="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262626"/>
              </a:buClr>
              <a:buSzPts val="2800"/>
            </a:pPr>
            <a:r>
              <a:rPr lang="en-US">
                <a:solidFill>
                  <a:srgbClr val="262626"/>
                </a:solidFill>
                <a:latin typeface="Times"/>
                <a:ea typeface="Times"/>
                <a:cs typeface="Times"/>
                <a:sym typeface="Times"/>
              </a:rPr>
              <a:t>SCENARIOS</a:t>
            </a:r>
            <a:endParaRPr lang="en-US" dirty="0">
              <a:latin typeface="Times"/>
              <a:ea typeface="Times"/>
              <a:cs typeface="Times"/>
              <a:sym typeface="Times"/>
            </a:endParaRPr>
          </a:p>
        </p:txBody>
      </p:sp>
      <p:pic>
        <p:nvPicPr>
          <p:cNvPr id="5" name="Picture 4" descr="Monterey Bay Map | Bluewater Maps">
            <a:extLst>
              <a:ext uri="{FF2B5EF4-FFF2-40B4-BE49-F238E27FC236}">
                <a16:creationId xmlns:a16="http://schemas.microsoft.com/office/drawing/2014/main" id="{0678E768-6DA2-4BA2-9238-EC990DD0A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0" t="13921" r="11230" b="16242"/>
          <a:stretch/>
        </p:blipFill>
        <p:spPr bwMode="auto">
          <a:xfrm>
            <a:off x="3599479" y="4100921"/>
            <a:ext cx="1609193" cy="17428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eorges Bank - Wikipedia">
            <a:extLst>
              <a:ext uri="{FF2B5EF4-FFF2-40B4-BE49-F238E27FC236}">
                <a16:creationId xmlns:a16="http://schemas.microsoft.com/office/drawing/2014/main" id="{77662C1A-C276-450A-BC08-7AE9E849D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292" y="4100921"/>
            <a:ext cx="1683319" cy="1750909"/>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95;p8">
            <a:extLst>
              <a:ext uri="{FF2B5EF4-FFF2-40B4-BE49-F238E27FC236}">
                <a16:creationId xmlns:a16="http://schemas.microsoft.com/office/drawing/2014/main" id="{13823B3A-BDC2-48A5-B264-1D0B193E8D84}"/>
              </a:ext>
            </a:extLst>
          </p:cNvPr>
          <p:cNvPicPr preferRelativeResize="0"/>
          <p:nvPr/>
        </p:nvPicPr>
        <p:blipFill rotWithShape="1">
          <a:blip r:embed="rId4">
            <a:alphaModFix/>
          </a:blip>
          <a:srcRect l="12707" t="22300" r="4755"/>
          <a:stretch/>
        </p:blipFill>
        <p:spPr>
          <a:xfrm>
            <a:off x="2330885" y="4784984"/>
            <a:ext cx="1187957" cy="1080758"/>
          </a:xfrm>
          <a:prstGeom prst="rect">
            <a:avLst/>
          </a:prstGeom>
          <a:solidFill>
            <a:schemeClr val="lt1"/>
          </a:solidFill>
          <a:ln>
            <a:noFill/>
          </a:ln>
        </p:spPr>
      </p:pic>
      <p:pic>
        <p:nvPicPr>
          <p:cNvPr id="10" name="Google Shape;205;p9"/>
          <p:cNvPicPr preferRelativeResize="0"/>
          <p:nvPr/>
        </p:nvPicPr>
        <p:blipFill rotWithShape="1">
          <a:blip r:embed="rId5">
            <a:alphaModFix/>
          </a:blip>
          <a:srcRect l="476" t="696" r="337" b="1245"/>
          <a:stretch/>
        </p:blipFill>
        <p:spPr>
          <a:xfrm>
            <a:off x="5403916" y="2040847"/>
            <a:ext cx="4418029" cy="2019460"/>
          </a:xfrm>
          <a:prstGeom prst="rect">
            <a:avLst/>
          </a:prstGeom>
          <a:noFill/>
          <a:ln>
            <a:noFill/>
          </a:ln>
        </p:spPr>
      </p:pic>
      <p:pic>
        <p:nvPicPr>
          <p:cNvPr id="11" name="Picture 2" descr="Monterey Bay Map | National Marine Sanctuaries">
            <a:extLst>
              <a:ext uri="{FF2B5EF4-FFF2-40B4-BE49-F238E27FC236}">
                <a16:creationId xmlns:a16="http://schemas.microsoft.com/office/drawing/2014/main" id="{62D30742-8389-4B55-9E3F-4A1EBEFAAD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6044" y="3172065"/>
            <a:ext cx="2719344" cy="357721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48;p4"/>
          <p:cNvSpPr txBox="1">
            <a:spLocks/>
          </p:cNvSpPr>
          <p:nvPr/>
        </p:nvSpPr>
        <p:spPr>
          <a:xfrm>
            <a:off x="1159867" y="2040847"/>
            <a:ext cx="2563721" cy="70031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vert="horz" wrap="square" lIns="137156" tIns="137156" rIns="137156" bIns="137156" rtlCol="0" anchor="ctr" anchorCtr="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262626"/>
              </a:buClr>
              <a:buSzPts val="2800"/>
            </a:pPr>
            <a:r>
              <a:rPr lang="en-US" dirty="0">
                <a:solidFill>
                  <a:srgbClr val="262626"/>
                </a:solidFill>
                <a:latin typeface="Times"/>
                <a:ea typeface="Times"/>
                <a:cs typeface="Times"/>
                <a:sym typeface="Times"/>
              </a:rPr>
              <a:t>PROJECTS</a:t>
            </a:r>
            <a:endParaRPr lang="en-US" dirty="0">
              <a:latin typeface="Times"/>
              <a:ea typeface="Times"/>
              <a:cs typeface="Times"/>
              <a:sym typeface="Times"/>
            </a:endParaRPr>
          </a:p>
        </p:txBody>
      </p:sp>
      <p:sp>
        <p:nvSpPr>
          <p:cNvPr id="3" name="Slide Number Placeholder 2"/>
          <p:cNvSpPr>
            <a:spLocks noGrp="1"/>
          </p:cNvSpPr>
          <p:nvPr>
            <p:ph type="sldNum" sz="quarter" idx="12"/>
          </p:nvPr>
        </p:nvSpPr>
        <p:spPr/>
        <p:txBody>
          <a:bodyPr/>
          <a:lstStyle/>
          <a:p>
            <a:fld id="{B31A39DF-61A9-4ACA-B734-536BAC9BE44A}" type="slidenum">
              <a:rPr lang="en-US" smtClean="0"/>
              <a:t>23</a:t>
            </a:fld>
            <a:endParaRPr lang="en-US"/>
          </a:p>
        </p:txBody>
      </p:sp>
    </p:spTree>
    <p:extLst>
      <p:ext uri="{BB962C8B-B14F-4D97-AF65-F5344CB8AC3E}">
        <p14:creationId xmlns:p14="http://schemas.microsoft.com/office/powerpoint/2010/main" val="295760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5122C0-92E9-4F78-97A7-E09E47FA5D82}"/>
              </a:ext>
            </a:extLst>
          </p:cNvPr>
          <p:cNvSpPr txBox="1"/>
          <p:nvPr/>
        </p:nvSpPr>
        <p:spPr>
          <a:xfrm>
            <a:off x="1405734" y="3429001"/>
            <a:ext cx="1929201" cy="1156787"/>
          </a:xfrm>
          <a:prstGeom prst="rect">
            <a:avLst/>
          </a:prstGeom>
        </p:spPr>
        <p:txBody>
          <a:bodyPr vert="horz" lIns="274320" tIns="182880" rIns="274320" bIns="182880" rtlCol="0" anchor="ctr" anchorCtr="1">
            <a:noAutofit/>
          </a:bodyPr>
          <a:lstStyle/>
          <a:p>
            <a:pPr algn="ctr">
              <a:lnSpc>
                <a:spcPct val="90000"/>
              </a:lnSpc>
              <a:spcBef>
                <a:spcPct val="0"/>
              </a:spcBef>
              <a:spcAft>
                <a:spcPts val="600"/>
              </a:spcAft>
            </a:pPr>
            <a:r>
              <a:rPr lang="en-US" sz="1900" cap="all" spc="200" dirty="0">
                <a:solidFill>
                  <a:srgbClr val="002060"/>
                </a:solidFill>
                <a:latin typeface="Times New Roman" panose="02020603050405020304" pitchFamily="18" charset="0"/>
                <a:ea typeface="+mj-ea"/>
                <a:cs typeface="Times New Roman" panose="02020603050405020304" pitchFamily="18" charset="0"/>
              </a:rPr>
              <a:t>The Projects</a:t>
            </a:r>
          </a:p>
        </p:txBody>
      </p:sp>
      <p:pic>
        <p:nvPicPr>
          <p:cNvPr id="2" name="Picture 2" descr="Law Clipart">
            <a:extLst>
              <a:ext uri="{FF2B5EF4-FFF2-40B4-BE49-F238E27FC236}">
                <a16:creationId xmlns:a16="http://schemas.microsoft.com/office/drawing/2014/main" id="{275253C3-A043-49FB-8253-94683F790D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11411" y="2596371"/>
            <a:ext cx="925325" cy="800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CEE497-8604-43C1-BC99-A156A6FBDFD0}"/>
              </a:ext>
            </a:extLst>
          </p:cNvPr>
          <p:cNvSpPr/>
          <p:nvPr/>
        </p:nvSpPr>
        <p:spPr>
          <a:xfrm>
            <a:off x="3314387" y="150124"/>
            <a:ext cx="7210315" cy="646221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Google Shape;122;p1">
            <a:extLst>
              <a:ext uri="{FF2B5EF4-FFF2-40B4-BE49-F238E27FC236}">
                <a16:creationId xmlns:a16="http://schemas.microsoft.com/office/drawing/2014/main" id="{6FE52654-00A3-4736-9FE7-79E5CB603C9B}"/>
              </a:ext>
            </a:extLst>
          </p:cNvPr>
          <p:cNvSpPr txBox="1"/>
          <p:nvPr/>
        </p:nvSpPr>
        <p:spPr>
          <a:xfrm>
            <a:off x="3557369" y="287551"/>
            <a:ext cx="6881379" cy="6324786"/>
          </a:xfrm>
          <a:prstGeom prst="rect">
            <a:avLst/>
          </a:prstGeom>
          <a:noFill/>
          <a:ln>
            <a:noFill/>
          </a:ln>
        </p:spPr>
        <p:txBody>
          <a:bodyPr spcFirstLastPara="1" wrap="square" lIns="68569" tIns="68569" rIns="68569" bIns="68569" anchor="t" anchorCtr="0">
            <a:spAutoFit/>
          </a:bodyPr>
          <a:lstStyle/>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2021:</a:t>
            </a: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Ethical Control of Unmanned Systems: Repeatable Mission Evaluation Through Unmanned Systems Data Strategy for UMAA/RAIL       </a:t>
            </a:r>
          </a:p>
          <a:p>
            <a:pPr>
              <a:lnSpc>
                <a:spcPct val="115000"/>
              </a:lnSpc>
              <a:buClr>
                <a:schemeClr val="dk1"/>
              </a:buClr>
              <a:buSzPts val="1500"/>
            </a:pPr>
            <a:r>
              <a:rPr lang="en-US" sz="1400" dirty="0">
                <a:solidFill>
                  <a:schemeClr val="dk1"/>
                </a:solidFill>
                <a:latin typeface="Times New Roman"/>
                <a:ea typeface="Times New Roman"/>
                <a:cs typeface="Times New Roman"/>
                <a:sym typeface="Times New Roman"/>
              </a:rPr>
              <a:t>Brutzman, Blais, Fletcher / CRUSER</a:t>
            </a:r>
          </a:p>
          <a:p>
            <a:pPr>
              <a:lnSpc>
                <a:spcPct val="115000"/>
              </a:lnSpc>
              <a:buClr>
                <a:schemeClr val="dk1"/>
              </a:buClr>
              <a:buSzPts val="1500"/>
            </a:pPr>
            <a:endParaRPr lang="en-US" sz="1000" b="1" dirty="0">
              <a:solidFill>
                <a:schemeClr val="dk1"/>
              </a:solidFill>
              <a:latin typeface="Times New Roman"/>
              <a:ea typeface="Times New Roman"/>
              <a:cs typeface="Times New Roman"/>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Priority Legal and Policy Issues of Unmanned Systems</a:t>
            </a:r>
            <a:endParaRPr sz="1600" b="1" dirty="0">
              <a:solidFill>
                <a:schemeClr val="dk1"/>
              </a:solidFill>
              <a:latin typeface="Times New Roman"/>
              <a:ea typeface="Times New Roman"/>
              <a:cs typeface="Times New Roman"/>
              <a:sym typeface="Times New Roman"/>
            </a:endParaRP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Hahn, Lesse, DeCocco / CRUSER</a:t>
            </a:r>
            <a:endParaRPr sz="1400" dirty="0">
              <a:solidFill>
                <a:schemeClr val="dk1"/>
              </a:solidFill>
              <a:latin typeface="Times New Roman"/>
              <a:ea typeface="Times New Roman"/>
              <a:cs typeface="Times New Roman"/>
              <a:sym typeface="Times New Roman"/>
            </a:endParaRPr>
          </a:p>
          <a:p>
            <a:pPr>
              <a:lnSpc>
                <a:spcPct val="115000"/>
              </a:lnSpc>
              <a:buClr>
                <a:schemeClr val="dk1"/>
              </a:buClr>
              <a:buSzPts val="800"/>
            </a:pPr>
            <a:endParaRPr sz="1000" dirty="0">
              <a:solidFill>
                <a:schemeClr val="dk1"/>
              </a:solidFill>
              <a:latin typeface="Times New Roman"/>
              <a:ea typeface="Times New Roman"/>
              <a:cs typeface="Times New Roman"/>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Formation, Implementation, and Verification of Requirements for Human-Autonomy Teaming</a:t>
            </a:r>
            <a:endParaRPr sz="1600" b="1" dirty="0">
              <a:solidFill>
                <a:schemeClr val="dk1"/>
              </a:solidFill>
              <a:latin typeface="Times New Roman"/>
              <a:ea typeface="Times New Roman"/>
              <a:cs typeface="Times New Roman"/>
              <a:sym typeface="Times New Roman"/>
            </a:endParaRP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Van Bossuyt, Weger, Semmens, Fletcher, Mesmer, </a:t>
            </a:r>
            <a:r>
              <a:rPr lang="en-US" sz="1400" dirty="0" err="1">
                <a:solidFill>
                  <a:schemeClr val="dk1"/>
                </a:solidFill>
                <a:latin typeface="Times New Roman"/>
                <a:ea typeface="Times New Roman"/>
                <a:cs typeface="Times New Roman"/>
                <a:sym typeface="Times New Roman"/>
              </a:rPr>
              <a:t>Tenhundfeld</a:t>
            </a:r>
            <a:r>
              <a:rPr lang="en-US" sz="1400" dirty="0">
                <a:solidFill>
                  <a:schemeClr val="dk1"/>
                </a:solidFill>
                <a:latin typeface="Times New Roman"/>
                <a:ea typeface="Times New Roman"/>
                <a:cs typeface="Times New Roman"/>
                <a:sym typeface="Times New Roman"/>
              </a:rPr>
              <a:t>, Jones / CRUSER</a:t>
            </a:r>
            <a:endParaRPr sz="1400" dirty="0">
              <a:solidFill>
                <a:schemeClr val="dk1"/>
              </a:solidFill>
              <a:latin typeface="Times New Roman"/>
              <a:ea typeface="Times New Roman"/>
              <a:cs typeface="Times New Roman"/>
              <a:sym typeface="Times New Roman"/>
            </a:endParaRPr>
          </a:p>
          <a:p>
            <a:pPr>
              <a:lnSpc>
                <a:spcPct val="115000"/>
              </a:lnSpc>
              <a:buClr>
                <a:schemeClr val="dk1"/>
              </a:buClr>
              <a:buSzPts val="800"/>
            </a:pPr>
            <a:endParaRPr sz="1000" b="1" dirty="0">
              <a:solidFill>
                <a:schemeClr val="dk1"/>
              </a:solidFill>
              <a:latin typeface="Times New Roman"/>
              <a:ea typeface="Times New Roman"/>
              <a:cs typeface="Times New Roman"/>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TTCP AI Strategic Challenge: Law/Ethics Theme Team</a:t>
            </a:r>
            <a:endParaRPr sz="1600" b="1" dirty="0">
              <a:solidFill>
                <a:schemeClr val="dk1"/>
              </a:solidFill>
              <a:latin typeface="Times New Roman"/>
              <a:ea typeface="Times New Roman"/>
              <a:cs typeface="Times New Roman"/>
              <a:sym typeface="Times New Roman"/>
            </a:endParaRP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Choinski, Palmer, international partners / OSD OUSD R-E </a:t>
            </a:r>
            <a:endParaRPr sz="1400" dirty="0">
              <a:solidFill>
                <a:schemeClr val="dk1"/>
              </a:solidFill>
              <a:latin typeface="Times New Roman"/>
              <a:ea typeface="Times New Roman"/>
              <a:cs typeface="Times New Roman"/>
              <a:sym typeface="Times New Roman"/>
            </a:endParaRPr>
          </a:p>
          <a:p>
            <a:pPr>
              <a:lnSpc>
                <a:spcPct val="115000"/>
              </a:lnSpc>
              <a:buClr>
                <a:schemeClr val="dk1"/>
              </a:buClr>
              <a:buSzPts val="800"/>
            </a:pPr>
            <a:endParaRPr lang="en-US" sz="1000" dirty="0">
              <a:solidFill>
                <a:schemeClr val="dk1"/>
              </a:solidFill>
              <a:latin typeface="Times New Roman"/>
              <a:ea typeface="Times New Roman"/>
              <a:cs typeface="Times New Roman"/>
              <a:sym typeface="Times New Roman"/>
            </a:endParaRPr>
          </a:p>
          <a:p>
            <a:pPr>
              <a:lnSpc>
                <a:spcPct val="115000"/>
              </a:lnSpc>
              <a:buClr>
                <a:schemeClr val="dk1"/>
              </a:buClr>
              <a:buSzPts val="800"/>
            </a:pPr>
            <a:r>
              <a:rPr lang="en-US" sz="1600" b="1" dirty="0">
                <a:solidFill>
                  <a:schemeClr val="dk1"/>
                </a:solidFill>
                <a:latin typeface="Times New Roman"/>
                <a:ea typeface="Times New Roman"/>
                <a:cs typeface="Times New Roman"/>
                <a:sym typeface="Times New Roman"/>
              </a:rPr>
              <a:t>2022:</a:t>
            </a: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Advancing Clarity: Analysis of </a:t>
            </a:r>
            <a:r>
              <a:rPr lang="en-US" sz="1600" b="1" dirty="0" err="1">
                <a:solidFill>
                  <a:schemeClr val="dk1"/>
                </a:solidFill>
                <a:latin typeface="Times New Roman"/>
                <a:ea typeface="Times New Roman"/>
                <a:cs typeface="Times New Roman"/>
                <a:sym typeface="Times New Roman"/>
              </a:rPr>
              <a:t>UxS</a:t>
            </a:r>
            <a:r>
              <a:rPr lang="en-US" sz="1600" b="1" dirty="0">
                <a:solidFill>
                  <a:schemeClr val="dk1"/>
                </a:solidFill>
                <a:latin typeface="Times New Roman"/>
                <a:ea typeface="Times New Roman"/>
                <a:cs typeface="Times New Roman"/>
                <a:sym typeface="Times New Roman"/>
              </a:rPr>
              <a:t> Legal Questions</a:t>
            </a: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Hahn, Lesse / CRUSER</a:t>
            </a:r>
          </a:p>
          <a:p>
            <a:pPr>
              <a:lnSpc>
                <a:spcPct val="115000"/>
              </a:lnSpc>
              <a:buClr>
                <a:schemeClr val="dk1"/>
              </a:buClr>
              <a:buSzPts val="800"/>
            </a:pPr>
            <a:endParaRPr lang="en-US" sz="1000" dirty="0">
              <a:solidFill>
                <a:schemeClr val="dk1"/>
              </a:solidFill>
              <a:latin typeface="Times New Roman"/>
              <a:ea typeface="Times New Roman"/>
              <a:cs typeface="Times New Roman"/>
              <a:sym typeface="Times New Roman"/>
            </a:endParaRPr>
          </a:p>
          <a:p>
            <a:r>
              <a:rPr lang="en-US" sz="1600" b="1" dirty="0">
                <a:solidFill>
                  <a:srgbClr val="000000"/>
                </a:solidFill>
                <a:latin typeface="Times New Roman" panose="02020603050405020304" pitchFamily="18" charset="0"/>
                <a:cs typeface="Times New Roman" panose="02020603050405020304" pitchFamily="18" charset="0"/>
              </a:rPr>
              <a:t>Interactive Synthetic Environment (ISE) to Evaluate Zero-Carbon UAS Launch Platforms in the Arctic </a:t>
            </a:r>
          </a:p>
          <a:p>
            <a:r>
              <a:rPr lang="en-US" sz="1400" dirty="0">
                <a:solidFill>
                  <a:schemeClr val="dk1"/>
                </a:solidFill>
                <a:latin typeface="Times New Roman"/>
                <a:ea typeface="Times New Roman"/>
                <a:cs typeface="Times New Roman"/>
                <a:sym typeface="Times New Roman"/>
              </a:rPr>
              <a:t>Dew, Balogh, Fitzpatrick, Fletcher, Lesse / CRUSER</a:t>
            </a:r>
          </a:p>
          <a:p>
            <a:endParaRPr lang="en-US" sz="10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TTCP AI Strategic Challenge: Law/Ethics Theme Team</a:t>
            </a: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Palmer, international partners / OSD OUSD R-E </a:t>
            </a:r>
          </a:p>
        </p:txBody>
      </p:sp>
      <p:sp>
        <p:nvSpPr>
          <p:cNvPr id="23" name="Arrow: Right 22">
            <a:extLst>
              <a:ext uri="{FF2B5EF4-FFF2-40B4-BE49-F238E27FC236}">
                <a16:creationId xmlns:a16="http://schemas.microsoft.com/office/drawing/2014/main" id="{DFF29317-5BAF-4F22-8C1E-1C3B560C093C}"/>
              </a:ext>
            </a:extLst>
          </p:cNvPr>
          <p:cNvSpPr/>
          <p:nvPr/>
        </p:nvSpPr>
        <p:spPr>
          <a:xfrm>
            <a:off x="2088010" y="798394"/>
            <a:ext cx="925325" cy="30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B9415CAC-1038-4B8C-895F-E24713DDF072}"/>
              </a:ext>
            </a:extLst>
          </p:cNvPr>
          <p:cNvSpPr/>
          <p:nvPr/>
        </p:nvSpPr>
        <p:spPr>
          <a:xfrm>
            <a:off x="2090923" y="1697383"/>
            <a:ext cx="925325" cy="30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DB3C71A-F050-4B01-9A89-F65E76C149AA}"/>
              </a:ext>
            </a:extLst>
          </p:cNvPr>
          <p:cNvSpPr/>
          <p:nvPr/>
        </p:nvSpPr>
        <p:spPr>
          <a:xfrm>
            <a:off x="2088010" y="4357071"/>
            <a:ext cx="925325" cy="30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31A39DF-61A9-4ACA-B734-536BAC9BE44A}" type="slidenum">
              <a:rPr lang="en-US" smtClean="0"/>
              <a:t>24</a:t>
            </a:fld>
            <a:endParaRPr lang="en-US"/>
          </a:p>
        </p:txBody>
      </p:sp>
    </p:spTree>
    <p:extLst>
      <p:ext uri="{BB962C8B-B14F-4D97-AF65-F5344CB8AC3E}">
        <p14:creationId xmlns:p14="http://schemas.microsoft.com/office/powerpoint/2010/main" val="6742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title"/>
          </p:nvPr>
        </p:nvSpPr>
        <p:spPr>
          <a:xfrm>
            <a:off x="3197352" y="192437"/>
            <a:ext cx="5797296" cy="89154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vert="horz" wrap="square" lIns="137156" tIns="137156" rIns="137156" bIns="137156" rtlCol="0" anchor="ctr" anchorCtr="0">
            <a:normAutofit/>
          </a:bodyPr>
          <a:lstStyle/>
          <a:p>
            <a:pPr>
              <a:spcBef>
                <a:spcPts val="0"/>
              </a:spcBef>
              <a:buClr>
                <a:srgbClr val="262626"/>
              </a:buClr>
              <a:buSzPts val="2800"/>
            </a:pPr>
            <a:r>
              <a:rPr lang="en-US" cap="none" dirty="0">
                <a:solidFill>
                  <a:srgbClr val="262626"/>
                </a:solidFill>
                <a:latin typeface="Times"/>
                <a:ea typeface="Times"/>
                <a:cs typeface="Times"/>
                <a:sym typeface="Times"/>
              </a:rPr>
              <a:t>SCENARIOS</a:t>
            </a:r>
            <a:endParaRPr dirty="0">
              <a:latin typeface="Times"/>
              <a:ea typeface="Times"/>
              <a:cs typeface="Times"/>
              <a:sym typeface="Times"/>
            </a:endParaRPr>
          </a:p>
        </p:txBody>
      </p:sp>
      <p:grpSp>
        <p:nvGrpSpPr>
          <p:cNvPr id="3" name="Group 2">
            <a:extLst>
              <a:ext uri="{FF2B5EF4-FFF2-40B4-BE49-F238E27FC236}">
                <a16:creationId xmlns:a16="http://schemas.microsoft.com/office/drawing/2014/main" id="{C2AC3F8B-11FF-4FC4-A20E-AEFDE30244CD}"/>
              </a:ext>
            </a:extLst>
          </p:cNvPr>
          <p:cNvGrpSpPr/>
          <p:nvPr/>
        </p:nvGrpSpPr>
        <p:grpSpPr>
          <a:xfrm>
            <a:off x="1596924" y="3814676"/>
            <a:ext cx="4459727" cy="2714463"/>
            <a:chOff x="796671" y="1652778"/>
            <a:chExt cx="7550658" cy="3552444"/>
          </a:xfrm>
        </p:grpSpPr>
        <p:sp>
          <p:nvSpPr>
            <p:cNvPr id="146" name="Google Shape;146;p4"/>
            <p:cNvSpPr/>
            <p:nvPr/>
          </p:nvSpPr>
          <p:spPr>
            <a:xfrm>
              <a:off x="937260" y="1793367"/>
              <a:ext cx="7269480" cy="3271266"/>
            </a:xfrm>
            <a:prstGeom prst="rect">
              <a:avLst/>
            </a:prstGeom>
            <a:solidFill>
              <a:srgbClr val="FFFFFF"/>
            </a:solidFill>
            <a:ln>
              <a:noFill/>
            </a:ln>
          </p:spPr>
          <p:txBody>
            <a:bodyPr spcFirstLastPara="1" wrap="square" lIns="68569" tIns="34275" rIns="68569" bIns="34275" anchor="ctr" anchorCtr="0">
              <a:noAutofit/>
            </a:bodyPr>
            <a:lstStyle/>
            <a:p>
              <a:pPr algn="ctr">
                <a:buClr>
                  <a:schemeClr val="dk1"/>
                </a:buClr>
                <a:buSzPts val="1800"/>
              </a:pPr>
              <a:endParaRPr sz="1350" dirty="0">
                <a:solidFill>
                  <a:schemeClr val="lt1"/>
                </a:solidFill>
                <a:latin typeface="Arial"/>
                <a:ea typeface="Arial"/>
                <a:cs typeface="Arial"/>
                <a:sym typeface="Arial"/>
              </a:endParaRPr>
            </a:p>
          </p:txBody>
        </p:sp>
        <p:sp>
          <p:nvSpPr>
            <p:cNvPr id="147" name="Google Shape;147;p4"/>
            <p:cNvSpPr/>
            <p:nvPr/>
          </p:nvSpPr>
          <p:spPr>
            <a:xfrm>
              <a:off x="796671" y="165277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chemeClr val="lt1"/>
                </a:solidFill>
                <a:latin typeface="Arial"/>
                <a:ea typeface="Arial"/>
                <a:cs typeface="Arial"/>
                <a:sym typeface="Arial"/>
              </a:endParaRPr>
            </a:p>
          </p:txBody>
        </p:sp>
        <p:sp>
          <p:nvSpPr>
            <p:cNvPr id="149" name="Google Shape;149;p4"/>
            <p:cNvSpPr txBox="1"/>
            <p:nvPr/>
          </p:nvSpPr>
          <p:spPr>
            <a:xfrm>
              <a:off x="1100605" y="2239942"/>
              <a:ext cx="6961920" cy="2621123"/>
            </a:xfrm>
            <a:prstGeom prst="rect">
              <a:avLst/>
            </a:prstGeom>
            <a:noFill/>
            <a:ln>
              <a:noFill/>
            </a:ln>
          </p:spPr>
          <p:txBody>
            <a:bodyPr spcFirstLastPara="1" wrap="square" lIns="68569" tIns="34275" rIns="68569" bIns="34275" anchor="t" anchorCtr="0">
              <a:normAutofit/>
            </a:bodyPr>
            <a:lstStyle/>
            <a:p>
              <a:pPr marL="342900">
                <a:lnSpc>
                  <a:spcPct val="150000"/>
                </a:lnSpc>
                <a:spcBef>
                  <a:spcPts val="750"/>
                </a:spcBef>
              </a:pPr>
              <a:r>
                <a:rPr lang="en-US" b="1" dirty="0">
                  <a:solidFill>
                    <a:schemeClr val="dk1"/>
                  </a:solidFill>
                  <a:latin typeface="Times"/>
                  <a:ea typeface="Times"/>
                  <a:cs typeface="Times"/>
                  <a:sym typeface="Times"/>
                </a:rPr>
                <a:t>WHAT ARE THE LEGAL REQUIREMENTS FOR AS/</a:t>
              </a:r>
              <a:r>
                <a:rPr lang="en-US" b="1" dirty="0" err="1">
                  <a:solidFill>
                    <a:schemeClr val="dk1"/>
                  </a:solidFill>
                  <a:latin typeface="Times"/>
                  <a:ea typeface="Times"/>
                  <a:cs typeface="Times"/>
                  <a:sym typeface="Times"/>
                </a:rPr>
                <a:t>UxS</a:t>
              </a:r>
              <a:r>
                <a:rPr lang="en-US" b="1" dirty="0">
                  <a:solidFill>
                    <a:schemeClr val="dk1"/>
                  </a:solidFill>
                  <a:latin typeface="Times"/>
                  <a:ea typeface="Times"/>
                  <a:cs typeface="Times"/>
                  <a:sym typeface="Times"/>
                </a:rPr>
                <a:t> TO OPERATE IN INTERNATIONAL WATERS AND EEZS? </a:t>
              </a:r>
              <a:endParaRPr dirty="0">
                <a:solidFill>
                  <a:schemeClr val="dk1"/>
                </a:solidFill>
                <a:latin typeface="Times"/>
                <a:ea typeface="Times"/>
                <a:cs typeface="Times"/>
                <a:sym typeface="Times"/>
              </a:endParaRPr>
            </a:p>
            <a:p>
              <a:pPr indent="133350">
                <a:lnSpc>
                  <a:spcPct val="150000"/>
                </a:lnSpc>
                <a:spcBef>
                  <a:spcPts val="750"/>
                </a:spcBef>
                <a:buClr>
                  <a:schemeClr val="accent2"/>
                </a:buClr>
                <a:buSzPct val="108108"/>
              </a:pPr>
              <a:endParaRPr dirty="0">
                <a:solidFill>
                  <a:schemeClr val="dk1"/>
                </a:solidFill>
                <a:latin typeface="Times"/>
                <a:ea typeface="Times"/>
                <a:cs typeface="Times"/>
                <a:sym typeface="Times"/>
              </a:endParaRPr>
            </a:p>
          </p:txBody>
        </p:sp>
      </p:grpSp>
      <p:grpSp>
        <p:nvGrpSpPr>
          <p:cNvPr id="9" name="Group 8">
            <a:extLst>
              <a:ext uri="{FF2B5EF4-FFF2-40B4-BE49-F238E27FC236}">
                <a16:creationId xmlns:a16="http://schemas.microsoft.com/office/drawing/2014/main" id="{4D54DDF5-AD29-468D-9AEF-F771A952C526}"/>
              </a:ext>
            </a:extLst>
          </p:cNvPr>
          <p:cNvGrpSpPr/>
          <p:nvPr/>
        </p:nvGrpSpPr>
        <p:grpSpPr>
          <a:xfrm>
            <a:off x="6145299" y="3814675"/>
            <a:ext cx="5000117" cy="2714463"/>
            <a:chOff x="796671" y="1652778"/>
            <a:chExt cx="7550658" cy="3552444"/>
          </a:xfrm>
        </p:grpSpPr>
        <p:sp>
          <p:nvSpPr>
            <p:cNvPr id="10" name="Google Shape;146;p4">
              <a:extLst>
                <a:ext uri="{FF2B5EF4-FFF2-40B4-BE49-F238E27FC236}">
                  <a16:creationId xmlns:a16="http://schemas.microsoft.com/office/drawing/2014/main" id="{93D546D6-5E13-4175-A399-E794EB47DE9C}"/>
                </a:ext>
              </a:extLst>
            </p:cNvPr>
            <p:cNvSpPr/>
            <p:nvPr/>
          </p:nvSpPr>
          <p:spPr>
            <a:xfrm>
              <a:off x="937260" y="1793367"/>
              <a:ext cx="7269480" cy="3271266"/>
            </a:xfrm>
            <a:prstGeom prst="rect">
              <a:avLst/>
            </a:prstGeom>
            <a:solidFill>
              <a:srgbClr val="FFFFFF"/>
            </a:solidFill>
            <a:ln>
              <a:noFill/>
            </a:ln>
          </p:spPr>
          <p:txBody>
            <a:bodyPr spcFirstLastPara="1" wrap="square" lIns="68569" tIns="34275" rIns="68569" bIns="34275" anchor="ctr" anchorCtr="0">
              <a:noAutofit/>
            </a:bodyPr>
            <a:lstStyle/>
            <a:p>
              <a:pPr algn="ctr">
                <a:buClr>
                  <a:schemeClr val="dk1"/>
                </a:buClr>
                <a:buSzPts val="1800"/>
              </a:pPr>
              <a:endParaRPr sz="1600">
                <a:solidFill>
                  <a:schemeClr val="lt1"/>
                </a:solidFill>
                <a:latin typeface="Arial"/>
                <a:ea typeface="Arial"/>
                <a:cs typeface="Arial"/>
                <a:sym typeface="Arial"/>
              </a:endParaRPr>
            </a:p>
          </p:txBody>
        </p:sp>
        <p:sp>
          <p:nvSpPr>
            <p:cNvPr id="11" name="Google Shape;147;p4">
              <a:extLst>
                <a:ext uri="{FF2B5EF4-FFF2-40B4-BE49-F238E27FC236}">
                  <a16:creationId xmlns:a16="http://schemas.microsoft.com/office/drawing/2014/main" id="{F1AA3020-4665-4F53-B28F-FA0D05FE9B61}"/>
                </a:ext>
              </a:extLst>
            </p:cNvPr>
            <p:cNvSpPr/>
            <p:nvPr/>
          </p:nvSpPr>
          <p:spPr>
            <a:xfrm>
              <a:off x="796671" y="165277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600">
                <a:solidFill>
                  <a:schemeClr val="lt1"/>
                </a:solidFill>
                <a:latin typeface="Arial"/>
                <a:ea typeface="Arial"/>
                <a:cs typeface="Arial"/>
                <a:sym typeface="Arial"/>
              </a:endParaRPr>
            </a:p>
          </p:txBody>
        </p:sp>
        <p:sp>
          <p:nvSpPr>
            <p:cNvPr id="12" name="Google Shape;149;p4">
              <a:extLst>
                <a:ext uri="{FF2B5EF4-FFF2-40B4-BE49-F238E27FC236}">
                  <a16:creationId xmlns:a16="http://schemas.microsoft.com/office/drawing/2014/main" id="{ACA2EEB5-B41F-4384-9E04-F26104F4527D}"/>
                </a:ext>
              </a:extLst>
            </p:cNvPr>
            <p:cNvSpPr txBox="1"/>
            <p:nvPr/>
          </p:nvSpPr>
          <p:spPr>
            <a:xfrm>
              <a:off x="1100605" y="2239942"/>
              <a:ext cx="6961920" cy="2621123"/>
            </a:xfrm>
            <a:prstGeom prst="rect">
              <a:avLst/>
            </a:prstGeom>
            <a:noFill/>
            <a:ln>
              <a:noFill/>
            </a:ln>
          </p:spPr>
          <p:txBody>
            <a:bodyPr spcFirstLastPara="1" wrap="square" lIns="68569" tIns="34275" rIns="68569" bIns="34275" anchor="t" anchorCtr="0">
              <a:normAutofit/>
            </a:bodyPr>
            <a:lstStyle/>
            <a:p>
              <a:pPr marL="342900">
                <a:lnSpc>
                  <a:spcPct val="150000"/>
                </a:lnSpc>
                <a:spcBef>
                  <a:spcPts val="750"/>
                </a:spcBef>
              </a:pPr>
              <a:r>
                <a:rPr lang="en-US" sz="1900" b="1" dirty="0">
                  <a:solidFill>
                    <a:schemeClr val="dk1"/>
                  </a:solidFill>
                  <a:latin typeface="Times"/>
                  <a:ea typeface="Times"/>
                  <a:cs typeface="Times"/>
                  <a:sym typeface="Times"/>
                </a:rPr>
                <a:t>WHAT ARE THE LEGAL CONSIDERATIONS FOR AS/</a:t>
              </a:r>
              <a:r>
                <a:rPr lang="en-US" sz="1900" b="1" dirty="0" err="1">
                  <a:solidFill>
                    <a:schemeClr val="dk1"/>
                  </a:solidFill>
                  <a:latin typeface="Times"/>
                  <a:ea typeface="Times"/>
                  <a:cs typeface="Times"/>
                  <a:sym typeface="Times"/>
                </a:rPr>
                <a:t>UxS</a:t>
              </a:r>
              <a:r>
                <a:rPr lang="en-US" sz="1900" b="1" dirty="0">
                  <a:solidFill>
                    <a:schemeClr val="dk1"/>
                  </a:solidFill>
                  <a:latin typeface="Times"/>
                  <a:ea typeface="Times"/>
                  <a:cs typeface="Times"/>
                  <a:sym typeface="Times"/>
                </a:rPr>
                <a:t> IN THE U.S. IN AREAS OF OVERLAPPING JURISDICTIONS? </a:t>
              </a:r>
              <a:endParaRPr sz="1900" dirty="0">
                <a:solidFill>
                  <a:schemeClr val="dk1"/>
                </a:solidFill>
                <a:latin typeface="Times"/>
                <a:ea typeface="Times"/>
                <a:cs typeface="Times"/>
                <a:sym typeface="Times"/>
              </a:endParaRPr>
            </a:p>
            <a:p>
              <a:pPr indent="133350">
                <a:lnSpc>
                  <a:spcPct val="150000"/>
                </a:lnSpc>
                <a:spcBef>
                  <a:spcPts val="750"/>
                </a:spcBef>
                <a:buClr>
                  <a:schemeClr val="accent2"/>
                </a:buClr>
                <a:buSzPct val="108108"/>
              </a:pPr>
              <a:endParaRPr dirty="0">
                <a:solidFill>
                  <a:schemeClr val="dk1"/>
                </a:solidFill>
                <a:latin typeface="Times"/>
                <a:ea typeface="Times"/>
                <a:cs typeface="Times"/>
                <a:sym typeface="Times"/>
              </a:endParaRPr>
            </a:p>
          </p:txBody>
        </p:sp>
      </p:grpSp>
      <p:pic>
        <p:nvPicPr>
          <p:cNvPr id="1028" name="Picture 4" descr="Monterey Bay Map | Bluewater Maps">
            <a:extLst>
              <a:ext uri="{FF2B5EF4-FFF2-40B4-BE49-F238E27FC236}">
                <a16:creationId xmlns:a16="http://schemas.microsoft.com/office/drawing/2014/main" id="{0678E768-6DA2-4BA2-9238-EC990DD0A4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0" t="13921" r="11230" b="16242"/>
          <a:stretch/>
        </p:blipFill>
        <p:spPr bwMode="auto">
          <a:xfrm>
            <a:off x="7350869" y="1425210"/>
            <a:ext cx="2048584" cy="2218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orges Bank - Wikipedia">
            <a:extLst>
              <a:ext uri="{FF2B5EF4-FFF2-40B4-BE49-F238E27FC236}">
                <a16:creationId xmlns:a16="http://schemas.microsoft.com/office/drawing/2014/main" id="{77662C1A-C276-450A-BC08-7AE9E849D7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311" y="1414896"/>
            <a:ext cx="2142950" cy="2228996"/>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95;p8">
            <a:extLst>
              <a:ext uri="{FF2B5EF4-FFF2-40B4-BE49-F238E27FC236}">
                <a16:creationId xmlns:a16="http://schemas.microsoft.com/office/drawing/2014/main" id="{13823B3A-BDC2-48A5-B264-1D0B193E8D84}"/>
              </a:ext>
            </a:extLst>
          </p:cNvPr>
          <p:cNvPicPr preferRelativeResize="0"/>
          <p:nvPr/>
        </p:nvPicPr>
        <p:blipFill rotWithShape="1">
          <a:blip r:embed="rId5">
            <a:alphaModFix/>
          </a:blip>
          <a:srcRect l="12707" t="22300" r="4755"/>
          <a:stretch/>
        </p:blipFill>
        <p:spPr>
          <a:xfrm>
            <a:off x="5130646" y="2033188"/>
            <a:ext cx="2029305" cy="1375860"/>
          </a:xfrm>
          <a:prstGeom prst="rect">
            <a:avLst/>
          </a:prstGeom>
          <a:solidFill>
            <a:schemeClr val="lt1"/>
          </a:solidFill>
          <a:ln>
            <a:noFill/>
          </a:ln>
        </p:spPr>
      </p:pic>
      <p:sp>
        <p:nvSpPr>
          <p:cNvPr id="14" name="Google Shape;196;p8">
            <a:extLst>
              <a:ext uri="{FF2B5EF4-FFF2-40B4-BE49-F238E27FC236}">
                <a16:creationId xmlns:a16="http://schemas.microsoft.com/office/drawing/2014/main" id="{9DA11C51-673B-4932-95AF-78F60754A07D}"/>
              </a:ext>
            </a:extLst>
          </p:cNvPr>
          <p:cNvSpPr txBox="1"/>
          <p:nvPr/>
        </p:nvSpPr>
        <p:spPr>
          <a:xfrm>
            <a:off x="5591523" y="1627562"/>
            <a:ext cx="1066084" cy="27696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algn="ctr"/>
            <a:r>
              <a:rPr lang="en-US" sz="1350" b="1" dirty="0">
                <a:solidFill>
                  <a:schemeClr val="dk1"/>
                </a:solidFill>
                <a:latin typeface="Times"/>
                <a:ea typeface="Times"/>
                <a:cs typeface="Times"/>
                <a:sym typeface="Times"/>
              </a:rPr>
              <a:t>Luke</a:t>
            </a:r>
            <a:r>
              <a:rPr lang="en-US" sz="1350" dirty="0">
                <a:solidFill>
                  <a:schemeClr val="dk1"/>
                </a:solidFill>
                <a:latin typeface="Times"/>
                <a:ea typeface="Times"/>
                <a:cs typeface="Times"/>
                <a:sym typeface="Times"/>
              </a:rPr>
              <a:t> </a:t>
            </a:r>
            <a:endParaRPr sz="1350" dirty="0">
              <a:latin typeface="Times"/>
              <a:ea typeface="Times"/>
              <a:cs typeface="Times"/>
              <a:sym typeface="Times"/>
            </a:endParaRPr>
          </a:p>
        </p:txBody>
      </p:sp>
      <p:sp>
        <p:nvSpPr>
          <p:cNvPr id="15" name="Google Shape;197;p8">
            <a:extLst>
              <a:ext uri="{FF2B5EF4-FFF2-40B4-BE49-F238E27FC236}">
                <a16:creationId xmlns:a16="http://schemas.microsoft.com/office/drawing/2014/main" id="{732C7DB5-019D-438D-B631-293FDAAF2CCC}"/>
              </a:ext>
            </a:extLst>
          </p:cNvPr>
          <p:cNvSpPr txBox="1"/>
          <p:nvPr/>
        </p:nvSpPr>
        <p:spPr>
          <a:xfrm>
            <a:off x="6512466" y="3415684"/>
            <a:ext cx="879869" cy="196177"/>
          </a:xfrm>
          <a:prstGeom prst="rect">
            <a:avLst/>
          </a:prstGeom>
          <a:noFill/>
          <a:ln>
            <a:noFill/>
          </a:ln>
        </p:spPr>
        <p:txBody>
          <a:bodyPr spcFirstLastPara="1" wrap="square" lIns="68569" tIns="34275" rIns="68569" bIns="34275" anchor="t" anchorCtr="0">
            <a:spAutoFit/>
          </a:bodyPr>
          <a:lstStyle/>
          <a:p>
            <a:r>
              <a:rPr lang="en-US" sz="825" dirty="0">
                <a:solidFill>
                  <a:schemeClr val="dk1"/>
                </a:solidFill>
                <a:latin typeface="Times"/>
                <a:ea typeface="Times"/>
                <a:cs typeface="Times"/>
                <a:sym typeface="Times"/>
              </a:rPr>
              <a:t>USNI News</a:t>
            </a:r>
            <a:endParaRPr sz="1350" dirty="0">
              <a:latin typeface="Times"/>
              <a:ea typeface="Times"/>
              <a:cs typeface="Times"/>
              <a:sym typeface="Times"/>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25</a:t>
            </a:fld>
            <a:endParaRPr lang="en-US"/>
          </a:p>
        </p:txBody>
      </p:sp>
    </p:spTree>
    <p:extLst>
      <p:ext uri="{BB962C8B-B14F-4D97-AF65-F5344CB8AC3E}">
        <p14:creationId xmlns:p14="http://schemas.microsoft.com/office/powerpoint/2010/main" val="4015828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subTitle" idx="1"/>
          </p:nvPr>
        </p:nvSpPr>
        <p:spPr>
          <a:xfrm>
            <a:off x="3545397" y="4121659"/>
            <a:ext cx="5101209" cy="929921"/>
          </a:xfrm>
          <a:prstGeom prst="rect">
            <a:avLst/>
          </a:prstGeom>
          <a:noFill/>
          <a:ln>
            <a:noFill/>
          </a:ln>
        </p:spPr>
        <p:txBody>
          <a:bodyPr spcFirstLastPara="1" vert="horz" wrap="square" lIns="68569" tIns="34275" rIns="68569" bIns="34275" rtlCol="0" anchor="t" anchorCtr="0">
            <a:normAutofit/>
          </a:bodyPr>
          <a:lstStyle/>
          <a:p>
            <a:pPr>
              <a:spcBef>
                <a:spcPts val="0"/>
              </a:spcBef>
              <a:buSzPts val="2000"/>
            </a:pPr>
            <a:endParaRPr/>
          </a:p>
        </p:txBody>
      </p:sp>
      <p:pic>
        <p:nvPicPr>
          <p:cNvPr id="205" name="Google Shape;205;p9"/>
          <p:cNvPicPr preferRelativeResize="0"/>
          <p:nvPr/>
        </p:nvPicPr>
        <p:blipFill rotWithShape="1">
          <a:blip r:embed="rId3">
            <a:alphaModFix/>
          </a:blip>
          <a:srcRect l="476" t="696" r="337" b="1245"/>
          <a:stretch/>
        </p:blipFill>
        <p:spPr>
          <a:xfrm>
            <a:off x="1524000" y="857242"/>
            <a:ext cx="9144000" cy="5187463"/>
          </a:xfrm>
          <a:prstGeom prst="rect">
            <a:avLst/>
          </a:prstGeom>
          <a:noFill/>
          <a:ln>
            <a:noFill/>
          </a:ln>
        </p:spPr>
      </p:pic>
      <p:sp>
        <p:nvSpPr>
          <p:cNvPr id="206" name="Google Shape;206;p9"/>
          <p:cNvSpPr txBox="1"/>
          <p:nvPr/>
        </p:nvSpPr>
        <p:spPr>
          <a:xfrm>
            <a:off x="1574176" y="907881"/>
            <a:ext cx="2958525" cy="639225"/>
          </a:xfrm>
          <a:prstGeom prst="rect">
            <a:avLst/>
          </a:prstGeom>
          <a:solidFill>
            <a:srgbClr val="FFFFFF"/>
          </a:solidFill>
          <a:ln w="38100" cap="sq" cmpd="sng">
            <a:solidFill>
              <a:srgbClr val="404040"/>
            </a:solidFill>
            <a:prstDash val="solid"/>
            <a:miter lim="800000"/>
            <a:headEnd type="none" w="sm" len="sm"/>
            <a:tailEnd type="none" w="sm" len="sm"/>
          </a:ln>
        </p:spPr>
        <p:txBody>
          <a:bodyPr spcFirstLastPara="1" wrap="square" lIns="205725" tIns="137156" rIns="205725" bIns="137156" anchor="ctr" anchorCtr="1">
            <a:noAutofit/>
          </a:bodyPr>
          <a:lstStyle/>
          <a:p>
            <a:pPr algn="ctr">
              <a:lnSpc>
                <a:spcPct val="90000"/>
              </a:lnSpc>
              <a:buClr>
                <a:srgbClr val="262626"/>
              </a:buClr>
              <a:buSzPts val="1800"/>
            </a:pPr>
            <a:r>
              <a:rPr lang="en-US" sz="2400" dirty="0">
                <a:solidFill>
                  <a:srgbClr val="262626"/>
                </a:solidFill>
                <a:latin typeface="Times"/>
                <a:ea typeface="Times"/>
                <a:cs typeface="Times"/>
                <a:sym typeface="Times"/>
              </a:rPr>
              <a:t>Scenario 1</a:t>
            </a:r>
            <a:endParaRPr sz="2400" dirty="0">
              <a:latin typeface="Times"/>
              <a:ea typeface="Times"/>
              <a:cs typeface="Times"/>
              <a:sym typeface="Times"/>
            </a:endParaRPr>
          </a:p>
        </p:txBody>
      </p:sp>
    </p:spTree>
    <p:extLst>
      <p:ext uri="{BB962C8B-B14F-4D97-AF65-F5344CB8AC3E}">
        <p14:creationId xmlns:p14="http://schemas.microsoft.com/office/powerpoint/2010/main" val="2987964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1"/>
          <p:cNvSpPr txBox="1"/>
          <p:nvPr/>
        </p:nvSpPr>
        <p:spPr>
          <a:xfrm>
            <a:off x="2031625" y="1370253"/>
            <a:ext cx="3037779" cy="43855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algn="ctr">
              <a:buClr>
                <a:schemeClr val="dk1"/>
              </a:buClr>
              <a:buSzPts val="3200"/>
            </a:pPr>
            <a:r>
              <a:rPr lang="en-US" sz="2400" dirty="0">
                <a:solidFill>
                  <a:schemeClr val="dk1"/>
                </a:solidFill>
                <a:latin typeface="Times"/>
                <a:ea typeface="Times"/>
                <a:cs typeface="Times"/>
                <a:sym typeface="Times"/>
              </a:rPr>
              <a:t>Scenario 2</a:t>
            </a:r>
            <a:endParaRPr lang="en-US" sz="1350" dirty="0">
              <a:solidFill>
                <a:schemeClr val="dk1"/>
              </a:solidFill>
              <a:latin typeface="Times"/>
              <a:ea typeface="Times"/>
              <a:cs typeface="Times"/>
              <a:sym typeface="Times"/>
            </a:endParaRPr>
          </a:p>
        </p:txBody>
      </p:sp>
      <p:sp>
        <p:nvSpPr>
          <p:cNvPr id="5" name="Google Shape;149;p4">
            <a:extLst>
              <a:ext uri="{FF2B5EF4-FFF2-40B4-BE49-F238E27FC236}">
                <a16:creationId xmlns:a16="http://schemas.microsoft.com/office/drawing/2014/main" id="{0DFACCF2-0D3D-43AC-B26F-E7F142E75835}"/>
              </a:ext>
            </a:extLst>
          </p:cNvPr>
          <p:cNvSpPr txBox="1"/>
          <p:nvPr/>
        </p:nvSpPr>
        <p:spPr>
          <a:xfrm>
            <a:off x="1580099" y="2378563"/>
            <a:ext cx="4207363" cy="4100775"/>
          </a:xfrm>
          <a:prstGeom prst="rect">
            <a:avLst/>
          </a:prstGeom>
          <a:noFill/>
          <a:ln>
            <a:noFill/>
          </a:ln>
        </p:spPr>
        <p:txBody>
          <a:bodyPr spcFirstLastPara="1" wrap="square" lIns="68569" tIns="34275" rIns="68569" bIns="34275" anchor="t" anchorCtr="0">
            <a:norm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Protected Areas: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National Marine Sanctuary</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State Marine Conservation Areas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State Marine Reserves</a:t>
            </a:r>
          </a:p>
          <a:p>
            <a:pPr marL="800100" lvl="1"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Federal Laws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Clean Water Act</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Laws related to:</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Discharges</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Marine Debris</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Hazardous Waste</a:t>
            </a:r>
          </a:p>
          <a:p>
            <a:endParaRPr lang="en-US" sz="2000" dirty="0">
              <a:solidFill>
                <a:schemeClr val="dk1"/>
              </a:solidFill>
              <a:latin typeface="Times"/>
              <a:ea typeface="Times"/>
              <a:cs typeface="Times"/>
              <a:sym typeface="Times"/>
            </a:endParaRPr>
          </a:p>
        </p:txBody>
      </p:sp>
      <p:pic>
        <p:nvPicPr>
          <p:cNvPr id="7" name="Picture 2" descr="Monterey Bay Map | National Marine Sanctuaries">
            <a:extLst>
              <a:ext uri="{FF2B5EF4-FFF2-40B4-BE49-F238E27FC236}">
                <a16:creationId xmlns:a16="http://schemas.microsoft.com/office/drawing/2014/main" id="{62D30742-8389-4B55-9E3F-4A1EBEFAA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376" y="259684"/>
            <a:ext cx="4656312" cy="61252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31A39DF-61A9-4ACA-B734-536BAC9BE44A}" type="slidenum">
              <a:rPr lang="en-US" smtClean="0"/>
              <a:t>27</a:t>
            </a:fld>
            <a:endParaRPr lang="en-US"/>
          </a:p>
        </p:txBody>
      </p:sp>
    </p:spTree>
    <p:extLst>
      <p:ext uri="{BB962C8B-B14F-4D97-AF65-F5344CB8AC3E}">
        <p14:creationId xmlns:p14="http://schemas.microsoft.com/office/powerpoint/2010/main" val="4049558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5122C0-92E9-4F78-97A7-E09E47FA5D82}"/>
              </a:ext>
            </a:extLst>
          </p:cNvPr>
          <p:cNvSpPr txBox="1"/>
          <p:nvPr/>
        </p:nvSpPr>
        <p:spPr>
          <a:xfrm>
            <a:off x="1631578" y="3067023"/>
            <a:ext cx="2646145" cy="1627632"/>
          </a:xfrm>
          <a:prstGeom prst="rect">
            <a:avLst/>
          </a:prstGeom>
        </p:spPr>
        <p:txBody>
          <a:bodyPr vert="horz" lIns="274320" tIns="182880" rIns="274320" bIns="182880" rtlCol="0" anchor="ctr" anchorCtr="1">
            <a:normAutofit/>
          </a:bodyPr>
          <a:lstStyle/>
          <a:p>
            <a:pPr algn="ctr">
              <a:lnSpc>
                <a:spcPct val="90000"/>
              </a:lnSpc>
              <a:spcBef>
                <a:spcPct val="0"/>
              </a:spcBef>
              <a:spcAft>
                <a:spcPts val="600"/>
              </a:spcAft>
            </a:pPr>
            <a:r>
              <a:rPr lang="en-US" sz="2300" cap="all" spc="200" dirty="0">
                <a:solidFill>
                  <a:srgbClr val="002060"/>
                </a:solidFill>
                <a:latin typeface="Times New Roman" panose="02020603050405020304" pitchFamily="18" charset="0"/>
                <a:ea typeface="+mj-ea"/>
                <a:cs typeface="Times New Roman" panose="02020603050405020304" pitchFamily="18" charset="0"/>
              </a:rPr>
              <a:t>Key Findings</a:t>
            </a:r>
          </a:p>
        </p:txBody>
      </p:sp>
      <p:pic>
        <p:nvPicPr>
          <p:cNvPr id="2" name="Picture 2" descr="Law Clipart">
            <a:extLst>
              <a:ext uri="{FF2B5EF4-FFF2-40B4-BE49-F238E27FC236}">
                <a16:creationId xmlns:a16="http://schemas.microsoft.com/office/drawing/2014/main" id="{275253C3-A043-49FB-8253-94683F790D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06967" y="2119533"/>
            <a:ext cx="1095364" cy="9474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CEE497-8604-43C1-BC99-A156A6FBDFD0}"/>
              </a:ext>
            </a:extLst>
          </p:cNvPr>
          <p:cNvSpPr/>
          <p:nvPr/>
        </p:nvSpPr>
        <p:spPr>
          <a:xfrm>
            <a:off x="4427503" y="552526"/>
            <a:ext cx="5917325" cy="591732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625F1FFB-5ACA-4380-9687-C85E9F4A141F}"/>
              </a:ext>
            </a:extLst>
          </p:cNvPr>
          <p:cNvSpPr txBox="1"/>
          <p:nvPr/>
        </p:nvSpPr>
        <p:spPr>
          <a:xfrm>
            <a:off x="4548345" y="1223454"/>
            <a:ext cx="5001538"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Rapidly-evolving technology challenges the law: law and policy will often lag behind. </a:t>
            </a:r>
          </a:p>
        </p:txBody>
      </p:sp>
      <p:cxnSp>
        <p:nvCxnSpPr>
          <p:cNvPr id="9" name="Straight Connector 8">
            <a:extLst>
              <a:ext uri="{FF2B5EF4-FFF2-40B4-BE49-F238E27FC236}">
                <a16:creationId xmlns:a16="http://schemas.microsoft.com/office/drawing/2014/main" id="{932D8D5E-D022-4225-B894-891317708794}"/>
              </a:ext>
            </a:extLst>
          </p:cNvPr>
          <p:cNvCxnSpPr>
            <a:cxnSpLocks/>
          </p:cNvCxnSpPr>
          <p:nvPr/>
        </p:nvCxnSpPr>
        <p:spPr>
          <a:xfrm flipV="1">
            <a:off x="4314536" y="415160"/>
            <a:ext cx="6159023" cy="1"/>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CECED0C3-F80E-475E-9F0E-796D80AFB11B}"/>
              </a:ext>
            </a:extLst>
          </p:cNvPr>
          <p:cNvCxnSpPr>
            <a:cxnSpLocks/>
          </p:cNvCxnSpPr>
          <p:nvPr/>
        </p:nvCxnSpPr>
        <p:spPr>
          <a:xfrm>
            <a:off x="4314535" y="415160"/>
            <a:ext cx="0" cy="6164317"/>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CD9C9AAE-8156-4E1B-826A-BE51F33095D5}"/>
              </a:ext>
            </a:extLst>
          </p:cNvPr>
          <p:cNvCxnSpPr>
            <a:cxnSpLocks/>
          </p:cNvCxnSpPr>
          <p:nvPr/>
        </p:nvCxnSpPr>
        <p:spPr>
          <a:xfrm>
            <a:off x="10473558" y="415160"/>
            <a:ext cx="0" cy="6164317"/>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D1FC1F0-0DCB-435D-9F6F-D3CCD21BCDD5}"/>
              </a:ext>
            </a:extLst>
          </p:cNvPr>
          <p:cNvCxnSpPr>
            <a:cxnSpLocks/>
          </p:cNvCxnSpPr>
          <p:nvPr/>
        </p:nvCxnSpPr>
        <p:spPr>
          <a:xfrm flipV="1">
            <a:off x="4314535" y="6585174"/>
            <a:ext cx="6159023" cy="1"/>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678F682F-66A4-4F8C-BB1E-E7CA0187149F}"/>
              </a:ext>
            </a:extLst>
          </p:cNvPr>
          <p:cNvSpPr txBox="1"/>
          <p:nvPr/>
        </p:nvSpPr>
        <p:spPr>
          <a:xfrm>
            <a:off x="4596263" y="2622601"/>
            <a:ext cx="5494794"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Applicable laws may differ depending on the operating environment and level of autonomy.</a:t>
            </a:r>
          </a:p>
        </p:txBody>
      </p:sp>
      <p:sp>
        <p:nvSpPr>
          <p:cNvPr id="13" name="TextBox 12">
            <a:extLst>
              <a:ext uri="{FF2B5EF4-FFF2-40B4-BE49-F238E27FC236}">
                <a16:creationId xmlns:a16="http://schemas.microsoft.com/office/drawing/2014/main" id="{342125EB-77CC-494A-A6BB-FF4FAC47B8BA}"/>
              </a:ext>
            </a:extLst>
          </p:cNvPr>
          <p:cNvSpPr txBox="1"/>
          <p:nvPr/>
        </p:nvSpPr>
        <p:spPr>
          <a:xfrm>
            <a:off x="4588380" y="4099394"/>
            <a:ext cx="5972031" cy="954107"/>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The need to understand the environmental and climate considerations for these systems is increasing. </a:t>
            </a:r>
            <a:r>
              <a:rPr lang="en-US" sz="1600" i="1" dirty="0">
                <a:latin typeface="Times New Roman" panose="02020603050405020304" pitchFamily="18" charset="0"/>
                <a:ea typeface="Times New Roman" panose="02020603050405020304" pitchFamily="18" charset="0"/>
              </a:rPr>
              <a:t>(CRUSER Advancing Legal Clarity Project)</a:t>
            </a:r>
            <a:endParaRPr lang="en-US" sz="1600"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ECD1ED7F-56B3-4A8E-BB67-FCCA12FF8DB2}"/>
              </a:ext>
            </a:extLst>
          </p:cNvPr>
          <p:cNvSpPr txBox="1"/>
          <p:nvPr/>
        </p:nvSpPr>
        <p:spPr>
          <a:xfrm>
            <a:off x="4548344" y="5637743"/>
            <a:ext cx="6461778"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Kristen Fletcher, Energy Academic Group: </a:t>
            </a:r>
            <a:r>
              <a:rPr lang="en-US" i="1" dirty="0">
                <a:latin typeface="Times New Roman" panose="02020603050405020304" pitchFamily="18" charset="0"/>
                <a:cs typeface="Times New Roman" panose="02020603050405020304" pitchFamily="18" charset="0"/>
                <a:hlinkClick r:id="rId4"/>
              </a:rPr>
              <a:t>kristen.fletcher@nps.edu</a:t>
            </a:r>
            <a:r>
              <a:rPr lang="en-US" i="1" dirty="0">
                <a:latin typeface="Times New Roman" panose="02020603050405020304" pitchFamily="18" charset="0"/>
                <a:cs typeface="Times New Roman" panose="02020603050405020304" pitchFamily="18" charset="0"/>
              </a:rPr>
              <a:t> </a:t>
            </a:r>
          </a:p>
        </p:txBody>
      </p:sp>
      <p:sp>
        <p:nvSpPr>
          <p:cNvPr id="6" name="Slide Number Placeholder 5"/>
          <p:cNvSpPr>
            <a:spLocks noGrp="1"/>
          </p:cNvSpPr>
          <p:nvPr>
            <p:ph type="sldNum" sz="quarter" idx="12"/>
          </p:nvPr>
        </p:nvSpPr>
        <p:spPr/>
        <p:txBody>
          <a:bodyPr/>
          <a:lstStyle/>
          <a:p>
            <a:fld id="{B31A39DF-61A9-4ACA-B734-536BAC9BE44A}" type="slidenum">
              <a:rPr lang="en-US" smtClean="0"/>
              <a:t>28</a:t>
            </a:fld>
            <a:endParaRPr lang="en-US"/>
          </a:p>
        </p:txBody>
      </p:sp>
    </p:spTree>
    <p:extLst>
      <p:ext uri="{BB962C8B-B14F-4D97-AF65-F5344CB8AC3E}">
        <p14:creationId xmlns:p14="http://schemas.microsoft.com/office/powerpoint/2010/main" val="33901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Terry Norbraten</a:t>
            </a:r>
            <a:r>
              <a:rPr lang="en-US" dirty="0"/>
              <a:t> </a:t>
            </a:r>
            <a:br>
              <a:rPr lang="en-US" dirty="0"/>
            </a:br>
            <a:r>
              <a:rPr lang="en-US" dirty="0"/>
              <a:t>Software Design, Development, and Testing</a:t>
            </a:r>
          </a:p>
        </p:txBody>
      </p:sp>
      <p:pic>
        <p:nvPicPr>
          <p:cNvPr id="4"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073" y="1955555"/>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540052" y="2246624"/>
            <a:ext cx="838199" cy="838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4"/>
          <a:stretch>
            <a:fillRect/>
          </a:stretch>
        </p:blipFill>
        <p:spPr>
          <a:xfrm>
            <a:off x="2794397" y="2075691"/>
            <a:ext cx="4631838" cy="1434572"/>
          </a:xfrm>
          <a:prstGeom prst="rect">
            <a:avLst/>
          </a:prstGeom>
        </p:spPr>
      </p:pic>
      <p:sp>
        <p:nvSpPr>
          <p:cNvPr id="7" name="TextBox 6">
            <a:extLst>
              <a:ext uri="{FF2B5EF4-FFF2-40B4-BE49-F238E27FC236}">
                <a16:creationId xmlns:a16="http://schemas.microsoft.com/office/drawing/2014/main" id="{95DDE0A0-B23C-C94E-A17F-46F04EB714C6}"/>
              </a:ext>
            </a:extLst>
          </p:cNvPr>
          <p:cNvSpPr txBox="1"/>
          <p:nvPr/>
        </p:nvSpPr>
        <p:spPr>
          <a:xfrm>
            <a:off x="2876642" y="1690688"/>
            <a:ext cx="894580" cy="461665"/>
          </a:xfrm>
          <a:prstGeom prst="rect">
            <a:avLst/>
          </a:prstGeom>
          <a:noFill/>
        </p:spPr>
        <p:txBody>
          <a:bodyPr wrap="square" rtlCol="0">
            <a:spAutoFit/>
          </a:bodyPr>
          <a:lstStyle/>
          <a:p>
            <a:pPr algn="ctr"/>
            <a:r>
              <a:rPr lang="en-US" sz="1200" dirty="0"/>
              <a:t>Onboard Robot</a:t>
            </a:r>
          </a:p>
        </p:txBody>
      </p:sp>
      <p:sp>
        <p:nvSpPr>
          <p:cNvPr id="8" name="TextBox 7">
            <a:extLst>
              <a:ext uri="{FF2B5EF4-FFF2-40B4-BE49-F238E27FC236}">
                <a16:creationId xmlns:a16="http://schemas.microsoft.com/office/drawing/2014/main" id="{59443BA9-EE42-A144-B157-A6EDA1760373}"/>
              </a:ext>
            </a:extLst>
          </p:cNvPr>
          <p:cNvSpPr txBox="1"/>
          <p:nvPr/>
        </p:nvSpPr>
        <p:spPr>
          <a:xfrm>
            <a:off x="4712265" y="1798689"/>
            <a:ext cx="782366" cy="276999"/>
          </a:xfrm>
          <a:prstGeom prst="rect">
            <a:avLst/>
          </a:prstGeom>
          <a:noFill/>
        </p:spPr>
        <p:txBody>
          <a:bodyPr wrap="square" rtlCol="0">
            <a:spAutoFit/>
          </a:bodyPr>
          <a:lstStyle/>
          <a:p>
            <a:pPr algn="ctr"/>
            <a:r>
              <a:rPr lang="en-US" sz="1200" dirty="0"/>
              <a:t>Network</a:t>
            </a:r>
          </a:p>
        </p:txBody>
      </p:sp>
      <p:sp>
        <p:nvSpPr>
          <p:cNvPr id="9" name="TextBox 8">
            <a:extLst>
              <a:ext uri="{FF2B5EF4-FFF2-40B4-BE49-F238E27FC236}">
                <a16:creationId xmlns:a16="http://schemas.microsoft.com/office/drawing/2014/main" id="{D6AB1EED-EC87-1943-A58C-96A3B5B72F77}"/>
              </a:ext>
            </a:extLst>
          </p:cNvPr>
          <p:cNvSpPr txBox="1"/>
          <p:nvPr/>
        </p:nvSpPr>
        <p:spPr>
          <a:xfrm>
            <a:off x="6453469" y="1652357"/>
            <a:ext cx="894581" cy="461665"/>
          </a:xfrm>
          <a:prstGeom prst="rect">
            <a:avLst/>
          </a:prstGeom>
          <a:noFill/>
        </p:spPr>
        <p:txBody>
          <a:bodyPr wrap="square" rtlCol="0">
            <a:spAutoFit/>
          </a:bodyPr>
          <a:lstStyle/>
          <a:p>
            <a:pPr algn="ctr"/>
            <a:r>
              <a:rPr lang="en-US" sz="1200" dirty="0"/>
              <a:t>Ground Station</a:t>
            </a:r>
          </a:p>
        </p:txBody>
      </p:sp>
      <p:sp>
        <p:nvSpPr>
          <p:cNvPr id="11" name="TextBox 10"/>
          <p:cNvSpPr txBox="1"/>
          <p:nvPr/>
        </p:nvSpPr>
        <p:spPr>
          <a:xfrm>
            <a:off x="1061991" y="2469811"/>
            <a:ext cx="1252652" cy="923330"/>
          </a:xfrm>
          <a:prstGeom prst="rect">
            <a:avLst/>
          </a:prstGeom>
          <a:noFill/>
        </p:spPr>
        <p:txBody>
          <a:bodyPr wrap="none" rtlCol="0">
            <a:spAutoFit/>
          </a:bodyPr>
          <a:lstStyle/>
          <a:p>
            <a:pPr algn="ctr"/>
            <a:r>
              <a:rPr lang="en-US" b="1" dirty="0"/>
              <a:t>Real-World</a:t>
            </a:r>
          </a:p>
          <a:p>
            <a:pPr algn="ctr"/>
            <a:r>
              <a:rPr lang="en-US" b="1" dirty="0"/>
              <a:t>Mission</a:t>
            </a:r>
          </a:p>
          <a:p>
            <a:pPr algn="ctr"/>
            <a:r>
              <a:rPr lang="en-US" b="1" dirty="0"/>
              <a:t>Execution</a:t>
            </a:r>
          </a:p>
        </p:txBody>
      </p:sp>
      <p:sp>
        <p:nvSpPr>
          <p:cNvPr id="12" name="TextBox 11"/>
          <p:cNvSpPr txBox="1"/>
          <p:nvPr/>
        </p:nvSpPr>
        <p:spPr>
          <a:xfrm>
            <a:off x="944074" y="4884461"/>
            <a:ext cx="1488485" cy="923330"/>
          </a:xfrm>
          <a:prstGeom prst="rect">
            <a:avLst/>
          </a:prstGeom>
          <a:noFill/>
        </p:spPr>
        <p:txBody>
          <a:bodyPr wrap="none" rtlCol="0">
            <a:spAutoFit/>
          </a:bodyPr>
          <a:lstStyle/>
          <a:p>
            <a:pPr algn="ctr"/>
            <a:r>
              <a:rPr lang="en-US" b="1" dirty="0"/>
              <a:t>Virtual-World</a:t>
            </a:r>
          </a:p>
          <a:p>
            <a:pPr algn="ctr"/>
            <a:r>
              <a:rPr lang="en-US" b="1" dirty="0"/>
              <a:t>Mission</a:t>
            </a:r>
          </a:p>
          <a:p>
            <a:pPr algn="ctr"/>
            <a:r>
              <a:rPr lang="en-US" b="1" dirty="0"/>
              <a:t>Playback</a:t>
            </a:r>
          </a:p>
        </p:txBody>
      </p:sp>
      <p:cxnSp>
        <p:nvCxnSpPr>
          <p:cNvPr id="14" name="Straight Arrow Connector 13"/>
          <p:cNvCxnSpPr>
            <a:stCxn id="11" idx="2"/>
            <a:endCxn id="12" idx="0"/>
          </p:cNvCxnSpPr>
          <p:nvPr/>
        </p:nvCxnSpPr>
        <p:spPr>
          <a:xfrm>
            <a:off x="1688317" y="3393141"/>
            <a:ext cx="0" cy="149132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397" y="3640758"/>
            <a:ext cx="4912658" cy="3070411"/>
          </a:xfrm>
          <a:prstGeom prst="rect">
            <a:avLst/>
          </a:prstGeom>
        </p:spPr>
      </p:pic>
      <p:sp>
        <p:nvSpPr>
          <p:cNvPr id="3" name="Slide Number Placeholder 2"/>
          <p:cNvSpPr>
            <a:spLocks noGrp="1"/>
          </p:cNvSpPr>
          <p:nvPr>
            <p:ph type="sldNum" sz="quarter" idx="12"/>
          </p:nvPr>
        </p:nvSpPr>
        <p:spPr/>
        <p:txBody>
          <a:bodyPr/>
          <a:lstStyle/>
          <a:p>
            <a:fld id="{B31A39DF-61A9-4ACA-B734-536BAC9BE44A}" type="slidenum">
              <a:rPr lang="en-US" smtClean="0"/>
              <a:t>29</a:t>
            </a:fld>
            <a:endParaRPr lang="en-US"/>
          </a:p>
        </p:txBody>
      </p:sp>
    </p:spTree>
    <p:extLst>
      <p:ext uri="{BB962C8B-B14F-4D97-AF65-F5344CB8AC3E}">
        <p14:creationId xmlns:p14="http://schemas.microsoft.com/office/powerpoint/2010/main" val="334243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Members and Focus Areas</a:t>
            </a:r>
          </a:p>
        </p:txBody>
      </p:sp>
      <p:sp>
        <p:nvSpPr>
          <p:cNvPr id="3" name="Content Placeholder 2"/>
          <p:cNvSpPr txBox="1">
            <a:spLocks/>
          </p:cNvSpPr>
          <p:nvPr/>
        </p:nvSpPr>
        <p:spPr>
          <a:xfrm>
            <a:off x="838199" y="1567090"/>
            <a:ext cx="10572751" cy="5290910"/>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Curtis Blais, Co-PI</a:t>
            </a:r>
            <a:r>
              <a:rPr lang="en-US" dirty="0"/>
              <a:t> </a:t>
            </a:r>
            <a:endParaRPr lang="en-US" dirty="0">
              <a:cs typeface="Calibri"/>
            </a:endParaRPr>
          </a:p>
          <a:p>
            <a:pPr lvl="1"/>
            <a:r>
              <a:rPr lang="en-US" dirty="0"/>
              <a:t>Data modeling and formal ontology development</a:t>
            </a:r>
            <a:endParaRPr lang="en-US" dirty="0">
              <a:cs typeface="Calibri"/>
            </a:endParaRPr>
          </a:p>
          <a:p>
            <a:pPr lvl="1"/>
            <a:r>
              <a:rPr lang="en-US" dirty="0"/>
              <a:t>Mission Execution Ontology (MEO) and C2SIM standard with NATO</a:t>
            </a:r>
            <a:endParaRPr lang="en-US" dirty="0">
              <a:cs typeface="Calibri"/>
            </a:endParaRPr>
          </a:p>
          <a:p>
            <a:pPr marL="0" indent="0">
              <a:buNone/>
            </a:pPr>
            <a:endParaRPr lang="en-US" sz="1100" b="1" dirty="0"/>
          </a:p>
          <a:p>
            <a:pPr marL="0" indent="0">
              <a:buNone/>
            </a:pPr>
            <a:r>
              <a:rPr lang="en-US" b="1" dirty="0"/>
              <a:t>Kristen Fletcher</a:t>
            </a:r>
          </a:p>
          <a:p>
            <a:pPr lvl="1"/>
            <a:r>
              <a:rPr lang="en-US" dirty="0"/>
              <a:t>Legal and ethical policies, ramifications</a:t>
            </a:r>
          </a:p>
          <a:p>
            <a:pPr marL="0" indent="0">
              <a:buNone/>
            </a:pPr>
            <a:endParaRPr lang="en-US" sz="1100" b="1" dirty="0"/>
          </a:p>
          <a:p>
            <a:pPr marL="0" indent="0">
              <a:buNone/>
            </a:pPr>
            <a:r>
              <a:rPr lang="en-US" b="1" dirty="0"/>
              <a:t>Terry Norbraten</a:t>
            </a:r>
            <a:r>
              <a:rPr lang="en-US" dirty="0"/>
              <a:t> </a:t>
            </a:r>
          </a:p>
          <a:p>
            <a:pPr lvl="1"/>
            <a:r>
              <a:rPr lang="en-US" dirty="0"/>
              <a:t>Software design, development, and testing</a:t>
            </a:r>
          </a:p>
          <a:p>
            <a:pPr lvl="1"/>
            <a:r>
              <a:rPr lang="en-US" dirty="0"/>
              <a:t>Data conversion using Data Format Description Language (DFDL)</a:t>
            </a:r>
            <a:endParaRPr lang="en-US" dirty="0">
              <a:cs typeface="Calibri"/>
            </a:endParaRPr>
          </a:p>
          <a:p>
            <a:pPr marL="0" indent="0">
              <a:buNone/>
            </a:pPr>
            <a:endParaRPr lang="en-US" sz="1100" b="1" dirty="0"/>
          </a:p>
          <a:p>
            <a:pPr marL="0" indent="0">
              <a:buNone/>
            </a:pPr>
            <a:r>
              <a:rPr lang="en-US" b="1" dirty="0"/>
              <a:t>Don Brutzman, PI</a:t>
            </a:r>
            <a:r>
              <a:rPr lang="en-US" dirty="0"/>
              <a:t> </a:t>
            </a:r>
          </a:p>
          <a:p>
            <a:pPr lvl="1"/>
            <a:r>
              <a:rPr lang="en-US" dirty="0"/>
              <a:t>Ethically constrained control of unmanned systems and robot missions by human supervisors and warfighters</a:t>
            </a:r>
          </a:p>
          <a:p>
            <a:pPr lvl="1"/>
            <a:r>
              <a:rPr lang="en-US" dirty="0"/>
              <a:t>Unmanned systems data strategy and LVC interoperability architecture </a:t>
            </a:r>
          </a:p>
        </p:txBody>
      </p:sp>
      <p:sp>
        <p:nvSpPr>
          <p:cNvPr id="4" name="Slide Number Placeholder 3"/>
          <p:cNvSpPr>
            <a:spLocks noGrp="1"/>
          </p:cNvSpPr>
          <p:nvPr>
            <p:ph type="sldNum" sz="quarter" idx="12"/>
          </p:nvPr>
        </p:nvSpPr>
        <p:spPr/>
        <p:txBody>
          <a:bodyPr/>
          <a:lstStyle/>
          <a:p>
            <a:fld id="{B31A39DF-61A9-4ACA-B734-536BAC9BE44A}" type="slidenum">
              <a:rPr lang="en-US" smtClean="0"/>
              <a:t>3</a:t>
            </a:fld>
            <a:endParaRPr lang="en-US" dirty="0"/>
          </a:p>
        </p:txBody>
      </p:sp>
    </p:spTree>
    <p:extLst>
      <p:ext uri="{BB962C8B-B14F-4D97-AF65-F5344CB8AC3E}">
        <p14:creationId xmlns:p14="http://schemas.microsoft.com/office/powerpoint/2010/main" val="3293491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a:t>KLV 2 3D</a:t>
            </a:r>
            <a:br>
              <a:rPr lang="en-US" dirty="0"/>
            </a:br>
            <a:endParaRPr lang="en-US" sz="2000" dirty="0"/>
          </a:p>
        </p:txBody>
      </p:sp>
      <p:sp>
        <p:nvSpPr>
          <p:cNvPr id="3" name="Subtitle 2"/>
          <p:cNvSpPr>
            <a:spLocks noGrp="1"/>
          </p:cNvSpPr>
          <p:nvPr>
            <p:ph type="subTitle" idx="1"/>
          </p:nvPr>
        </p:nvSpPr>
        <p:spPr>
          <a:xfrm>
            <a:off x="1418734" y="4266628"/>
            <a:ext cx="9337250" cy="1655762"/>
          </a:xfrm>
        </p:spPr>
        <p:txBody>
          <a:bodyPr vert="horz" lIns="91440" tIns="45720" rIns="91440" bIns="45720" rtlCol="0" anchor="t">
            <a:normAutofit/>
          </a:bodyPr>
          <a:lstStyle/>
          <a:p>
            <a:r>
              <a:rPr lang="en-US" sz="1800" dirty="0"/>
              <a:t>The process of capturing wirelessly networked KLV Local Set data transmitted from an unmanned aerial system (UAS) to visualizing that data in 3D using Open Source, Open Standards technology.</a:t>
            </a:r>
          </a:p>
        </p:txBody>
      </p:sp>
      <p:pic>
        <p:nvPicPr>
          <p:cNvPr id="5" name="Picture 4" descr="A plane flying in the sky&#10;&#10;Description automatically generated with low confidence">
            <a:extLst>
              <a:ext uri="{FF2B5EF4-FFF2-40B4-BE49-F238E27FC236}">
                <a16:creationId xmlns:a16="http://schemas.microsoft.com/office/drawing/2014/main" id="{7FC13C5E-51A6-1F42-9ACD-29381CF5DC70}"/>
              </a:ext>
            </a:extLst>
          </p:cNvPr>
          <p:cNvPicPr>
            <a:picLocks noChangeAspect="1"/>
          </p:cNvPicPr>
          <p:nvPr/>
        </p:nvPicPr>
        <p:blipFill>
          <a:blip r:embed="rId2"/>
          <a:stretch>
            <a:fillRect/>
          </a:stretch>
        </p:blipFill>
        <p:spPr>
          <a:xfrm>
            <a:off x="9058275" y="150813"/>
            <a:ext cx="2730500" cy="1727200"/>
          </a:xfrm>
          <a:prstGeom prst="rect">
            <a:avLst/>
          </a:prstGeom>
        </p:spPr>
      </p:pic>
      <p:pic>
        <p:nvPicPr>
          <p:cNvPr id="7" name="Picture 6">
            <a:extLst>
              <a:ext uri="{FF2B5EF4-FFF2-40B4-BE49-F238E27FC236}">
                <a16:creationId xmlns:a16="http://schemas.microsoft.com/office/drawing/2014/main" id="{DB3FACEC-8CED-4F48-80CD-DAF216D30595}"/>
              </a:ext>
            </a:extLst>
          </p:cNvPr>
          <p:cNvPicPr>
            <a:picLocks noChangeAspect="1"/>
          </p:cNvPicPr>
          <p:nvPr/>
        </p:nvPicPr>
        <p:blipFill>
          <a:blip r:embed="rId3"/>
          <a:stretch>
            <a:fillRect/>
          </a:stretch>
        </p:blipFill>
        <p:spPr>
          <a:xfrm>
            <a:off x="403225" y="906463"/>
            <a:ext cx="3340100" cy="215900"/>
          </a:xfrm>
          <a:prstGeom prst="rect">
            <a:avLst/>
          </a:prstGeom>
        </p:spPr>
      </p:pic>
      <p:sp>
        <p:nvSpPr>
          <p:cNvPr id="11" name="Right Arrow 10">
            <a:extLst>
              <a:ext uri="{FF2B5EF4-FFF2-40B4-BE49-F238E27FC236}">
                <a16:creationId xmlns:a16="http://schemas.microsoft.com/office/drawing/2014/main" id="{20041C38-BEF2-8141-9E6A-4193D2015368}"/>
              </a:ext>
            </a:extLst>
          </p:cNvPr>
          <p:cNvSpPr/>
          <p:nvPr/>
        </p:nvSpPr>
        <p:spPr>
          <a:xfrm>
            <a:off x="5052060" y="764699"/>
            <a:ext cx="2697480" cy="49942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237399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 name="Slide Number Placeholder 4"/>
          <p:cNvSpPr>
            <a:spLocks noGrp="1"/>
          </p:cNvSpPr>
          <p:nvPr>
            <p:ph type="sldNum" sz="quarter" idx="12"/>
          </p:nvPr>
        </p:nvSpPr>
        <p:spPr/>
        <p:txBody>
          <a:bodyPr/>
          <a:lstStyle/>
          <a:p>
            <a:fld id="{B31A39DF-61A9-4ACA-B734-536BAC9BE44A}" type="slidenum">
              <a:rPr lang="en-US" smtClean="0"/>
              <a:t>31</a:t>
            </a:fld>
            <a:endParaRPr lang="en-US"/>
          </a:p>
        </p:txBody>
      </p:sp>
    </p:spTree>
    <p:extLst>
      <p:ext uri="{BB962C8B-B14F-4D97-AF65-F5344CB8AC3E}">
        <p14:creationId xmlns:p14="http://schemas.microsoft.com/office/powerpoint/2010/main" val="1245740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0A76FC6E-03DF-8047-8C93-16C19A68D199}"/>
              </a:ext>
            </a:extLst>
          </p:cNvPr>
          <p:cNvSpPr/>
          <p:nvPr/>
        </p:nvSpPr>
        <p:spPr>
          <a:xfrm>
            <a:off x="530253" y="2080849"/>
            <a:ext cx="4517999" cy="1585158"/>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32</a:t>
            </a:fld>
            <a:endParaRPr lang="en-US"/>
          </a:p>
        </p:txBody>
      </p:sp>
    </p:spTree>
    <p:extLst>
      <p:ext uri="{BB962C8B-B14F-4D97-AF65-F5344CB8AC3E}">
        <p14:creationId xmlns:p14="http://schemas.microsoft.com/office/powerpoint/2010/main" val="178532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AD643DB4-C189-DF44-990F-8F3173995AB1}"/>
              </a:ext>
            </a:extLst>
          </p:cNvPr>
          <p:cNvPicPr>
            <a:picLocks noChangeAspect="1"/>
          </p:cNvPicPr>
          <p:nvPr/>
        </p:nvPicPr>
        <p:blipFill>
          <a:blip r:embed="rId2"/>
          <a:stretch>
            <a:fillRect/>
          </a:stretch>
        </p:blipFill>
        <p:spPr>
          <a:xfrm>
            <a:off x="0" y="0"/>
            <a:ext cx="7307092" cy="5200650"/>
          </a:xfrm>
          <a:prstGeom prst="rect">
            <a:avLst/>
          </a:prstGeom>
        </p:spPr>
      </p:pic>
      <p:pic>
        <p:nvPicPr>
          <p:cNvPr id="8" name="Picture 7" descr="Table&#10;&#10;Description automatically generated with medium confidence">
            <a:extLst>
              <a:ext uri="{FF2B5EF4-FFF2-40B4-BE49-F238E27FC236}">
                <a16:creationId xmlns:a16="http://schemas.microsoft.com/office/drawing/2014/main" id="{9668F5F3-453D-F344-8CB7-093D0AF6F32F}"/>
              </a:ext>
            </a:extLst>
          </p:cNvPr>
          <p:cNvPicPr>
            <a:picLocks noChangeAspect="1"/>
          </p:cNvPicPr>
          <p:nvPr/>
        </p:nvPicPr>
        <p:blipFill>
          <a:blip r:embed="rId3"/>
          <a:stretch>
            <a:fillRect/>
          </a:stretch>
        </p:blipFill>
        <p:spPr>
          <a:xfrm>
            <a:off x="4994910" y="2423429"/>
            <a:ext cx="7197090" cy="4434571"/>
          </a:xfrm>
          <a:prstGeom prst="rect">
            <a:avLst/>
          </a:prstGeom>
        </p:spPr>
      </p:pic>
      <p:sp>
        <p:nvSpPr>
          <p:cNvPr id="2" name="Slide Number Placeholder 1"/>
          <p:cNvSpPr>
            <a:spLocks noGrp="1"/>
          </p:cNvSpPr>
          <p:nvPr>
            <p:ph type="sldNum" sz="quarter" idx="12"/>
          </p:nvPr>
        </p:nvSpPr>
        <p:spPr/>
        <p:txBody>
          <a:bodyPr/>
          <a:lstStyle/>
          <a:p>
            <a:fld id="{B31A39DF-61A9-4ACA-B734-536BAC9BE44A}" type="slidenum">
              <a:rPr lang="en-US" smtClean="0"/>
              <a:t>33</a:t>
            </a:fld>
            <a:endParaRPr lang="en-US"/>
          </a:p>
        </p:txBody>
      </p:sp>
    </p:spTree>
    <p:extLst>
      <p:ext uri="{BB962C8B-B14F-4D97-AF65-F5344CB8AC3E}">
        <p14:creationId xmlns:p14="http://schemas.microsoft.com/office/powerpoint/2010/main" val="573049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0A76FC6E-03DF-8047-8C93-16C19A68D199}"/>
              </a:ext>
            </a:extLst>
          </p:cNvPr>
          <p:cNvSpPr/>
          <p:nvPr/>
        </p:nvSpPr>
        <p:spPr>
          <a:xfrm>
            <a:off x="5097962" y="1964040"/>
            <a:ext cx="1906090" cy="1585158"/>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34</a:t>
            </a:fld>
            <a:endParaRPr lang="en-US"/>
          </a:p>
        </p:txBody>
      </p:sp>
    </p:spTree>
    <p:extLst>
      <p:ext uri="{BB962C8B-B14F-4D97-AF65-F5344CB8AC3E}">
        <p14:creationId xmlns:p14="http://schemas.microsoft.com/office/powerpoint/2010/main" val="4172905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7F21D4C-92B8-4B40-A6B1-906499B5B939}"/>
              </a:ext>
            </a:extLst>
          </p:cNvPr>
          <p:cNvPicPr>
            <a:picLocks noChangeAspect="1"/>
          </p:cNvPicPr>
          <p:nvPr/>
        </p:nvPicPr>
        <p:blipFill>
          <a:blip r:embed="rId2"/>
          <a:stretch>
            <a:fillRect/>
          </a:stretch>
        </p:blipFill>
        <p:spPr>
          <a:xfrm>
            <a:off x="4331970" y="0"/>
            <a:ext cx="5600317" cy="3142886"/>
          </a:xfrm>
          <a:prstGeom prst="rect">
            <a:avLst/>
          </a:prstGeom>
        </p:spPr>
      </p:pic>
      <p:pic>
        <p:nvPicPr>
          <p:cNvPr id="7" name="Picture 6" descr="Timeline&#10;&#10;Description automatically generated">
            <a:extLst>
              <a:ext uri="{FF2B5EF4-FFF2-40B4-BE49-F238E27FC236}">
                <a16:creationId xmlns:a16="http://schemas.microsoft.com/office/drawing/2014/main" id="{EB809A12-F079-BB44-BDD2-5AD306AAA67F}"/>
              </a:ext>
            </a:extLst>
          </p:cNvPr>
          <p:cNvPicPr>
            <a:picLocks noChangeAspect="1"/>
          </p:cNvPicPr>
          <p:nvPr/>
        </p:nvPicPr>
        <p:blipFill>
          <a:blip r:embed="rId3"/>
          <a:stretch>
            <a:fillRect/>
          </a:stretch>
        </p:blipFill>
        <p:spPr>
          <a:xfrm>
            <a:off x="4640580" y="3142886"/>
            <a:ext cx="7541260" cy="3695882"/>
          </a:xfrm>
          <a:prstGeom prst="rect">
            <a:avLst/>
          </a:prstGeom>
        </p:spPr>
      </p:pic>
      <p:sp>
        <p:nvSpPr>
          <p:cNvPr id="8" name="TextBox 7">
            <a:extLst>
              <a:ext uri="{FF2B5EF4-FFF2-40B4-BE49-F238E27FC236}">
                <a16:creationId xmlns:a16="http://schemas.microsoft.com/office/drawing/2014/main" id="{4F86B1BE-4D3C-E442-92AC-0B34A15F6600}"/>
              </a:ext>
            </a:extLst>
          </p:cNvPr>
          <p:cNvSpPr txBox="1"/>
          <p:nvPr/>
        </p:nvSpPr>
        <p:spPr>
          <a:xfrm>
            <a:off x="1421214" y="2011680"/>
            <a:ext cx="1729896" cy="923330"/>
          </a:xfrm>
          <a:prstGeom prst="rect">
            <a:avLst/>
          </a:prstGeom>
          <a:noFill/>
        </p:spPr>
        <p:txBody>
          <a:bodyPr wrap="none" rtlCol="0">
            <a:spAutoFit/>
          </a:bodyPr>
          <a:lstStyle/>
          <a:p>
            <a:pPr algn="ctr"/>
            <a:r>
              <a:rPr lang="en-US" dirty="0"/>
              <a:t>DFDL decorated </a:t>
            </a:r>
          </a:p>
          <a:p>
            <a:pPr algn="ctr"/>
            <a:r>
              <a:rPr lang="en-US" dirty="0"/>
              <a:t>XML Schema </a:t>
            </a:r>
          </a:p>
          <a:p>
            <a:pPr algn="ctr"/>
            <a:r>
              <a:rPr lang="en-US" dirty="0"/>
              <a:t>for PCAPNG</a:t>
            </a:r>
          </a:p>
        </p:txBody>
      </p:sp>
      <p:pic>
        <p:nvPicPr>
          <p:cNvPr id="12" name="Picture 11" descr="Text&#10;&#10;Description automatically generated with medium confidence">
            <a:extLst>
              <a:ext uri="{FF2B5EF4-FFF2-40B4-BE49-F238E27FC236}">
                <a16:creationId xmlns:a16="http://schemas.microsoft.com/office/drawing/2014/main" id="{74735494-66FC-DE4D-9B69-049470D958F8}"/>
              </a:ext>
            </a:extLst>
          </p:cNvPr>
          <p:cNvPicPr>
            <a:picLocks noChangeAspect="1"/>
          </p:cNvPicPr>
          <p:nvPr/>
        </p:nvPicPr>
        <p:blipFill>
          <a:blip r:embed="rId4"/>
          <a:stretch>
            <a:fillRect/>
          </a:stretch>
        </p:blipFill>
        <p:spPr>
          <a:xfrm>
            <a:off x="387512" y="3307080"/>
            <a:ext cx="3797300" cy="2095500"/>
          </a:xfrm>
          <a:prstGeom prst="rect">
            <a:avLst/>
          </a:prstGeom>
        </p:spPr>
      </p:pic>
      <p:sp>
        <p:nvSpPr>
          <p:cNvPr id="13" name="Frame 12">
            <a:extLst>
              <a:ext uri="{FF2B5EF4-FFF2-40B4-BE49-F238E27FC236}">
                <a16:creationId xmlns:a16="http://schemas.microsoft.com/office/drawing/2014/main" id="{9C849F94-A04B-6D46-A7E9-2AF10DC35DA4}"/>
              </a:ext>
            </a:extLst>
          </p:cNvPr>
          <p:cNvSpPr/>
          <p:nvPr/>
        </p:nvSpPr>
        <p:spPr>
          <a:xfrm>
            <a:off x="6835140" y="5817870"/>
            <a:ext cx="4903470" cy="30861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35</a:t>
            </a:fld>
            <a:endParaRPr lang="en-US"/>
          </a:p>
        </p:txBody>
      </p:sp>
    </p:spTree>
    <p:extLst>
      <p:ext uri="{BB962C8B-B14F-4D97-AF65-F5344CB8AC3E}">
        <p14:creationId xmlns:p14="http://schemas.microsoft.com/office/powerpoint/2010/main" val="250432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4" name="Frame 53">
            <a:extLst>
              <a:ext uri="{FF2B5EF4-FFF2-40B4-BE49-F238E27FC236}">
                <a16:creationId xmlns:a16="http://schemas.microsoft.com/office/drawing/2014/main" id="{0A86660E-A38C-7F4E-B203-A639B0CFA746}"/>
              </a:ext>
            </a:extLst>
          </p:cNvPr>
          <p:cNvSpPr/>
          <p:nvPr/>
        </p:nvSpPr>
        <p:spPr>
          <a:xfrm>
            <a:off x="7389142" y="2063644"/>
            <a:ext cx="4193256" cy="1585158"/>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36</a:t>
            </a:fld>
            <a:endParaRPr lang="en-US"/>
          </a:p>
        </p:txBody>
      </p:sp>
    </p:spTree>
    <p:extLst>
      <p:ext uri="{BB962C8B-B14F-4D97-AF65-F5344CB8AC3E}">
        <p14:creationId xmlns:p14="http://schemas.microsoft.com/office/powerpoint/2010/main" val="3869268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5256D37-8048-C34C-98C6-4706F90A2E82}"/>
              </a:ext>
            </a:extLst>
          </p:cNvPr>
          <p:cNvPicPr>
            <a:picLocks noChangeAspect="1"/>
          </p:cNvPicPr>
          <p:nvPr/>
        </p:nvPicPr>
        <p:blipFill>
          <a:blip r:embed="rId2"/>
          <a:stretch>
            <a:fillRect/>
          </a:stretch>
        </p:blipFill>
        <p:spPr>
          <a:xfrm>
            <a:off x="3897630" y="1"/>
            <a:ext cx="6877493" cy="3874770"/>
          </a:xfrm>
          <a:prstGeom prst="rect">
            <a:avLst/>
          </a:prstGeom>
        </p:spPr>
      </p:pic>
      <p:pic>
        <p:nvPicPr>
          <p:cNvPr id="5" name="Picture 4" descr="Text&#10;&#10;Description automatically generated">
            <a:extLst>
              <a:ext uri="{FF2B5EF4-FFF2-40B4-BE49-F238E27FC236}">
                <a16:creationId xmlns:a16="http://schemas.microsoft.com/office/drawing/2014/main" id="{7B16500A-679F-624B-BC03-8AD635DFBC88}"/>
              </a:ext>
            </a:extLst>
          </p:cNvPr>
          <p:cNvPicPr>
            <a:picLocks noChangeAspect="1"/>
          </p:cNvPicPr>
          <p:nvPr/>
        </p:nvPicPr>
        <p:blipFill>
          <a:blip r:embed="rId3"/>
          <a:stretch>
            <a:fillRect/>
          </a:stretch>
        </p:blipFill>
        <p:spPr>
          <a:xfrm>
            <a:off x="4126230" y="2836779"/>
            <a:ext cx="7303770" cy="4028738"/>
          </a:xfrm>
          <a:prstGeom prst="rect">
            <a:avLst/>
          </a:prstGeom>
        </p:spPr>
      </p:pic>
      <p:sp>
        <p:nvSpPr>
          <p:cNvPr id="6" name="TextBox 5">
            <a:extLst>
              <a:ext uri="{FF2B5EF4-FFF2-40B4-BE49-F238E27FC236}">
                <a16:creationId xmlns:a16="http://schemas.microsoft.com/office/drawing/2014/main" id="{D1FC4928-2C64-0F4B-8536-CAF8BE0B42F8}"/>
              </a:ext>
            </a:extLst>
          </p:cNvPr>
          <p:cNvSpPr txBox="1"/>
          <p:nvPr/>
        </p:nvSpPr>
        <p:spPr>
          <a:xfrm>
            <a:off x="1005840" y="2125980"/>
            <a:ext cx="1697837" cy="923330"/>
          </a:xfrm>
          <a:prstGeom prst="rect">
            <a:avLst/>
          </a:prstGeom>
          <a:noFill/>
        </p:spPr>
        <p:txBody>
          <a:bodyPr wrap="none" rtlCol="0">
            <a:spAutoFit/>
          </a:bodyPr>
          <a:lstStyle/>
          <a:p>
            <a:pPr algn="ctr"/>
            <a:r>
              <a:rPr lang="en-US" dirty="0"/>
              <a:t>DFDL Decorated</a:t>
            </a:r>
          </a:p>
          <a:p>
            <a:pPr algn="ctr"/>
            <a:r>
              <a:rPr lang="en-US" dirty="0"/>
              <a:t>XML Schema</a:t>
            </a:r>
          </a:p>
          <a:p>
            <a:pPr algn="ctr"/>
            <a:r>
              <a:rPr lang="en-US" dirty="0"/>
              <a:t>for KLV</a:t>
            </a:r>
          </a:p>
        </p:txBody>
      </p:sp>
      <p:sp>
        <p:nvSpPr>
          <p:cNvPr id="7" name="Frame 6">
            <a:extLst>
              <a:ext uri="{FF2B5EF4-FFF2-40B4-BE49-F238E27FC236}">
                <a16:creationId xmlns:a16="http://schemas.microsoft.com/office/drawing/2014/main" id="{C53C4894-2754-124D-B9C7-55D6D0718014}"/>
              </a:ext>
            </a:extLst>
          </p:cNvPr>
          <p:cNvSpPr/>
          <p:nvPr/>
        </p:nvSpPr>
        <p:spPr>
          <a:xfrm>
            <a:off x="5634990" y="3874771"/>
            <a:ext cx="5875020" cy="411479"/>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37</a:t>
            </a:fld>
            <a:endParaRPr lang="en-US"/>
          </a:p>
        </p:txBody>
      </p:sp>
    </p:spTree>
    <p:extLst>
      <p:ext uri="{BB962C8B-B14F-4D97-AF65-F5344CB8AC3E}">
        <p14:creationId xmlns:p14="http://schemas.microsoft.com/office/powerpoint/2010/main" val="251294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50325"/>
            <a:ext cx="0" cy="455259"/>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79521"/>
            <a:ext cx="1815970" cy="1250476"/>
          </a:xfrm>
          <a:prstGeom prst="bentConnector3">
            <a:avLst>
              <a:gd name="adj1" fmla="val -21396"/>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107508" y="3681796"/>
            <a:ext cx="2130886" cy="307777"/>
          </a:xfrm>
          <a:prstGeom prst="rect">
            <a:avLst/>
          </a:prstGeom>
          <a:noFill/>
        </p:spPr>
        <p:txBody>
          <a:bodyPr wrap="square" rtlCol="0">
            <a:spAutoFit/>
          </a:bodyPr>
          <a:lstStyle/>
          <a:p>
            <a:r>
              <a:rPr lang="en-US" sz="1400" b="1" dirty="0">
                <a:solidFill>
                  <a:srgbClr val="FF000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4DFA6A7C-D7C7-C044-B0B2-E4ED038D7EE6}"/>
              </a:ext>
            </a:extLst>
          </p:cNvPr>
          <p:cNvSpPr/>
          <p:nvPr/>
        </p:nvSpPr>
        <p:spPr>
          <a:xfrm>
            <a:off x="397778" y="3711190"/>
            <a:ext cx="4602757" cy="3146810"/>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38</a:t>
            </a:fld>
            <a:endParaRPr lang="en-US"/>
          </a:p>
        </p:txBody>
      </p:sp>
    </p:spTree>
    <p:extLst>
      <p:ext uri="{BB962C8B-B14F-4D97-AF65-F5344CB8AC3E}">
        <p14:creationId xmlns:p14="http://schemas.microsoft.com/office/powerpoint/2010/main" val="3251572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4DFA6A7C-D7C7-C044-B0B2-E4ED038D7EE6}"/>
              </a:ext>
            </a:extLst>
          </p:cNvPr>
          <p:cNvSpPr/>
          <p:nvPr/>
        </p:nvSpPr>
        <p:spPr>
          <a:xfrm>
            <a:off x="5092862" y="4081723"/>
            <a:ext cx="1987472" cy="1464868"/>
          </a:xfrm>
          <a:prstGeom prst="frame">
            <a:avLst>
              <a:gd name="adj1" fmla="val 20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39</a:t>
            </a:fld>
            <a:endParaRPr lang="en-US"/>
          </a:p>
        </p:txBody>
      </p:sp>
    </p:spTree>
    <p:extLst>
      <p:ext uri="{BB962C8B-B14F-4D97-AF65-F5344CB8AC3E}">
        <p14:creationId xmlns:p14="http://schemas.microsoft.com/office/powerpoint/2010/main" val="561318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b="1" i="1" dirty="0"/>
              <a:t>Curtis Blais</a:t>
            </a:r>
            <a:r>
              <a:rPr lang="en-US" sz="4900" dirty="0"/>
              <a:t>, Co-PI </a:t>
            </a:r>
            <a:br>
              <a:rPr lang="en-US" dirty="0"/>
            </a:br>
            <a:r>
              <a:rPr lang="en-US" dirty="0"/>
              <a:t>Data Modeling and Formal Ontology Development</a:t>
            </a:r>
          </a:p>
        </p:txBody>
      </p:sp>
      <p:grpSp>
        <p:nvGrpSpPr>
          <p:cNvPr id="17" name="Group 16"/>
          <p:cNvGrpSpPr/>
          <p:nvPr/>
        </p:nvGrpSpPr>
        <p:grpSpPr>
          <a:xfrm>
            <a:off x="954001" y="1785588"/>
            <a:ext cx="10283998" cy="2347690"/>
            <a:chOff x="838200" y="1604886"/>
            <a:chExt cx="10369625" cy="2571604"/>
          </a:xfrm>
        </p:grpSpPr>
        <p:pic>
          <p:nvPicPr>
            <p:cNvPr id="3" name="Picture 2"/>
            <p:cNvPicPr>
              <a:picLocks noChangeAspect="1"/>
            </p:cNvPicPr>
            <p:nvPr/>
          </p:nvPicPr>
          <p:blipFill>
            <a:blip r:embed="rId2" cstate="print"/>
            <a:srcRect/>
            <a:stretch>
              <a:fillRect/>
            </a:stretch>
          </p:blipFill>
          <p:spPr bwMode="auto">
            <a:xfrm>
              <a:off x="838200" y="1604886"/>
              <a:ext cx="3414577" cy="2448633"/>
            </a:xfrm>
            <a:prstGeom prst="rect">
              <a:avLst/>
            </a:prstGeom>
            <a:noFill/>
            <a:ln w="9525">
              <a:noFill/>
              <a:miter lim="800000"/>
              <a:headEnd/>
              <a:tailEnd/>
            </a:ln>
          </p:spPr>
        </p:pic>
        <p:grpSp>
          <p:nvGrpSpPr>
            <p:cNvPr id="5" name="Group 4"/>
            <p:cNvGrpSpPr/>
            <p:nvPr/>
          </p:nvGrpSpPr>
          <p:grpSpPr>
            <a:xfrm>
              <a:off x="4403606" y="1604886"/>
              <a:ext cx="4088712" cy="2571604"/>
              <a:chOff x="0" y="0"/>
              <a:chExt cx="9144000" cy="6858000"/>
            </a:xfrm>
          </p:grpSpPr>
          <p:pic>
            <p:nvPicPr>
              <p:cNvPr id="6" name="Picture 5" descr="LCIM"/>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7" name="Group 6"/>
              <p:cNvGrpSpPr/>
              <p:nvPr/>
            </p:nvGrpSpPr>
            <p:grpSpPr>
              <a:xfrm rot="19580712">
                <a:off x="134578" y="4844016"/>
                <a:ext cx="2051315" cy="656626"/>
                <a:chOff x="-90269" y="4574195"/>
                <a:chExt cx="2051315" cy="656626"/>
              </a:xfrm>
            </p:grpSpPr>
            <p:sp>
              <p:nvSpPr>
                <p:cNvPr id="8" name="Rectangle 7"/>
                <p:cNvSpPr/>
                <p:nvPr/>
              </p:nvSpPr>
              <p:spPr>
                <a:xfrm>
                  <a:off x="-27408" y="4671681"/>
                  <a:ext cx="1925592"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0269" y="4574195"/>
                  <a:ext cx="2051315" cy="656626"/>
                </a:xfrm>
                <a:prstGeom prst="rect">
                  <a:avLst/>
                </a:prstGeom>
                <a:solidFill>
                  <a:schemeClr val="bg1"/>
                </a:solidFill>
              </p:spPr>
              <p:txBody>
                <a:bodyPr wrap="none" rtlCol="0">
                  <a:spAutoFit/>
                </a:bodyPr>
                <a:lstStyle/>
                <a:p>
                  <a:r>
                    <a:rPr lang="en-US" sz="1000" dirty="0">
                      <a:solidFill>
                        <a:schemeClr val="tx2">
                          <a:lumMod val="50000"/>
                        </a:schemeClr>
                      </a:solidFill>
                    </a:rPr>
                    <a:t>Integratability</a:t>
                  </a:r>
                </a:p>
              </p:txBody>
            </p:sp>
          </p:grpSp>
        </p:grpSp>
        <p:pic>
          <p:nvPicPr>
            <p:cNvPr id="10" name="Picture 9"/>
            <p:cNvPicPr>
              <a:picLocks noChangeAspect="1"/>
            </p:cNvPicPr>
            <p:nvPr/>
          </p:nvPicPr>
          <p:blipFill>
            <a:blip r:embed="rId4"/>
            <a:stretch>
              <a:fillRect/>
            </a:stretch>
          </p:blipFill>
          <p:spPr>
            <a:xfrm>
              <a:off x="8764718" y="1724958"/>
              <a:ext cx="2443107" cy="2451532"/>
            </a:xfrm>
            <a:prstGeom prst="rect">
              <a:avLst/>
            </a:prstGeom>
          </p:spPr>
        </p:pic>
      </p:grpSp>
      <p:grpSp>
        <p:nvGrpSpPr>
          <p:cNvPr id="18" name="Group 17"/>
          <p:cNvGrpSpPr/>
          <p:nvPr/>
        </p:nvGrpSpPr>
        <p:grpSpPr>
          <a:xfrm>
            <a:off x="2556235" y="4279468"/>
            <a:ext cx="7079530" cy="2333132"/>
            <a:chOff x="2542117" y="4194215"/>
            <a:chExt cx="7356027" cy="2560088"/>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2117" y="4194215"/>
              <a:ext cx="2986340" cy="2535426"/>
            </a:xfrm>
            <a:prstGeom prst="rect">
              <a:avLst/>
            </a:prstGeom>
          </p:spPr>
        </p:pic>
        <p:grpSp>
          <p:nvGrpSpPr>
            <p:cNvPr id="12" name="Group 11"/>
            <p:cNvGrpSpPr/>
            <p:nvPr/>
          </p:nvGrpSpPr>
          <p:grpSpPr>
            <a:xfrm>
              <a:off x="5766205" y="4257895"/>
              <a:ext cx="4131939" cy="2496408"/>
              <a:chOff x="-5896" y="-10886"/>
              <a:chExt cx="9144000" cy="6858000"/>
            </a:xfrm>
          </p:grpSpPr>
          <p:pic>
            <p:nvPicPr>
              <p:cNvPr id="13" name="Picture 12"/>
              <p:cNvPicPr/>
              <p:nvPr/>
            </p:nvPicPr>
            <p:blipFill rotWithShape="1">
              <a:blip r:embed="rId6" cstate="print">
                <a:extLst>
                  <a:ext uri="{28A0092B-C50C-407E-A947-70E740481C1C}">
                    <a14:useLocalDpi xmlns:a14="http://schemas.microsoft.com/office/drawing/2010/main" val="0"/>
                  </a:ext>
                </a:extLst>
              </a:blip>
              <a:srcRect r="27848" b="6250"/>
              <a:stretch/>
            </p:blipFill>
            <p:spPr bwMode="auto">
              <a:xfrm>
                <a:off x="-5896" y="-10886"/>
                <a:ext cx="9144000" cy="6858000"/>
              </a:xfrm>
              <a:prstGeom prst="rect">
                <a:avLst/>
              </a:prstGeom>
              <a:noFill/>
              <a:ln>
                <a:noFill/>
              </a:ln>
            </p:spPr>
          </p:pic>
          <p:sp>
            <p:nvSpPr>
              <p:cNvPr id="14" name="Rectangle 13"/>
              <p:cNvSpPr/>
              <p:nvPr/>
            </p:nvSpPr>
            <p:spPr>
              <a:xfrm>
                <a:off x="3051110" y="4702629"/>
                <a:ext cx="93306" cy="121298"/>
              </a:xfrm>
              <a:prstGeom prst="rect">
                <a:avLst/>
              </a:prstGeom>
              <a:gradFill>
                <a:gsLst>
                  <a:gs pos="69225">
                    <a:schemeClr val="tx1">
                      <a:lumMod val="85000"/>
                    </a:schemeClr>
                  </a:gs>
                  <a:gs pos="22214">
                    <a:schemeClr val="tx1">
                      <a:lumMod val="85000"/>
                    </a:schemeClr>
                  </a:gs>
                  <a:gs pos="0">
                    <a:schemeClr val="tx2">
                      <a:lumMod val="90000"/>
                    </a:schemeClr>
                  </a:gs>
                  <a:gs pos="90599">
                    <a:schemeClr val="tx1">
                      <a:lumMod val="85000"/>
                    </a:schemeClr>
                  </a:gs>
                  <a:gs pos="58000">
                    <a:schemeClr val="tx1">
                      <a:lumMod val="85000"/>
                    </a:schemeClr>
                  </a:gs>
                  <a:gs pos="83000">
                    <a:schemeClr val="tx1">
                      <a:lumMod val="8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32246" y="4495610"/>
                <a:ext cx="248786" cy="238527"/>
              </a:xfrm>
              <a:prstGeom prst="rect">
                <a:avLst/>
              </a:prstGeom>
              <a:noFill/>
            </p:spPr>
            <p:txBody>
              <a:bodyPr wrap="none" rtlCol="0">
                <a:spAutoFit/>
              </a:bodyPr>
              <a:lstStyle/>
              <a:p>
                <a:r>
                  <a:rPr lang="en-US" sz="950" dirty="0">
                    <a:solidFill>
                      <a:schemeClr val="bg1"/>
                    </a:solidFill>
                  </a:rPr>
                  <a:t>n</a:t>
                </a:r>
              </a:p>
            </p:txBody>
          </p:sp>
        </p:grpSp>
      </p:grpSp>
      <p:sp>
        <p:nvSpPr>
          <p:cNvPr id="16" name="Slide Number Placeholder 15"/>
          <p:cNvSpPr>
            <a:spLocks noGrp="1"/>
          </p:cNvSpPr>
          <p:nvPr>
            <p:ph type="sldNum" sz="quarter" idx="12"/>
          </p:nvPr>
        </p:nvSpPr>
        <p:spPr/>
        <p:txBody>
          <a:bodyPr/>
          <a:lstStyle/>
          <a:p>
            <a:fld id="{B31A39DF-61A9-4ACA-B734-536BAC9BE44A}" type="slidenum">
              <a:rPr lang="en-US" smtClean="0"/>
              <a:t>4</a:t>
            </a:fld>
            <a:endParaRPr lang="en-US"/>
          </a:p>
        </p:txBody>
      </p:sp>
    </p:spTree>
    <p:extLst>
      <p:ext uri="{BB962C8B-B14F-4D97-AF65-F5344CB8AC3E}">
        <p14:creationId xmlns:p14="http://schemas.microsoft.com/office/powerpoint/2010/main" val="328491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4EC7-E3C8-7E40-B186-9B49A5C46A5B}"/>
              </a:ext>
            </a:extLst>
          </p:cNvPr>
          <p:cNvSpPr>
            <a:spLocks noGrp="1"/>
          </p:cNvSpPr>
          <p:nvPr>
            <p:ph type="title"/>
          </p:nvPr>
        </p:nvSpPr>
        <p:spPr/>
        <p:txBody>
          <a:bodyPr/>
          <a:lstStyle/>
          <a:p>
            <a:pPr algn="ctr"/>
            <a:r>
              <a:rPr lang="en-US" dirty="0"/>
              <a:t>Saved DIS PDU Capture</a:t>
            </a:r>
          </a:p>
        </p:txBody>
      </p:sp>
      <p:pic>
        <p:nvPicPr>
          <p:cNvPr id="5" name="Content Placeholder 4" descr="Background pattern&#10;&#10;Description automatically generated">
            <a:extLst>
              <a:ext uri="{FF2B5EF4-FFF2-40B4-BE49-F238E27FC236}">
                <a16:creationId xmlns:a16="http://schemas.microsoft.com/office/drawing/2014/main" id="{0EDF6728-BB3E-2346-BED4-C196D4F15FC0}"/>
              </a:ext>
            </a:extLst>
          </p:cNvPr>
          <p:cNvPicPr>
            <a:picLocks noGrp="1" noChangeAspect="1"/>
          </p:cNvPicPr>
          <p:nvPr>
            <p:ph idx="1"/>
          </p:nvPr>
        </p:nvPicPr>
        <p:blipFill>
          <a:blip r:embed="rId2"/>
          <a:stretch>
            <a:fillRect/>
          </a:stretch>
        </p:blipFill>
        <p:spPr>
          <a:xfrm>
            <a:off x="-41405" y="1371600"/>
            <a:ext cx="12242766" cy="4609147"/>
          </a:xfrm>
        </p:spPr>
      </p:pic>
      <p:sp>
        <p:nvSpPr>
          <p:cNvPr id="3" name="Slide Number Placeholder 2"/>
          <p:cNvSpPr>
            <a:spLocks noGrp="1"/>
          </p:cNvSpPr>
          <p:nvPr>
            <p:ph type="sldNum" sz="quarter" idx="12"/>
          </p:nvPr>
        </p:nvSpPr>
        <p:spPr/>
        <p:txBody>
          <a:bodyPr/>
          <a:lstStyle/>
          <a:p>
            <a:fld id="{B31A39DF-61A9-4ACA-B734-536BAC9BE44A}" type="slidenum">
              <a:rPr lang="en-US" smtClean="0"/>
              <a:t>40</a:t>
            </a:fld>
            <a:endParaRPr lang="en-US"/>
          </a:p>
        </p:txBody>
      </p:sp>
    </p:spTree>
    <p:extLst>
      <p:ext uri="{BB962C8B-B14F-4D97-AF65-F5344CB8AC3E}">
        <p14:creationId xmlns:p14="http://schemas.microsoft.com/office/powerpoint/2010/main" val="3765636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4DFA6A7C-D7C7-C044-B0B2-E4ED038D7EE6}"/>
              </a:ext>
            </a:extLst>
          </p:cNvPr>
          <p:cNvSpPr/>
          <p:nvPr/>
        </p:nvSpPr>
        <p:spPr>
          <a:xfrm>
            <a:off x="7320029" y="4108001"/>
            <a:ext cx="1987472" cy="1464868"/>
          </a:xfrm>
          <a:prstGeom prst="frame">
            <a:avLst>
              <a:gd name="adj1" fmla="val 20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41</a:t>
            </a:fld>
            <a:endParaRPr lang="en-US"/>
          </a:p>
        </p:txBody>
      </p:sp>
    </p:spTree>
    <p:extLst>
      <p:ext uri="{BB962C8B-B14F-4D97-AF65-F5344CB8AC3E}">
        <p14:creationId xmlns:p14="http://schemas.microsoft.com/office/powerpoint/2010/main" val="1925512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anEagle-KLV-3D-2021-10-13" descr="ScanEagle-KLV-3D-2021-10-13">
            <a:hlinkClick r:id="" action="ppaction://media"/>
            <a:extLst>
              <a:ext uri="{FF2B5EF4-FFF2-40B4-BE49-F238E27FC236}">
                <a16:creationId xmlns:a16="http://schemas.microsoft.com/office/drawing/2014/main" id="{5ABD5DDC-9314-6340-BB96-E29E2E1A8A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0973800" cy="6858000"/>
          </a:xfrm>
        </p:spPr>
      </p:pic>
      <p:sp>
        <p:nvSpPr>
          <p:cNvPr id="10" name="TextBox 9">
            <a:extLst>
              <a:ext uri="{FF2B5EF4-FFF2-40B4-BE49-F238E27FC236}">
                <a16:creationId xmlns:a16="http://schemas.microsoft.com/office/drawing/2014/main" id="{CFAF8DC1-09B7-6D47-B99A-48C7BBE712E3}"/>
              </a:ext>
            </a:extLst>
          </p:cNvPr>
          <p:cNvSpPr txBox="1"/>
          <p:nvPr/>
        </p:nvSpPr>
        <p:spPr>
          <a:xfrm>
            <a:off x="11353800" y="1449079"/>
            <a:ext cx="434340" cy="3785652"/>
          </a:xfrm>
          <a:prstGeom prst="rect">
            <a:avLst/>
          </a:prstGeom>
          <a:noFill/>
        </p:spPr>
        <p:txBody>
          <a:bodyPr wrap="square" rtlCol="0">
            <a:spAutoFit/>
          </a:bodyPr>
          <a:lstStyle/>
          <a:p>
            <a:pPr algn="ctr"/>
            <a:r>
              <a:rPr lang="en-US" sz="2400" b="1" dirty="0">
                <a:solidFill>
                  <a:srgbClr val="00B050"/>
                </a:solidFill>
              </a:rPr>
              <a:t>I</a:t>
            </a:r>
          </a:p>
          <a:p>
            <a:pPr algn="ctr"/>
            <a:r>
              <a:rPr lang="en-US" sz="2400" b="1" dirty="0">
                <a:solidFill>
                  <a:srgbClr val="00B050"/>
                </a:solidFill>
              </a:rPr>
              <a:t>t</a:t>
            </a:r>
          </a:p>
          <a:p>
            <a:pPr algn="ctr"/>
            <a:r>
              <a:rPr lang="en-US" sz="2400" b="1" dirty="0">
                <a:solidFill>
                  <a:srgbClr val="00B050"/>
                </a:solidFill>
              </a:rPr>
              <a:t> wo</a:t>
            </a:r>
          </a:p>
          <a:p>
            <a:pPr algn="ctr"/>
            <a:r>
              <a:rPr lang="en-US" sz="2400" b="1" dirty="0">
                <a:solidFill>
                  <a:srgbClr val="00B050"/>
                </a:solidFill>
              </a:rPr>
              <a:t>r</a:t>
            </a:r>
          </a:p>
          <a:p>
            <a:pPr algn="ctr"/>
            <a:r>
              <a:rPr lang="en-US" sz="2400" b="1" dirty="0">
                <a:solidFill>
                  <a:srgbClr val="00B050"/>
                </a:solidFill>
              </a:rPr>
              <a:t>k</a:t>
            </a:r>
          </a:p>
          <a:p>
            <a:pPr algn="ctr"/>
            <a:r>
              <a:rPr lang="en-US" sz="2400" b="1" dirty="0">
                <a:solidFill>
                  <a:srgbClr val="00B050"/>
                </a:solidFill>
              </a:rPr>
              <a:t>s</a:t>
            </a:r>
          </a:p>
          <a:p>
            <a:pPr algn="ctr"/>
            <a:endParaRPr lang="en-US" sz="2400" b="1" dirty="0">
              <a:solidFill>
                <a:srgbClr val="00B050"/>
              </a:solidFill>
            </a:endParaRPr>
          </a:p>
          <a:p>
            <a:pPr algn="ctr"/>
            <a:r>
              <a:rPr lang="en-US" sz="2400" b="1" dirty="0">
                <a:solidFill>
                  <a:srgbClr val="00B050"/>
                </a:solidFill>
                <a:sym typeface="Wingdings" pitchFamily="2" charset="2"/>
              </a:rPr>
              <a:t></a:t>
            </a:r>
            <a:endParaRPr lang="en-US" sz="2400" b="1" dirty="0">
              <a:solidFill>
                <a:srgbClr val="00B050"/>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42</a:t>
            </a:fld>
            <a:endParaRPr lang="en-US"/>
          </a:p>
        </p:txBody>
      </p:sp>
    </p:spTree>
    <p:extLst>
      <p:ext uri="{BB962C8B-B14F-4D97-AF65-F5344CB8AC3E}">
        <p14:creationId xmlns:p14="http://schemas.microsoft.com/office/powerpoint/2010/main" val="93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01F-F969-6B4D-8B2C-B77EC6852291}"/>
              </a:ext>
            </a:extLst>
          </p:cNvPr>
          <p:cNvSpPr>
            <a:spLocks noGrp="1"/>
          </p:cNvSpPr>
          <p:nvPr>
            <p:ph type="title"/>
          </p:nvPr>
        </p:nvSpPr>
        <p:spPr/>
        <p:txBody>
          <a:bodyPr/>
          <a:lstStyle/>
          <a:p>
            <a:pPr algn="ctr"/>
            <a:r>
              <a:rPr lang="en-US" dirty="0"/>
              <a:t>Open-Source, Open-Standards </a:t>
            </a:r>
            <a:br>
              <a:rPr lang="en-US" dirty="0"/>
            </a:br>
            <a:r>
              <a:rPr lang="en-US" dirty="0"/>
              <a:t>Technology Used</a:t>
            </a:r>
          </a:p>
        </p:txBody>
      </p:sp>
      <p:sp>
        <p:nvSpPr>
          <p:cNvPr id="3" name="Content Placeholder 2">
            <a:extLst>
              <a:ext uri="{FF2B5EF4-FFF2-40B4-BE49-F238E27FC236}">
                <a16:creationId xmlns:a16="http://schemas.microsoft.com/office/drawing/2014/main" id="{1A90F643-40D4-D642-AE94-5D9F2FC09E88}"/>
              </a:ext>
            </a:extLst>
          </p:cNvPr>
          <p:cNvSpPr>
            <a:spLocks noGrp="1"/>
          </p:cNvSpPr>
          <p:nvPr>
            <p:ph idx="1"/>
          </p:nvPr>
        </p:nvSpPr>
        <p:spPr/>
        <p:txBody>
          <a:bodyPr numCol="2"/>
          <a:lstStyle/>
          <a:p>
            <a:r>
              <a:rPr lang="en-US" dirty="0"/>
              <a:t>Wireshark</a:t>
            </a:r>
          </a:p>
          <a:p>
            <a:r>
              <a:rPr lang="en-US" dirty="0"/>
              <a:t>PCAPNG</a:t>
            </a:r>
          </a:p>
          <a:p>
            <a:r>
              <a:rPr lang="en-US" dirty="0"/>
              <a:t>ST 0601.17</a:t>
            </a:r>
          </a:p>
          <a:p>
            <a:r>
              <a:rPr lang="en-US" dirty="0"/>
              <a:t>SMPTE ST 336</a:t>
            </a:r>
          </a:p>
          <a:p>
            <a:r>
              <a:rPr lang="en-US" dirty="0"/>
              <a:t>Apache Daffodil</a:t>
            </a:r>
          </a:p>
          <a:p>
            <a:r>
              <a:rPr lang="en-US" dirty="0"/>
              <a:t>OpenDIS7 Java</a:t>
            </a:r>
          </a:p>
          <a:p>
            <a:r>
              <a:rPr lang="en-US" dirty="0"/>
              <a:t>Harder KLV</a:t>
            </a:r>
          </a:p>
          <a:p>
            <a:r>
              <a:rPr lang="en-US" dirty="0"/>
              <a:t>West Ridge Systems </a:t>
            </a:r>
            <a:r>
              <a:rPr lang="en-US" dirty="0" err="1"/>
              <a:t>jMisb</a:t>
            </a:r>
            <a:endParaRPr lang="en-US" dirty="0"/>
          </a:p>
          <a:p>
            <a:r>
              <a:rPr lang="en-US" dirty="0"/>
              <a:t>X3D Graphics</a:t>
            </a:r>
          </a:p>
          <a:p>
            <a:r>
              <a:rPr lang="en-US" dirty="0"/>
              <a:t>Xj3D</a:t>
            </a:r>
          </a:p>
          <a:p>
            <a:r>
              <a:rPr lang="en-US" dirty="0"/>
              <a:t>XML (Schema, XSLT)</a:t>
            </a:r>
          </a:p>
          <a:p>
            <a:r>
              <a:rPr lang="en-US" dirty="0"/>
              <a:t>OpenJDK</a:t>
            </a:r>
          </a:p>
          <a:p>
            <a:r>
              <a:rPr lang="en-US" dirty="0"/>
              <a:t>Apache NetBeans IDE</a:t>
            </a:r>
          </a:p>
          <a:p>
            <a:endParaRPr lang="en-US" dirty="0"/>
          </a:p>
        </p:txBody>
      </p:sp>
      <p:sp>
        <p:nvSpPr>
          <p:cNvPr id="4" name="Slide Number Placeholder 3"/>
          <p:cNvSpPr>
            <a:spLocks noGrp="1"/>
          </p:cNvSpPr>
          <p:nvPr>
            <p:ph type="sldNum" sz="quarter" idx="12"/>
          </p:nvPr>
        </p:nvSpPr>
        <p:spPr/>
        <p:txBody>
          <a:bodyPr/>
          <a:lstStyle/>
          <a:p>
            <a:fld id="{B31A39DF-61A9-4ACA-B734-536BAC9BE44A}" type="slidenum">
              <a:rPr lang="en-US" smtClean="0"/>
              <a:t>43</a:t>
            </a:fld>
            <a:endParaRPr lang="en-US"/>
          </a:p>
        </p:txBody>
      </p:sp>
    </p:spTree>
    <p:extLst>
      <p:ext uri="{BB962C8B-B14F-4D97-AF65-F5344CB8AC3E}">
        <p14:creationId xmlns:p14="http://schemas.microsoft.com/office/powerpoint/2010/main" val="2197801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31A39DF-61A9-4ACA-B734-536BAC9BE44A}" type="slidenum">
              <a:rPr lang="en-US" smtClean="0"/>
              <a:t>44</a:t>
            </a:fld>
            <a:endParaRPr lang="en-US"/>
          </a:p>
        </p:txBody>
      </p:sp>
      <p:pic>
        <p:nvPicPr>
          <p:cNvPr id="3074" name="Picture 2" descr="https://powerpoint.officeapps.live.com/pods/GetClipboardImage.ashx?Id=ce750da3-5143-48a5-9865-b9ac4e862004&amp;DC=PUS5&amp;pkey=786f2f26-f921-4d76-850d-9bb0bd305872&amp;wdwaccluster=PU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7165"/>
            <a:ext cx="11326828" cy="637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04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41798"/>
            <a:ext cx="10622280" cy="1325563"/>
          </a:xfrm>
        </p:spPr>
        <p:txBody>
          <a:bodyPr>
            <a:normAutofit/>
          </a:bodyPr>
          <a:lstStyle/>
          <a:p>
            <a:pPr algn="ctr"/>
            <a:r>
              <a:rPr lang="en-US" sz="4200" b="1" dirty="0"/>
              <a:t>Don Brutzman</a:t>
            </a:r>
            <a:br>
              <a:rPr lang="en-US" sz="4200" dirty="0"/>
            </a:br>
            <a:r>
              <a:rPr lang="en-US" sz="4200" dirty="0"/>
              <a:t>Synopsis: Ethical Control of Unmanned Systems</a:t>
            </a:r>
          </a:p>
        </p:txBody>
      </p:sp>
      <p:sp>
        <p:nvSpPr>
          <p:cNvPr id="3" name="Content Placeholder 2"/>
          <p:cNvSpPr>
            <a:spLocks noGrp="1"/>
          </p:cNvSpPr>
          <p:nvPr>
            <p:ph idx="1"/>
          </p:nvPr>
        </p:nvSpPr>
        <p:spPr>
          <a:xfrm>
            <a:off x="838199" y="1825625"/>
            <a:ext cx="10572751" cy="4808538"/>
          </a:xfrm>
        </p:spPr>
        <p:txBody>
          <a:bodyPr>
            <a:normAutofit fontScale="92500" lnSpcReduction="20000"/>
          </a:bodyPr>
          <a:lstStyle/>
          <a:p>
            <a:r>
              <a:rPr lang="en-US" b="1" dirty="0"/>
              <a:t>Project Motivation</a:t>
            </a:r>
            <a:r>
              <a:rPr lang="en-US" dirty="0"/>
              <a:t>: ethically constrained control of unmanned systems and robot missions by human supervisors and warfighters. </a:t>
            </a:r>
          </a:p>
          <a:p>
            <a:r>
              <a:rPr lang="en-US" b="1" dirty="0"/>
              <a:t>Precept:</a:t>
            </a:r>
            <a:r>
              <a:rPr lang="en-US" dirty="0"/>
              <a:t> well-structured mission orders can be syntactically and semantically validated to give human commanders confidence that offboard systems  </a:t>
            </a:r>
          </a:p>
          <a:p>
            <a:pPr lvl="1"/>
            <a:r>
              <a:rPr lang="en-US" sz="2600" i="1" dirty="0"/>
              <a:t>will </a:t>
            </a:r>
            <a:r>
              <a:rPr lang="en-US" sz="2600" b="1" i="1" dirty="0"/>
              <a:t>do</a:t>
            </a:r>
            <a:r>
              <a:rPr lang="en-US" sz="2600" i="1" dirty="0"/>
              <a:t> what they are told to </a:t>
            </a:r>
            <a:r>
              <a:rPr lang="en-US" sz="2600" b="1" i="1" dirty="0"/>
              <a:t>do</a:t>
            </a:r>
            <a:r>
              <a:rPr lang="en-US" dirty="0"/>
              <a:t>, and further </a:t>
            </a:r>
          </a:p>
          <a:p>
            <a:pPr lvl="1"/>
            <a:r>
              <a:rPr lang="en-US" sz="2600" i="1" dirty="0"/>
              <a:t>will </a:t>
            </a:r>
            <a:r>
              <a:rPr lang="en-US" sz="2600" b="1" i="1" dirty="0"/>
              <a:t>not do</a:t>
            </a:r>
            <a:r>
              <a:rPr lang="en-US" sz="2600" i="1" dirty="0"/>
              <a:t> what they are </a:t>
            </a:r>
            <a:r>
              <a:rPr lang="en-US" sz="2600" b="1" i="1" dirty="0"/>
              <a:t>forbidden to do</a:t>
            </a:r>
            <a:r>
              <a:rPr lang="en-US" dirty="0"/>
              <a:t>. </a:t>
            </a:r>
          </a:p>
          <a:p>
            <a:r>
              <a:rPr lang="en-US" b="1" dirty="0"/>
              <a:t>Project Goal:</a:t>
            </a:r>
            <a:r>
              <a:rPr lang="en-US" dirty="0"/>
              <a:t> apply Semantic Web ontology to scenario goals and constraints for logical validation that human-approved mission orders for robots are semantically coherent, precise, unambiguous, and without internal contradictions. </a:t>
            </a:r>
          </a:p>
          <a:p>
            <a:r>
              <a:rPr lang="en-US" b="1" dirty="0"/>
              <a:t>Long-term Objective:</a:t>
            </a:r>
            <a:r>
              <a:rPr lang="en-US" dirty="0"/>
              <a:t> demonstrate that no technological limitations exist that prevent applying the same kind of ethical constraints on robots and unmanned vehicles that already apply to human beings. </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45</a:t>
            </a:fld>
            <a:endParaRPr lang="en-US"/>
          </a:p>
        </p:txBody>
      </p:sp>
      <p:sp>
        <p:nvSpPr>
          <p:cNvPr id="5" name="TextBox 4"/>
          <p:cNvSpPr txBox="1"/>
          <p:nvPr/>
        </p:nvSpPr>
        <p:spPr>
          <a:xfrm>
            <a:off x="7229475" y="3397031"/>
            <a:ext cx="3243263" cy="646331"/>
          </a:xfrm>
          <a:prstGeom prst="rect">
            <a:avLst/>
          </a:prstGeom>
          <a:noFill/>
          <a:ln w="12700">
            <a:solidFill>
              <a:schemeClr val="accent6">
                <a:lumMod val="50000"/>
              </a:schemeClr>
            </a:solidFill>
          </a:ln>
        </p:spPr>
        <p:txBody>
          <a:bodyPr wrap="square" rtlCol="0">
            <a:spAutoFit/>
          </a:bodyPr>
          <a:lstStyle/>
          <a:p>
            <a:pPr algn="ctr"/>
            <a:r>
              <a:rPr lang="en-US" b="1" dirty="0">
                <a:solidFill>
                  <a:schemeClr val="accent6">
                    <a:lumMod val="50000"/>
                  </a:schemeClr>
                </a:solidFill>
              </a:rPr>
              <a:t>Paraphrase: can qualified robots correctly follow human orders?</a:t>
            </a:r>
          </a:p>
        </p:txBody>
      </p:sp>
    </p:spTree>
    <p:extLst>
      <p:ext uri="{BB962C8B-B14F-4D97-AF65-F5344CB8AC3E}">
        <p14:creationId xmlns:p14="http://schemas.microsoft.com/office/powerpoint/2010/main" val="29648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3838DB-8749-4765-8C57-B0B79F52A2EB}"/>
              </a:ext>
            </a:extLst>
          </p:cNvPr>
          <p:cNvSpPr>
            <a:spLocks noGrp="1"/>
          </p:cNvSpPr>
          <p:nvPr>
            <p:ph type="sldNum" sz="quarter" idx="12"/>
          </p:nvPr>
        </p:nvSpPr>
        <p:spPr/>
        <p:txBody>
          <a:bodyPr/>
          <a:lstStyle/>
          <a:p>
            <a:fld id="{B31A39DF-61A9-4ACA-B734-536BAC9BE44A}" type="slidenum">
              <a:rPr lang="en-US" smtClean="0"/>
              <a:t>46</a:t>
            </a:fld>
            <a:endParaRPr lang="en-US"/>
          </a:p>
        </p:txBody>
      </p:sp>
      <p:pic>
        <p:nvPicPr>
          <p:cNvPr id="6" name="Picture 5">
            <a:extLst>
              <a:ext uri="{FF2B5EF4-FFF2-40B4-BE49-F238E27FC236}">
                <a16:creationId xmlns:a16="http://schemas.microsoft.com/office/drawing/2014/main" id="{61A4022C-F2B1-4B16-AD3D-082B167CB9AD}"/>
              </a:ext>
            </a:extLst>
          </p:cNvPr>
          <p:cNvPicPr>
            <a:picLocks noChangeAspect="1"/>
          </p:cNvPicPr>
          <p:nvPr/>
        </p:nvPicPr>
        <p:blipFill>
          <a:blip r:embed="rId2"/>
          <a:stretch>
            <a:fillRect/>
          </a:stretch>
        </p:blipFill>
        <p:spPr>
          <a:xfrm>
            <a:off x="251990" y="41988"/>
            <a:ext cx="9730210" cy="6774024"/>
          </a:xfrm>
          <a:prstGeom prst="rect">
            <a:avLst/>
          </a:prstGeom>
        </p:spPr>
      </p:pic>
      <p:sp>
        <p:nvSpPr>
          <p:cNvPr id="7" name="TextBox 6">
            <a:extLst>
              <a:ext uri="{FF2B5EF4-FFF2-40B4-BE49-F238E27FC236}">
                <a16:creationId xmlns:a16="http://schemas.microsoft.com/office/drawing/2014/main" id="{812FD8E2-D253-43FF-A580-05E6D227FC99}"/>
              </a:ext>
            </a:extLst>
          </p:cNvPr>
          <p:cNvSpPr txBox="1"/>
          <p:nvPr/>
        </p:nvSpPr>
        <p:spPr>
          <a:xfrm>
            <a:off x="9714723" y="1320282"/>
            <a:ext cx="2388637" cy="1815882"/>
          </a:xfrm>
          <a:prstGeom prst="rect">
            <a:avLst/>
          </a:prstGeom>
          <a:noFill/>
        </p:spPr>
        <p:txBody>
          <a:bodyPr wrap="square" rtlCol="0">
            <a:spAutoFit/>
          </a:bodyPr>
          <a:lstStyle/>
          <a:p>
            <a:pPr algn="ctr"/>
            <a:r>
              <a:rPr lang="en-US" sz="2800" b="1" dirty="0">
                <a:solidFill>
                  <a:srgbClr val="00B050"/>
                </a:solidFill>
              </a:rPr>
              <a:t>Exemplars Implemented and Ready </a:t>
            </a:r>
          </a:p>
          <a:p>
            <a:pPr algn="ctr"/>
            <a:r>
              <a:rPr lang="en-US" sz="2800" b="1" dirty="0">
                <a:solidFill>
                  <a:srgbClr val="00B050"/>
                </a:solidFill>
              </a:rPr>
              <a:t>to Scale Up</a:t>
            </a:r>
          </a:p>
        </p:txBody>
      </p:sp>
    </p:spTree>
    <p:extLst>
      <p:ext uri="{BB962C8B-B14F-4D97-AF65-F5344CB8AC3E}">
        <p14:creationId xmlns:p14="http://schemas.microsoft.com/office/powerpoint/2010/main" val="1937709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We Want All Your Data!</a:t>
            </a:r>
          </a:p>
        </p:txBody>
      </p:sp>
      <p:sp>
        <p:nvSpPr>
          <p:cNvPr id="4" name="Content Placeholder 3">
            <a:extLst>
              <a:ext uri="{FF2B5EF4-FFF2-40B4-BE49-F238E27FC236}">
                <a16:creationId xmlns:a16="http://schemas.microsoft.com/office/drawing/2014/main" id="{E5822B99-B6E9-495E-A963-656A1968AECA}"/>
              </a:ext>
            </a:extLst>
          </p:cNvPr>
          <p:cNvSpPr>
            <a:spLocks noGrp="1"/>
          </p:cNvSpPr>
          <p:nvPr>
            <p:ph idx="1"/>
          </p:nvPr>
        </p:nvSpPr>
        <p:spPr>
          <a:xfrm>
            <a:off x="838200" y="1825625"/>
            <a:ext cx="11049000" cy="4351338"/>
          </a:xfrm>
        </p:spPr>
        <p:txBody>
          <a:bodyPr/>
          <a:lstStyle/>
          <a:p>
            <a:r>
              <a:rPr lang="en-US" dirty="0"/>
              <a:t>Huge amounts of data gets collected by CRUSER experimenters</a:t>
            </a:r>
          </a:p>
          <a:p>
            <a:r>
              <a:rPr lang="en-US" dirty="0"/>
              <a:t>Huge amounts of data gets saved and ignored, remaining unused</a:t>
            </a:r>
          </a:p>
          <a:p>
            <a:r>
              <a:rPr lang="en-US" dirty="0"/>
              <a:t>This is not uncommon</a:t>
            </a:r>
          </a:p>
          <a:p>
            <a:endParaRPr lang="en-US" dirty="0"/>
          </a:p>
          <a:p>
            <a:r>
              <a:rPr lang="en-US" dirty="0"/>
              <a:t>What if everything was saved, structured, annotated with metadata?</a:t>
            </a:r>
          </a:p>
          <a:p>
            <a:r>
              <a:rPr lang="en-US" dirty="0"/>
              <a:t>What if analysis, replay, re-use, Live Virtual Constructive (LVC) were easy?</a:t>
            </a:r>
          </a:p>
          <a:p>
            <a:r>
              <a:rPr lang="en-US" dirty="0"/>
              <a:t>What if all student/faculty/partner products were archivable?</a:t>
            </a:r>
          </a:p>
          <a:p>
            <a:r>
              <a:rPr lang="en-US" dirty="0"/>
              <a:t>What if best practices influenced DoD and DTIC, all for the better?</a:t>
            </a:r>
          </a:p>
        </p:txBody>
      </p:sp>
      <p:sp>
        <p:nvSpPr>
          <p:cNvPr id="3" name="Slide Number Placeholder 2"/>
          <p:cNvSpPr>
            <a:spLocks noGrp="1"/>
          </p:cNvSpPr>
          <p:nvPr>
            <p:ph type="sldNum" sz="quarter" idx="12"/>
          </p:nvPr>
        </p:nvSpPr>
        <p:spPr/>
        <p:txBody>
          <a:bodyPr/>
          <a:lstStyle/>
          <a:p>
            <a:fld id="{B31A39DF-61A9-4ACA-B734-536BAC9BE44A}" type="slidenum">
              <a:rPr lang="en-US" smtClean="0"/>
              <a:t>47</a:t>
            </a:fld>
            <a:endParaRPr lang="en-US"/>
          </a:p>
        </p:txBody>
      </p:sp>
    </p:spTree>
    <p:extLst>
      <p:ext uri="{BB962C8B-B14F-4D97-AF65-F5344CB8AC3E}">
        <p14:creationId xmlns:p14="http://schemas.microsoft.com/office/powerpoint/2010/main" val="3138645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77C2-579E-4720-A660-2488770D050F}"/>
              </a:ext>
            </a:extLst>
          </p:cNvPr>
          <p:cNvSpPr>
            <a:spLocks noGrp="1"/>
          </p:cNvSpPr>
          <p:nvPr>
            <p:ph type="title"/>
          </p:nvPr>
        </p:nvSpPr>
        <p:spPr>
          <a:xfrm>
            <a:off x="838199" y="365125"/>
            <a:ext cx="7139473" cy="1325563"/>
          </a:xfrm>
        </p:spPr>
        <p:txBody>
          <a:bodyPr/>
          <a:lstStyle/>
          <a:p>
            <a:r>
              <a:rPr lang="en-US" b="1" dirty="0"/>
              <a:t>NPS Field Experimentation (FX) as DoD Test Range</a:t>
            </a:r>
          </a:p>
        </p:txBody>
      </p:sp>
      <p:sp>
        <p:nvSpPr>
          <p:cNvPr id="5" name="Content Placeholder 4">
            <a:extLst>
              <a:ext uri="{FF2B5EF4-FFF2-40B4-BE49-F238E27FC236}">
                <a16:creationId xmlns:a16="http://schemas.microsoft.com/office/drawing/2014/main" id="{BC0C5256-923B-4493-89A8-3B0F59C5B47C}"/>
              </a:ext>
            </a:extLst>
          </p:cNvPr>
          <p:cNvSpPr>
            <a:spLocks noGrp="1"/>
          </p:cNvSpPr>
          <p:nvPr>
            <p:ph sz="half" idx="1"/>
          </p:nvPr>
        </p:nvSpPr>
        <p:spPr>
          <a:xfrm>
            <a:off x="838200" y="1825624"/>
            <a:ext cx="6435012" cy="4733795"/>
          </a:xfrm>
        </p:spPr>
        <p:txBody>
          <a:bodyPr>
            <a:normAutofit fontScale="92500" lnSpcReduction="10000"/>
          </a:bodyPr>
          <a:lstStyle/>
          <a:p>
            <a:r>
              <a:rPr lang="en-US" dirty="0"/>
              <a:t>JIFX at Camp Roberts quarterly</a:t>
            </a:r>
          </a:p>
          <a:p>
            <a:r>
              <a:rPr lang="en-US" dirty="0"/>
              <a:t>New Sea Land Air Military Robotics (SLAMR) by NPS is possible even more frequently</a:t>
            </a:r>
          </a:p>
          <a:p>
            <a:r>
              <a:rPr lang="en-US" dirty="0"/>
              <a:t>Connect via TENA infrastructure for Distributed Interactive Simulation (DIS) and NATO C2/SIM repeatability and mashups</a:t>
            </a:r>
          </a:p>
          <a:p>
            <a:r>
              <a:rPr lang="en-US" dirty="0"/>
              <a:t>Open or CUI access</a:t>
            </a:r>
          </a:p>
          <a:p>
            <a:endParaRPr lang="en-US" dirty="0"/>
          </a:p>
          <a:p>
            <a:r>
              <a:rPr lang="en-US" dirty="0"/>
              <a:t>Outcome: NPS “looks like” a DoD Test Range with best practices for TestDevOps </a:t>
            </a:r>
          </a:p>
          <a:p>
            <a:r>
              <a:rPr lang="en-US" dirty="0"/>
              <a:t>Consider annual focus on Test + Evaluation with COTF and other testing commands</a:t>
            </a:r>
          </a:p>
        </p:txBody>
      </p:sp>
      <p:sp>
        <p:nvSpPr>
          <p:cNvPr id="6" name="Content Placeholder 5">
            <a:extLst>
              <a:ext uri="{FF2B5EF4-FFF2-40B4-BE49-F238E27FC236}">
                <a16:creationId xmlns:a16="http://schemas.microsoft.com/office/drawing/2014/main" id="{FFA87ACB-9DCA-44CB-A2D4-163F8A0A69BA}"/>
              </a:ext>
            </a:extLst>
          </p:cNvPr>
          <p:cNvSpPr>
            <a:spLocks noGrp="1"/>
          </p:cNvSpPr>
          <p:nvPr>
            <p:ph sz="half" idx="2"/>
          </p:nvPr>
        </p:nvSpPr>
        <p:spPr>
          <a:xfrm>
            <a:off x="7453833" y="4693298"/>
            <a:ext cx="4585996" cy="2080726"/>
          </a:xfrm>
        </p:spPr>
        <p:txBody>
          <a:bodyPr>
            <a:normAutofit fontScale="92500" lnSpcReduction="10000"/>
          </a:bodyPr>
          <a:lstStyle/>
          <a:p>
            <a:pPr marL="0" indent="0">
              <a:spcBef>
                <a:spcPts val="0"/>
              </a:spcBef>
              <a:buNone/>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National Academies' report, November 2021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endPar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Necessary DoD Range Capabilities to Ensure Operational Superiority of U.S. Defense Systems: Testing for the Future Fight.  </a:t>
            </a:r>
          </a:p>
          <a:p>
            <a:pPr marL="0" marR="0" lvl="0" indent="0">
              <a:spcBef>
                <a:spcPts val="0"/>
              </a:spcBef>
              <a:spcAft>
                <a:spcPts val="0"/>
              </a:spcAft>
              <a:buNone/>
            </a:pPr>
            <a:endPar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endParaRPr>
          </a:p>
          <a:p>
            <a:pPr marL="0" marR="0" lvl="0" indent="0">
              <a:spcBef>
                <a:spcPts val="0"/>
              </a:spcBef>
              <a:spcAft>
                <a:spcPts val="0"/>
              </a:spcAft>
              <a:buNone/>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https://www.nap.edu/catalog/26181/necessary-dod-range-capabilities-to-ensure-operational-superiority-of-us-defense-systems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011717F-34D5-4055-BA54-B09FABC01565}"/>
              </a:ext>
            </a:extLst>
          </p:cNvPr>
          <p:cNvSpPr>
            <a:spLocks noGrp="1"/>
          </p:cNvSpPr>
          <p:nvPr>
            <p:ph type="sldNum" sz="quarter" idx="12"/>
          </p:nvPr>
        </p:nvSpPr>
        <p:spPr/>
        <p:txBody>
          <a:bodyPr/>
          <a:lstStyle/>
          <a:p>
            <a:fld id="{B31A39DF-61A9-4ACA-B734-536BAC9BE44A}" type="slidenum">
              <a:rPr lang="en-US" smtClean="0"/>
              <a:t>48</a:t>
            </a:fld>
            <a:endParaRPr lang="en-US"/>
          </a:p>
        </p:txBody>
      </p:sp>
      <p:pic>
        <p:nvPicPr>
          <p:cNvPr id="8" name="Picture 7">
            <a:hlinkClick r:id="rId2"/>
            <a:extLst>
              <a:ext uri="{FF2B5EF4-FFF2-40B4-BE49-F238E27FC236}">
                <a16:creationId xmlns:a16="http://schemas.microsoft.com/office/drawing/2014/main" id="{4D7EE04C-594B-45BC-9827-EE8349ABB966}"/>
              </a:ext>
            </a:extLst>
          </p:cNvPr>
          <p:cNvPicPr>
            <a:picLocks noChangeAspect="1"/>
          </p:cNvPicPr>
          <p:nvPr/>
        </p:nvPicPr>
        <p:blipFill>
          <a:blip r:embed="rId3"/>
          <a:stretch>
            <a:fillRect/>
          </a:stretch>
        </p:blipFill>
        <p:spPr>
          <a:xfrm>
            <a:off x="8278266" y="249965"/>
            <a:ext cx="2937130" cy="4336522"/>
          </a:xfrm>
          <a:prstGeom prst="rect">
            <a:avLst/>
          </a:prstGeom>
        </p:spPr>
      </p:pic>
    </p:spTree>
    <p:extLst>
      <p:ext uri="{BB962C8B-B14F-4D97-AF65-F5344CB8AC3E}">
        <p14:creationId xmlns:p14="http://schemas.microsoft.com/office/powerpoint/2010/main" val="3703457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dirty="0"/>
              <a:t>Where must we all go next</a:t>
            </a:r>
          </a:p>
        </p:txBody>
      </p:sp>
      <p:sp>
        <p:nvSpPr>
          <p:cNvPr id="6" name="Content Placeholder 5"/>
          <p:cNvSpPr>
            <a:spLocks noGrp="1"/>
          </p:cNvSpPr>
          <p:nvPr>
            <p:ph idx="1"/>
          </p:nvPr>
        </p:nvSpPr>
        <p:spPr>
          <a:xfrm>
            <a:off x="838200" y="1825624"/>
            <a:ext cx="10515600" cy="4738461"/>
          </a:xfrm>
        </p:spPr>
        <p:txBody>
          <a:bodyPr>
            <a:normAutofit fontScale="92500" lnSpcReduction="10000"/>
          </a:bodyPr>
          <a:lstStyle/>
          <a:p>
            <a:r>
              <a:rPr lang="en-US" sz="3200" dirty="0"/>
              <a:t>Massive testing of unmanned hardware + software ability to follow both orders and constraints in physically realistic virtual environments: </a:t>
            </a:r>
            <a:r>
              <a:rPr lang="en-US" sz="3200" b="1" dirty="0"/>
              <a:t>TestDevOps </a:t>
            </a:r>
            <a:r>
              <a:rPr lang="en-US" sz="3200" dirty="0"/>
              <a:t>for learning-improvement cycles.</a:t>
            </a:r>
          </a:p>
          <a:p>
            <a:r>
              <a:rPr lang="en-US" sz="3200" b="1" dirty="0"/>
              <a:t>Influence and impact operations</a:t>
            </a:r>
            <a:r>
              <a:rPr lang="en-US" sz="3200" dirty="0"/>
              <a:t>: certify real-world capabilities via field experimentation (FX), confirmed by Big Data analysis, defense test range exercises, wargames and theses.</a:t>
            </a:r>
          </a:p>
          <a:p>
            <a:r>
              <a:rPr lang="en-US" sz="3200" dirty="0"/>
              <a:t>Human warfighters and mission commanders (not just engineers) review and approve unmanned systems as… </a:t>
            </a:r>
            <a:r>
              <a:rPr lang="en-US" sz="3200" b="1" dirty="0"/>
              <a:t>qualified.</a:t>
            </a:r>
          </a:p>
          <a:p>
            <a:r>
              <a:rPr lang="en-US" sz="3200" dirty="0"/>
              <a:t>New normal will be </a:t>
            </a:r>
            <a:r>
              <a:rPr lang="en-US" sz="3200" b="1" dirty="0"/>
              <a:t>human + machine teaming </a:t>
            </a:r>
            <a:r>
              <a:rPr lang="en-US" sz="3200" dirty="0"/>
              <a:t>together; future must mainstream all capabilities in acquisition and deployment.</a:t>
            </a:r>
          </a:p>
          <a:p>
            <a:r>
              <a:rPr lang="en-US" sz="3200" b="1" dirty="0"/>
              <a:t>Welcome to the future </a:t>
            </a:r>
            <a:r>
              <a:rPr lang="en-US" sz="3200" dirty="0"/>
              <a:t>– the horizon is here!</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49</a:t>
            </a:fld>
            <a:endParaRPr lang="en-US"/>
          </a:p>
        </p:txBody>
      </p:sp>
    </p:spTree>
    <p:extLst>
      <p:ext uri="{BB962C8B-B14F-4D97-AF65-F5344CB8AC3E}">
        <p14:creationId xmlns:p14="http://schemas.microsoft.com/office/powerpoint/2010/main" val="204678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365125"/>
            <a:ext cx="11115675" cy="1325563"/>
          </a:xfrm>
        </p:spPr>
        <p:txBody>
          <a:bodyPr/>
          <a:lstStyle/>
          <a:p>
            <a:r>
              <a:rPr lang="en-US" dirty="0"/>
              <a:t>Improving Semantic Representation</a:t>
            </a:r>
          </a:p>
        </p:txBody>
      </p:sp>
      <p:sp>
        <p:nvSpPr>
          <p:cNvPr id="3" name="Content Placeholder 2"/>
          <p:cNvSpPr>
            <a:spLocks noGrp="1"/>
          </p:cNvSpPr>
          <p:nvPr>
            <p:ph idx="1"/>
          </p:nvPr>
        </p:nvSpPr>
        <p:spPr>
          <a:xfrm>
            <a:off x="838200" y="1825624"/>
            <a:ext cx="10515600" cy="4766157"/>
          </a:xfrm>
        </p:spPr>
        <p:txBody>
          <a:bodyPr/>
          <a:lstStyle/>
          <a:p>
            <a:r>
              <a:rPr lang="en-US" dirty="0"/>
              <a:t>Knowledge Representation (KR) is an area of artificial intelligence (AI)  research and practice focused on encoding meaning into data.</a:t>
            </a:r>
          </a:p>
          <a:p>
            <a:r>
              <a:rPr lang="en-US" dirty="0"/>
              <a:t>Academia and industry now have a detailed path toward higher levels of machine understanding corresponding to human understanding.</a:t>
            </a:r>
          </a:p>
          <a:p>
            <a:r>
              <a:rPr lang="en-US" dirty="0"/>
              <a:t>Refer to the Ontology Spectrum on the next slide (source: </a:t>
            </a:r>
            <a:r>
              <a:rPr lang="en-US" dirty="0" err="1"/>
              <a:t>Obrst</a:t>
            </a:r>
            <a:r>
              <a:rPr lang="en-US" dirty="0"/>
              <a:t>, Leo, and Mills Davis. 2006. </a:t>
            </a:r>
            <a:r>
              <a:rPr lang="en-US" i="1" dirty="0" err="1"/>
              <a:t>SICoP</a:t>
            </a:r>
            <a:r>
              <a:rPr lang="en-US" i="1" dirty="0"/>
              <a:t> White Paper Series Module 2: Semantic Wave 2006 - Executive Guide to the Business Value of Semantic Technologies</a:t>
            </a:r>
            <a:r>
              <a:rPr lang="en-US" dirty="0"/>
              <a:t>, Project 10X, May 2015).</a:t>
            </a:r>
          </a:p>
          <a:p>
            <a:endParaRPr lang="en-US" dirty="0"/>
          </a:p>
        </p:txBody>
      </p:sp>
      <p:sp>
        <p:nvSpPr>
          <p:cNvPr id="4" name="Slide Number Placeholder 3"/>
          <p:cNvSpPr>
            <a:spLocks noGrp="1"/>
          </p:cNvSpPr>
          <p:nvPr>
            <p:ph type="sldNum" sz="quarter" idx="12"/>
          </p:nvPr>
        </p:nvSpPr>
        <p:spPr/>
        <p:txBody>
          <a:bodyPr/>
          <a:lstStyle/>
          <a:p>
            <a:fld id="{8F304BE6-A6EC-44DD-A690-28101BD4548D}" type="slidenum">
              <a:rPr lang="en-US" smtClean="0"/>
              <a:t>5</a:t>
            </a:fld>
            <a:endParaRPr lang="en-US"/>
          </a:p>
        </p:txBody>
      </p:sp>
      <p:sp>
        <p:nvSpPr>
          <p:cNvPr id="5" name="TextBox 4"/>
          <p:cNvSpPr txBox="1"/>
          <p:nvPr/>
        </p:nvSpPr>
        <p:spPr>
          <a:xfrm>
            <a:off x="1637607" y="5481827"/>
            <a:ext cx="9214658" cy="523220"/>
          </a:xfrm>
          <a:prstGeom prst="rect">
            <a:avLst/>
          </a:prstGeom>
          <a:noFill/>
        </p:spPr>
        <p:txBody>
          <a:bodyPr wrap="square" rtlCol="0">
            <a:spAutoFit/>
          </a:bodyPr>
          <a:lstStyle/>
          <a:p>
            <a:r>
              <a:rPr lang="en-US" sz="1400" dirty="0"/>
              <a:t>Acronyms: Database (DB) ; Extensible Markup Language (XML); Resource Description Language / Schema (RDF/S); Unified Modeling Language (UML); Web Ontology Language (OWL)</a:t>
            </a:r>
          </a:p>
        </p:txBody>
      </p:sp>
    </p:spTree>
    <p:extLst>
      <p:ext uri="{BB962C8B-B14F-4D97-AF65-F5344CB8AC3E}">
        <p14:creationId xmlns:p14="http://schemas.microsoft.com/office/powerpoint/2010/main" val="1524236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4891"/>
            <a:ext cx="7272337" cy="4777509"/>
          </a:xfrm>
        </p:spPr>
        <p:txBody>
          <a:bodyPr>
            <a:normAutofit/>
          </a:bodyPr>
          <a:lstStyle/>
          <a:p>
            <a:pPr marL="0" indent="0" algn="ctr">
              <a:lnSpc>
                <a:spcPct val="10000"/>
              </a:lnSpc>
            </a:pPr>
            <a:endParaRPr lang="en-US" dirty="0"/>
          </a:p>
          <a:p>
            <a:pPr marL="0" indent="0" algn="ctr">
              <a:lnSpc>
                <a:spcPct val="80000"/>
              </a:lnSpc>
              <a:buNone/>
            </a:pPr>
            <a:r>
              <a:rPr lang="en-US" sz="3900" b="1" dirty="0"/>
              <a:t>Curtis Blais</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clblais@nps.edu</a:t>
            </a:r>
            <a:endParaRPr lang="en-US" sz="2400" i="1" dirty="0"/>
          </a:p>
          <a:p>
            <a:pPr marL="0" indent="0" algn="ctr">
              <a:lnSpc>
                <a:spcPct val="40000"/>
              </a:lnSpc>
              <a:spcBef>
                <a:spcPts val="1800"/>
              </a:spcBef>
              <a:buNone/>
            </a:pPr>
            <a:r>
              <a:rPr lang="en-US" sz="2400" i="1" dirty="0">
                <a:hlinkClick r:id="rId4"/>
              </a:rPr>
              <a:t>https://nps.edu/faculty-profiles/-/cv/clblais</a:t>
            </a:r>
            <a:endParaRPr lang="en-US" sz="2400" i="1" dirty="0"/>
          </a:p>
          <a:p>
            <a:pPr marL="0" indent="0" algn="ctr">
              <a:lnSpc>
                <a:spcPct val="40000"/>
              </a:lnSpc>
              <a:buNone/>
            </a:pPr>
            <a:endParaRPr lang="en-US" dirty="0"/>
          </a:p>
          <a:p>
            <a:pPr marL="0" indent="0" algn="ctr">
              <a:lnSpc>
                <a:spcPct val="80000"/>
              </a:lnSpc>
              <a:buNone/>
            </a:pPr>
            <a:r>
              <a:rPr lang="en-US" sz="2400" dirty="0"/>
              <a:t>Code MV/</a:t>
            </a:r>
            <a:r>
              <a:rPr lang="en-US" sz="2400" dirty="0" err="1"/>
              <a:t>Bl</a:t>
            </a:r>
            <a:r>
              <a:rPr lang="en-US" sz="2400" dirty="0"/>
              <a:t>, Naval Postgraduate School</a:t>
            </a:r>
          </a:p>
          <a:p>
            <a:pPr marL="0" indent="0" algn="ctr">
              <a:lnSpc>
                <a:spcPct val="80000"/>
              </a:lnSpc>
              <a:buNone/>
            </a:pPr>
            <a:r>
              <a:rPr lang="en-US" sz="2400" dirty="0"/>
              <a:t>Monterey California 93943-5000 USA</a:t>
            </a:r>
            <a:endParaRPr lang="en-US" dirty="0"/>
          </a:p>
          <a:p>
            <a:pPr marL="0" indent="0" algn="ctr">
              <a:lnSpc>
                <a:spcPct val="80000"/>
              </a:lnSpc>
              <a:buNone/>
            </a:pPr>
            <a:r>
              <a:rPr lang="en-US" sz="2400" dirty="0"/>
              <a:t>1.831.656.3215 work</a:t>
            </a:r>
            <a:endParaRPr lang="en-US" sz="2400" dirty="0">
              <a:hlinkClick r:id="" action="ppaction://noaction"/>
            </a:endParaRPr>
          </a:p>
          <a:p>
            <a:pPr marL="0" indent="0" algn="ctr">
              <a:lnSpc>
                <a:spcPct val="80000"/>
              </a:lnSpc>
              <a:buNone/>
            </a:pPr>
            <a:endParaRPr lang="en-US" dirty="0">
              <a:hlinkClick r:id="" action="ppaction://noaction"/>
            </a:endParaRPr>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50</a:t>
            </a:fld>
            <a:endParaRPr lang="en-US"/>
          </a:p>
        </p:txBody>
      </p:sp>
    </p:spTree>
    <p:extLst>
      <p:ext uri="{BB962C8B-B14F-4D97-AF65-F5344CB8AC3E}">
        <p14:creationId xmlns:p14="http://schemas.microsoft.com/office/powerpoint/2010/main" val="3726828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4891"/>
            <a:ext cx="7272337" cy="4777509"/>
          </a:xfrm>
        </p:spPr>
        <p:txBody>
          <a:bodyPr>
            <a:normAutofit/>
          </a:bodyPr>
          <a:lstStyle/>
          <a:p>
            <a:pPr marL="0" indent="0" algn="ctr">
              <a:lnSpc>
                <a:spcPct val="10000"/>
              </a:lnSpc>
            </a:pPr>
            <a:endParaRPr lang="en-US" dirty="0"/>
          </a:p>
          <a:p>
            <a:pPr marL="0" indent="0" algn="ctr">
              <a:lnSpc>
                <a:spcPct val="80000"/>
              </a:lnSpc>
              <a:buNone/>
            </a:pPr>
            <a:r>
              <a:rPr lang="en-US" sz="3900" b="1" dirty="0"/>
              <a:t>Terry Norbraten</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tdnorbra@nps.edu</a:t>
            </a:r>
            <a:endParaRPr lang="en-US" sz="2400" i="1" dirty="0"/>
          </a:p>
          <a:p>
            <a:pPr marL="0" indent="0" algn="ctr">
              <a:lnSpc>
                <a:spcPct val="40000"/>
              </a:lnSpc>
              <a:spcBef>
                <a:spcPts val="1800"/>
              </a:spcBef>
              <a:buNone/>
            </a:pPr>
            <a:r>
              <a:rPr lang="en-US" sz="2400" i="1" dirty="0">
                <a:hlinkClick r:id="rId4"/>
              </a:rPr>
              <a:t>https://nps.edu/faculty-profiles/-/cv/tdnorbra</a:t>
            </a:r>
            <a:endParaRPr lang="en-US" sz="2400" i="1" dirty="0"/>
          </a:p>
          <a:p>
            <a:pPr marL="0" indent="0" algn="ctr">
              <a:lnSpc>
                <a:spcPct val="40000"/>
              </a:lnSpc>
              <a:buNone/>
            </a:pPr>
            <a:endParaRPr lang="en-US" dirty="0"/>
          </a:p>
          <a:p>
            <a:pPr marL="0" indent="0" algn="ctr">
              <a:lnSpc>
                <a:spcPct val="80000"/>
              </a:lnSpc>
              <a:buNone/>
            </a:pPr>
            <a:r>
              <a:rPr lang="en-US" sz="2400" dirty="0"/>
              <a:t>Code MV/</a:t>
            </a:r>
            <a:r>
              <a:rPr lang="en-US" sz="2400" dirty="0" err="1"/>
              <a:t>Bl</a:t>
            </a:r>
            <a:r>
              <a:rPr lang="en-US" sz="2400" dirty="0"/>
              <a:t>, Naval Postgraduate School</a:t>
            </a:r>
          </a:p>
          <a:p>
            <a:pPr marL="0" indent="0" algn="ctr">
              <a:lnSpc>
                <a:spcPct val="80000"/>
              </a:lnSpc>
              <a:buNone/>
            </a:pPr>
            <a:r>
              <a:rPr lang="en-US" sz="2400" dirty="0"/>
              <a:t>Monterey California 93943-5000 USA</a:t>
            </a:r>
            <a:endParaRPr lang="en-US" dirty="0"/>
          </a:p>
          <a:p>
            <a:pPr marL="0" indent="0" algn="ctr">
              <a:lnSpc>
                <a:spcPct val="80000"/>
              </a:lnSpc>
              <a:buNone/>
            </a:pPr>
            <a:r>
              <a:rPr lang="en-US" sz="2400" dirty="0"/>
              <a:t>1.831.656.7613 work</a:t>
            </a:r>
            <a:endParaRPr lang="en-US" sz="2400" dirty="0">
              <a:hlinkClick r:id="" action="ppaction://noaction"/>
            </a:endParaRPr>
          </a:p>
          <a:p>
            <a:pPr marL="0" indent="0" algn="ctr">
              <a:lnSpc>
                <a:spcPct val="80000"/>
              </a:lnSpc>
              <a:buNone/>
            </a:pPr>
            <a:endParaRPr lang="en-US" dirty="0">
              <a:hlinkClick r:id="" action="ppaction://noaction"/>
            </a:endParaRPr>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51</a:t>
            </a:fld>
            <a:endParaRPr lang="en-US"/>
          </a:p>
        </p:txBody>
      </p:sp>
    </p:spTree>
    <p:extLst>
      <p:ext uri="{BB962C8B-B14F-4D97-AF65-F5344CB8AC3E}">
        <p14:creationId xmlns:p14="http://schemas.microsoft.com/office/powerpoint/2010/main" val="3859188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9047"/>
            <a:ext cx="7272337" cy="4773353"/>
          </a:xfrm>
        </p:spPr>
        <p:txBody>
          <a:bodyPr>
            <a:normAutofit/>
          </a:bodyPr>
          <a:lstStyle/>
          <a:p>
            <a:pPr marL="0" indent="0" algn="ctr">
              <a:lnSpc>
                <a:spcPct val="10000"/>
              </a:lnSpc>
            </a:pPr>
            <a:endParaRPr lang="en-US" dirty="0"/>
          </a:p>
          <a:p>
            <a:pPr marL="0" indent="0" algn="ctr">
              <a:lnSpc>
                <a:spcPct val="80000"/>
              </a:lnSpc>
              <a:buNone/>
            </a:pPr>
            <a:r>
              <a:rPr lang="en-US" sz="3900" b="1" dirty="0"/>
              <a:t>Kristin Fletcher</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kristen.fletcher@nps.edu </a:t>
            </a:r>
            <a:endParaRPr lang="en-US" sz="2400" dirty="0"/>
          </a:p>
          <a:p>
            <a:pPr marL="0" indent="0" algn="ctr">
              <a:lnSpc>
                <a:spcPct val="80000"/>
              </a:lnSpc>
              <a:buNone/>
            </a:pPr>
            <a:r>
              <a:rPr lang="en-US" sz="2400" i="1" dirty="0">
                <a:hlinkClick r:id="rId4"/>
              </a:rPr>
              <a:t>https://nps.edu/faculty-profiles/-/cv/kristen.fletcher</a:t>
            </a:r>
            <a:r>
              <a:rPr lang="en-US" sz="2400" i="1" dirty="0"/>
              <a:t> </a:t>
            </a:r>
            <a:endParaRPr lang="en-US" dirty="0"/>
          </a:p>
          <a:p>
            <a:pPr marL="0" indent="0" algn="ctr">
              <a:lnSpc>
                <a:spcPct val="80000"/>
              </a:lnSpc>
              <a:buNone/>
            </a:pPr>
            <a:endParaRPr lang="en-US" sz="2400" dirty="0"/>
          </a:p>
          <a:p>
            <a:pPr marL="0" indent="0" algn="ctr">
              <a:lnSpc>
                <a:spcPct val="80000"/>
              </a:lnSpc>
              <a:buNone/>
            </a:pPr>
            <a:r>
              <a:rPr lang="en-US" sz="2400" dirty="0"/>
              <a:t>Energy Academic Group</a:t>
            </a:r>
          </a:p>
          <a:p>
            <a:pPr marL="0" indent="0" algn="ctr">
              <a:lnSpc>
                <a:spcPct val="80000"/>
              </a:lnSpc>
              <a:buNone/>
            </a:pPr>
            <a:r>
              <a:rPr lang="en-US" sz="2400" dirty="0"/>
              <a:t>Naval Postgraduate School</a:t>
            </a:r>
          </a:p>
          <a:p>
            <a:pPr marL="0" indent="0" algn="ctr">
              <a:lnSpc>
                <a:spcPct val="80000"/>
              </a:lnSpc>
              <a:buNone/>
            </a:pPr>
            <a:r>
              <a:rPr lang="en-US" sz="2400" dirty="0"/>
              <a:t>Monterey California 93943-5000 USA</a:t>
            </a:r>
            <a:endParaRPr lang="en-US" dirty="0"/>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52</a:t>
            </a:fld>
            <a:endParaRPr lang="en-US"/>
          </a:p>
        </p:txBody>
      </p:sp>
    </p:spTree>
    <p:extLst>
      <p:ext uri="{BB962C8B-B14F-4D97-AF65-F5344CB8AC3E}">
        <p14:creationId xmlns:p14="http://schemas.microsoft.com/office/powerpoint/2010/main" val="4098164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9047"/>
            <a:ext cx="7272337" cy="4773353"/>
          </a:xfrm>
        </p:spPr>
        <p:txBody>
          <a:bodyPr>
            <a:normAutofit/>
          </a:bodyPr>
          <a:lstStyle/>
          <a:p>
            <a:pPr marL="0" indent="0" algn="ctr">
              <a:lnSpc>
                <a:spcPct val="10000"/>
              </a:lnSpc>
            </a:pPr>
            <a:endParaRPr lang="en-US" dirty="0"/>
          </a:p>
          <a:p>
            <a:pPr marL="0" indent="0" algn="ctr">
              <a:lnSpc>
                <a:spcPct val="80000"/>
              </a:lnSpc>
              <a:buNone/>
            </a:pPr>
            <a:r>
              <a:rPr lang="en-US" sz="3900" b="1" dirty="0"/>
              <a:t>Don Brutzman</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brutzman@nps.edu</a:t>
            </a:r>
            <a:r>
              <a:rPr lang="en-US" sz="2400" i="1" dirty="0"/>
              <a:t> </a:t>
            </a:r>
            <a:endParaRPr lang="en-US" sz="2400" dirty="0"/>
          </a:p>
          <a:p>
            <a:pPr marL="0" indent="0" algn="ctr">
              <a:lnSpc>
                <a:spcPct val="80000"/>
              </a:lnSpc>
              <a:buNone/>
            </a:pPr>
            <a:r>
              <a:rPr lang="en-US" sz="2400" i="1" dirty="0">
                <a:hlinkClick r:id="rId4"/>
              </a:rPr>
              <a:t>http://faculty.nps.edu/brutzman</a:t>
            </a:r>
            <a:r>
              <a:rPr lang="en-US" sz="2400" i="1" dirty="0"/>
              <a:t> </a:t>
            </a:r>
            <a:endParaRPr lang="en-US" i="1" dirty="0"/>
          </a:p>
          <a:p>
            <a:pPr marL="0" indent="0" algn="ctr">
              <a:lnSpc>
                <a:spcPct val="40000"/>
              </a:lnSpc>
              <a:buNone/>
            </a:pPr>
            <a:endParaRPr lang="en-US" dirty="0"/>
          </a:p>
          <a:p>
            <a:pPr marL="0" indent="0" algn="ctr">
              <a:lnSpc>
                <a:spcPct val="80000"/>
              </a:lnSpc>
              <a:buNone/>
            </a:pPr>
            <a:r>
              <a:rPr lang="en-US" sz="2400" dirty="0"/>
              <a:t>Code USW/Br, Naval Postgraduate School</a:t>
            </a:r>
          </a:p>
          <a:p>
            <a:pPr marL="0" indent="0" algn="ctr">
              <a:lnSpc>
                <a:spcPct val="80000"/>
              </a:lnSpc>
              <a:buNone/>
            </a:pPr>
            <a:r>
              <a:rPr lang="en-US" sz="2400" dirty="0"/>
              <a:t>Monterey California 93943-5000 USA</a:t>
            </a:r>
            <a:endParaRPr lang="en-US" dirty="0"/>
          </a:p>
          <a:p>
            <a:pPr marL="0" indent="0" algn="ctr">
              <a:lnSpc>
                <a:spcPct val="80000"/>
              </a:lnSpc>
              <a:buNone/>
            </a:pPr>
            <a:r>
              <a:rPr lang="en-US" sz="2400" dirty="0"/>
              <a:t>1.831.656.2149 work</a:t>
            </a:r>
          </a:p>
          <a:p>
            <a:pPr marL="0" indent="0" algn="ctr">
              <a:lnSpc>
                <a:spcPct val="80000"/>
              </a:lnSpc>
              <a:buNone/>
            </a:pPr>
            <a:r>
              <a:rPr lang="en-US" sz="2400" dirty="0"/>
              <a:t>1.831.402.4809   cell</a:t>
            </a:r>
            <a:r>
              <a:rPr lang="en-US" dirty="0">
                <a:hlinkClick r:id="" action="ppaction://noaction"/>
              </a:rPr>
              <a:t>    </a:t>
            </a:r>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53</a:t>
            </a:fld>
            <a:endParaRPr lang="en-US"/>
          </a:p>
        </p:txBody>
      </p:sp>
    </p:spTree>
    <p:extLst>
      <p:ext uri="{BB962C8B-B14F-4D97-AF65-F5344CB8AC3E}">
        <p14:creationId xmlns:p14="http://schemas.microsoft.com/office/powerpoint/2010/main" val="346668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F934-A15A-EFF3-DE8B-288605F55495}"/>
              </a:ext>
            </a:extLst>
          </p:cNvPr>
          <p:cNvSpPr>
            <a:spLocks noGrp="1"/>
          </p:cNvSpPr>
          <p:nvPr>
            <p:ph type="title"/>
          </p:nvPr>
        </p:nvSpPr>
        <p:spPr/>
        <p:txBody>
          <a:bodyPr/>
          <a:lstStyle/>
          <a:p>
            <a:pPr algn="ctr"/>
            <a:r>
              <a:rPr lang="en-US" b="1" dirty="0"/>
              <a:t>BACKUPS</a:t>
            </a:r>
          </a:p>
        </p:txBody>
      </p:sp>
      <p:sp>
        <p:nvSpPr>
          <p:cNvPr id="3" name="Content Placeholder 2">
            <a:extLst>
              <a:ext uri="{FF2B5EF4-FFF2-40B4-BE49-F238E27FC236}">
                <a16:creationId xmlns:a16="http://schemas.microsoft.com/office/drawing/2014/main" id="{CC069B20-732D-4CD5-A8B1-7C336FD14B2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D8D605B-ADB3-EA9A-7465-C5C9118AEBB0}"/>
              </a:ext>
            </a:extLst>
          </p:cNvPr>
          <p:cNvSpPr>
            <a:spLocks noGrp="1"/>
          </p:cNvSpPr>
          <p:nvPr>
            <p:ph type="sldNum" sz="quarter" idx="12"/>
          </p:nvPr>
        </p:nvSpPr>
        <p:spPr/>
        <p:txBody>
          <a:bodyPr/>
          <a:lstStyle/>
          <a:p>
            <a:fld id="{B31A39DF-61A9-4ACA-B734-536BAC9BE44A}" type="slidenum">
              <a:rPr lang="en-US" smtClean="0"/>
              <a:t>54</a:t>
            </a:fld>
            <a:endParaRPr lang="en-US"/>
          </a:p>
        </p:txBody>
      </p:sp>
    </p:spTree>
    <p:extLst>
      <p:ext uri="{BB962C8B-B14F-4D97-AF65-F5344CB8AC3E}">
        <p14:creationId xmlns:p14="http://schemas.microsoft.com/office/powerpoint/2010/main" val="2855561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892925" y="1575594"/>
            <a:ext cx="10406149" cy="4895850"/>
          </a:xfrm>
        </p:spPr>
        <p:txBody>
          <a:bodyPr>
            <a:normAutofit fontScale="92500" lnSpcReduction="10000"/>
          </a:bodyPr>
          <a:lstStyle/>
          <a:p>
            <a:r>
              <a:rPr lang="en-US" dirty="0"/>
              <a:t>This work builds upon 3 decades of inquiry by NPS faculty, staff and graduate/doctoral students serving on active duty.</a:t>
            </a:r>
          </a:p>
          <a:p>
            <a:r>
              <a:rPr lang="en-US" dirty="0"/>
              <a:t>Co-investigators Dr. Curtis Blais and Dr. Robert B. McGhee.  CRADA leads RADM Jerry Ellis USN (Ret.) and Julie Leeman, Raytheon Technologies.</a:t>
            </a:r>
          </a:p>
          <a:p>
            <a:r>
              <a:rPr lang="en-US" dirty="0"/>
              <a:t>Research support by Raytheon Missile Systems (RMS) and </a:t>
            </a:r>
            <a:r>
              <a:rPr lang="fr-FR" dirty="0"/>
              <a:t>Raytheon BBN Technologies (</a:t>
            </a:r>
            <a:r>
              <a:rPr lang="en-US" dirty="0"/>
              <a:t>Tucson Arizona and </a:t>
            </a:r>
            <a:r>
              <a:rPr lang="fr-FR" dirty="0"/>
              <a:t>Arlington Virginia)</a:t>
            </a:r>
            <a:r>
              <a:rPr lang="en-US" dirty="0"/>
              <a:t> has been instrumental in recent progress during 2019-2020. </a:t>
            </a:r>
          </a:p>
          <a:p>
            <a:r>
              <a:rPr lang="en-US" dirty="0"/>
              <a:t>Significant contributions by </a:t>
            </a:r>
            <a:r>
              <a:rPr lang="en-US" dirty="0" err="1"/>
              <a:t>Hsin</a:t>
            </a:r>
            <a:r>
              <a:rPr lang="en-US" dirty="0"/>
              <a:t>-Fu “Sinker” Wu, Richard </a:t>
            </a:r>
            <a:r>
              <a:rPr lang="en-US" dirty="0" err="1"/>
              <a:t>Markeloff</a:t>
            </a:r>
            <a:r>
              <a:rPr lang="en-US" dirty="0"/>
              <a:t> and others at Raytheon, supporting current work under CRADA with NPS.</a:t>
            </a:r>
          </a:p>
          <a:p>
            <a:r>
              <a:rPr lang="en-US" dirty="0"/>
              <a:t>Work with Dr. Jakub Flotyński on </a:t>
            </a:r>
            <a:r>
              <a:rPr lang="en-US" dirty="0">
                <a:hlinkClick r:id="rId3"/>
              </a:rPr>
              <a:t>X3D Ontology for Semantic Web</a:t>
            </a:r>
            <a:r>
              <a:rPr lang="en-US" dirty="0"/>
              <a:t> was an essential prerequisite to the capabilities demonstrated here.</a:t>
            </a:r>
          </a:p>
          <a:p>
            <a:r>
              <a:rPr lang="en-US" dirty="0"/>
              <a:t>Collaborative design efforts with numerous skilled engineers and scientists is gratefully acknowledged.  Further activity is welcome.</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55</a:t>
            </a:fld>
            <a:endParaRPr lang="en-US"/>
          </a:p>
        </p:txBody>
      </p:sp>
    </p:spTree>
    <p:extLst>
      <p:ext uri="{BB962C8B-B14F-4D97-AF65-F5344CB8AC3E}">
        <p14:creationId xmlns:p14="http://schemas.microsoft.com/office/powerpoint/2010/main" val="1567562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Need for Stronger Semantics in Data Modeling</a:t>
            </a:r>
          </a:p>
        </p:txBody>
      </p:sp>
      <p:sp>
        <p:nvSpPr>
          <p:cNvPr id="3" name="Slide Number Placeholder 2"/>
          <p:cNvSpPr>
            <a:spLocks noGrp="1"/>
          </p:cNvSpPr>
          <p:nvPr>
            <p:ph type="sldNum" sz="quarter" idx="12"/>
          </p:nvPr>
        </p:nvSpPr>
        <p:spPr/>
        <p:txBody>
          <a:bodyPr/>
          <a:lstStyle/>
          <a:p>
            <a:fld id="{B31A39DF-61A9-4ACA-B734-536BAC9BE44A}" type="slidenum">
              <a:rPr lang="en-US" smtClean="0"/>
              <a:t>56</a:t>
            </a:fld>
            <a:endParaRPr lang="en-US"/>
          </a:p>
        </p:txBody>
      </p:sp>
      <p:grpSp>
        <p:nvGrpSpPr>
          <p:cNvPr id="4" name="Group 3"/>
          <p:cNvGrpSpPr/>
          <p:nvPr/>
        </p:nvGrpSpPr>
        <p:grpSpPr>
          <a:xfrm>
            <a:off x="2482461" y="1530433"/>
            <a:ext cx="7227077" cy="4665662"/>
            <a:chOff x="1417302" y="1903614"/>
            <a:chExt cx="6309393" cy="3890356"/>
          </a:xfrm>
        </p:grpSpPr>
        <p:sp>
          <p:nvSpPr>
            <p:cNvPr id="5" name="Rectangle 4"/>
            <p:cNvSpPr/>
            <p:nvPr/>
          </p:nvSpPr>
          <p:spPr>
            <a:xfrm>
              <a:off x="3686694" y="1903614"/>
              <a:ext cx="1770611" cy="79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Interoperability</a:t>
              </a:r>
            </a:p>
          </p:txBody>
        </p:sp>
        <p:sp>
          <p:nvSpPr>
            <p:cNvPr id="6" name="Rectangle 5"/>
            <p:cNvSpPr/>
            <p:nvPr/>
          </p:nvSpPr>
          <p:spPr>
            <a:xfrm>
              <a:off x="3616036" y="3499657"/>
              <a:ext cx="1903615" cy="93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Stronger</a:t>
              </a:r>
            </a:p>
            <a:p>
              <a:pPr algn="ctr"/>
              <a:r>
                <a:rPr lang="en-US" sz="2000" b="1" dirty="0"/>
                <a:t>Semantic</a:t>
              </a:r>
            </a:p>
            <a:p>
              <a:pPr algn="ctr"/>
              <a:r>
                <a:rPr lang="en-US" sz="2000" b="1" dirty="0"/>
                <a:t>Representation</a:t>
              </a:r>
            </a:p>
          </p:txBody>
        </p:sp>
        <p:sp>
          <p:nvSpPr>
            <p:cNvPr id="7" name="Rectangle 6"/>
            <p:cNvSpPr/>
            <p:nvPr/>
          </p:nvSpPr>
          <p:spPr>
            <a:xfrm>
              <a:off x="5457305" y="4663440"/>
              <a:ext cx="1770611" cy="113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Automation / Autonomy</a:t>
              </a:r>
            </a:p>
          </p:txBody>
        </p:sp>
        <p:sp>
          <p:nvSpPr>
            <p:cNvPr id="8" name="Rectangle 7"/>
            <p:cNvSpPr/>
            <p:nvPr/>
          </p:nvSpPr>
          <p:spPr>
            <a:xfrm>
              <a:off x="1916083" y="4663439"/>
              <a:ext cx="1770611" cy="1130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Mission-Specific</a:t>
              </a:r>
            </a:p>
            <a:p>
              <a:pPr algn="ctr"/>
              <a:r>
                <a:rPr lang="en-US" dirty="0"/>
                <a:t>Information Sharing</a:t>
              </a:r>
            </a:p>
          </p:txBody>
        </p:sp>
        <p:sp>
          <p:nvSpPr>
            <p:cNvPr id="9" name="Rectangle 8"/>
            <p:cNvSpPr/>
            <p:nvPr/>
          </p:nvSpPr>
          <p:spPr>
            <a:xfrm>
              <a:off x="5956084" y="2701636"/>
              <a:ext cx="1770611" cy="798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Linking Data </a:t>
              </a:r>
            </a:p>
            <a:p>
              <a:pPr algn="ctr"/>
              <a:r>
                <a:rPr lang="en-US" dirty="0"/>
                <a:t>at Web-Scale</a:t>
              </a:r>
            </a:p>
          </p:txBody>
        </p:sp>
        <p:sp>
          <p:nvSpPr>
            <p:cNvPr id="10" name="Rectangle 9"/>
            <p:cNvSpPr/>
            <p:nvPr/>
          </p:nvSpPr>
          <p:spPr>
            <a:xfrm>
              <a:off x="1417302" y="2701636"/>
              <a:ext cx="1770611" cy="79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Enterprise</a:t>
              </a:r>
            </a:p>
            <a:p>
              <a:pPr algn="ctr"/>
              <a:r>
                <a:rPr lang="en-US" dirty="0"/>
                <a:t>Data Sharing</a:t>
              </a:r>
            </a:p>
          </p:txBody>
        </p:sp>
        <p:cxnSp>
          <p:nvCxnSpPr>
            <p:cNvPr id="11" name="Straight Arrow Connector 10"/>
            <p:cNvCxnSpPr>
              <a:stCxn id="10" idx="3"/>
            </p:cNvCxnSpPr>
            <p:nvPr/>
          </p:nvCxnSpPr>
          <p:spPr>
            <a:xfrm>
              <a:off x="3187913" y="3100647"/>
              <a:ext cx="498780" cy="3990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1"/>
            </p:cNvCxnSpPr>
            <p:nvPr/>
          </p:nvCxnSpPr>
          <p:spPr>
            <a:xfrm flipH="1">
              <a:off x="5457304" y="3100647"/>
              <a:ext cx="498780" cy="3990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0"/>
            </p:cNvCxnSpPr>
            <p:nvPr/>
          </p:nvCxnSpPr>
          <p:spPr>
            <a:xfrm flipH="1" flipV="1">
              <a:off x="5457304" y="4433567"/>
              <a:ext cx="885307" cy="229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V="1">
              <a:off x="2801389" y="4433567"/>
              <a:ext cx="885304" cy="229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6" idx="0"/>
            </p:cNvCxnSpPr>
            <p:nvPr/>
          </p:nvCxnSpPr>
          <p:spPr>
            <a:xfrm flipH="1">
              <a:off x="4567844" y="2701636"/>
              <a:ext cx="4156" cy="7980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16114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insights: converting data into logic</a:t>
            </a:r>
          </a:p>
        </p:txBody>
      </p:sp>
      <p:sp>
        <p:nvSpPr>
          <p:cNvPr id="3" name="Content Placeholder 2"/>
          <p:cNvSpPr>
            <a:spLocks noGrp="1"/>
          </p:cNvSpPr>
          <p:nvPr>
            <p:ph idx="1"/>
          </p:nvPr>
        </p:nvSpPr>
        <p:spPr>
          <a:xfrm>
            <a:off x="838200" y="1825624"/>
            <a:ext cx="10515600" cy="4902721"/>
          </a:xfrm>
        </p:spPr>
        <p:txBody>
          <a:bodyPr>
            <a:normAutofit fontScale="92500" lnSpcReduction="10000"/>
          </a:bodyPr>
          <a:lstStyle/>
          <a:p>
            <a:pPr marL="0" indent="0">
              <a:buNone/>
            </a:pPr>
            <a:r>
              <a:rPr lang="en-US" dirty="0"/>
              <a:t>"The answer to your question is the response to the query." </a:t>
            </a:r>
          </a:p>
          <a:p>
            <a:pPr lvl="1"/>
            <a:r>
              <a:rPr lang="en-US" dirty="0"/>
              <a:t>Jim Hendler and Dean Allemang</a:t>
            </a:r>
          </a:p>
          <a:p>
            <a:pPr lvl="1"/>
            <a:r>
              <a:rPr lang="en-US" dirty="0"/>
              <a:t>Meaningfulness of an answer matches the precise meaning of a question.</a:t>
            </a:r>
          </a:p>
          <a:p>
            <a:pPr marL="0" indent="0">
              <a:buNone/>
            </a:pPr>
            <a:endParaRPr lang="en-US" dirty="0"/>
          </a:p>
          <a:p>
            <a:pPr marL="0" indent="0">
              <a:buNone/>
            </a:pPr>
            <a:r>
              <a:rPr lang="en-US" dirty="0"/>
              <a:t>"Trying to use the Semantic Web without SPARQL is like trying to use a relational database without SQL.“</a:t>
            </a:r>
          </a:p>
          <a:p>
            <a:pPr lvl="1"/>
            <a:r>
              <a:rPr lang="en-US" dirty="0"/>
              <a:t>Tim Berners-Lee</a:t>
            </a:r>
          </a:p>
          <a:p>
            <a:pPr lvl="1"/>
            <a:r>
              <a:rPr lang="en-US" dirty="0"/>
              <a:t>Language representations are needed for query as well as for information.</a:t>
            </a:r>
          </a:p>
          <a:p>
            <a:pPr marL="0" indent="0">
              <a:buNone/>
            </a:pPr>
            <a:endParaRPr lang="en-US" dirty="0"/>
          </a:p>
          <a:p>
            <a:pPr marL="0" indent="0">
              <a:buNone/>
            </a:pPr>
            <a:r>
              <a:rPr lang="en-US" dirty="0"/>
              <a:t>"The proof of the pudding is in the eating." </a:t>
            </a:r>
          </a:p>
          <a:p>
            <a:pPr lvl="1"/>
            <a:r>
              <a:rPr lang="en-US" dirty="0"/>
              <a:t>Wiktionary</a:t>
            </a:r>
          </a:p>
          <a:p>
            <a:pPr lvl="1"/>
            <a:r>
              <a:rPr lang="en-US" dirty="0"/>
              <a:t>Confidence in results requires testing.</a:t>
            </a:r>
          </a:p>
        </p:txBody>
      </p:sp>
      <p:sp>
        <p:nvSpPr>
          <p:cNvPr id="4" name="Slide Number Placeholder 3"/>
          <p:cNvSpPr>
            <a:spLocks noGrp="1"/>
          </p:cNvSpPr>
          <p:nvPr>
            <p:ph type="sldNum" sz="quarter" idx="12"/>
          </p:nvPr>
        </p:nvSpPr>
        <p:spPr/>
        <p:txBody>
          <a:bodyPr/>
          <a:lstStyle/>
          <a:p>
            <a:fld id="{B31A39DF-61A9-4ACA-B734-536BAC9BE44A}" type="slidenum">
              <a:rPr lang="en-US" smtClean="0"/>
              <a:t>57</a:t>
            </a:fld>
            <a:endParaRPr lang="en-US"/>
          </a:p>
        </p:txBody>
      </p:sp>
    </p:spTree>
    <p:extLst>
      <p:ext uri="{BB962C8B-B14F-4D97-AF65-F5344CB8AC3E}">
        <p14:creationId xmlns:p14="http://schemas.microsoft.com/office/powerpoint/2010/main" val="3792746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3581" y="0"/>
            <a:ext cx="93594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736481" y="457200"/>
            <a:ext cx="8761534" cy="1143000"/>
          </a:xfrm>
          <a:effectLst>
            <a:outerShdw blurRad="50800" dist="38100" dir="2700000" algn="tl" rotWithShape="0">
              <a:prstClr val="black">
                <a:alpha val="40000"/>
              </a:prstClr>
            </a:outerShdw>
          </a:effectLst>
        </p:spPr>
        <p:txBody>
          <a:bodyPr>
            <a:normAutofit/>
          </a:bodyPr>
          <a:lstStyle/>
          <a:p>
            <a:r>
              <a:rPr lang="en-US" sz="3600" dirty="0"/>
              <a:t>Example Mission Validation using Protégé Tool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07426"/>
            <a:ext cx="9144000" cy="4939095"/>
          </a:xfrm>
          <a:prstGeom prst="rect">
            <a:avLst/>
          </a:prstGeom>
        </p:spPr>
      </p:pic>
      <p:sp>
        <p:nvSpPr>
          <p:cNvPr id="4" name="Slide Number Placeholder 6"/>
          <p:cNvSpPr>
            <a:spLocks noGrp="1"/>
          </p:cNvSpPr>
          <p:nvPr>
            <p:ph type="sldNum" sz="quarter" idx="12"/>
          </p:nvPr>
        </p:nvSpPr>
        <p:spPr>
          <a:xfrm>
            <a:off x="8610600" y="6356350"/>
            <a:ext cx="2743200" cy="365125"/>
          </a:xfrm>
        </p:spPr>
        <p:txBody>
          <a:bodyPr/>
          <a:lstStyle/>
          <a:p>
            <a:fld id="{8D57DBB9-07C6-49AB-BFD5-E737C7E241F6}" type="slidenum">
              <a:rPr lang="en-US" smtClean="0"/>
              <a:pPr/>
              <a:t>58</a:t>
            </a:fld>
            <a:endParaRPr lang="en-US" dirty="0"/>
          </a:p>
        </p:txBody>
      </p:sp>
    </p:spTree>
    <p:extLst>
      <p:ext uri="{BB962C8B-B14F-4D97-AF65-F5344CB8AC3E}">
        <p14:creationId xmlns:p14="http://schemas.microsoft.com/office/powerpoint/2010/main" val="2351512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SPARQL Protocol and RDF Query Language</a:t>
            </a:r>
          </a:p>
        </p:txBody>
      </p:sp>
      <p:sp>
        <p:nvSpPr>
          <p:cNvPr id="3" name="Content Placeholder 2"/>
          <p:cNvSpPr>
            <a:spLocks noGrp="1"/>
          </p:cNvSpPr>
          <p:nvPr>
            <p:ph idx="1"/>
          </p:nvPr>
        </p:nvSpPr>
        <p:spPr>
          <a:xfrm>
            <a:off x="838200" y="1825624"/>
            <a:ext cx="10515600" cy="4674453"/>
          </a:xfrm>
        </p:spPr>
        <p:txBody>
          <a:bodyPr>
            <a:normAutofit fontScale="92500" lnSpcReduction="10000"/>
          </a:bodyPr>
          <a:lstStyle/>
          <a:p>
            <a:r>
              <a:rPr lang="en-US" dirty="0"/>
              <a:t>“</a:t>
            </a:r>
            <a:r>
              <a:rPr lang="en-US" dirty="0">
                <a:hlinkClick r:id="rId3"/>
              </a:rPr>
              <a:t>SPARQL</a:t>
            </a:r>
            <a:r>
              <a:rPr lang="en-US" dirty="0"/>
              <a:t> is an </a:t>
            </a:r>
            <a:r>
              <a:rPr lang="en-US" dirty="0">
                <a:hlinkClick r:id="rId4" tooltip="RDF query language"/>
              </a:rPr>
              <a:t>RDF query language</a:t>
            </a:r>
            <a:r>
              <a:rPr lang="en-US" dirty="0"/>
              <a:t> — that is, a </a:t>
            </a:r>
            <a:r>
              <a:rPr lang="en-US" dirty="0">
                <a:hlinkClick r:id="rId5" tooltip="Semantic Query"/>
              </a:rPr>
              <a:t>semantic</a:t>
            </a:r>
            <a:r>
              <a:rPr lang="en-US" dirty="0"/>
              <a:t> </a:t>
            </a:r>
            <a:r>
              <a:rPr lang="en-US" dirty="0">
                <a:hlinkClick r:id="rId6" tooltip="Query language"/>
              </a:rPr>
              <a:t>query language</a:t>
            </a:r>
            <a:r>
              <a:rPr lang="en-US" dirty="0"/>
              <a:t> for </a:t>
            </a:r>
            <a:r>
              <a:rPr lang="en-US" dirty="0">
                <a:hlinkClick r:id="rId7" tooltip="Database"/>
              </a:rPr>
              <a:t>databases</a:t>
            </a:r>
            <a:r>
              <a:rPr lang="en-US" dirty="0"/>
              <a:t> — able to retrieve and manipulate data  stored in </a:t>
            </a:r>
            <a:r>
              <a:rPr lang="en-US" dirty="0">
                <a:hlinkClick r:id="rId8" tooltip="Resource Description Framework"/>
              </a:rPr>
              <a:t>Resource Description Framework (RDF)</a:t>
            </a:r>
            <a:r>
              <a:rPr lang="en-US" dirty="0"/>
              <a:t> format.” -- Wikipedia</a:t>
            </a:r>
          </a:p>
          <a:p>
            <a:r>
              <a:rPr lang="en-US" dirty="0"/>
              <a:t>Standardized as World Wide Web (W3C) Recommendation</a:t>
            </a:r>
          </a:p>
          <a:p>
            <a:pPr lvl="1"/>
            <a:r>
              <a:rPr lang="en-US" dirty="0"/>
              <a:t>Open-source implementations that we use include </a:t>
            </a:r>
            <a:r>
              <a:rPr lang="en-US" dirty="0">
                <a:hlinkClick r:id="rId9"/>
              </a:rPr>
              <a:t>Apache ARQ </a:t>
            </a:r>
            <a:r>
              <a:rPr lang="en-US" dirty="0"/>
              <a:t>and </a:t>
            </a:r>
            <a:r>
              <a:rPr lang="en-US" dirty="0">
                <a:hlinkClick r:id="rId10"/>
              </a:rPr>
              <a:t>Protégé</a:t>
            </a:r>
            <a:r>
              <a:rPr lang="en-US" dirty="0"/>
              <a:t> tool.</a:t>
            </a:r>
          </a:p>
          <a:p>
            <a:r>
              <a:rPr lang="en-US" dirty="0"/>
              <a:t>We use SPARQL to express queries against AVCL missions in RDF/OWL (Turtle syntax) together with Mission Execution Ontology (MEO).</a:t>
            </a:r>
          </a:p>
          <a:p>
            <a:r>
              <a:rPr lang="en-US" dirty="0"/>
              <a:t>Results reveal interesting properties about missions that are otherwise difficult to determine.  Inferences can also be combined and correlated.</a:t>
            </a:r>
          </a:p>
          <a:p>
            <a:r>
              <a:rPr lang="en-US" dirty="0"/>
              <a:t>Goal is to express in-depth </a:t>
            </a:r>
            <a:r>
              <a:rPr lang="en-US" dirty="0">
                <a:hlinkClick r:id="rId11"/>
              </a:rPr>
              <a:t>mission-related queries</a:t>
            </a:r>
            <a:r>
              <a:rPr lang="en-US" dirty="0"/>
              <a:t> that determine</a:t>
            </a:r>
          </a:p>
          <a:p>
            <a:pPr lvl="1"/>
            <a:r>
              <a:rPr lang="en-US" dirty="0"/>
              <a:t>Whether all logical mission prerequisites and constraints are satisfied, and</a:t>
            </a:r>
          </a:p>
          <a:p>
            <a:pPr lvl="1"/>
            <a:r>
              <a:rPr lang="en-US" dirty="0"/>
              <a:t>Whether tactical policies and Rules of Engagement (ROE) are met.</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59</a:t>
            </a:fld>
            <a:endParaRPr lang="en-US"/>
          </a:p>
        </p:txBody>
      </p:sp>
    </p:spTree>
    <p:extLst>
      <p:ext uri="{BB962C8B-B14F-4D97-AF65-F5344CB8AC3E}">
        <p14:creationId xmlns:p14="http://schemas.microsoft.com/office/powerpoint/2010/main" val="379245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525" y="365125"/>
            <a:ext cx="8712680" cy="1325563"/>
          </a:xfrm>
        </p:spPr>
        <p:txBody>
          <a:bodyPr/>
          <a:lstStyle/>
          <a:p>
            <a:r>
              <a:rPr lang="en-US" dirty="0"/>
              <a:t>Ontology Spectrum</a:t>
            </a:r>
          </a:p>
        </p:txBody>
      </p:sp>
      <p:sp>
        <p:nvSpPr>
          <p:cNvPr id="4" name="Slide Number Placeholder 3"/>
          <p:cNvSpPr>
            <a:spLocks noGrp="1"/>
          </p:cNvSpPr>
          <p:nvPr>
            <p:ph type="sldNum" sz="quarter" idx="12"/>
          </p:nvPr>
        </p:nvSpPr>
        <p:spPr/>
        <p:txBody>
          <a:bodyPr/>
          <a:lstStyle/>
          <a:p>
            <a:fld id="{8F304BE6-A6EC-44DD-A690-28101BD4548D}" type="slidenum">
              <a:rPr lang="en-US" smtClean="0"/>
              <a:t>6</a:t>
            </a:fld>
            <a:endParaRPr lang="en-US"/>
          </a:p>
        </p:txBody>
      </p:sp>
      <p:pic>
        <p:nvPicPr>
          <p:cNvPr id="5" name="Picture 4"/>
          <p:cNvPicPr>
            <a:picLocks noChangeAspect="1"/>
          </p:cNvPicPr>
          <p:nvPr/>
        </p:nvPicPr>
        <p:blipFill>
          <a:blip r:embed="rId3" cstate="print"/>
          <a:srcRect/>
          <a:stretch>
            <a:fillRect/>
          </a:stretch>
        </p:blipFill>
        <p:spPr bwMode="auto">
          <a:xfrm>
            <a:off x="66411" y="1"/>
            <a:ext cx="9563363" cy="6857999"/>
          </a:xfrm>
          <a:prstGeom prst="rect">
            <a:avLst/>
          </a:prstGeom>
          <a:noFill/>
          <a:ln w="9525">
            <a:noFill/>
            <a:miter lim="800000"/>
            <a:headEnd/>
            <a:tailEnd/>
          </a:ln>
        </p:spPr>
      </p:pic>
      <p:sp>
        <p:nvSpPr>
          <p:cNvPr id="6" name="Title 3"/>
          <p:cNvSpPr txBox="1">
            <a:spLocks/>
          </p:cNvSpPr>
          <p:nvPr/>
        </p:nvSpPr>
        <p:spPr>
          <a:xfrm>
            <a:off x="9434286" y="246744"/>
            <a:ext cx="2757714" cy="1509485"/>
          </a:xfrm>
          <a:prstGeom prst="rect">
            <a:avLst/>
          </a:prstGeom>
          <a:solidFill>
            <a:schemeClr val="bg1">
              <a:lumMod val="50000"/>
              <a:lumOff val="50000"/>
            </a:schemeClr>
          </a:solidFill>
          <a:ln>
            <a:solidFill>
              <a:schemeClr val="tx1">
                <a:lumMod val="9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effectLst>
                  <a:outerShdw blurRad="50800" dist="38100" dir="2700000" algn="tl" rotWithShape="0">
                    <a:prstClr val="black">
                      <a:alpha val="40000"/>
                    </a:prstClr>
                  </a:outerShdw>
                </a:effectLst>
              </a:rPr>
              <a:t>Improving Semantic Representation</a:t>
            </a:r>
          </a:p>
        </p:txBody>
      </p:sp>
    </p:spTree>
    <p:extLst>
      <p:ext uri="{BB962C8B-B14F-4D97-AF65-F5344CB8AC3E}">
        <p14:creationId xmlns:p14="http://schemas.microsoft.com/office/powerpoint/2010/main" val="2741553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718" y="52251"/>
            <a:ext cx="9788870" cy="6703859"/>
          </a:xfrm>
          <a:prstGeom prst="rect">
            <a:avLst/>
          </a:prstGeom>
        </p:spPr>
      </p:pic>
      <p:sp>
        <p:nvSpPr>
          <p:cNvPr id="2" name="Title 1"/>
          <p:cNvSpPr>
            <a:spLocks noGrp="1"/>
          </p:cNvSpPr>
          <p:nvPr>
            <p:ph type="title"/>
          </p:nvPr>
        </p:nvSpPr>
        <p:spPr>
          <a:xfrm>
            <a:off x="6500079" y="4127866"/>
            <a:ext cx="5277394" cy="1483938"/>
          </a:xfrm>
          <a:solidFill>
            <a:schemeClr val="bg1"/>
          </a:solidFill>
          <a:ln>
            <a:solidFill>
              <a:schemeClr val="accent5">
                <a:lumMod val="50000"/>
              </a:schemeClr>
            </a:solidFill>
          </a:ln>
        </p:spPr>
        <p:txBody>
          <a:bodyPr>
            <a:normAutofit fontScale="90000"/>
          </a:bodyPr>
          <a:lstStyle/>
          <a:p>
            <a:pPr algn="ctr"/>
            <a:r>
              <a:rPr lang="en-US" sz="3600" dirty="0"/>
              <a:t>Confirm MEO via self-centered SPARQL </a:t>
            </a:r>
            <a:r>
              <a:rPr lang="en-US" sz="3600" i="1" dirty="0"/>
              <a:t>metaquery</a:t>
            </a:r>
            <a:br>
              <a:rPr lang="en-US" sz="3600" i="1" dirty="0"/>
            </a:br>
            <a:r>
              <a:rPr lang="en-US" sz="2700" b="1" dirty="0">
                <a:hlinkClick r:id="rId4"/>
              </a:rPr>
              <a:t>MissionExecutionOntologyQuery_01.rq</a:t>
            </a:r>
            <a:endParaRPr lang="en-US" sz="2700" i="1" dirty="0"/>
          </a:p>
        </p:txBody>
      </p:sp>
      <p:sp>
        <p:nvSpPr>
          <p:cNvPr id="5"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60</a:t>
            </a:fld>
            <a:endParaRPr lang="en-US"/>
          </a:p>
        </p:txBody>
      </p:sp>
    </p:spTree>
    <p:extLst>
      <p:ext uri="{BB962C8B-B14F-4D97-AF65-F5344CB8AC3E}">
        <p14:creationId xmlns:p14="http://schemas.microsoft.com/office/powerpoint/2010/main" val="618892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565" y="41801"/>
            <a:ext cx="9736473" cy="6816199"/>
          </a:xfrm>
          <a:prstGeom prst="rect">
            <a:avLst/>
          </a:prstGeom>
        </p:spPr>
      </p:pic>
      <p:sp>
        <p:nvSpPr>
          <p:cNvPr id="2" name="Title 1"/>
          <p:cNvSpPr>
            <a:spLocks noGrp="1"/>
          </p:cNvSpPr>
          <p:nvPr>
            <p:ph type="title"/>
          </p:nvPr>
        </p:nvSpPr>
        <p:spPr>
          <a:xfrm>
            <a:off x="6348550" y="4033811"/>
            <a:ext cx="5538652" cy="1405564"/>
          </a:xfrm>
          <a:solidFill>
            <a:schemeClr val="bg1"/>
          </a:solidFill>
          <a:ln>
            <a:solidFill>
              <a:schemeClr val="accent5">
                <a:lumMod val="75000"/>
              </a:schemeClr>
            </a:solidFill>
          </a:ln>
        </p:spPr>
        <p:txBody>
          <a:bodyPr>
            <a:normAutofit fontScale="90000"/>
          </a:bodyPr>
          <a:lstStyle/>
          <a:p>
            <a:pPr algn="ctr"/>
            <a:r>
              <a:rPr lang="en-US" sz="3600" dirty="0"/>
              <a:t>Confirm MEO via self-centered SPARQL </a:t>
            </a:r>
            <a:r>
              <a:rPr lang="en-US" sz="3600" i="1" dirty="0"/>
              <a:t>metaquery </a:t>
            </a:r>
            <a:r>
              <a:rPr lang="en-US" sz="3600" dirty="0"/>
              <a:t>response</a:t>
            </a:r>
            <a:r>
              <a:rPr lang="en-US" sz="3600" i="1" dirty="0"/>
              <a:t> </a:t>
            </a:r>
            <a:br>
              <a:rPr lang="en-US" sz="3600" i="1" dirty="0"/>
            </a:br>
            <a:r>
              <a:rPr lang="en-US" sz="2800" b="1" dirty="0">
                <a:hlinkClick r:id="rId4"/>
              </a:rPr>
              <a:t>MissionExecutionOntologyQuery_01.rq.txt</a:t>
            </a:r>
            <a:endParaRPr lang="en-US" sz="2800" i="1" dirty="0"/>
          </a:p>
        </p:txBody>
      </p:sp>
      <p:sp>
        <p:nvSpPr>
          <p:cNvPr id="5" name="Title 1"/>
          <p:cNvSpPr txBox="1">
            <a:spLocks/>
          </p:cNvSpPr>
          <p:nvPr/>
        </p:nvSpPr>
        <p:spPr>
          <a:xfrm>
            <a:off x="6353774" y="4733979"/>
            <a:ext cx="5465499" cy="14369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700" i="1" dirty="0"/>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61</a:t>
            </a:fld>
            <a:endParaRPr lang="en-US"/>
          </a:p>
        </p:txBody>
      </p:sp>
    </p:spTree>
    <p:extLst>
      <p:ext uri="{BB962C8B-B14F-4D97-AF65-F5344CB8AC3E}">
        <p14:creationId xmlns:p14="http://schemas.microsoft.com/office/powerpoint/2010/main" val="39109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dirty="0"/>
              <a:t>Rich Semantic Track (RST) Ontology</a:t>
            </a:r>
          </a:p>
        </p:txBody>
      </p:sp>
      <p:pic>
        <p:nvPicPr>
          <p:cNvPr id="4" name="Picture 3"/>
          <p:cNvPicPr>
            <a:picLocks noChangeAspect="1"/>
          </p:cNvPicPr>
          <p:nvPr/>
        </p:nvPicPr>
        <p:blipFill>
          <a:blip r:embed="rId3"/>
          <a:stretch>
            <a:fillRect/>
          </a:stretch>
        </p:blipFill>
        <p:spPr>
          <a:xfrm>
            <a:off x="1524000" y="1269091"/>
            <a:ext cx="9144000" cy="5302923"/>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62</a:t>
            </a:fld>
            <a:endParaRPr lang="en-US" dirty="0"/>
          </a:p>
        </p:txBody>
      </p:sp>
    </p:spTree>
    <p:extLst>
      <p:ext uri="{BB962C8B-B14F-4D97-AF65-F5344CB8AC3E}">
        <p14:creationId xmlns:p14="http://schemas.microsoft.com/office/powerpoint/2010/main" val="35405182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156" y="365125"/>
            <a:ext cx="8802023" cy="1325563"/>
          </a:xfrm>
        </p:spPr>
        <p:txBody>
          <a:bodyPr/>
          <a:lstStyle/>
          <a:p>
            <a:r>
              <a:rPr lang="en-US" dirty="0"/>
              <a:t>Rich Semantic Track Formalization</a:t>
            </a:r>
          </a:p>
        </p:txBody>
      </p:sp>
      <p:grpSp>
        <p:nvGrpSpPr>
          <p:cNvPr id="3" name="Group 2"/>
          <p:cNvGrpSpPr/>
          <p:nvPr/>
        </p:nvGrpSpPr>
        <p:grpSpPr>
          <a:xfrm>
            <a:off x="1528157" y="71596"/>
            <a:ext cx="9144000" cy="6649879"/>
            <a:chOff x="-5896" y="197234"/>
            <a:chExt cx="9144000" cy="6649879"/>
          </a:xfrm>
        </p:grpSpPr>
        <p:pic>
          <p:nvPicPr>
            <p:cNvPr id="4" name="Picture 3"/>
            <p:cNvPicPr/>
            <p:nvPr/>
          </p:nvPicPr>
          <p:blipFill rotWithShape="1">
            <a:blip r:embed="rId2">
              <a:extLst>
                <a:ext uri="{28A0092B-C50C-407E-A947-70E740481C1C}">
                  <a14:useLocalDpi xmlns:a14="http://schemas.microsoft.com/office/drawing/2010/main" val="0"/>
                </a:ext>
              </a:extLst>
            </a:blip>
            <a:srcRect t="2846" r="27848" b="6249"/>
            <a:stretch/>
          </p:blipFill>
          <p:spPr bwMode="auto">
            <a:xfrm>
              <a:off x="-5896" y="197234"/>
              <a:ext cx="9144000" cy="6649879"/>
            </a:xfrm>
            <a:prstGeom prst="rect">
              <a:avLst/>
            </a:prstGeom>
            <a:noFill/>
            <a:ln>
              <a:noFill/>
            </a:ln>
          </p:spPr>
        </p:pic>
        <p:sp>
          <p:nvSpPr>
            <p:cNvPr id="5" name="Rectangle 4"/>
            <p:cNvSpPr/>
            <p:nvPr/>
          </p:nvSpPr>
          <p:spPr>
            <a:xfrm>
              <a:off x="3051110" y="4702629"/>
              <a:ext cx="93306" cy="121298"/>
            </a:xfrm>
            <a:prstGeom prst="rect">
              <a:avLst/>
            </a:prstGeom>
            <a:gradFill>
              <a:gsLst>
                <a:gs pos="69225">
                  <a:schemeClr val="tx1">
                    <a:lumMod val="85000"/>
                  </a:schemeClr>
                </a:gs>
                <a:gs pos="22214">
                  <a:schemeClr val="tx1">
                    <a:lumMod val="85000"/>
                  </a:schemeClr>
                </a:gs>
                <a:gs pos="0">
                  <a:schemeClr val="tx2">
                    <a:lumMod val="90000"/>
                  </a:schemeClr>
                </a:gs>
                <a:gs pos="90599">
                  <a:schemeClr val="tx1">
                    <a:lumMod val="85000"/>
                  </a:schemeClr>
                </a:gs>
                <a:gs pos="58000">
                  <a:schemeClr val="tx1">
                    <a:lumMod val="85000"/>
                  </a:schemeClr>
                </a:gs>
                <a:gs pos="83000">
                  <a:schemeClr val="tx1">
                    <a:lumMod val="8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32246" y="4495610"/>
              <a:ext cx="248786" cy="238527"/>
            </a:xfrm>
            <a:prstGeom prst="rect">
              <a:avLst/>
            </a:prstGeom>
            <a:noFill/>
          </p:spPr>
          <p:txBody>
            <a:bodyPr wrap="none" rtlCol="0">
              <a:spAutoFit/>
            </a:bodyPr>
            <a:lstStyle/>
            <a:p>
              <a:r>
                <a:rPr lang="en-US" sz="950" dirty="0">
                  <a:solidFill>
                    <a:schemeClr val="bg1"/>
                  </a:solidFill>
                </a:rPr>
                <a:t>n</a:t>
              </a:r>
            </a:p>
          </p:txBody>
        </p:sp>
      </p:grpSp>
      <p:sp>
        <p:nvSpPr>
          <p:cNvPr id="7" name="Slide Number Placeholder 6"/>
          <p:cNvSpPr>
            <a:spLocks noGrp="1"/>
          </p:cNvSpPr>
          <p:nvPr>
            <p:ph type="sldNum" sz="quarter" idx="12"/>
          </p:nvPr>
        </p:nvSpPr>
        <p:spPr/>
        <p:txBody>
          <a:bodyPr/>
          <a:lstStyle/>
          <a:p>
            <a:fld id="{B31A39DF-61A9-4ACA-B734-536BAC9BE44A}" type="slidenum">
              <a:rPr lang="en-US" smtClean="0"/>
              <a:t>63</a:t>
            </a:fld>
            <a:endParaRPr lang="en-US"/>
          </a:p>
        </p:txBody>
      </p:sp>
    </p:spTree>
    <p:extLst>
      <p:ext uri="{BB962C8B-B14F-4D97-AF65-F5344CB8AC3E}">
        <p14:creationId xmlns:p14="http://schemas.microsoft.com/office/powerpoint/2010/main" val="2822812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Interoperability</a:t>
            </a:r>
          </a:p>
        </p:txBody>
      </p:sp>
      <p:sp>
        <p:nvSpPr>
          <p:cNvPr id="3" name="Content Placeholder 2"/>
          <p:cNvSpPr>
            <a:spLocks noGrp="1"/>
          </p:cNvSpPr>
          <p:nvPr>
            <p:ph idx="1"/>
          </p:nvPr>
        </p:nvSpPr>
        <p:spPr/>
        <p:txBody>
          <a:bodyPr>
            <a:normAutofit fontScale="92500"/>
          </a:bodyPr>
          <a:lstStyle/>
          <a:p>
            <a:r>
              <a:rPr lang="en-US" dirty="0"/>
              <a:t>Interoperability: “the capability of a system to automatically, without human intervention, provide services to and accept services from other systems, and to use the services so exchanged to enable the systems to work together to achieve a desired outcome” (Blais and Lacy 2004).</a:t>
            </a:r>
          </a:p>
          <a:p>
            <a:r>
              <a:rPr lang="en-US" dirty="0"/>
              <a:t>Academia and industry have laid out a path toward higher levels of interoperability: refer to the Levels of Conceptual Interoperability Model (LCIM) on the next slide (source: Tolk, Andreas, Saikou Y. Diallo, Charles D. Turnitsa, and Leslie S. Winters. 2006. “</a:t>
            </a:r>
            <a:r>
              <a:rPr lang="en-US" dirty="0" err="1"/>
              <a:t>Composable</a:t>
            </a:r>
            <a:r>
              <a:rPr lang="en-US" dirty="0"/>
              <a:t> M&amp;S Web Services for Net-centric Applications.” </a:t>
            </a:r>
            <a:r>
              <a:rPr lang="en-US" i="1" dirty="0"/>
              <a:t>Journal for Defense Modeling &amp; Simulation (JDMS)</a:t>
            </a:r>
            <a:r>
              <a:rPr lang="en-US" dirty="0"/>
              <a:t>, 3:1:27-44. January.).</a:t>
            </a:r>
          </a:p>
          <a:p>
            <a:r>
              <a:rPr lang="en-US" dirty="0"/>
              <a:t>Objective is to achieve conceptual and pragmatic interoperability.</a:t>
            </a:r>
          </a:p>
          <a:p>
            <a:endParaRPr lang="en-US" dirty="0"/>
          </a:p>
        </p:txBody>
      </p:sp>
      <p:sp>
        <p:nvSpPr>
          <p:cNvPr id="4" name="Slide Number Placeholder 3"/>
          <p:cNvSpPr>
            <a:spLocks noGrp="1"/>
          </p:cNvSpPr>
          <p:nvPr>
            <p:ph type="sldNum" sz="quarter" idx="12"/>
          </p:nvPr>
        </p:nvSpPr>
        <p:spPr/>
        <p:txBody>
          <a:bodyPr/>
          <a:lstStyle/>
          <a:p>
            <a:fld id="{8F304BE6-A6EC-44DD-A690-28101BD4548D}" type="slidenum">
              <a:rPr lang="en-US" smtClean="0"/>
              <a:t>7</a:t>
            </a:fld>
            <a:endParaRPr lang="en-US"/>
          </a:p>
        </p:txBody>
      </p:sp>
    </p:spTree>
    <p:extLst>
      <p:ext uri="{BB962C8B-B14F-4D97-AF65-F5344CB8AC3E}">
        <p14:creationId xmlns:p14="http://schemas.microsoft.com/office/powerpoint/2010/main" val="99137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272" y="365125"/>
            <a:ext cx="9100868" cy="1325563"/>
          </a:xfrm>
        </p:spPr>
        <p:txBody>
          <a:bodyPr/>
          <a:lstStyle/>
          <a:p>
            <a:r>
              <a:rPr lang="en-US" dirty="0"/>
              <a:t>Levels of Conceptual Interoperability</a:t>
            </a:r>
          </a:p>
        </p:txBody>
      </p:sp>
      <p:sp>
        <p:nvSpPr>
          <p:cNvPr id="4" name="Slide Number Placeholder 3"/>
          <p:cNvSpPr>
            <a:spLocks noGrp="1"/>
          </p:cNvSpPr>
          <p:nvPr>
            <p:ph type="sldNum" sz="quarter" idx="12"/>
          </p:nvPr>
        </p:nvSpPr>
        <p:spPr/>
        <p:txBody>
          <a:bodyPr/>
          <a:lstStyle/>
          <a:p>
            <a:fld id="{8F304BE6-A6EC-44DD-A690-28101BD4548D}" type="slidenum">
              <a:rPr lang="en-US" smtClean="0"/>
              <a:t>8</a:t>
            </a:fld>
            <a:endParaRPr lang="en-US"/>
          </a:p>
        </p:txBody>
      </p:sp>
      <p:grpSp>
        <p:nvGrpSpPr>
          <p:cNvPr id="5" name="Group 4"/>
          <p:cNvGrpSpPr/>
          <p:nvPr/>
        </p:nvGrpSpPr>
        <p:grpSpPr>
          <a:xfrm>
            <a:off x="1687384" y="624083"/>
            <a:ext cx="8830408" cy="6460148"/>
            <a:chOff x="0" y="0"/>
            <a:chExt cx="9144000" cy="6858000"/>
          </a:xfrm>
        </p:grpSpPr>
        <p:pic>
          <p:nvPicPr>
            <p:cNvPr id="6" name="Picture 5" descr="LCIM"/>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7" name="Group 6"/>
            <p:cNvGrpSpPr/>
            <p:nvPr/>
          </p:nvGrpSpPr>
          <p:grpSpPr>
            <a:xfrm rot="19580712">
              <a:off x="197442" y="4941501"/>
              <a:ext cx="1925592" cy="461665"/>
              <a:chOff x="-27408" y="4671681"/>
              <a:chExt cx="1925592" cy="461665"/>
            </a:xfrm>
          </p:grpSpPr>
          <p:sp>
            <p:nvSpPr>
              <p:cNvPr id="8" name="Rectangle 7"/>
              <p:cNvSpPr/>
              <p:nvPr/>
            </p:nvSpPr>
            <p:spPr>
              <a:xfrm>
                <a:off x="-27408" y="4671681"/>
                <a:ext cx="1925592"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08" y="4671681"/>
                <a:ext cx="1925592" cy="461665"/>
              </a:xfrm>
              <a:prstGeom prst="rect">
                <a:avLst/>
              </a:prstGeom>
              <a:solidFill>
                <a:schemeClr val="bg1"/>
              </a:solidFill>
            </p:spPr>
            <p:txBody>
              <a:bodyPr wrap="none" rtlCol="0">
                <a:spAutoFit/>
              </a:bodyPr>
              <a:lstStyle/>
              <a:p>
                <a:r>
                  <a:rPr lang="en-US" sz="2400" dirty="0">
                    <a:solidFill>
                      <a:schemeClr val="tx2">
                        <a:lumMod val="50000"/>
                      </a:schemeClr>
                    </a:solidFill>
                  </a:rPr>
                  <a:t>Integratability</a:t>
                </a:r>
              </a:p>
            </p:txBody>
          </p:sp>
        </p:grpSp>
      </p:grpSp>
      <p:sp>
        <p:nvSpPr>
          <p:cNvPr id="10" name="Title 3"/>
          <p:cNvSpPr txBox="1">
            <a:spLocks/>
          </p:cNvSpPr>
          <p:nvPr/>
        </p:nvSpPr>
        <p:spPr>
          <a:xfrm>
            <a:off x="1474950" y="130002"/>
            <a:ext cx="9255276" cy="729204"/>
          </a:xfrm>
          <a:prstGeom prst="rect">
            <a:avLst/>
          </a:prstGeom>
          <a:solidFill>
            <a:schemeClr val="bg1">
              <a:lumMod val="50000"/>
              <a:lumOff val="50000"/>
            </a:schemeClr>
          </a:solidFill>
          <a:ln>
            <a:solidFill>
              <a:schemeClr val="tx1">
                <a:lumMod val="95000"/>
              </a:schemeClr>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effectLst>
                  <a:outerShdw blurRad="50800" dist="38100" dir="2700000" algn="tl" rotWithShape="0">
                    <a:prstClr val="black">
                      <a:alpha val="40000"/>
                    </a:prstClr>
                  </a:outerShdw>
                </a:effectLst>
              </a:rPr>
              <a:t>Improving Interoperability: Levels of Conceptual Interoperability Model</a:t>
            </a:r>
          </a:p>
        </p:txBody>
      </p:sp>
    </p:spTree>
    <p:extLst>
      <p:ext uri="{BB962C8B-B14F-4D97-AF65-F5344CB8AC3E}">
        <p14:creationId xmlns:p14="http://schemas.microsoft.com/office/powerpoint/2010/main" val="3257174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 Web: Knowledge Representation at Web Scale</a:t>
            </a:r>
          </a:p>
        </p:txBody>
      </p:sp>
      <p:sp>
        <p:nvSpPr>
          <p:cNvPr id="3" name="Content Placeholder 2"/>
          <p:cNvSpPr>
            <a:spLocks noGrp="1"/>
          </p:cNvSpPr>
          <p:nvPr>
            <p:ph idx="1"/>
          </p:nvPr>
        </p:nvSpPr>
        <p:spPr>
          <a:xfrm>
            <a:off x="838200" y="1825625"/>
            <a:ext cx="10515600" cy="4895850"/>
          </a:xfrm>
        </p:spPr>
        <p:txBody>
          <a:bodyPr>
            <a:normAutofit/>
          </a:bodyPr>
          <a:lstStyle/>
          <a:p>
            <a:r>
              <a:rPr lang="en-US" dirty="0"/>
              <a:t>Architects of the World Wide Web have laid out a layered set of standards to achieve the Semantic Web vision: “not a separate Web but an extension of the current one, in which information is given well-defined meaning, better enabling computers and people to work in cooperation” 	(Berners-Lee et al. 2001)</a:t>
            </a:r>
          </a:p>
          <a:p>
            <a:r>
              <a:rPr lang="en-US" dirty="0"/>
              <a:t>Ultimate goal: achieve a </a:t>
            </a:r>
            <a:r>
              <a:rPr lang="en-US" b="1" i="1" dirty="0"/>
              <a:t>scalable trusted information infrastructure </a:t>
            </a:r>
            <a:r>
              <a:rPr lang="en-US" dirty="0"/>
              <a:t>where humans and software interact meaningfully, in a repeatable environment where expectations of quality and integrity are met.</a:t>
            </a:r>
          </a:p>
          <a:p>
            <a:r>
              <a:rPr lang="en-US" dirty="0"/>
              <a:t>Scalable approach indicates that single (ship + robot) solutions have potential to grow and encompass many simultaneous systems, thus improved data sharing, mission </a:t>
            </a:r>
            <a:r>
              <a:rPr lang="en-US" dirty="0" err="1"/>
              <a:t>deconfliction</a:t>
            </a:r>
            <a:r>
              <a:rPr lang="en-US" dirty="0"/>
              <a:t>, coordinated operations</a:t>
            </a:r>
          </a:p>
        </p:txBody>
      </p:sp>
      <p:sp>
        <p:nvSpPr>
          <p:cNvPr id="4" name="Slide Number Placeholder 3"/>
          <p:cNvSpPr>
            <a:spLocks noGrp="1"/>
          </p:cNvSpPr>
          <p:nvPr>
            <p:ph type="sldNum" sz="quarter" idx="12"/>
          </p:nvPr>
        </p:nvSpPr>
        <p:spPr/>
        <p:txBody>
          <a:bodyPr/>
          <a:lstStyle/>
          <a:p>
            <a:fld id="{8F304BE6-A6EC-44DD-A690-28101BD4548D}" type="slidenum">
              <a:rPr lang="en-US" smtClean="0"/>
              <a:t>9</a:t>
            </a:fld>
            <a:endParaRPr lang="en-US"/>
          </a:p>
        </p:txBody>
      </p:sp>
    </p:spTree>
    <p:extLst>
      <p:ext uri="{BB962C8B-B14F-4D97-AF65-F5344CB8AC3E}">
        <p14:creationId xmlns:p14="http://schemas.microsoft.com/office/powerpoint/2010/main" val="893342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B277E0530294C96B13BD21CE558BB" ma:contentTypeVersion="10" ma:contentTypeDescription="Create a new document." ma:contentTypeScope="" ma:versionID="50b272beb28592322a850bbf2cf11af7">
  <xsd:schema xmlns:xsd="http://www.w3.org/2001/XMLSchema" xmlns:xs="http://www.w3.org/2001/XMLSchema" xmlns:p="http://schemas.microsoft.com/office/2006/metadata/properties" xmlns:ns2="f992dbaa-8c3b-47d8-854f-76b516a757cc" xmlns:ns3="20ea6ae9-5fb6-41f6-9e84-b92872b4e709" targetNamespace="http://schemas.microsoft.com/office/2006/metadata/properties" ma:root="true" ma:fieldsID="395f64a939a4ad0af7eda84f7ac0434a" ns2:_="" ns3:_="">
    <xsd:import namespace="f992dbaa-8c3b-47d8-854f-76b516a757cc"/>
    <xsd:import namespace="20ea6ae9-5fb6-41f6-9e84-b92872b4e70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2dbaa-8c3b-47d8-854f-76b516a757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d3d128b-9ae0-43bc-bb56-1c887092213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ea6ae9-5fb6-41f6-9e84-b92872b4e7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21f76e-8a9f-4532-9e41-099a85330760}" ma:internalName="TaxCatchAll" ma:showField="CatchAllData" ma:web="20ea6ae9-5fb6-41f6-9e84-b92872b4e7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992dbaa-8c3b-47d8-854f-76b516a757cc">
      <Terms xmlns="http://schemas.microsoft.com/office/infopath/2007/PartnerControls"/>
    </lcf76f155ced4ddcb4097134ff3c332f>
    <TaxCatchAll xmlns="20ea6ae9-5fb6-41f6-9e84-b92872b4e709" xsi:nil="true"/>
  </documentManagement>
</p:properties>
</file>

<file path=customXml/itemProps1.xml><?xml version="1.0" encoding="utf-8"?>
<ds:datastoreItem xmlns:ds="http://schemas.openxmlformats.org/officeDocument/2006/customXml" ds:itemID="{29DEEDE7-05D6-4578-A7AA-4CC857543F96}"/>
</file>

<file path=customXml/itemProps2.xml><?xml version="1.0" encoding="utf-8"?>
<ds:datastoreItem xmlns:ds="http://schemas.openxmlformats.org/officeDocument/2006/customXml" ds:itemID="{89339EA2-D447-4D17-A8D5-F71D3DF66C48}">
  <ds:schemaRefs>
    <ds:schemaRef ds:uri="http://schemas.microsoft.com/sharepoint/v3/contenttype/forms"/>
  </ds:schemaRefs>
</ds:datastoreItem>
</file>

<file path=customXml/itemProps3.xml><?xml version="1.0" encoding="utf-8"?>
<ds:datastoreItem xmlns:ds="http://schemas.openxmlformats.org/officeDocument/2006/customXml" ds:itemID="{7C064671-3D6B-4166-BFE8-2056DC38460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24082</TotalTime>
  <Words>5937</Words>
  <Application>Microsoft Office PowerPoint</Application>
  <PresentationFormat>Widescreen</PresentationFormat>
  <Paragraphs>924</Paragraphs>
  <Slides>63</Slides>
  <Notes>44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63</vt:i4>
      </vt:variant>
    </vt:vector>
  </HeadingPairs>
  <TitlesOfParts>
    <vt:vector size="74" baseType="lpstr">
      <vt:lpstr>Arial</vt:lpstr>
      <vt:lpstr>Brush Script MT</vt:lpstr>
      <vt:lpstr>Calibri</vt:lpstr>
      <vt:lpstr>Calibri Light</vt:lpstr>
      <vt:lpstr>Franklin Gothic Medium</vt:lpstr>
      <vt:lpstr>Helvetica</vt:lpstr>
      <vt:lpstr>Symbol</vt:lpstr>
      <vt:lpstr>Times</vt:lpstr>
      <vt:lpstr>Times New Roman</vt:lpstr>
      <vt:lpstr>Wingdings</vt:lpstr>
      <vt:lpstr>Office Theme</vt:lpstr>
      <vt:lpstr>Ethical Control of Unmanned Systems: Repeatable Mission Evaluation through  Unmanned Systems Data Strategy</vt:lpstr>
      <vt:lpstr>Ethical Control quad chart</vt:lpstr>
      <vt:lpstr>Team Members and Focus Areas</vt:lpstr>
      <vt:lpstr>Curtis Blais, Co-PI  Data Modeling and Formal Ontology Development</vt:lpstr>
      <vt:lpstr>Improving Semantic Representation</vt:lpstr>
      <vt:lpstr>Ontology Spectrum</vt:lpstr>
      <vt:lpstr>Improving Interoperability</vt:lpstr>
      <vt:lpstr>Levels of Conceptual Interoperability</vt:lpstr>
      <vt:lpstr>Semantic Web: Knowledge Representation at Web Scale</vt:lpstr>
      <vt:lpstr>Semantic Web Stack</vt:lpstr>
      <vt:lpstr>Autonomous Vehicle Command Language (AVCL)</vt:lpstr>
      <vt:lpstr>AVCL mission goals vocabulary (Davis 2015)</vt:lpstr>
      <vt:lpstr>Example AVCL mission agenda, as pseudo-code XML</vt:lpstr>
      <vt:lpstr>Mission Execution Ontology (MEO) Development</vt:lpstr>
      <vt:lpstr>Description Logic (DL) Rules provide basis for Mission Execution Ontology (MEO)</vt:lpstr>
      <vt:lpstr>PowerPoint Presentation</vt:lpstr>
      <vt:lpstr>PowerPoint Presentation</vt:lpstr>
      <vt:lpstr>Mission Execution Ontology (MEO) for Ethical Control of Unmanned Systems in Surrogate Scenarios</vt:lpstr>
      <vt:lpstr>Ethical Control of Unmanned Systems in a Surrogate Scenario: Sailor Overboard Mission defined using the MEO Ontology</vt:lpstr>
      <vt:lpstr>Coalition Interoperability:  C2SIM Standard</vt:lpstr>
      <vt:lpstr>IEEE P7000-series Standards Projects   https://ethicsinaction.ieee.org </vt:lpstr>
      <vt:lpstr>IEEE Standards Project P7007 for Ontological Standard for Ethically driven Robotics and Automation Systems</vt:lpstr>
      <vt:lpstr>Kristen Fletcher  Legal and Ethical Policies </vt:lpstr>
      <vt:lpstr>PowerPoint Presentation</vt:lpstr>
      <vt:lpstr>SCENARIOS</vt:lpstr>
      <vt:lpstr>PowerPoint Presentation</vt:lpstr>
      <vt:lpstr>PowerPoint Presentation</vt:lpstr>
      <vt:lpstr>PowerPoint Presentation</vt:lpstr>
      <vt:lpstr>Terry Norbraten  Software Design, Development, and Testing</vt:lpstr>
      <vt:lpstr>KLV 2 3D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Saved DIS PDU Capture</vt:lpstr>
      <vt:lpstr>PowerPoint Presentation</vt:lpstr>
      <vt:lpstr>PowerPoint Presentation</vt:lpstr>
      <vt:lpstr>Open-Source, Open-Standards  Technology Used</vt:lpstr>
      <vt:lpstr>PowerPoint Presentation</vt:lpstr>
      <vt:lpstr>Don Brutzman Synopsis: Ethical Control of Unmanned Systems</vt:lpstr>
      <vt:lpstr>PowerPoint Presentation</vt:lpstr>
      <vt:lpstr>We Want All Your Data!</vt:lpstr>
      <vt:lpstr>NPS Field Experimentation (FX) as DoD Test Range</vt:lpstr>
      <vt:lpstr>Where must we all go next</vt:lpstr>
      <vt:lpstr>Contact</vt:lpstr>
      <vt:lpstr>Contact</vt:lpstr>
      <vt:lpstr>Contact</vt:lpstr>
      <vt:lpstr>Contact</vt:lpstr>
      <vt:lpstr>BACKUPS</vt:lpstr>
      <vt:lpstr>Acknowledgements</vt:lpstr>
      <vt:lpstr>Motivation: Need for Stronger Semantics in Data Modeling</vt:lpstr>
      <vt:lpstr>Motivating insights: converting data into logic</vt:lpstr>
      <vt:lpstr>Example Mission Validation using Protégé Tool</vt:lpstr>
      <vt:lpstr>SPARQL Protocol and RDF Query Language</vt:lpstr>
      <vt:lpstr>Confirm MEO via self-centered SPARQL metaquery MissionExecutionOntologyQuery_01.rq</vt:lpstr>
      <vt:lpstr>Confirm MEO via self-centered SPARQL metaquery response  MissionExecutionOntologyQuery_01.rq.txt</vt:lpstr>
      <vt:lpstr>Rich Semantic Track (RST) Ontology</vt:lpstr>
      <vt:lpstr>Rich Semantic Track Formalization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Control of Unmanned Systems  Exemplar Mission Definitions,</dc:title>
  <dc:creator>brutzman</dc:creator>
  <dc:description>Open-source license https://savage.nps.edu/EthicalControl/license.html</dc:description>
  <cp:lastModifiedBy>Blais, Curtis (Curt) (CIV)</cp:lastModifiedBy>
  <cp:revision>1666</cp:revision>
  <cp:lastPrinted>2020-01-09T21:36:46Z</cp:lastPrinted>
  <dcterms:created xsi:type="dcterms:W3CDTF">2019-12-08T23:17:12Z</dcterms:created>
  <dcterms:modified xsi:type="dcterms:W3CDTF">2022-05-19T21:53:51Z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0x01010049EB277E0530294C96B13BD21CE558BB</vt:lpwstr>
  </property>
</Properties>
</file>