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9" r:id="rId4"/>
    <p:sldId id="276" r:id="rId5"/>
    <p:sldId id="258" r:id="rId6"/>
    <p:sldId id="260" r:id="rId7"/>
    <p:sldId id="278" r:id="rId8"/>
    <p:sldId id="279" r:id="rId9"/>
    <p:sldId id="261" r:id="rId10"/>
    <p:sldId id="277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7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7" d="100"/>
          <a:sy n="107" d="100"/>
        </p:scale>
        <p:origin x="219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7F3E9-4C52-4608-9B3C-C8A34129B175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6AB1C-59F8-470D-BD0A-E626F520F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05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80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78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2309" y="547734"/>
            <a:ext cx="85718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Naval Modeling and Simulation Office Projects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7749" y="3957918"/>
            <a:ext cx="8226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Curtis Blais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7749" y="4558641"/>
            <a:ext cx="839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24 May 2022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7749" y="4942796"/>
            <a:ext cx="839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clblais@nps.edu 831-656-3215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229" y="955040"/>
            <a:ext cx="2376593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92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164" y="0"/>
            <a:ext cx="11911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Results (2): Student Thesis 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561" y="846285"/>
            <a:ext cx="112308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Students and Faculty have had opportunity to attend important M&amp;S Enterprise events or pursue research opportunities; for example: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Supporting thesis research, faculty member and student attended Live, Virtual, Constructive (LVC) Training Environment Working Group (Project Tripoli)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Student traveled for experiment conduct supporting thesis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Student traveled to 29 Palms to investigate requirements for small unit planning software for thesis proposal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Resulted in separate funding (!) from ONR for an NPS/NRL team to perform the software development and testing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Student traveling for Command PE research on dynamic Red Force behaviors</a:t>
            </a:r>
          </a:p>
        </p:txBody>
      </p:sp>
    </p:spTree>
    <p:extLst>
      <p:ext uri="{BB962C8B-B14F-4D97-AF65-F5344CB8AC3E}">
        <p14:creationId xmlns:p14="http://schemas.microsoft.com/office/powerpoint/2010/main" val="2853562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164" y="4"/>
            <a:ext cx="11911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Future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561" y="896039"/>
            <a:ext cx="11230878" cy="565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Availability of funding is creating and supporting numerous opportunities for faculty and students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Curriculum revision and evolution will be ongoing as NPS continues its transformation toward greater alignment and engagement with operational Navy warfighting needs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MCMSO has proposed activities that could involve NPS MOVES: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USMC M&amp;S Cross-Community &amp; Interservice Collaboration Action Team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Cyber Data Exchange Model DEM Cross Domain Solution (CDS)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NPS MOVES Student Thesis Research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>
                  <a:lumMod val="85000"/>
                </a:prstClr>
              </a:solidFill>
              <a:latin typeface="+mj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8340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6931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305738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Naval Modeling and Simulation Office Projects</a:t>
            </a:r>
          </a:p>
        </p:txBody>
      </p:sp>
    </p:spTree>
    <p:extLst>
      <p:ext uri="{BB962C8B-B14F-4D97-AF65-F5344CB8AC3E}">
        <p14:creationId xmlns:p14="http://schemas.microsoft.com/office/powerpoint/2010/main" val="1558254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164" y="4"/>
            <a:ext cx="11911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Agenda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561" y="1003047"/>
            <a:ext cx="112308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Statement of the Challenge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Background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Approach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Results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Future Work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48702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164" y="4"/>
            <a:ext cx="11911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Challenge (1)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561" y="915957"/>
            <a:ext cx="11230878" cy="610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Navy and Marine Corps Modeling and Simulation (M&amp;S) communities need to meet requirements for: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S</a:t>
            </a:r>
            <a:r>
              <a:rPr lang="en-US" sz="3200" dirty="0" err="1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ervice</a:t>
            </a: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-level modeling and simulation improvements and capability enhancement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Education and workforce development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Cross-community/organization coordination and execution</a:t>
            </a: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To meet these requirements, NMSO must be supported by organizations with educational, technical, and operational reach across academic, industry, and military domains to leverage existing and emerging technologies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+mj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63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164" y="4"/>
            <a:ext cx="11911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Challenge (2)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561" y="1003047"/>
            <a:ext cx="112308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Students completing master's degrees as part of the NPS MOVES curriculum at the Naval Postgraduate School (NPS) are required to complete a thesis</a:t>
            </a: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Students currently lack both a demand signal from the Navy and Marine Corps and resources that could be applied to those research needs</a:t>
            </a: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As a result, student research alignment with Navy and Marine Corps M&amp;S research requirements is serendipitous at best</a:t>
            </a:r>
          </a:p>
        </p:txBody>
      </p:sp>
    </p:spTree>
    <p:extLst>
      <p:ext uri="{BB962C8B-B14F-4D97-AF65-F5344CB8AC3E}">
        <p14:creationId xmlns:p14="http://schemas.microsoft.com/office/powerpoint/2010/main" val="843819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164" y="4"/>
            <a:ext cx="11911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Background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561" y="1003047"/>
            <a:ext cx="11230878" cy="442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The NPS MOVES Institute is an educational and research resource for the Naval Modeling and Simulation Enterprise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Long but uneven relationship with the Navy M&amp;S Office over the years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Significant source of M&amp;S education for Marine Corps officers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Not used as effectively for M&amp;S education to Navy officers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The relationships need closer coordination to improve relevance and mutual benefit</a:t>
            </a:r>
          </a:p>
        </p:txBody>
      </p:sp>
    </p:spTree>
    <p:extLst>
      <p:ext uri="{BB962C8B-B14F-4D97-AF65-F5344CB8AC3E}">
        <p14:creationId xmlns:p14="http://schemas.microsoft.com/office/powerpoint/2010/main" val="10597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164" y="4"/>
            <a:ext cx="11911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Approach (1)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561" y="1003047"/>
            <a:ext cx="1123087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Received funding from Navy Digital Integration Support Cell (DISC)/NMSO in February FY22 for: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Naval M&amp;S Education and Research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Opportunity for expanded coordination to meet specific Naval M&amp;S Enterprise requirements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Multi-level, multi-disciplinary, multi-organizational engagement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NPS MOVES Student Thesis Research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Opportunity for more directed, problem-oriented student research</a:t>
            </a:r>
          </a:p>
        </p:txBody>
      </p:sp>
    </p:spTree>
    <p:extLst>
      <p:ext uri="{BB962C8B-B14F-4D97-AF65-F5344CB8AC3E}">
        <p14:creationId xmlns:p14="http://schemas.microsoft.com/office/powerpoint/2010/main" val="194944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164" y="4"/>
            <a:ext cx="11911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Approach (2)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561" y="1003047"/>
            <a:ext cx="1123087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MOVES is in the unique position to support M&amp;S education and research across the full spectrum of organizations engaging in current and future modeling and simulation capabilities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Key relationships with academia, industry, and DoD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Actively produces M&amp;S professionals serving US military and international organizations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Enhance M&amp;S curriculum to respond to direct Naval M&amp;S workforce and operational warfighting requirements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Provide greater focus on specific Naval M&amp;S research needs</a:t>
            </a:r>
          </a:p>
        </p:txBody>
      </p:sp>
    </p:spTree>
    <p:extLst>
      <p:ext uri="{BB962C8B-B14F-4D97-AF65-F5344CB8AC3E}">
        <p14:creationId xmlns:p14="http://schemas.microsoft.com/office/powerpoint/2010/main" val="426298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164" y="4"/>
            <a:ext cx="11911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Approach (3)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561" y="1003047"/>
            <a:ext cx="11230878" cy="472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Continue to expand technical activities in investigation and development of Live-Virtual-Constructive (LVC) simulation architectures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Promote adoption of systems engineering principles and processes, including standards such as the Distributed Simulation Engineering and Execution Process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Directly support Naval M&amp;S needs, while also serving to enable greater integration of Naval M&amp;S with other DoD activities and the international M&amp;S community</a:t>
            </a:r>
          </a:p>
        </p:txBody>
      </p:sp>
    </p:spTree>
    <p:extLst>
      <p:ext uri="{BB962C8B-B14F-4D97-AF65-F5344CB8AC3E}">
        <p14:creationId xmlns:p14="http://schemas.microsoft.com/office/powerpoint/2010/main" val="34772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164" y="0"/>
            <a:ext cx="11911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Results (1): Education and 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561" y="898539"/>
            <a:ext cx="11230878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Several initiatives are underway: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Curriculum refinement (e.g., relating to most recent review)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Formulation of “stackable” certificates in M&amp;S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Focused alignment of M&amp;S to currently proposed NPS Academic Program Areas: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86D62-B9A1-3CC4-94A9-E3B676329F17}"/>
              </a:ext>
            </a:extLst>
          </p:cNvPr>
          <p:cNvSpPr txBox="1"/>
          <p:nvPr/>
        </p:nvSpPr>
        <p:spPr>
          <a:xfrm>
            <a:off x="480561" y="3748550"/>
            <a:ext cx="5859279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Naval Engineering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Cyber and Information Systems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Combat Systems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Maritime Battlespace Environments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Data Science and Decisions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3EA07-7B63-5DB9-27B6-BC90BA4D75C7}"/>
              </a:ext>
            </a:extLst>
          </p:cNvPr>
          <p:cNvSpPr txBox="1"/>
          <p:nvPr/>
        </p:nvSpPr>
        <p:spPr>
          <a:xfrm>
            <a:off x="5718767" y="3748550"/>
            <a:ext cx="58592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Global Security and Strategic Competition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Space Technology and Operations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Defense Systems Management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u="sng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Modeling and Simulation</a:t>
            </a:r>
            <a:r>
              <a:rPr lang="en-US" sz="2400" dirty="0">
                <a:solidFill>
                  <a:prstClr val="white">
                    <a:lumMod val="85000"/>
                  </a:prstClr>
                </a:solidFill>
                <a:latin typeface="+mj-lt"/>
                <a:ea typeface="MS PGothic" pitchFamily="34" charset="-128"/>
              </a:rPr>
              <a:t>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solidFill>
                <a:prstClr val="white">
                  <a:lumMod val="85000"/>
                </a:prstClr>
              </a:solidFill>
              <a:latin typeface="+mj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930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EB277E0530294C96B13BD21CE558BB" ma:contentTypeVersion="10" ma:contentTypeDescription="Create a new document." ma:contentTypeScope="" ma:versionID="50b272beb28592322a850bbf2cf11af7">
  <xsd:schema xmlns:xsd="http://www.w3.org/2001/XMLSchema" xmlns:xs="http://www.w3.org/2001/XMLSchema" xmlns:p="http://schemas.microsoft.com/office/2006/metadata/properties" xmlns:ns2="f992dbaa-8c3b-47d8-854f-76b516a757cc" xmlns:ns3="20ea6ae9-5fb6-41f6-9e84-b92872b4e709" targetNamespace="http://schemas.microsoft.com/office/2006/metadata/properties" ma:root="true" ma:fieldsID="395f64a939a4ad0af7eda84f7ac0434a" ns2:_="" ns3:_="">
    <xsd:import namespace="f992dbaa-8c3b-47d8-854f-76b516a757cc"/>
    <xsd:import namespace="20ea6ae9-5fb6-41f6-9e84-b92872b4e7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2dbaa-8c3b-47d8-854f-76b516a757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d3d128b-9ae0-43bc-bb56-1c88709221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a6ae9-5fb6-41f6-9e84-b92872b4e70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21f76e-8a9f-4532-9e41-099a85330760}" ma:internalName="TaxCatchAll" ma:showField="CatchAllData" ma:web="20ea6ae9-5fb6-41f6-9e84-b92872b4e7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92dbaa-8c3b-47d8-854f-76b516a757cc">
      <Terms xmlns="http://schemas.microsoft.com/office/infopath/2007/PartnerControls"/>
    </lcf76f155ced4ddcb4097134ff3c332f>
    <TaxCatchAll xmlns="20ea6ae9-5fb6-41f6-9e84-b92872b4e709" xsi:nil="true"/>
  </documentManagement>
</p:properties>
</file>

<file path=customXml/itemProps1.xml><?xml version="1.0" encoding="utf-8"?>
<ds:datastoreItem xmlns:ds="http://schemas.openxmlformats.org/officeDocument/2006/customXml" ds:itemID="{102A7B5B-D6B9-4CB9-9B99-B44117F758D7}"/>
</file>

<file path=customXml/itemProps2.xml><?xml version="1.0" encoding="utf-8"?>
<ds:datastoreItem xmlns:ds="http://schemas.openxmlformats.org/officeDocument/2006/customXml" ds:itemID="{D7D66E8B-3E3B-4E27-920E-586F2060ADC6}"/>
</file>

<file path=customXml/itemProps3.xml><?xml version="1.0" encoding="utf-8"?>
<ds:datastoreItem xmlns:ds="http://schemas.openxmlformats.org/officeDocument/2006/customXml" ds:itemID="{1C2AB417-A923-4658-9DE8-B0F2F3D8858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</TotalTime>
  <Words>722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Franklin Gothic Heavy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Lee</dc:creator>
  <cp:lastModifiedBy>Blais, Curtis (Curt) (CIV)</cp:lastModifiedBy>
  <cp:revision>19</cp:revision>
  <dcterms:created xsi:type="dcterms:W3CDTF">2019-04-11T19:00:14Z</dcterms:created>
  <dcterms:modified xsi:type="dcterms:W3CDTF">2022-05-23T23:24:53Z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0x01010049EB277E0530294C96B13BD21CE558BB</vt:lpwstr>
  </property>
</Properties>
</file>