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78" r:id="rId5"/>
    <p:sldId id="279" r:id="rId6"/>
    <p:sldId id="284" r:id="rId7"/>
    <p:sldId id="281" r:id="rId8"/>
    <p:sldId id="282" r:id="rId9"/>
    <p:sldId id="274" r:id="rId10"/>
    <p:sldId id="262" r:id="rId11"/>
    <p:sldId id="285" r:id="rId12"/>
    <p:sldId id="288" r:id="rId13"/>
    <p:sldId id="270" r:id="rId14"/>
    <p:sldId id="286" r:id="rId15"/>
    <p:sldId id="267" r:id="rId16"/>
    <p:sldId id="287" r:id="rId17"/>
    <p:sldId id="26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33B6-A6E8-488C-847C-FBA1AC188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30635-9A9D-4C4B-A6A4-4B6055E3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2C2EB-9F39-4877-ADB4-B2684740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7645A-F612-4E3C-838C-6A5D90C8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D8A2-51FC-4F57-8DFD-5DC0C661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4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978A-B549-481E-B07C-663444BB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FE6F5-6711-4E09-9872-B16AE0539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579CF-4F8B-49FC-BDBF-D75B5391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43D9-44C8-4C1D-9A8A-40E00399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CCDF-1B47-4017-9663-41F5D70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6DB88-03B8-4F27-B5F7-478731EDC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2D763-FE3C-4E70-989C-E3306BB3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4100-22F6-4DD2-9F1E-57A25CFA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5E820-2C14-440F-B2EF-2E31F20B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94F99-4A06-4E49-B998-346B97A0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3338-E981-4F5B-A337-B8E0D9A0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0778-AC9B-4B0E-97ED-8EA3679B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44AED-58D3-4E94-BC23-831FDA41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872B-7B6B-42CD-AE7F-58C8B95A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6B781-B840-4FB0-B0E5-00A0469F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8C2C-C1D3-4E52-83CB-1CE931C1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B2A3-5DE9-4B20-B81C-57F6D1388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40F51-0FD2-4F88-9A39-F9461C56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2F63-7BCB-4C31-BF05-D4BA6CE9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84A22-F885-4718-9AE7-B09E6C1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8CEC-485E-4063-8BBA-2C781E72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2C55-F598-47BC-A980-FEE81A1D1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3EFF1-6049-4E96-9F17-4541A0105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C6930-9AA7-412F-B796-2CF3EA1E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B7551-C80A-4EF8-9ABE-D532DD74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1528F-3993-4EAE-972F-BC77159C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8C3D-4127-4D23-A216-AA7DB7A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2EE73-7B8F-40E7-B4A9-290D3052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74D40-E698-4D43-BB88-27A04FFC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5C759-E73A-4D20-818B-DFA5232BE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8466E-C129-43DA-A712-7B40E9BD1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E581C-BE7D-499E-AE75-CFA9BBBD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95D6D-DBBD-4830-A1EB-BEDB321A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463DB-0229-4DC4-B944-3E9A039E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277-BCCB-4F5A-80F9-B19F987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52768-3990-49FD-B15B-F83470E6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D05A8-DF12-4581-9ACB-6EC86A46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AEFBE-0BBC-49D4-8364-9C5A4685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00B29-3534-4ACE-9ED9-DED48B3F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9282C-BEA6-4F81-886E-0E628087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0FDA4-9070-4E6E-88EB-A52159F2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0B5-1127-4A19-9857-DB7539C8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2494-93BB-4D26-BF50-65E305C3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C33A7-6899-4DAA-9E31-2EEF8A54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3AB8C-DBD9-4131-9EEF-961CA5DD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BBED8-4DBA-4BBD-871C-AF49AD74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5542-802D-49CE-8E54-106CC01C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46FE-E6E0-4219-A512-3123196E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A8840-7216-4403-9252-E42AA581A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93593-D9DB-4E25-9EC1-57C618A7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5A15-8E9A-4CB4-9745-3FA4DF22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5C5B7-3EFF-4DEE-96FD-F1E140F0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F8E3-7625-4944-8B4F-B1E979A9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2CEDE-65DC-4233-A9E1-F7CB2BB5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D5EAD-933D-4D9A-86A1-FC569EF7B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744DB-FC63-4A62-B15E-14DFFA11A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BA8F-FD94-4B18-BAD9-48928C138FA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FF948-DF87-48C4-A527-97C6BB10D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C5CF0-E2A7-4C37-BF50-2B1B19FDD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6D32-55D3-407B-9182-EADA4EAF6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8418-5151-456E-9300-D27A8963B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Towards Tactically Savvy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37BD6-A008-45DD-9878-B3128108D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MOVES Open House</a:t>
            </a:r>
          </a:p>
          <a:p>
            <a:r>
              <a:rPr lang="en-US" dirty="0"/>
              <a:t>May 2022</a:t>
            </a:r>
          </a:p>
          <a:p>
            <a:r>
              <a:rPr lang="en-US" dirty="0"/>
              <a:t>C. Darken</a:t>
            </a:r>
          </a:p>
          <a:p>
            <a:r>
              <a:rPr lang="en-US" dirty="0"/>
              <a:t>cjdarken@nps.edu</a:t>
            </a:r>
          </a:p>
        </p:txBody>
      </p:sp>
    </p:spTree>
    <p:extLst>
      <p:ext uri="{BB962C8B-B14F-4D97-AF65-F5344CB8AC3E}">
        <p14:creationId xmlns:p14="http://schemas.microsoft.com/office/powerpoint/2010/main" val="166161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DCB1-DE20-2D17-DC07-4F8CC841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Rigorous Mechanics and </a:t>
            </a:r>
            <a:r>
              <a:rPr lang="en-US" dirty="0" err="1"/>
              <a:t>MoEs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EF9F-0D69-3A4D-D8E7-8564FB20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 methods select actions to maximize a measure of utility, so...</a:t>
            </a:r>
          </a:p>
          <a:p>
            <a:r>
              <a:rPr lang="en-US" dirty="0"/>
              <a:t>The mechanics of the simulation need to be rigorous, i.e. well defined and thus consistent</a:t>
            </a:r>
          </a:p>
          <a:p>
            <a:r>
              <a:rPr lang="en-US" dirty="0"/>
              <a:t>A measure of overall utility needs to be precisely defined, i.e. a summative </a:t>
            </a:r>
            <a:r>
              <a:rPr lang="en-US" dirty="0" err="1"/>
              <a:t>MoE</a:t>
            </a:r>
            <a:r>
              <a:rPr lang="en-US" dirty="0"/>
              <a:t> needs to be constructed, possibly from traditional limited </a:t>
            </a:r>
            <a:r>
              <a:rPr lang="en-US" dirty="0" err="1"/>
              <a:t>MoEs</a:t>
            </a:r>
            <a:r>
              <a:rPr lang="en-US" dirty="0"/>
              <a:t>. E.g. utility is the number of enemy forces destroyed minus the number of friendly forces lost minus supplies expended</a:t>
            </a:r>
          </a:p>
          <a:p>
            <a:r>
              <a:rPr lang="en-US" dirty="0"/>
              <a:t>Most DoD computer simulations have rigorous mechanics, but often lack a summative </a:t>
            </a:r>
            <a:r>
              <a:rPr lang="en-US" dirty="0" err="1"/>
              <a:t>MoE</a:t>
            </a:r>
            <a:endParaRPr lang="en-US" dirty="0"/>
          </a:p>
          <a:p>
            <a:r>
              <a:rPr lang="en-US" dirty="0"/>
              <a:t>Wargames moderated by a human referee often lack both rigorous mechanics and a summative </a:t>
            </a:r>
            <a:r>
              <a:rPr lang="en-US" dirty="0" err="1"/>
              <a:t>MoE</a:t>
            </a:r>
            <a:endParaRPr lang="en-US" dirty="0"/>
          </a:p>
          <a:p>
            <a:r>
              <a:rPr lang="en-US" dirty="0"/>
              <a:t>This is at least partially a cultural issue; resources and strenuous efforts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69087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164-3528-DC76-9265-3D6034B4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Tactical Savvy Not Attempted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9666-0303-010E-4EDE-5DA9FC31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6830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ML-based tactical AI efforts across the defense community produce AIs that perform well for a single scenario (terrain, OOB, objective)</a:t>
            </a:r>
          </a:p>
          <a:p>
            <a:r>
              <a:rPr lang="en-US" dirty="0"/>
              <a:t>Application to another scenario requires (at minimum) retraining the AI, if not some amount of human engineering work as well</a:t>
            </a:r>
          </a:p>
          <a:p>
            <a:r>
              <a:rPr lang="en-US" dirty="0"/>
              <a:t>An AI with true tactical savvy should make competent decisions for a wide range of scenarios</a:t>
            </a:r>
          </a:p>
          <a:p>
            <a:r>
              <a:rPr lang="en-US" dirty="0"/>
              <a:t>One way to begin addressing this is to train and test AIs using scenario generators that automatically produce a wide range of scenarios</a:t>
            </a:r>
          </a:p>
          <a:p>
            <a:r>
              <a:rPr lang="en-US" dirty="0"/>
              <a:t>Output from a simple generator produced for Atlatl is shown at right</a:t>
            </a:r>
          </a:p>
        </p:txBody>
      </p:sp>
      <p:pic>
        <p:nvPicPr>
          <p:cNvPr id="5" name="Picture 4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B452143F-F872-324D-2BE2-D0FCF13DF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86" y="388629"/>
            <a:ext cx="1835766" cy="2231670"/>
          </a:xfrm>
          <a:prstGeom prst="rect">
            <a:avLst/>
          </a:prstGeom>
        </p:spPr>
      </p:pic>
      <p:pic>
        <p:nvPicPr>
          <p:cNvPr id="7" name="Picture 6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A4E46CD3-59CA-8680-0AC7-C3D741DF2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43" y="2463562"/>
            <a:ext cx="1718345" cy="2058069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4D2E0EE-3C0F-8153-0A7E-7CD8BD96C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86" y="4388761"/>
            <a:ext cx="1915999" cy="23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9489-6098-F374-2B09-B93AB22D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Inefficient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AFBF-12A5-0A30-FAF0-E2C837DB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spaces that an AI must search are enormous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Reinforcement learning uses random search, which may...</a:t>
            </a:r>
          </a:p>
          <a:p>
            <a:pPr lvl="1"/>
            <a:r>
              <a:rPr lang="en-US" dirty="0"/>
              <a:t>Attempt exact same option multiple times</a:t>
            </a:r>
          </a:p>
          <a:p>
            <a:pPr lvl="1"/>
            <a:r>
              <a:rPr lang="en-US" dirty="0"/>
              <a:t>Spend most of its time exploring similar options</a:t>
            </a:r>
          </a:p>
          <a:p>
            <a:pPr lvl="1"/>
            <a:r>
              <a:rPr lang="en-US" dirty="0"/>
              <a:t>Fail to explore “short term pain for long term gain” COAs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C33256-9AAD-969B-6BE4-8ECF8377C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24779"/>
              </p:ext>
            </p:extLst>
          </p:nvPr>
        </p:nvGraphicFramePr>
        <p:xfrm>
          <a:off x="1728931" y="2420361"/>
          <a:ext cx="5794087" cy="1646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250">
                  <a:extLst>
                    <a:ext uri="{9D8B030D-6E8A-4147-A177-3AD203B41FA5}">
                      <a16:colId xmlns:a16="http://schemas.microsoft.com/office/drawing/2014/main" val="2285523235"/>
                    </a:ext>
                  </a:extLst>
                </a:gridCol>
                <a:gridCol w="1954084">
                  <a:extLst>
                    <a:ext uri="{9D8B030D-6E8A-4147-A177-3AD203B41FA5}">
                      <a16:colId xmlns:a16="http://schemas.microsoft.com/office/drawing/2014/main" val="294525296"/>
                    </a:ext>
                  </a:extLst>
                </a:gridCol>
                <a:gridCol w="1817753">
                  <a:extLst>
                    <a:ext uri="{9D8B030D-6E8A-4147-A177-3AD203B41FA5}">
                      <a16:colId xmlns:a16="http://schemas.microsoft.com/office/drawing/2014/main" val="1183487830"/>
                    </a:ext>
                  </a:extLst>
                </a:gridCol>
              </a:tblGrid>
              <a:tr h="33514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State Space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Branching Factor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extLst>
                  <a:ext uri="{0D108BD9-81ED-4DB2-BD59-A6C34878D82A}">
                    <a16:rowId xmlns:a16="http://schemas.microsoft.com/office/drawing/2014/main" val="2881293486"/>
                  </a:ext>
                </a:extLst>
              </a:tr>
              <a:tr h="335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chess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10^44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extLst>
                  <a:ext uri="{0D108BD9-81ED-4DB2-BD59-A6C34878D82A}">
                    <a16:rowId xmlns:a16="http://schemas.microsoft.com/office/drawing/2014/main" val="1520014827"/>
                  </a:ext>
                </a:extLst>
              </a:tr>
              <a:tr h="30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Go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10^170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250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extLst>
                  <a:ext uri="{0D108BD9-81ED-4DB2-BD59-A6C34878D82A}">
                    <a16:rowId xmlns:a16="http://schemas.microsoft.com/office/drawing/2014/main" val="3989812052"/>
                  </a:ext>
                </a:extLst>
              </a:tr>
              <a:tr h="335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small wargame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10^44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10^7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extLst>
                  <a:ext uri="{0D108BD9-81ED-4DB2-BD59-A6C34878D82A}">
                    <a16:rowId xmlns:a16="http://schemas.microsoft.com/office/drawing/2014/main" val="1086933248"/>
                  </a:ext>
                </a:extLst>
              </a:tr>
              <a:tr h="335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medium wargame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10^124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10^64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0" marR="5680" marT="5680" marB="0" anchor="b"/>
                </a:tc>
                <a:extLst>
                  <a:ext uri="{0D108BD9-81ED-4DB2-BD59-A6C34878D82A}">
                    <a16:rowId xmlns:a16="http://schemas.microsoft.com/office/drawing/2014/main" val="16945698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3304CF-17DD-23C7-DD25-F749EEA47B63}"/>
              </a:ext>
            </a:extLst>
          </p:cNvPr>
          <p:cNvSpPr txBox="1"/>
          <p:nvPr/>
        </p:nvSpPr>
        <p:spPr>
          <a:xfrm>
            <a:off x="1440873" y="6033035"/>
            <a:ext cx="7503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Notes: Wargame estimates are lower bounds based mostly on movement and neglecting unit status.</a:t>
            </a:r>
            <a:br>
              <a:rPr lang="en-US" sz="1400" dirty="0"/>
            </a:br>
            <a:r>
              <a:rPr lang="en-US" sz="1400" dirty="0"/>
              <a:t>Small wargame is 9 units on a 10x10 map (single leader training exercise scale).</a:t>
            </a:r>
            <a:br>
              <a:rPr lang="en-US" sz="1400" dirty="0"/>
            </a:br>
            <a:r>
              <a:rPr lang="en-US" sz="1400" dirty="0"/>
              <a:t>Medium wargame is roughly the size of MCWL’s 9-Dash Line scenario (50 units per side, 15x15 map)</a:t>
            </a:r>
          </a:p>
        </p:txBody>
      </p:sp>
    </p:spTree>
    <p:extLst>
      <p:ext uri="{BB962C8B-B14F-4D97-AF65-F5344CB8AC3E}">
        <p14:creationId xmlns:p14="http://schemas.microsoft.com/office/powerpoint/2010/main" val="36148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5D9A-6BDE-49D4-B31B-6F1BFE4A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Larger Scale, Sub-Optimal Behavior</a:t>
            </a:r>
          </a:p>
        </p:txBody>
      </p:sp>
      <p:pic>
        <p:nvPicPr>
          <p:cNvPr id="4" name="desert">
            <a:hlinkClick r:id="" action="ppaction://media"/>
            <a:extLst>
              <a:ext uri="{FF2B5EF4-FFF2-40B4-BE49-F238E27FC236}">
                <a16:creationId xmlns:a16="http://schemas.microsoft.com/office/drawing/2014/main" id="{90CD89C7-EE2C-47C3-9634-9BBBEB253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928" y="1892714"/>
            <a:ext cx="5647294" cy="4458390"/>
          </a:xfrm>
          <a:prstGeom prst="rect">
            <a:avLst/>
          </a:prstGeom>
        </p:spPr>
      </p:pic>
      <p:pic>
        <p:nvPicPr>
          <p:cNvPr id="5" name="Test4 3to1Ratio">
            <a:hlinkClick r:id="" action="ppaction://media"/>
            <a:extLst>
              <a:ext uri="{FF2B5EF4-FFF2-40B4-BE49-F238E27FC236}">
                <a16:creationId xmlns:a16="http://schemas.microsoft.com/office/drawing/2014/main" id="{BBC1D625-7E17-4355-8878-15C743515FD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32072" y="1742255"/>
            <a:ext cx="4191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981E-6E88-F973-300C-4C40E21F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133B-A40B-E762-C20F-0D61F193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7607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 is split into parts</a:t>
            </a:r>
          </a:p>
          <a:p>
            <a:pPr lvl="1"/>
            <a:r>
              <a:rPr lang="en-US" dirty="0"/>
              <a:t>Lower echelon: control a subset of the units, have focused missions</a:t>
            </a:r>
          </a:p>
          <a:p>
            <a:pPr lvl="1"/>
            <a:r>
              <a:rPr lang="en-US" dirty="0"/>
              <a:t>Higher echelon: specifies goals for lower echelon AIs, which in turn determine how they will be rewarded</a:t>
            </a:r>
          </a:p>
          <a:p>
            <a:r>
              <a:rPr lang="en-US" dirty="0"/>
              <a:t>Divide and conquer approach: one large decision problem has been reduced to multiple smaller ones</a:t>
            </a:r>
          </a:p>
          <a:p>
            <a:r>
              <a:rPr lang="en-US" dirty="0"/>
              <a:t>LTC Patrick Rood’s thesis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F0921-855B-87A4-7788-7DF1772032FE}"/>
              </a:ext>
            </a:extLst>
          </p:cNvPr>
          <p:cNvSpPr/>
          <p:nvPr/>
        </p:nvSpPr>
        <p:spPr>
          <a:xfrm>
            <a:off x="7596909" y="1639454"/>
            <a:ext cx="1782618" cy="7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Echelon 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5D4E2-DCE9-4CE6-2A8C-DAB2D4D715B0}"/>
              </a:ext>
            </a:extLst>
          </p:cNvPr>
          <p:cNvSpPr/>
          <p:nvPr/>
        </p:nvSpPr>
        <p:spPr>
          <a:xfrm>
            <a:off x="8945417" y="3472671"/>
            <a:ext cx="1782618" cy="7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Echelon AI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FFB79-FFD8-A56D-4D07-1B9EE38A8C59}"/>
              </a:ext>
            </a:extLst>
          </p:cNvPr>
          <p:cNvSpPr/>
          <p:nvPr/>
        </p:nvSpPr>
        <p:spPr>
          <a:xfrm>
            <a:off x="6363854" y="3472671"/>
            <a:ext cx="1782618" cy="7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Echelon AI 1</a:t>
            </a:r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8CD35357-A3EF-B28F-E543-D261AE1A0BA0}"/>
              </a:ext>
            </a:extLst>
          </p:cNvPr>
          <p:cNvSpPr/>
          <p:nvPr/>
        </p:nvSpPr>
        <p:spPr>
          <a:xfrm rot="9305726">
            <a:off x="5869708" y="5121563"/>
            <a:ext cx="5237018" cy="5237018"/>
          </a:xfrm>
          <a:prstGeom prst="chord">
            <a:avLst>
              <a:gd name="adj1" fmla="val 2700000"/>
              <a:gd name="adj2" fmla="val 11099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74E561-54C9-2A5E-8C81-3BB3CEE36C7F}"/>
              </a:ext>
            </a:extLst>
          </p:cNvPr>
          <p:cNvSpPr/>
          <p:nvPr/>
        </p:nvSpPr>
        <p:spPr>
          <a:xfrm>
            <a:off x="7716984" y="2629752"/>
            <a:ext cx="240145" cy="716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60DAFA7-9675-AC2B-88A9-648751D25C7E}"/>
              </a:ext>
            </a:extLst>
          </p:cNvPr>
          <p:cNvSpPr/>
          <p:nvPr/>
        </p:nvSpPr>
        <p:spPr>
          <a:xfrm>
            <a:off x="9083966" y="2634169"/>
            <a:ext cx="240145" cy="716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3E0457D-86D4-8988-5BB7-FD50AE72DDA1}"/>
              </a:ext>
            </a:extLst>
          </p:cNvPr>
          <p:cNvSpPr/>
          <p:nvPr/>
        </p:nvSpPr>
        <p:spPr>
          <a:xfrm>
            <a:off x="6604000" y="4435462"/>
            <a:ext cx="230908" cy="10509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249E97D-4B32-9DE8-7984-3BA5B89DB1D3}"/>
              </a:ext>
            </a:extLst>
          </p:cNvPr>
          <p:cNvSpPr/>
          <p:nvPr/>
        </p:nvSpPr>
        <p:spPr>
          <a:xfrm>
            <a:off x="10132290" y="4435462"/>
            <a:ext cx="230908" cy="10509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BDF7DE3-5520-B6B6-C360-E5326B42DED1}"/>
              </a:ext>
            </a:extLst>
          </p:cNvPr>
          <p:cNvSpPr/>
          <p:nvPr/>
        </p:nvSpPr>
        <p:spPr>
          <a:xfrm rot="10800000">
            <a:off x="7716983" y="4389279"/>
            <a:ext cx="240145" cy="716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1EF968E-CDAB-A0DF-939E-E69C7A8669A4}"/>
              </a:ext>
            </a:extLst>
          </p:cNvPr>
          <p:cNvSpPr/>
          <p:nvPr/>
        </p:nvSpPr>
        <p:spPr>
          <a:xfrm rot="10800000">
            <a:off x="9083965" y="4384863"/>
            <a:ext cx="240145" cy="716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2D668-F602-2787-6715-DAC90CBD08A9}"/>
              </a:ext>
            </a:extLst>
          </p:cNvPr>
          <p:cNvSpPr txBox="1"/>
          <p:nvPr/>
        </p:nvSpPr>
        <p:spPr>
          <a:xfrm>
            <a:off x="7957128" y="5859698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B3A4E4-B0CB-07BF-D524-6727C27D0507}"/>
              </a:ext>
            </a:extLst>
          </p:cNvPr>
          <p:cNvSpPr txBox="1"/>
          <p:nvPr/>
        </p:nvSpPr>
        <p:spPr>
          <a:xfrm>
            <a:off x="8167726" y="278035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EBC47-DC24-4640-3E86-63FE578962A5}"/>
              </a:ext>
            </a:extLst>
          </p:cNvPr>
          <p:cNvSpPr txBox="1"/>
          <p:nvPr/>
        </p:nvSpPr>
        <p:spPr>
          <a:xfrm>
            <a:off x="8058501" y="4507041"/>
            <a:ext cx="9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20DC7-0D6F-84CD-8327-BF5AB7B85E70}"/>
              </a:ext>
            </a:extLst>
          </p:cNvPr>
          <p:cNvSpPr txBox="1"/>
          <p:nvPr/>
        </p:nvSpPr>
        <p:spPr>
          <a:xfrm>
            <a:off x="10375743" y="468275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69127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4E9B-E109-A2A4-3DFD-E214AC74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C8A2-6F98-3104-3FEE-A7BF1AD1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Applied</a:t>
            </a:r>
          </a:p>
          <a:p>
            <a:pPr lvl="1"/>
            <a:r>
              <a:rPr lang="en-US" dirty="0"/>
              <a:t>Reinforcement learning to enhance non-ML AI (constrained AI)</a:t>
            </a:r>
          </a:p>
          <a:p>
            <a:pPr lvl="1"/>
            <a:r>
              <a:rPr lang="en-US" dirty="0"/>
              <a:t>Examine loading player actions onto a neural network to bootstrap ML (“imitation learning”)</a:t>
            </a:r>
          </a:p>
          <a:p>
            <a:pPr lvl="1"/>
            <a:r>
              <a:rPr lang="en-US" dirty="0"/>
              <a:t>Vignettes from full scale games (e.g. Assassin’s Mace)</a:t>
            </a:r>
          </a:p>
          <a:p>
            <a:pPr lvl="1"/>
            <a:r>
              <a:rPr lang="en-US" dirty="0"/>
              <a:t>Fully solving games played on a small mobility graph</a:t>
            </a:r>
          </a:p>
          <a:p>
            <a:r>
              <a:rPr lang="en-US" dirty="0"/>
              <a:t>Foundational</a:t>
            </a:r>
          </a:p>
          <a:p>
            <a:pPr lvl="1"/>
            <a:r>
              <a:rPr lang="en-US" dirty="0"/>
              <a:t>Study optimal maneuver in the simplest possible settings, e.g. identical units on a map that is featureless except for a small number of key terrain hexes</a:t>
            </a:r>
          </a:p>
          <a:p>
            <a:pPr lvl="1"/>
            <a:r>
              <a:rPr lang="en-US" dirty="0"/>
              <a:t>Game solvers (engineered evaluation, AlphaZero) applied to small wargames</a:t>
            </a:r>
          </a:p>
        </p:txBody>
      </p:sp>
    </p:spTree>
    <p:extLst>
      <p:ext uri="{BB962C8B-B14F-4D97-AF65-F5344CB8AC3E}">
        <p14:creationId xmlns:p14="http://schemas.microsoft.com/office/powerpoint/2010/main" val="243821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71AC-A2A7-913C-3654-F8B88F0C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C475-238E-817D-0A39-B76E5E28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66BF-CE3F-55BB-9F67-083660D5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4F84-6459-26E2-33CE-87DC09D55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Compare to </a:t>
            </a:r>
          </a:p>
          <a:p>
            <a:pPr lvl="1"/>
            <a:r>
              <a:rPr lang="en-US" dirty="0"/>
              <a:t>tic tac toe : 3 (log base 10) solved</a:t>
            </a:r>
          </a:p>
          <a:p>
            <a:pPr lvl="1"/>
            <a:r>
              <a:rPr lang="en-US" dirty="0"/>
              <a:t>checkers : 18 solved</a:t>
            </a:r>
          </a:p>
          <a:p>
            <a:pPr lvl="1"/>
            <a:r>
              <a:rPr lang="en-US" dirty="0"/>
              <a:t>Othello : 28</a:t>
            </a:r>
          </a:p>
          <a:p>
            <a:pPr lvl="1"/>
            <a:r>
              <a:rPr lang="en-US" dirty="0"/>
              <a:t>chess : 44</a:t>
            </a:r>
          </a:p>
          <a:p>
            <a:pPr lvl="1"/>
            <a:r>
              <a:rPr lang="en-US" dirty="0" err="1"/>
              <a:t>Stratego</a:t>
            </a:r>
            <a:r>
              <a:rPr lang="en-US" dirty="0"/>
              <a:t> : 115</a:t>
            </a:r>
          </a:p>
          <a:p>
            <a:pPr lvl="1"/>
            <a:r>
              <a:rPr lang="en-US" dirty="0"/>
              <a:t>Go : 170</a:t>
            </a:r>
          </a:p>
          <a:p>
            <a:r>
              <a:rPr lang="en-US" dirty="0"/>
              <a:t>Wargame state space size: (k X w X h)^n, where k is number of health levels and n is the total number of units (sum of red plus blue)</a:t>
            </a:r>
          </a:p>
          <a:p>
            <a:pPr lvl="1"/>
            <a:r>
              <a:rPr lang="en-US" dirty="0"/>
              <a:t>If w=h=10 and k=3, that’s 300^n = 10^(2n), or in log base 10, 2n</a:t>
            </a:r>
          </a:p>
          <a:p>
            <a:pPr lvl="1"/>
            <a:r>
              <a:rPr lang="en-US" dirty="0"/>
              <a:t>n=18 =&gt; 44</a:t>
            </a:r>
          </a:p>
          <a:p>
            <a:pPr lvl="1"/>
            <a:r>
              <a:rPr lang="en-US" dirty="0"/>
              <a:t>n=50 =&gt; 124</a:t>
            </a:r>
          </a:p>
          <a:p>
            <a:r>
              <a:rPr lang="en-US" dirty="0"/>
              <a:t>Compare to atoms in universe, etc. : 80</a:t>
            </a:r>
          </a:p>
        </p:txBody>
      </p:sp>
    </p:spTree>
    <p:extLst>
      <p:ext uri="{BB962C8B-B14F-4D97-AF65-F5344CB8AC3E}">
        <p14:creationId xmlns:p14="http://schemas.microsoft.com/office/powerpoint/2010/main" val="277379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66BF-CE3F-55BB-9F67-083660D5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Branching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4F84-6459-26E2-33CE-87DC09D55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tic tac toe : 4 solved</a:t>
            </a:r>
          </a:p>
          <a:p>
            <a:pPr lvl="1"/>
            <a:r>
              <a:rPr lang="en-US" dirty="0"/>
              <a:t>checkers : 2.8 solved</a:t>
            </a:r>
          </a:p>
          <a:p>
            <a:pPr lvl="1"/>
            <a:r>
              <a:rPr lang="en-US" dirty="0"/>
              <a:t>Othello : 10</a:t>
            </a:r>
          </a:p>
          <a:p>
            <a:pPr lvl="1"/>
            <a:r>
              <a:rPr lang="en-US" dirty="0"/>
              <a:t>chess : 35</a:t>
            </a:r>
          </a:p>
          <a:p>
            <a:pPr lvl="1"/>
            <a:r>
              <a:rPr lang="en-US" dirty="0" err="1"/>
              <a:t>Stratego</a:t>
            </a:r>
            <a:r>
              <a:rPr lang="en-US" dirty="0"/>
              <a:t> : 22</a:t>
            </a:r>
          </a:p>
          <a:p>
            <a:pPr lvl="1"/>
            <a:r>
              <a:rPr lang="en-US" dirty="0"/>
              <a:t>Go : 250</a:t>
            </a:r>
          </a:p>
          <a:p>
            <a:r>
              <a:rPr lang="en-US" dirty="0"/>
              <a:t>Wargame branching factor: k is the total number of units per side</a:t>
            </a:r>
          </a:p>
          <a:p>
            <a:pPr lvl="1"/>
            <a:r>
              <a:rPr lang="en-US" dirty="0"/>
              <a:t>Assuming no terrain prohibitions, the number of possible new positions for each unit are the “hex </a:t>
            </a:r>
            <a:r>
              <a:rPr lang="en-US" dirty="0" err="1"/>
              <a:t>humbers</a:t>
            </a:r>
            <a:r>
              <a:rPr lang="en-US" dirty="0"/>
              <a:t>” corresponding to the maximum move length</a:t>
            </a:r>
          </a:p>
          <a:p>
            <a:pPr lvl="2"/>
            <a:r>
              <a:rPr lang="en-US" dirty="0"/>
              <a:t>1:7, 2:19, 3:37, 4:61, 5:91, 6:127, 7:169, 8:217, 9:271, 10:331, 11:397</a:t>
            </a:r>
          </a:p>
          <a:p>
            <a:pPr lvl="1"/>
            <a:r>
              <a:rPr lang="en-US" dirty="0"/>
              <a:t>Corresponding branching factors are:</a:t>
            </a:r>
          </a:p>
          <a:p>
            <a:pPr lvl="2"/>
            <a:r>
              <a:rPr lang="en-US" dirty="0"/>
              <a:t>1:7^k, 2:19^k, 3:37^k, 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FC8E0-EE54-86D4-B244-BD5572D756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small command training scenario could have k=9. If each moves one hex, branching factor is 7^9&gt;40,000,000</a:t>
            </a:r>
          </a:p>
          <a:p>
            <a:r>
              <a:rPr lang="en-US" dirty="0"/>
              <a:t>Assassin’s Mace 9-Dash Line scenario has k=53 for opponent and k=64 for US allies. Slow movement is 2 hexes (fast ships and air move further). So branching factor is about 19^50~10^64</a:t>
            </a:r>
          </a:p>
        </p:txBody>
      </p:sp>
    </p:spTree>
    <p:extLst>
      <p:ext uri="{BB962C8B-B14F-4D97-AF65-F5344CB8AC3E}">
        <p14:creationId xmlns:p14="http://schemas.microsoft.com/office/powerpoint/2010/main" val="97369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5055-0DA5-E6BA-C75A-BB6B6585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last year...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3B36-C281-FFA8-5D2E-55D03B32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Impressive results in industry on computer games that resemble constructive sims (e.g. StarCraft)</a:t>
            </a:r>
          </a:p>
          <a:p>
            <a:pPr lvl="1"/>
            <a:r>
              <a:rPr lang="en-US" dirty="0"/>
              <a:t>98</a:t>
            </a:r>
            <a:r>
              <a:rPr lang="en-US" baseline="30000" dirty="0"/>
              <a:t>th</a:t>
            </a:r>
            <a:r>
              <a:rPr lang="en-US" dirty="0"/>
              <a:t> percentile human-level performance on specific scenarios</a:t>
            </a:r>
          </a:p>
          <a:p>
            <a:r>
              <a:rPr lang="en-US" dirty="0"/>
              <a:t>Interesting, but less impressive results from defense community</a:t>
            </a:r>
          </a:p>
          <a:p>
            <a:pPr lvl="1"/>
            <a:r>
              <a:rPr lang="en-US" dirty="0"/>
              <a:t>Credible human-level performance on specific scenarios</a:t>
            </a:r>
          </a:p>
          <a:p>
            <a:pPr lvl="1"/>
            <a:r>
              <a:rPr lang="en-US" dirty="0"/>
              <a:t>May hold up to repeated human exposure (but I fear they will not)</a:t>
            </a:r>
          </a:p>
          <a:p>
            <a:r>
              <a:rPr lang="en-US" dirty="0"/>
              <a:t>Small proofs of principle in MOVES</a:t>
            </a:r>
          </a:p>
          <a:p>
            <a:pPr lvl="1"/>
            <a:r>
              <a:rPr lang="en-US" dirty="0"/>
              <a:t>Demonstrated that optimal behavior may be found by deep reinforcement learning in specific small scenarios (max 5 units) in a simple model</a:t>
            </a:r>
          </a:p>
        </p:txBody>
      </p:sp>
    </p:spTree>
    <p:extLst>
      <p:ext uri="{BB962C8B-B14F-4D97-AF65-F5344CB8AC3E}">
        <p14:creationId xmlns:p14="http://schemas.microsoft.com/office/powerpoint/2010/main" val="1702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D080-9684-C8FA-F1F9-8BEC007F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3877-E32F-6CA5-DECD-D968D43A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applied work</a:t>
            </a:r>
          </a:p>
          <a:p>
            <a:r>
              <a:rPr lang="en-US" dirty="0"/>
              <a:t>Obstacles and current and future work to address them</a:t>
            </a:r>
          </a:p>
        </p:txBody>
      </p:sp>
    </p:spTree>
    <p:extLst>
      <p:ext uri="{BB962C8B-B14F-4D97-AF65-F5344CB8AC3E}">
        <p14:creationId xmlns:p14="http://schemas.microsoft.com/office/powerpoint/2010/main" val="316625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E22A-D092-54C0-58E4-90A88FFF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F05A-C1DA-AAF7-2420-EC78AE01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121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Very simple, easily customizable wargame</a:t>
            </a:r>
          </a:p>
          <a:p>
            <a:r>
              <a:rPr lang="en-US" dirty="0"/>
              <a:t>Intended for research and educational use</a:t>
            </a:r>
          </a:p>
          <a:p>
            <a:r>
              <a:rPr lang="en-US" dirty="0"/>
              <a:t>Model is Python and runs quickly</a:t>
            </a:r>
          </a:p>
          <a:p>
            <a:r>
              <a:rPr lang="en-US" dirty="0"/>
              <a:t>Optional visualization/human in the loop is via browser</a:t>
            </a:r>
          </a:p>
          <a:p>
            <a:r>
              <a:rPr lang="en-US" dirty="0"/>
              <a:t>Red and blue alternate turns</a:t>
            </a:r>
          </a:p>
          <a:p>
            <a:r>
              <a:rPr lang="en-US" dirty="0"/>
              <a:t>Each turn, each unit either moves or fires</a:t>
            </a:r>
          </a:p>
          <a:p>
            <a:r>
              <a:rPr lang="en-US" dirty="0"/>
              <a:t>Fire effects use the deterministic salvo model for resolution</a:t>
            </a:r>
          </a:p>
          <a:p>
            <a:r>
              <a:rPr lang="en-US" dirty="0"/>
              <a:t>Units are fully specified by several data tables: detection and engagement ranges, offensive and defensive firepower vs each other platform, mobility, defensive advantage from terrain</a:t>
            </a:r>
          </a:p>
        </p:txBody>
      </p:sp>
      <p:pic>
        <p:nvPicPr>
          <p:cNvPr id="4" name="Picture 3" descr="A picture containing honeycomb, racket, ball, green&#10;&#10;Description automatically generated">
            <a:extLst>
              <a:ext uri="{FF2B5EF4-FFF2-40B4-BE49-F238E27FC236}">
                <a16:creationId xmlns:a16="http://schemas.microsoft.com/office/drawing/2014/main" id="{F7410194-808F-DF3F-34F7-58FDB781E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88" y="2388377"/>
            <a:ext cx="3514957" cy="22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D080-9684-C8FA-F1F9-8BEC007F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3877-E32F-6CA5-DECD-D968D43A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applied work</a:t>
            </a:r>
          </a:p>
          <a:p>
            <a:r>
              <a:rPr lang="en-US" dirty="0"/>
              <a:t>Obstacles</a:t>
            </a:r>
          </a:p>
          <a:p>
            <a:r>
              <a:rPr lang="en-US"/>
              <a:t>Current foundational and </a:t>
            </a: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05212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D875-9967-E49D-A3B4-E608932D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Applied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8E989-76CE-EFF7-3573-BC622DA3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5107-4B30-01FD-7482-CD51D9CE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FONOPs Decision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4DDC-47CB-3946-20CB-67B399A7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6055" cy="4351338"/>
          </a:xfrm>
        </p:spPr>
        <p:txBody>
          <a:bodyPr>
            <a:normAutofit/>
          </a:bodyPr>
          <a:lstStyle/>
          <a:p>
            <a:r>
              <a:rPr lang="en-US" dirty="0"/>
              <a:t>Simple FONOPS (one blue ship vs one or two harassing red ships)</a:t>
            </a:r>
          </a:p>
          <a:p>
            <a:r>
              <a:rPr lang="en-US" dirty="0"/>
              <a:t>Scenario from LT John Allen’s thesis work shown at right</a:t>
            </a:r>
          </a:p>
          <a:p>
            <a:r>
              <a:rPr lang="en-US" dirty="0"/>
              <a:t>Codebase supported by ERDC ITL</a:t>
            </a:r>
          </a:p>
          <a:p>
            <a:r>
              <a:rPr lang="en-US" dirty="0"/>
              <a:t>Sponsor is NSWC PHD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EC4D3-E698-0D0E-D4BB-F241CFC5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71" y="829541"/>
            <a:ext cx="47053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4C62-EDB9-5440-0E84-CE0F5971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Hi-Speed Wargaming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D853-E4A9-ADFD-4EBF-A0C1F141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18018" cy="448627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Unclass</a:t>
            </a:r>
            <a:r>
              <a:rPr lang="en-US" dirty="0"/>
              <a:t> EABO scenario provided by sponsor MARFORPAC G-35 for Jeff </a:t>
            </a:r>
            <a:r>
              <a:rPr lang="en-US" dirty="0" err="1"/>
              <a:t>Appleget’s</a:t>
            </a:r>
            <a:r>
              <a:rPr lang="en-US" dirty="0"/>
              <a:t> wargaming course</a:t>
            </a:r>
          </a:p>
          <a:p>
            <a:r>
              <a:rPr lang="en-US" dirty="0"/>
              <a:t>One large team runs a large scale tabletop wargame</a:t>
            </a:r>
          </a:p>
          <a:p>
            <a:r>
              <a:rPr lang="en-US" dirty="0"/>
              <a:t>MOVES Tiger Team (Pugh, Reynolds, Pugh) resolves fine scale island battles</a:t>
            </a:r>
          </a:p>
          <a:p>
            <a:pPr lvl="1"/>
            <a:r>
              <a:rPr lang="en-US" dirty="0"/>
              <a:t>Atlatl with 15 new TT-defined unit types</a:t>
            </a:r>
          </a:p>
          <a:p>
            <a:pPr lvl="1"/>
            <a:r>
              <a:rPr lang="en-US" dirty="0"/>
              <a:t>Existing scoring-based AI (non-ML)</a:t>
            </a:r>
          </a:p>
          <a:p>
            <a:r>
              <a:rPr lang="en-US" dirty="0"/>
              <a:t>Wargame should be open for viewing first week of June</a:t>
            </a:r>
          </a:p>
        </p:txBody>
      </p:sp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D69D4315-49D3-C4DC-0258-48B84F372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63" y="3346890"/>
            <a:ext cx="5574417" cy="3292750"/>
          </a:xfrm>
          <a:prstGeom prst="rect">
            <a:avLst/>
          </a:prstGeom>
        </p:spPr>
      </p:pic>
      <p:pic>
        <p:nvPicPr>
          <p:cNvPr id="5" name="Picture 4" descr="A painting on a table&#10;&#10;Description automatically generated with low confidence">
            <a:extLst>
              <a:ext uri="{FF2B5EF4-FFF2-40B4-BE49-F238E27FC236}">
                <a16:creationId xmlns:a16="http://schemas.microsoft.com/office/drawing/2014/main" id="{861FF9B2-1653-DF81-B5B6-51928E09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3128"/>
            <a:ext cx="3556000" cy="2667000"/>
          </a:xfrm>
          <a:prstGeom prst="rect">
            <a:avLst/>
          </a:prstGeom>
        </p:spPr>
      </p:pic>
      <p:sp>
        <p:nvSpPr>
          <p:cNvPr id="6" name="Arrow: Left-Up 5">
            <a:extLst>
              <a:ext uri="{FF2B5EF4-FFF2-40B4-BE49-F238E27FC236}">
                <a16:creationId xmlns:a16="http://schemas.microsoft.com/office/drawing/2014/main" id="{74D6F813-2B4E-225F-B9E6-4CD8C0045AFE}"/>
              </a:ext>
            </a:extLst>
          </p:cNvPr>
          <p:cNvSpPr/>
          <p:nvPr/>
        </p:nvSpPr>
        <p:spPr>
          <a:xfrm rot="16200000">
            <a:off x="10201564" y="2388325"/>
            <a:ext cx="723605" cy="72360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9D979-39FB-AF9C-49AE-2154D1662403}"/>
              </a:ext>
            </a:extLst>
          </p:cNvPr>
          <p:cNvSpPr txBox="1"/>
          <p:nvPr/>
        </p:nvSpPr>
        <p:spPr>
          <a:xfrm>
            <a:off x="10852727" y="1690688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Island</a:t>
            </a:r>
          </a:p>
          <a:p>
            <a:r>
              <a:rPr lang="en-US" dirty="0"/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256930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162B-ED1B-B3F2-27B1-07E52B74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B10F-1BFF-687F-F8BE-806AFBC0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rigorous mechanics and </a:t>
            </a:r>
            <a:r>
              <a:rPr lang="en-US" dirty="0" err="1"/>
              <a:t>MoEs</a:t>
            </a:r>
            <a:r>
              <a:rPr lang="en-US" dirty="0"/>
              <a:t> </a:t>
            </a:r>
          </a:p>
          <a:p>
            <a:r>
              <a:rPr lang="en-US" dirty="0"/>
              <a:t>“Tactically savvy” ML-based AI not even being attempted</a:t>
            </a:r>
          </a:p>
          <a:p>
            <a:r>
              <a:rPr lang="en-US" dirty="0"/>
              <a:t>Effective search is problematic</a:t>
            </a:r>
          </a:p>
        </p:txBody>
      </p:sp>
    </p:spTree>
    <p:extLst>
      <p:ext uri="{BB962C8B-B14F-4D97-AF65-F5344CB8AC3E}">
        <p14:creationId xmlns:p14="http://schemas.microsoft.com/office/powerpoint/2010/main" val="379311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B277E0530294C96B13BD21CE558BB" ma:contentTypeVersion="10" ma:contentTypeDescription="Create a new document." ma:contentTypeScope="" ma:versionID="50b272beb28592322a850bbf2cf11af7">
  <xsd:schema xmlns:xsd="http://www.w3.org/2001/XMLSchema" xmlns:xs="http://www.w3.org/2001/XMLSchema" xmlns:p="http://schemas.microsoft.com/office/2006/metadata/properties" xmlns:ns2="f992dbaa-8c3b-47d8-854f-76b516a757cc" xmlns:ns3="20ea6ae9-5fb6-41f6-9e84-b92872b4e709" targetNamespace="http://schemas.microsoft.com/office/2006/metadata/properties" ma:root="true" ma:fieldsID="395f64a939a4ad0af7eda84f7ac0434a" ns2:_="" ns3:_="">
    <xsd:import namespace="f992dbaa-8c3b-47d8-854f-76b516a757cc"/>
    <xsd:import namespace="20ea6ae9-5fb6-41f6-9e84-b92872b4e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dbaa-8c3b-47d8-854f-76b516a75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a6ae9-5fb6-41f6-9e84-b92872b4e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21f76e-8a9f-4532-9e41-099a85330760}" ma:internalName="TaxCatchAll" ma:showField="CatchAllData" ma:web="20ea6ae9-5fb6-41f6-9e84-b92872b4e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92dbaa-8c3b-47d8-854f-76b516a757cc">
      <Terms xmlns="http://schemas.microsoft.com/office/infopath/2007/PartnerControls"/>
    </lcf76f155ced4ddcb4097134ff3c332f>
    <TaxCatchAll xmlns="20ea6ae9-5fb6-41f6-9e84-b92872b4e709" xsi:nil="true"/>
  </documentManagement>
</p:properties>
</file>

<file path=customXml/itemProps1.xml><?xml version="1.0" encoding="utf-8"?>
<ds:datastoreItem xmlns:ds="http://schemas.openxmlformats.org/officeDocument/2006/customXml" ds:itemID="{09F2742A-4CBF-4A84-98F0-0D88F51C2B15}"/>
</file>

<file path=customXml/itemProps2.xml><?xml version="1.0" encoding="utf-8"?>
<ds:datastoreItem xmlns:ds="http://schemas.openxmlformats.org/officeDocument/2006/customXml" ds:itemID="{5661B9DA-F8F6-4243-B5DB-BC0E2A159300}"/>
</file>

<file path=customXml/itemProps3.xml><?xml version="1.0" encoding="utf-8"?>
<ds:datastoreItem xmlns:ds="http://schemas.openxmlformats.org/officeDocument/2006/customXml" ds:itemID="{66671E4B-81E3-45B3-BBA1-6C5E82DED5B2}"/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1150</Words>
  <Application>Microsoft Office PowerPoint</Application>
  <PresentationFormat>Widescreen</PresentationFormat>
  <Paragraphs>138</Paragraphs>
  <Slides>18</Slides>
  <Notes>0</Notes>
  <HiddenSlides>2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Towards Tactically Savvy AI</vt:lpstr>
      <vt:lpstr>Where we were last year...</vt:lpstr>
      <vt:lpstr>Outline</vt:lpstr>
      <vt:lpstr>Atlatl</vt:lpstr>
      <vt:lpstr>Outline</vt:lpstr>
      <vt:lpstr>Current Applied Work</vt:lpstr>
      <vt:lpstr>FONOPs Decision Support</vt:lpstr>
      <vt:lpstr>Hi-Speed Wargaming</vt:lpstr>
      <vt:lpstr>Main Obstacles</vt:lpstr>
      <vt:lpstr>Lack of Rigorous Mechanics and MoEs</vt:lpstr>
      <vt:lpstr>Tactical Savvy Not Attempted</vt:lpstr>
      <vt:lpstr>Inefficient Search</vt:lpstr>
      <vt:lpstr>Demo: Larger Scale, Sub-Optimal Behavior</vt:lpstr>
      <vt:lpstr>Hierarchical Reinforcement Learning</vt:lpstr>
      <vt:lpstr>Way Forward</vt:lpstr>
      <vt:lpstr>Questions?</vt:lpstr>
      <vt:lpstr>State Space Size</vt:lpstr>
      <vt:lpstr>Average Branching Factor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Tactically Savvy AI</dc:title>
  <dc:creator>Chris Darken</dc:creator>
  <cp:lastModifiedBy>Chris Darken</cp:lastModifiedBy>
  <cp:revision>127</cp:revision>
  <dcterms:created xsi:type="dcterms:W3CDTF">2022-04-10T12:54:12Z</dcterms:created>
  <dcterms:modified xsi:type="dcterms:W3CDTF">2022-05-24T14:14:30Z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0x01010049EB277E0530294C96B13BD21CE558BB</vt:lpwstr>
  </property>
</Properties>
</file>