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4" r:id="rId3"/>
  </p:sldMasterIdLst>
  <p:notesMasterIdLst>
    <p:notesMasterId r:id="rId24"/>
  </p:notesMasterIdLst>
  <p:sldIdLst>
    <p:sldId id="363" r:id="rId4"/>
    <p:sldId id="379" r:id="rId5"/>
    <p:sldId id="382" r:id="rId6"/>
    <p:sldId id="406" r:id="rId7"/>
    <p:sldId id="381" r:id="rId8"/>
    <p:sldId id="385" r:id="rId9"/>
    <p:sldId id="386" r:id="rId10"/>
    <p:sldId id="402" r:id="rId11"/>
    <p:sldId id="380" r:id="rId12"/>
    <p:sldId id="390" r:id="rId13"/>
    <p:sldId id="389" r:id="rId14"/>
    <p:sldId id="408" r:id="rId15"/>
    <p:sldId id="409" r:id="rId16"/>
    <p:sldId id="410" r:id="rId17"/>
    <p:sldId id="305" r:id="rId18"/>
    <p:sldId id="405" r:id="rId19"/>
    <p:sldId id="384" r:id="rId20"/>
    <p:sldId id="399" r:id="rId21"/>
    <p:sldId id="387" r:id="rId22"/>
    <p:sldId id="388" r:id="rId23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5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ledsoe, Sofia C" initials="BSC" lastIdx="1" clrIdx="0">
    <p:extLst>
      <p:ext uri="{19B8F6BF-5375-455C-9EA6-DF929625EA0E}">
        <p15:presenceInfo xmlns:p15="http://schemas.microsoft.com/office/powerpoint/2012/main" userId="Bledsoe, Sofia 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CC"/>
    <a:srgbClr val="0099FF"/>
    <a:srgbClr val="008000"/>
    <a:srgbClr val="99CCFF"/>
    <a:srgbClr val="969696"/>
    <a:srgbClr val="000000"/>
    <a:srgbClr val="000066"/>
    <a:srgbClr val="FFCC66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145" autoAdjust="0"/>
  </p:normalViewPr>
  <p:slideViewPr>
    <p:cSldViewPr snapToGrid="0">
      <p:cViewPr>
        <p:scale>
          <a:sx n="118" d="100"/>
          <a:sy n="118" d="100"/>
        </p:scale>
        <p:origin x="312" y="-318"/>
      </p:cViewPr>
      <p:guideLst>
        <p:guide orient="horz" pos="3456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C9067675-FC94-4CE4-A209-E8436D05D354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9B3ECFD1-5249-4C5D-97AB-0A2AB58D7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15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3ECFD1-5249-4C5D-97AB-0A2AB58D77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78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-3810" y="-37578"/>
            <a:ext cx="2108183" cy="6958208"/>
            <a:chOff x="-3810" y="0"/>
            <a:chExt cx="2083819" cy="6858000"/>
          </a:xfrm>
        </p:grpSpPr>
        <p:sp>
          <p:nvSpPr>
            <p:cNvPr id="28" name="Rectangle 27"/>
            <p:cNvSpPr/>
            <p:nvPr userDrawn="1"/>
          </p:nvSpPr>
          <p:spPr>
            <a:xfrm>
              <a:off x="0" y="0"/>
              <a:ext cx="2080009" cy="6858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/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810" y="37037"/>
              <a:ext cx="2080260" cy="2026336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810" y="2065020"/>
              <a:ext cx="2080260" cy="1913273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977640"/>
              <a:ext cx="2076450" cy="189803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875019"/>
              <a:ext cx="2076450" cy="982981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 userDrawn="1"/>
          </p:nvSpPr>
          <p:spPr>
            <a:xfrm>
              <a:off x="133373" y="5949214"/>
              <a:ext cx="1805893" cy="515526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anchor="b">
              <a:spAutoFit/>
            </a:bodyPr>
            <a:lstStyle/>
            <a:p>
              <a:pPr algn="ctr">
                <a:lnSpc>
                  <a:spcPts val="300"/>
                </a:lnSpc>
              </a:pPr>
              <a:endParaRPr lang="en-US" sz="1050" b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  <a:p>
              <a:pPr algn="ctr">
                <a:lnSpc>
                  <a:spcPts val="1000"/>
                </a:lnSpc>
              </a:pPr>
              <a:r>
                <a:rPr lang="en-US" sz="105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DISTRIBUTION STATEMENT A</a:t>
              </a:r>
              <a:r>
                <a:rPr lang="en-US" sz="105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: Approved for Public Release; Distribution is Unlimited</a:t>
              </a:r>
            </a:p>
          </p:txBody>
        </p:sp>
        <p:sp>
          <p:nvSpPr>
            <p:cNvPr id="37" name="Footer Placeholder 4"/>
            <p:cNvSpPr txBox="1">
              <a:spLocks/>
            </p:cNvSpPr>
            <p:nvPr userDrawn="1"/>
          </p:nvSpPr>
          <p:spPr>
            <a:xfrm>
              <a:off x="175069" y="6538282"/>
              <a:ext cx="1726260" cy="21276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ctr" defTabSz="914400" rtl="0" eaLnBrk="1" latinLnBrk="0" hangingPunct="1">
                <a:defRPr sz="9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UNCLASSIFIED</a:t>
              </a:r>
            </a:p>
          </p:txBody>
        </p:sp>
        <p:grpSp>
          <p:nvGrpSpPr>
            <p:cNvPr id="38" name="U.S. ARMY for light bkgrnds"/>
            <p:cNvGrpSpPr>
              <a:grpSpLocks noChangeAspect="1"/>
            </p:cNvGrpSpPr>
            <p:nvPr userDrawn="1"/>
          </p:nvGrpSpPr>
          <p:grpSpPr bwMode="auto">
            <a:xfrm>
              <a:off x="246374" y="413194"/>
              <a:ext cx="739912" cy="935027"/>
              <a:chOff x="2205" y="1186"/>
              <a:chExt cx="1425" cy="1802"/>
            </a:xfrm>
          </p:grpSpPr>
          <p:sp>
            <p:nvSpPr>
              <p:cNvPr id="41" name="Freeform 40"/>
              <p:cNvSpPr>
                <a:spLocks noEditPoints="1"/>
              </p:cNvSpPr>
              <p:nvPr/>
            </p:nvSpPr>
            <p:spPr bwMode="invGray">
              <a:xfrm>
                <a:off x="3562" y="2500"/>
                <a:ext cx="68" cy="66"/>
              </a:xfrm>
              <a:custGeom>
                <a:avLst/>
                <a:gdLst>
                  <a:gd name="T0" fmla="*/ 0 w 125"/>
                  <a:gd name="T1" fmla="*/ 18 h 122"/>
                  <a:gd name="T2" fmla="*/ 18 w 125"/>
                  <a:gd name="T3" fmla="*/ 0 h 122"/>
                  <a:gd name="T4" fmla="*/ 37 w 125"/>
                  <a:gd name="T5" fmla="*/ 18 h 122"/>
                  <a:gd name="T6" fmla="*/ 18 w 125"/>
                  <a:gd name="T7" fmla="*/ 36 h 122"/>
                  <a:gd name="T8" fmla="*/ 0 w 125"/>
                  <a:gd name="T9" fmla="*/ 18 h 122"/>
                  <a:gd name="T10" fmla="*/ 18 w 125"/>
                  <a:gd name="T11" fmla="*/ 4 h 122"/>
                  <a:gd name="T12" fmla="*/ 5 w 125"/>
                  <a:gd name="T13" fmla="*/ 18 h 122"/>
                  <a:gd name="T14" fmla="*/ 18 w 125"/>
                  <a:gd name="T15" fmla="*/ 32 h 122"/>
                  <a:gd name="T16" fmla="*/ 32 w 125"/>
                  <a:gd name="T17" fmla="*/ 18 h 122"/>
                  <a:gd name="T18" fmla="*/ 18 w 125"/>
                  <a:gd name="T19" fmla="*/ 4 h 122"/>
                  <a:gd name="T20" fmla="*/ 15 w 125"/>
                  <a:gd name="T21" fmla="*/ 28 h 122"/>
                  <a:gd name="T22" fmla="*/ 11 w 125"/>
                  <a:gd name="T23" fmla="*/ 28 h 122"/>
                  <a:gd name="T24" fmla="*/ 11 w 125"/>
                  <a:gd name="T25" fmla="*/ 8 h 122"/>
                  <a:gd name="T26" fmla="*/ 19 w 125"/>
                  <a:gd name="T27" fmla="*/ 8 h 122"/>
                  <a:gd name="T28" fmla="*/ 27 w 125"/>
                  <a:gd name="T29" fmla="*/ 14 h 122"/>
                  <a:gd name="T30" fmla="*/ 22 w 125"/>
                  <a:gd name="T31" fmla="*/ 19 h 122"/>
                  <a:gd name="T32" fmla="*/ 22 w 125"/>
                  <a:gd name="T33" fmla="*/ 19 h 122"/>
                  <a:gd name="T34" fmla="*/ 27 w 125"/>
                  <a:gd name="T35" fmla="*/ 28 h 122"/>
                  <a:gd name="T36" fmla="*/ 22 w 125"/>
                  <a:gd name="T37" fmla="*/ 28 h 122"/>
                  <a:gd name="T38" fmla="*/ 18 w 125"/>
                  <a:gd name="T39" fmla="*/ 19 h 122"/>
                  <a:gd name="T40" fmla="*/ 15 w 125"/>
                  <a:gd name="T41" fmla="*/ 19 h 122"/>
                  <a:gd name="T42" fmla="*/ 15 w 125"/>
                  <a:gd name="T43" fmla="*/ 28 h 122"/>
                  <a:gd name="T44" fmla="*/ 15 w 125"/>
                  <a:gd name="T45" fmla="*/ 16 h 122"/>
                  <a:gd name="T46" fmla="*/ 18 w 125"/>
                  <a:gd name="T47" fmla="*/ 16 h 122"/>
                  <a:gd name="T48" fmla="*/ 23 w 125"/>
                  <a:gd name="T49" fmla="*/ 14 h 122"/>
                  <a:gd name="T50" fmla="*/ 18 w 125"/>
                  <a:gd name="T51" fmla="*/ 11 h 122"/>
                  <a:gd name="T52" fmla="*/ 15 w 125"/>
                  <a:gd name="T53" fmla="*/ 11 h 122"/>
                  <a:gd name="T54" fmla="*/ 15 w 125"/>
                  <a:gd name="T55" fmla="*/ 16 h 12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122">
                    <a:moveTo>
                      <a:pt x="0" y="61"/>
                    </a:moveTo>
                    <a:cubicBezTo>
                      <a:pt x="0" y="24"/>
                      <a:pt x="29" y="0"/>
                      <a:pt x="62" y="0"/>
                    </a:cubicBezTo>
                    <a:cubicBezTo>
                      <a:pt x="95" y="0"/>
                      <a:pt x="125" y="24"/>
                      <a:pt x="125" y="61"/>
                    </a:cubicBezTo>
                    <a:cubicBezTo>
                      <a:pt x="125" y="98"/>
                      <a:pt x="96" y="122"/>
                      <a:pt x="62" y="122"/>
                    </a:cubicBezTo>
                    <a:cubicBezTo>
                      <a:pt x="29" y="122"/>
                      <a:pt x="0" y="98"/>
                      <a:pt x="0" y="61"/>
                    </a:cubicBezTo>
                    <a:close/>
                    <a:moveTo>
                      <a:pt x="62" y="13"/>
                    </a:moveTo>
                    <a:cubicBezTo>
                      <a:pt x="36" y="13"/>
                      <a:pt x="16" y="33"/>
                      <a:pt x="16" y="61"/>
                    </a:cubicBezTo>
                    <a:cubicBezTo>
                      <a:pt x="16" y="89"/>
                      <a:pt x="36" y="109"/>
                      <a:pt x="62" y="109"/>
                    </a:cubicBezTo>
                    <a:cubicBezTo>
                      <a:pt x="89" y="109"/>
                      <a:pt x="109" y="89"/>
                      <a:pt x="109" y="61"/>
                    </a:cubicBezTo>
                    <a:cubicBezTo>
                      <a:pt x="109" y="33"/>
                      <a:pt x="88" y="13"/>
                      <a:pt x="62" y="13"/>
                    </a:cubicBezTo>
                    <a:close/>
                    <a:moveTo>
                      <a:pt x="52" y="95"/>
                    </a:moveTo>
                    <a:cubicBezTo>
                      <a:pt x="38" y="95"/>
                      <a:pt x="38" y="95"/>
                      <a:pt x="38" y="95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64" y="27"/>
                      <a:pt x="64" y="27"/>
                      <a:pt x="64" y="27"/>
                    </a:cubicBezTo>
                    <a:cubicBezTo>
                      <a:pt x="81" y="27"/>
                      <a:pt x="90" y="32"/>
                      <a:pt x="90" y="47"/>
                    </a:cubicBezTo>
                    <a:cubicBezTo>
                      <a:pt x="91" y="56"/>
                      <a:pt x="84" y="64"/>
                      <a:pt x="75" y="65"/>
                    </a:cubicBezTo>
                    <a:cubicBezTo>
                      <a:pt x="75" y="65"/>
                      <a:pt x="74" y="65"/>
                      <a:pt x="74" y="65"/>
                    </a:cubicBezTo>
                    <a:cubicBezTo>
                      <a:pt x="90" y="95"/>
                      <a:pt x="90" y="95"/>
                      <a:pt x="90" y="95"/>
                    </a:cubicBezTo>
                    <a:cubicBezTo>
                      <a:pt x="75" y="95"/>
                      <a:pt x="75" y="95"/>
                      <a:pt x="75" y="95"/>
                    </a:cubicBezTo>
                    <a:cubicBezTo>
                      <a:pt x="60" y="66"/>
                      <a:pt x="60" y="66"/>
                      <a:pt x="60" y="66"/>
                    </a:cubicBezTo>
                    <a:cubicBezTo>
                      <a:pt x="52" y="66"/>
                      <a:pt x="52" y="66"/>
                      <a:pt x="52" y="66"/>
                    </a:cubicBezTo>
                    <a:lnTo>
                      <a:pt x="52" y="95"/>
                    </a:lnTo>
                    <a:close/>
                    <a:moveTo>
                      <a:pt x="52" y="55"/>
                    </a:moveTo>
                    <a:cubicBezTo>
                      <a:pt x="63" y="55"/>
                      <a:pt x="63" y="55"/>
                      <a:pt x="63" y="55"/>
                    </a:cubicBezTo>
                    <a:cubicBezTo>
                      <a:pt x="73" y="55"/>
                      <a:pt x="77" y="52"/>
                      <a:pt x="77" y="46"/>
                    </a:cubicBezTo>
                    <a:cubicBezTo>
                      <a:pt x="77" y="39"/>
                      <a:pt x="72" y="37"/>
                      <a:pt x="63" y="37"/>
                    </a:cubicBezTo>
                    <a:cubicBezTo>
                      <a:pt x="52" y="37"/>
                      <a:pt x="52" y="37"/>
                      <a:pt x="52" y="37"/>
                    </a:cubicBezTo>
                    <a:lnTo>
                      <a:pt x="52" y="55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Freeform 59"/>
              <p:cNvSpPr>
                <a:spLocks/>
              </p:cNvSpPr>
              <p:nvPr/>
            </p:nvSpPr>
            <p:spPr bwMode="invGray">
              <a:xfrm>
                <a:off x="2205" y="2508"/>
                <a:ext cx="1354" cy="480"/>
              </a:xfrm>
              <a:custGeom>
                <a:avLst/>
                <a:gdLst>
                  <a:gd name="T0" fmla="*/ 61 w 2500"/>
                  <a:gd name="T1" fmla="*/ 0 h 887"/>
                  <a:gd name="T2" fmla="*/ 0 w 2500"/>
                  <a:gd name="T3" fmla="*/ 60 h 887"/>
                  <a:gd name="T4" fmla="*/ 0 w 2500"/>
                  <a:gd name="T5" fmla="*/ 200 h 887"/>
                  <a:gd name="T6" fmla="*/ 61 w 2500"/>
                  <a:gd name="T7" fmla="*/ 260 h 887"/>
                  <a:gd name="T8" fmla="*/ 673 w 2500"/>
                  <a:gd name="T9" fmla="*/ 260 h 887"/>
                  <a:gd name="T10" fmla="*/ 733 w 2500"/>
                  <a:gd name="T11" fmla="*/ 200 h 887"/>
                  <a:gd name="T12" fmla="*/ 733 w 2500"/>
                  <a:gd name="T13" fmla="*/ 60 h 887"/>
                  <a:gd name="T14" fmla="*/ 673 w 2500"/>
                  <a:gd name="T15" fmla="*/ 0 h 887"/>
                  <a:gd name="T16" fmla="*/ 61 w 2500"/>
                  <a:gd name="T17" fmla="*/ 0 h 8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00" h="887">
                    <a:moveTo>
                      <a:pt x="206" y="0"/>
                    </a:moveTo>
                    <a:cubicBezTo>
                      <a:pt x="92" y="0"/>
                      <a:pt x="0" y="92"/>
                      <a:pt x="0" y="206"/>
                    </a:cubicBezTo>
                    <a:cubicBezTo>
                      <a:pt x="0" y="681"/>
                      <a:pt x="0" y="681"/>
                      <a:pt x="0" y="681"/>
                    </a:cubicBezTo>
                    <a:cubicBezTo>
                      <a:pt x="0" y="795"/>
                      <a:pt x="92" y="887"/>
                      <a:pt x="206" y="887"/>
                    </a:cubicBezTo>
                    <a:cubicBezTo>
                      <a:pt x="2294" y="887"/>
                      <a:pt x="2294" y="887"/>
                      <a:pt x="2294" y="887"/>
                    </a:cubicBezTo>
                    <a:cubicBezTo>
                      <a:pt x="2408" y="887"/>
                      <a:pt x="2500" y="795"/>
                      <a:pt x="2500" y="681"/>
                    </a:cubicBezTo>
                    <a:cubicBezTo>
                      <a:pt x="2500" y="206"/>
                      <a:pt x="2500" y="206"/>
                      <a:pt x="2500" y="206"/>
                    </a:cubicBezTo>
                    <a:cubicBezTo>
                      <a:pt x="2500" y="92"/>
                      <a:pt x="2408" y="0"/>
                      <a:pt x="2294" y="0"/>
                    </a:cubicBez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Freeform 60"/>
              <p:cNvSpPr>
                <a:spLocks noEditPoints="1"/>
              </p:cNvSpPr>
              <p:nvPr/>
            </p:nvSpPr>
            <p:spPr bwMode="invGray">
              <a:xfrm>
                <a:off x="2241" y="2543"/>
                <a:ext cx="1283" cy="409"/>
              </a:xfrm>
              <a:custGeom>
                <a:avLst/>
                <a:gdLst>
                  <a:gd name="T0" fmla="*/ 654 w 2369"/>
                  <a:gd name="T1" fmla="*/ 0 h 755"/>
                  <a:gd name="T2" fmla="*/ 41 w 2369"/>
                  <a:gd name="T3" fmla="*/ 0 h 755"/>
                  <a:gd name="T4" fmla="*/ 0 w 2369"/>
                  <a:gd name="T5" fmla="*/ 41 h 755"/>
                  <a:gd name="T6" fmla="*/ 0 w 2369"/>
                  <a:gd name="T7" fmla="*/ 180 h 755"/>
                  <a:gd name="T8" fmla="*/ 41 w 2369"/>
                  <a:gd name="T9" fmla="*/ 222 h 755"/>
                  <a:gd name="T10" fmla="*/ 654 w 2369"/>
                  <a:gd name="T11" fmla="*/ 222 h 755"/>
                  <a:gd name="T12" fmla="*/ 695 w 2369"/>
                  <a:gd name="T13" fmla="*/ 180 h 755"/>
                  <a:gd name="T14" fmla="*/ 695 w 2369"/>
                  <a:gd name="T15" fmla="*/ 41 h 755"/>
                  <a:gd name="T16" fmla="*/ 654 w 2369"/>
                  <a:gd name="T17" fmla="*/ 0 h 755"/>
                  <a:gd name="T18" fmla="*/ 675 w 2369"/>
                  <a:gd name="T19" fmla="*/ 180 h 755"/>
                  <a:gd name="T20" fmla="*/ 654 w 2369"/>
                  <a:gd name="T21" fmla="*/ 202 h 755"/>
                  <a:gd name="T22" fmla="*/ 41 w 2369"/>
                  <a:gd name="T23" fmla="*/ 202 h 755"/>
                  <a:gd name="T24" fmla="*/ 19 w 2369"/>
                  <a:gd name="T25" fmla="*/ 180 h 755"/>
                  <a:gd name="T26" fmla="*/ 19 w 2369"/>
                  <a:gd name="T27" fmla="*/ 41 h 755"/>
                  <a:gd name="T28" fmla="*/ 41 w 2369"/>
                  <a:gd name="T29" fmla="*/ 19 h 755"/>
                  <a:gd name="T30" fmla="*/ 654 w 2369"/>
                  <a:gd name="T31" fmla="*/ 19 h 755"/>
                  <a:gd name="T32" fmla="*/ 675 w 2369"/>
                  <a:gd name="T33" fmla="*/ 41 h 755"/>
                  <a:gd name="T34" fmla="*/ 675 w 2369"/>
                  <a:gd name="T35" fmla="*/ 180 h 7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369" h="755">
                    <a:moveTo>
                      <a:pt x="2228" y="0"/>
                    </a:moveTo>
                    <a:cubicBezTo>
                      <a:pt x="140" y="0"/>
                      <a:pt x="140" y="0"/>
                      <a:pt x="140" y="0"/>
                    </a:cubicBezTo>
                    <a:cubicBezTo>
                      <a:pt x="63" y="0"/>
                      <a:pt x="0" y="63"/>
                      <a:pt x="0" y="140"/>
                    </a:cubicBezTo>
                    <a:cubicBezTo>
                      <a:pt x="0" y="615"/>
                      <a:pt x="0" y="615"/>
                      <a:pt x="0" y="615"/>
                    </a:cubicBezTo>
                    <a:cubicBezTo>
                      <a:pt x="0" y="692"/>
                      <a:pt x="63" y="755"/>
                      <a:pt x="140" y="755"/>
                    </a:cubicBezTo>
                    <a:cubicBezTo>
                      <a:pt x="2228" y="755"/>
                      <a:pt x="2228" y="755"/>
                      <a:pt x="2228" y="755"/>
                    </a:cubicBezTo>
                    <a:cubicBezTo>
                      <a:pt x="2306" y="755"/>
                      <a:pt x="2369" y="692"/>
                      <a:pt x="2369" y="615"/>
                    </a:cubicBezTo>
                    <a:cubicBezTo>
                      <a:pt x="2369" y="140"/>
                      <a:pt x="2369" y="140"/>
                      <a:pt x="2369" y="140"/>
                    </a:cubicBezTo>
                    <a:cubicBezTo>
                      <a:pt x="2369" y="63"/>
                      <a:pt x="2306" y="0"/>
                      <a:pt x="2228" y="0"/>
                    </a:cubicBezTo>
                    <a:close/>
                    <a:moveTo>
                      <a:pt x="2303" y="615"/>
                    </a:moveTo>
                    <a:cubicBezTo>
                      <a:pt x="2303" y="656"/>
                      <a:pt x="2269" y="689"/>
                      <a:pt x="2228" y="689"/>
                    </a:cubicBezTo>
                    <a:cubicBezTo>
                      <a:pt x="140" y="689"/>
                      <a:pt x="140" y="689"/>
                      <a:pt x="140" y="689"/>
                    </a:cubicBezTo>
                    <a:cubicBezTo>
                      <a:pt x="99" y="689"/>
                      <a:pt x="66" y="656"/>
                      <a:pt x="66" y="615"/>
                    </a:cubicBezTo>
                    <a:cubicBezTo>
                      <a:pt x="66" y="140"/>
                      <a:pt x="66" y="140"/>
                      <a:pt x="66" y="140"/>
                    </a:cubicBezTo>
                    <a:cubicBezTo>
                      <a:pt x="66" y="99"/>
                      <a:pt x="99" y="66"/>
                      <a:pt x="140" y="65"/>
                    </a:cubicBezTo>
                    <a:cubicBezTo>
                      <a:pt x="2228" y="65"/>
                      <a:pt x="2228" y="65"/>
                      <a:pt x="2228" y="65"/>
                    </a:cubicBezTo>
                    <a:cubicBezTo>
                      <a:pt x="2269" y="66"/>
                      <a:pt x="2303" y="99"/>
                      <a:pt x="2303" y="140"/>
                    </a:cubicBezTo>
                    <a:lnTo>
                      <a:pt x="2303" y="615"/>
                    </a:lnTo>
                    <a:close/>
                  </a:path>
                </a:pathLst>
              </a:custGeom>
              <a:solidFill>
                <a:srgbClr val="FFC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Freeform 61"/>
              <p:cNvSpPr>
                <a:spLocks/>
              </p:cNvSpPr>
              <p:nvPr userDrawn="1"/>
            </p:nvSpPr>
            <p:spPr bwMode="invGray">
              <a:xfrm>
                <a:off x="2205" y="1186"/>
                <a:ext cx="1354" cy="1287"/>
              </a:xfrm>
              <a:custGeom>
                <a:avLst/>
                <a:gdLst>
                  <a:gd name="T0" fmla="*/ 61 w 2500"/>
                  <a:gd name="T1" fmla="*/ 0 h 2376"/>
                  <a:gd name="T2" fmla="*/ 0 w 2500"/>
                  <a:gd name="T3" fmla="*/ 61 h 2376"/>
                  <a:gd name="T4" fmla="*/ 0 w 2500"/>
                  <a:gd name="T5" fmla="*/ 636 h 2376"/>
                  <a:gd name="T6" fmla="*/ 61 w 2500"/>
                  <a:gd name="T7" fmla="*/ 697 h 2376"/>
                  <a:gd name="T8" fmla="*/ 673 w 2500"/>
                  <a:gd name="T9" fmla="*/ 697 h 2376"/>
                  <a:gd name="T10" fmla="*/ 733 w 2500"/>
                  <a:gd name="T11" fmla="*/ 636 h 2376"/>
                  <a:gd name="T12" fmla="*/ 733 w 2500"/>
                  <a:gd name="T13" fmla="*/ 61 h 2376"/>
                  <a:gd name="T14" fmla="*/ 673 w 2500"/>
                  <a:gd name="T15" fmla="*/ 0 h 2376"/>
                  <a:gd name="T16" fmla="*/ 61 w 2500"/>
                  <a:gd name="T17" fmla="*/ 0 h 23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00" h="2376">
                    <a:moveTo>
                      <a:pt x="206" y="0"/>
                    </a:moveTo>
                    <a:cubicBezTo>
                      <a:pt x="92" y="1"/>
                      <a:pt x="0" y="93"/>
                      <a:pt x="0" y="207"/>
                    </a:cubicBezTo>
                    <a:cubicBezTo>
                      <a:pt x="0" y="2170"/>
                      <a:pt x="0" y="2170"/>
                      <a:pt x="0" y="2170"/>
                    </a:cubicBezTo>
                    <a:cubicBezTo>
                      <a:pt x="0" y="2284"/>
                      <a:pt x="92" y="2376"/>
                      <a:pt x="206" y="2376"/>
                    </a:cubicBezTo>
                    <a:cubicBezTo>
                      <a:pt x="2294" y="2376"/>
                      <a:pt x="2294" y="2376"/>
                      <a:pt x="2294" y="2376"/>
                    </a:cubicBezTo>
                    <a:cubicBezTo>
                      <a:pt x="2408" y="2376"/>
                      <a:pt x="2500" y="2284"/>
                      <a:pt x="2500" y="2170"/>
                    </a:cubicBezTo>
                    <a:cubicBezTo>
                      <a:pt x="2500" y="207"/>
                      <a:pt x="2500" y="207"/>
                      <a:pt x="2500" y="207"/>
                    </a:cubicBezTo>
                    <a:cubicBezTo>
                      <a:pt x="2500" y="93"/>
                      <a:pt x="2408" y="1"/>
                      <a:pt x="2294" y="0"/>
                    </a:cubicBez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Freeform 62"/>
              <p:cNvSpPr>
                <a:spLocks noEditPoints="1"/>
              </p:cNvSpPr>
              <p:nvPr/>
            </p:nvSpPr>
            <p:spPr bwMode="invGray">
              <a:xfrm>
                <a:off x="2241" y="1222"/>
                <a:ext cx="1283" cy="1216"/>
              </a:xfrm>
              <a:custGeom>
                <a:avLst/>
                <a:gdLst>
                  <a:gd name="T0" fmla="*/ 654 w 2369"/>
                  <a:gd name="T1" fmla="*/ 0 h 2245"/>
                  <a:gd name="T2" fmla="*/ 41 w 2369"/>
                  <a:gd name="T3" fmla="*/ 0 h 2245"/>
                  <a:gd name="T4" fmla="*/ 0 w 2369"/>
                  <a:gd name="T5" fmla="*/ 41 h 2245"/>
                  <a:gd name="T6" fmla="*/ 0 w 2369"/>
                  <a:gd name="T7" fmla="*/ 617 h 2245"/>
                  <a:gd name="T8" fmla="*/ 41 w 2369"/>
                  <a:gd name="T9" fmla="*/ 659 h 2245"/>
                  <a:gd name="T10" fmla="*/ 654 w 2369"/>
                  <a:gd name="T11" fmla="*/ 659 h 2245"/>
                  <a:gd name="T12" fmla="*/ 695 w 2369"/>
                  <a:gd name="T13" fmla="*/ 617 h 2245"/>
                  <a:gd name="T14" fmla="*/ 695 w 2369"/>
                  <a:gd name="T15" fmla="*/ 41 h 2245"/>
                  <a:gd name="T16" fmla="*/ 654 w 2369"/>
                  <a:gd name="T17" fmla="*/ 0 h 2245"/>
                  <a:gd name="T18" fmla="*/ 675 w 2369"/>
                  <a:gd name="T19" fmla="*/ 617 h 2245"/>
                  <a:gd name="T20" fmla="*/ 654 w 2369"/>
                  <a:gd name="T21" fmla="*/ 639 h 2245"/>
                  <a:gd name="T22" fmla="*/ 41 w 2369"/>
                  <a:gd name="T23" fmla="*/ 639 h 2245"/>
                  <a:gd name="T24" fmla="*/ 19 w 2369"/>
                  <a:gd name="T25" fmla="*/ 617 h 2245"/>
                  <a:gd name="T26" fmla="*/ 19 w 2369"/>
                  <a:gd name="T27" fmla="*/ 41 h 2245"/>
                  <a:gd name="T28" fmla="*/ 41 w 2369"/>
                  <a:gd name="T29" fmla="*/ 19 h 2245"/>
                  <a:gd name="T30" fmla="*/ 654 w 2369"/>
                  <a:gd name="T31" fmla="*/ 19 h 2245"/>
                  <a:gd name="T32" fmla="*/ 675 w 2369"/>
                  <a:gd name="T33" fmla="*/ 41 h 2245"/>
                  <a:gd name="T34" fmla="*/ 675 w 2369"/>
                  <a:gd name="T35" fmla="*/ 617 h 224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369" h="2245">
                    <a:moveTo>
                      <a:pt x="2228" y="0"/>
                    </a:moveTo>
                    <a:cubicBezTo>
                      <a:pt x="140" y="0"/>
                      <a:pt x="140" y="0"/>
                      <a:pt x="140" y="0"/>
                    </a:cubicBezTo>
                    <a:cubicBezTo>
                      <a:pt x="63" y="0"/>
                      <a:pt x="0" y="63"/>
                      <a:pt x="0" y="141"/>
                    </a:cubicBezTo>
                    <a:cubicBezTo>
                      <a:pt x="0" y="2104"/>
                      <a:pt x="0" y="2104"/>
                      <a:pt x="0" y="2104"/>
                    </a:cubicBezTo>
                    <a:cubicBezTo>
                      <a:pt x="0" y="2182"/>
                      <a:pt x="63" y="2245"/>
                      <a:pt x="140" y="2245"/>
                    </a:cubicBezTo>
                    <a:cubicBezTo>
                      <a:pt x="2228" y="2245"/>
                      <a:pt x="2228" y="2245"/>
                      <a:pt x="2228" y="2245"/>
                    </a:cubicBezTo>
                    <a:cubicBezTo>
                      <a:pt x="2306" y="2245"/>
                      <a:pt x="2369" y="2182"/>
                      <a:pt x="2369" y="2104"/>
                    </a:cubicBezTo>
                    <a:cubicBezTo>
                      <a:pt x="2369" y="141"/>
                      <a:pt x="2369" y="141"/>
                      <a:pt x="2369" y="141"/>
                    </a:cubicBezTo>
                    <a:cubicBezTo>
                      <a:pt x="2369" y="63"/>
                      <a:pt x="2306" y="0"/>
                      <a:pt x="2228" y="0"/>
                    </a:cubicBezTo>
                    <a:close/>
                    <a:moveTo>
                      <a:pt x="2303" y="2104"/>
                    </a:moveTo>
                    <a:cubicBezTo>
                      <a:pt x="2303" y="2145"/>
                      <a:pt x="2269" y="2179"/>
                      <a:pt x="2228" y="2179"/>
                    </a:cubicBezTo>
                    <a:cubicBezTo>
                      <a:pt x="140" y="2179"/>
                      <a:pt x="140" y="2179"/>
                      <a:pt x="140" y="2179"/>
                    </a:cubicBezTo>
                    <a:cubicBezTo>
                      <a:pt x="99" y="2179"/>
                      <a:pt x="66" y="2145"/>
                      <a:pt x="66" y="2104"/>
                    </a:cubicBezTo>
                    <a:cubicBezTo>
                      <a:pt x="66" y="141"/>
                      <a:pt x="66" y="141"/>
                      <a:pt x="66" y="141"/>
                    </a:cubicBezTo>
                    <a:cubicBezTo>
                      <a:pt x="66" y="100"/>
                      <a:pt x="99" y="66"/>
                      <a:pt x="140" y="66"/>
                    </a:cubicBezTo>
                    <a:cubicBezTo>
                      <a:pt x="2228" y="66"/>
                      <a:pt x="2228" y="66"/>
                      <a:pt x="2228" y="66"/>
                    </a:cubicBezTo>
                    <a:cubicBezTo>
                      <a:pt x="2269" y="66"/>
                      <a:pt x="2303" y="100"/>
                      <a:pt x="2303" y="141"/>
                    </a:cubicBezTo>
                    <a:lnTo>
                      <a:pt x="2303" y="2104"/>
                    </a:lnTo>
                    <a:close/>
                  </a:path>
                </a:pathLst>
              </a:custGeom>
              <a:solidFill>
                <a:srgbClr val="FFC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Freeform 63"/>
              <p:cNvSpPr>
                <a:spLocks/>
              </p:cNvSpPr>
              <p:nvPr/>
            </p:nvSpPr>
            <p:spPr bwMode="invGray">
              <a:xfrm>
                <a:off x="2359" y="2636"/>
                <a:ext cx="124" cy="223"/>
              </a:xfrm>
              <a:custGeom>
                <a:avLst/>
                <a:gdLst>
                  <a:gd name="T0" fmla="*/ 124 w 124"/>
                  <a:gd name="T1" fmla="*/ 191 h 223"/>
                  <a:gd name="T2" fmla="*/ 91 w 124"/>
                  <a:gd name="T3" fmla="*/ 223 h 223"/>
                  <a:gd name="T4" fmla="*/ 34 w 124"/>
                  <a:gd name="T5" fmla="*/ 223 h 223"/>
                  <a:gd name="T6" fmla="*/ 0 w 124"/>
                  <a:gd name="T7" fmla="*/ 191 h 223"/>
                  <a:gd name="T8" fmla="*/ 0 w 124"/>
                  <a:gd name="T9" fmla="*/ 0 h 223"/>
                  <a:gd name="T10" fmla="*/ 51 w 124"/>
                  <a:gd name="T11" fmla="*/ 0 h 223"/>
                  <a:gd name="T12" fmla="*/ 51 w 124"/>
                  <a:gd name="T13" fmla="*/ 181 h 223"/>
                  <a:gd name="T14" fmla="*/ 73 w 124"/>
                  <a:gd name="T15" fmla="*/ 181 h 223"/>
                  <a:gd name="T16" fmla="*/ 73 w 124"/>
                  <a:gd name="T17" fmla="*/ 0 h 223"/>
                  <a:gd name="T18" fmla="*/ 124 w 124"/>
                  <a:gd name="T19" fmla="*/ 0 h 223"/>
                  <a:gd name="T20" fmla="*/ 124 w 124"/>
                  <a:gd name="T21" fmla="*/ 191 h 2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4" h="223">
                    <a:moveTo>
                      <a:pt x="124" y="191"/>
                    </a:moveTo>
                    <a:lnTo>
                      <a:pt x="91" y="223"/>
                    </a:lnTo>
                    <a:lnTo>
                      <a:pt x="34" y="223"/>
                    </a:lnTo>
                    <a:lnTo>
                      <a:pt x="0" y="191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1" y="181"/>
                    </a:lnTo>
                    <a:lnTo>
                      <a:pt x="73" y="181"/>
                    </a:lnTo>
                    <a:lnTo>
                      <a:pt x="73" y="0"/>
                    </a:lnTo>
                    <a:lnTo>
                      <a:pt x="124" y="0"/>
                    </a:lnTo>
                    <a:lnTo>
                      <a:pt x="124" y="1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Rectangle 64"/>
              <p:cNvSpPr>
                <a:spLocks noChangeArrowheads="1"/>
              </p:cNvSpPr>
              <p:nvPr/>
            </p:nvSpPr>
            <p:spPr bwMode="invGray">
              <a:xfrm>
                <a:off x="2503" y="2817"/>
                <a:ext cx="49" cy="4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Freeform 65"/>
              <p:cNvSpPr>
                <a:spLocks/>
              </p:cNvSpPr>
              <p:nvPr/>
            </p:nvSpPr>
            <p:spPr bwMode="invGray">
              <a:xfrm>
                <a:off x="2573" y="2636"/>
                <a:ext cx="123" cy="223"/>
              </a:xfrm>
              <a:custGeom>
                <a:avLst/>
                <a:gdLst>
                  <a:gd name="T0" fmla="*/ 87 w 123"/>
                  <a:gd name="T1" fmla="*/ 0 h 223"/>
                  <a:gd name="T2" fmla="*/ 123 w 123"/>
                  <a:gd name="T3" fmla="*/ 33 h 223"/>
                  <a:gd name="T4" fmla="*/ 123 w 123"/>
                  <a:gd name="T5" fmla="*/ 73 h 223"/>
                  <a:gd name="T6" fmla="*/ 72 w 123"/>
                  <a:gd name="T7" fmla="*/ 73 h 223"/>
                  <a:gd name="T8" fmla="*/ 72 w 123"/>
                  <a:gd name="T9" fmla="*/ 43 h 223"/>
                  <a:gd name="T10" fmla="*/ 51 w 123"/>
                  <a:gd name="T11" fmla="*/ 43 h 223"/>
                  <a:gd name="T12" fmla="*/ 51 w 123"/>
                  <a:gd name="T13" fmla="*/ 88 h 223"/>
                  <a:gd name="T14" fmla="*/ 88 w 123"/>
                  <a:gd name="T15" fmla="*/ 91 h 223"/>
                  <a:gd name="T16" fmla="*/ 123 w 123"/>
                  <a:gd name="T17" fmla="*/ 123 h 223"/>
                  <a:gd name="T18" fmla="*/ 123 w 123"/>
                  <a:gd name="T19" fmla="*/ 191 h 223"/>
                  <a:gd name="T20" fmla="*/ 90 w 123"/>
                  <a:gd name="T21" fmla="*/ 223 h 223"/>
                  <a:gd name="T22" fmla="*/ 33 w 123"/>
                  <a:gd name="T23" fmla="*/ 223 h 223"/>
                  <a:gd name="T24" fmla="*/ 0 w 123"/>
                  <a:gd name="T25" fmla="*/ 191 h 223"/>
                  <a:gd name="T26" fmla="*/ 0 w 123"/>
                  <a:gd name="T27" fmla="*/ 152 h 223"/>
                  <a:gd name="T28" fmla="*/ 51 w 123"/>
                  <a:gd name="T29" fmla="*/ 152 h 223"/>
                  <a:gd name="T30" fmla="*/ 51 w 123"/>
                  <a:gd name="T31" fmla="*/ 181 h 223"/>
                  <a:gd name="T32" fmla="*/ 72 w 123"/>
                  <a:gd name="T33" fmla="*/ 181 h 223"/>
                  <a:gd name="T34" fmla="*/ 72 w 123"/>
                  <a:gd name="T35" fmla="*/ 134 h 223"/>
                  <a:gd name="T36" fmla="*/ 36 w 123"/>
                  <a:gd name="T37" fmla="*/ 132 h 223"/>
                  <a:gd name="T38" fmla="*/ 0 w 123"/>
                  <a:gd name="T39" fmla="*/ 100 h 223"/>
                  <a:gd name="T40" fmla="*/ 0 w 123"/>
                  <a:gd name="T41" fmla="*/ 33 h 223"/>
                  <a:gd name="T42" fmla="*/ 34 w 123"/>
                  <a:gd name="T43" fmla="*/ 0 h 223"/>
                  <a:gd name="T44" fmla="*/ 87 w 123"/>
                  <a:gd name="T45" fmla="*/ 0 h 22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23" h="223">
                    <a:moveTo>
                      <a:pt x="87" y="0"/>
                    </a:moveTo>
                    <a:lnTo>
                      <a:pt x="123" y="33"/>
                    </a:lnTo>
                    <a:lnTo>
                      <a:pt x="123" y="73"/>
                    </a:lnTo>
                    <a:lnTo>
                      <a:pt x="72" y="73"/>
                    </a:lnTo>
                    <a:lnTo>
                      <a:pt x="72" y="43"/>
                    </a:lnTo>
                    <a:lnTo>
                      <a:pt x="51" y="43"/>
                    </a:lnTo>
                    <a:lnTo>
                      <a:pt x="51" y="88"/>
                    </a:lnTo>
                    <a:lnTo>
                      <a:pt x="88" y="91"/>
                    </a:lnTo>
                    <a:lnTo>
                      <a:pt x="123" y="123"/>
                    </a:lnTo>
                    <a:lnTo>
                      <a:pt x="123" y="191"/>
                    </a:lnTo>
                    <a:lnTo>
                      <a:pt x="90" y="223"/>
                    </a:lnTo>
                    <a:lnTo>
                      <a:pt x="33" y="223"/>
                    </a:lnTo>
                    <a:lnTo>
                      <a:pt x="0" y="191"/>
                    </a:lnTo>
                    <a:lnTo>
                      <a:pt x="0" y="152"/>
                    </a:lnTo>
                    <a:lnTo>
                      <a:pt x="51" y="152"/>
                    </a:lnTo>
                    <a:lnTo>
                      <a:pt x="51" y="181"/>
                    </a:lnTo>
                    <a:lnTo>
                      <a:pt x="72" y="181"/>
                    </a:lnTo>
                    <a:lnTo>
                      <a:pt x="72" y="134"/>
                    </a:lnTo>
                    <a:lnTo>
                      <a:pt x="36" y="132"/>
                    </a:lnTo>
                    <a:lnTo>
                      <a:pt x="0" y="100"/>
                    </a:lnTo>
                    <a:lnTo>
                      <a:pt x="0" y="33"/>
                    </a:lnTo>
                    <a:lnTo>
                      <a:pt x="34" y="0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Rectangle 66"/>
              <p:cNvSpPr>
                <a:spLocks noChangeArrowheads="1"/>
              </p:cNvSpPr>
              <p:nvPr/>
            </p:nvSpPr>
            <p:spPr bwMode="invGray">
              <a:xfrm>
                <a:off x="2713" y="2817"/>
                <a:ext cx="54" cy="4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Freeform 68"/>
              <p:cNvSpPr>
                <a:spLocks noEditPoints="1"/>
              </p:cNvSpPr>
              <p:nvPr/>
            </p:nvSpPr>
            <p:spPr bwMode="invGray">
              <a:xfrm>
                <a:off x="2787" y="2636"/>
                <a:ext cx="138" cy="223"/>
              </a:xfrm>
              <a:custGeom>
                <a:avLst/>
                <a:gdLst>
                  <a:gd name="T0" fmla="*/ 80 w 138"/>
                  <a:gd name="T1" fmla="*/ 140 h 223"/>
                  <a:gd name="T2" fmla="*/ 58 w 138"/>
                  <a:gd name="T3" fmla="*/ 140 h 223"/>
                  <a:gd name="T4" fmla="*/ 66 w 138"/>
                  <a:gd name="T5" fmla="*/ 48 h 223"/>
                  <a:gd name="T6" fmla="*/ 71 w 138"/>
                  <a:gd name="T7" fmla="*/ 48 h 223"/>
                  <a:gd name="T8" fmla="*/ 80 w 138"/>
                  <a:gd name="T9" fmla="*/ 140 h 223"/>
                  <a:gd name="T10" fmla="*/ 105 w 138"/>
                  <a:gd name="T11" fmla="*/ 0 h 223"/>
                  <a:gd name="T12" fmla="*/ 31 w 138"/>
                  <a:gd name="T13" fmla="*/ 0 h 223"/>
                  <a:gd name="T14" fmla="*/ 0 w 138"/>
                  <a:gd name="T15" fmla="*/ 223 h 223"/>
                  <a:gd name="T16" fmla="*/ 49 w 138"/>
                  <a:gd name="T17" fmla="*/ 223 h 223"/>
                  <a:gd name="T18" fmla="*/ 54 w 138"/>
                  <a:gd name="T19" fmla="*/ 182 h 223"/>
                  <a:gd name="T20" fmla="*/ 84 w 138"/>
                  <a:gd name="T21" fmla="*/ 182 h 223"/>
                  <a:gd name="T22" fmla="*/ 88 w 138"/>
                  <a:gd name="T23" fmla="*/ 223 h 223"/>
                  <a:gd name="T24" fmla="*/ 138 w 138"/>
                  <a:gd name="T25" fmla="*/ 223 h 223"/>
                  <a:gd name="T26" fmla="*/ 105 w 138"/>
                  <a:gd name="T27" fmla="*/ 0 h 22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38" h="223">
                    <a:moveTo>
                      <a:pt x="80" y="140"/>
                    </a:moveTo>
                    <a:lnTo>
                      <a:pt x="58" y="140"/>
                    </a:lnTo>
                    <a:lnTo>
                      <a:pt x="66" y="48"/>
                    </a:lnTo>
                    <a:lnTo>
                      <a:pt x="71" y="48"/>
                    </a:lnTo>
                    <a:lnTo>
                      <a:pt x="80" y="140"/>
                    </a:lnTo>
                    <a:close/>
                    <a:moveTo>
                      <a:pt x="105" y="0"/>
                    </a:moveTo>
                    <a:lnTo>
                      <a:pt x="31" y="0"/>
                    </a:lnTo>
                    <a:lnTo>
                      <a:pt x="0" y="223"/>
                    </a:lnTo>
                    <a:lnTo>
                      <a:pt x="49" y="223"/>
                    </a:lnTo>
                    <a:lnTo>
                      <a:pt x="54" y="182"/>
                    </a:lnTo>
                    <a:lnTo>
                      <a:pt x="84" y="182"/>
                    </a:lnTo>
                    <a:lnTo>
                      <a:pt x="88" y="223"/>
                    </a:lnTo>
                    <a:lnTo>
                      <a:pt x="138" y="223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Freeform 69"/>
              <p:cNvSpPr>
                <a:spLocks noEditPoints="1"/>
              </p:cNvSpPr>
              <p:nvPr/>
            </p:nvSpPr>
            <p:spPr bwMode="invGray">
              <a:xfrm>
                <a:off x="2946" y="2636"/>
                <a:ext cx="122" cy="223"/>
              </a:xfrm>
              <a:custGeom>
                <a:avLst/>
                <a:gdLst>
                  <a:gd name="T0" fmla="*/ 72 w 122"/>
                  <a:gd name="T1" fmla="*/ 43 h 223"/>
                  <a:gd name="T2" fmla="*/ 72 w 122"/>
                  <a:gd name="T3" fmla="*/ 93 h 223"/>
                  <a:gd name="T4" fmla="*/ 51 w 122"/>
                  <a:gd name="T5" fmla="*/ 93 h 223"/>
                  <a:gd name="T6" fmla="*/ 51 w 122"/>
                  <a:gd name="T7" fmla="*/ 43 h 223"/>
                  <a:gd name="T8" fmla="*/ 72 w 122"/>
                  <a:gd name="T9" fmla="*/ 43 h 223"/>
                  <a:gd name="T10" fmla="*/ 122 w 122"/>
                  <a:gd name="T11" fmla="*/ 33 h 223"/>
                  <a:gd name="T12" fmla="*/ 87 w 122"/>
                  <a:gd name="T13" fmla="*/ 0 h 223"/>
                  <a:gd name="T14" fmla="*/ 0 w 122"/>
                  <a:gd name="T15" fmla="*/ 0 h 223"/>
                  <a:gd name="T16" fmla="*/ 0 w 122"/>
                  <a:gd name="T17" fmla="*/ 223 h 223"/>
                  <a:gd name="T18" fmla="*/ 51 w 122"/>
                  <a:gd name="T19" fmla="*/ 223 h 223"/>
                  <a:gd name="T20" fmla="*/ 51 w 122"/>
                  <a:gd name="T21" fmla="*/ 134 h 223"/>
                  <a:gd name="T22" fmla="*/ 72 w 122"/>
                  <a:gd name="T23" fmla="*/ 134 h 223"/>
                  <a:gd name="T24" fmla="*/ 72 w 122"/>
                  <a:gd name="T25" fmla="*/ 223 h 223"/>
                  <a:gd name="T26" fmla="*/ 122 w 122"/>
                  <a:gd name="T27" fmla="*/ 223 h 223"/>
                  <a:gd name="T28" fmla="*/ 122 w 122"/>
                  <a:gd name="T29" fmla="*/ 134 h 223"/>
                  <a:gd name="T30" fmla="*/ 96 w 122"/>
                  <a:gd name="T31" fmla="*/ 113 h 223"/>
                  <a:gd name="T32" fmla="*/ 122 w 122"/>
                  <a:gd name="T33" fmla="*/ 91 h 223"/>
                  <a:gd name="T34" fmla="*/ 122 w 122"/>
                  <a:gd name="T35" fmla="*/ 33 h 22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22" h="223">
                    <a:moveTo>
                      <a:pt x="72" y="43"/>
                    </a:moveTo>
                    <a:lnTo>
                      <a:pt x="72" y="93"/>
                    </a:lnTo>
                    <a:lnTo>
                      <a:pt x="51" y="93"/>
                    </a:lnTo>
                    <a:lnTo>
                      <a:pt x="51" y="43"/>
                    </a:lnTo>
                    <a:lnTo>
                      <a:pt x="72" y="43"/>
                    </a:lnTo>
                    <a:close/>
                    <a:moveTo>
                      <a:pt x="122" y="33"/>
                    </a:moveTo>
                    <a:lnTo>
                      <a:pt x="87" y="0"/>
                    </a:lnTo>
                    <a:lnTo>
                      <a:pt x="0" y="0"/>
                    </a:lnTo>
                    <a:lnTo>
                      <a:pt x="0" y="223"/>
                    </a:lnTo>
                    <a:lnTo>
                      <a:pt x="51" y="223"/>
                    </a:lnTo>
                    <a:lnTo>
                      <a:pt x="51" y="134"/>
                    </a:lnTo>
                    <a:lnTo>
                      <a:pt x="72" y="134"/>
                    </a:lnTo>
                    <a:lnTo>
                      <a:pt x="72" y="223"/>
                    </a:lnTo>
                    <a:lnTo>
                      <a:pt x="122" y="223"/>
                    </a:lnTo>
                    <a:lnTo>
                      <a:pt x="122" y="134"/>
                    </a:lnTo>
                    <a:lnTo>
                      <a:pt x="96" y="113"/>
                    </a:lnTo>
                    <a:lnTo>
                      <a:pt x="122" y="91"/>
                    </a:lnTo>
                    <a:lnTo>
                      <a:pt x="12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Freeform 70"/>
              <p:cNvSpPr>
                <a:spLocks/>
              </p:cNvSpPr>
              <p:nvPr/>
            </p:nvSpPr>
            <p:spPr bwMode="invGray">
              <a:xfrm>
                <a:off x="3094" y="2636"/>
                <a:ext cx="159" cy="223"/>
              </a:xfrm>
              <a:custGeom>
                <a:avLst/>
                <a:gdLst>
                  <a:gd name="T0" fmla="*/ 159 w 159"/>
                  <a:gd name="T1" fmla="*/ 223 h 223"/>
                  <a:gd name="T2" fmla="*/ 112 w 159"/>
                  <a:gd name="T3" fmla="*/ 223 h 223"/>
                  <a:gd name="T4" fmla="*/ 112 w 159"/>
                  <a:gd name="T5" fmla="*/ 82 h 223"/>
                  <a:gd name="T6" fmla="*/ 110 w 159"/>
                  <a:gd name="T7" fmla="*/ 82 h 223"/>
                  <a:gd name="T8" fmla="*/ 89 w 159"/>
                  <a:gd name="T9" fmla="*/ 223 h 223"/>
                  <a:gd name="T10" fmla="*/ 70 w 159"/>
                  <a:gd name="T11" fmla="*/ 223 h 223"/>
                  <a:gd name="T12" fmla="*/ 48 w 159"/>
                  <a:gd name="T13" fmla="*/ 82 h 223"/>
                  <a:gd name="T14" fmla="*/ 46 w 159"/>
                  <a:gd name="T15" fmla="*/ 82 h 223"/>
                  <a:gd name="T16" fmla="*/ 46 w 159"/>
                  <a:gd name="T17" fmla="*/ 223 h 223"/>
                  <a:gd name="T18" fmla="*/ 0 w 159"/>
                  <a:gd name="T19" fmla="*/ 223 h 223"/>
                  <a:gd name="T20" fmla="*/ 0 w 159"/>
                  <a:gd name="T21" fmla="*/ 0 h 223"/>
                  <a:gd name="T22" fmla="*/ 60 w 159"/>
                  <a:gd name="T23" fmla="*/ 0 h 223"/>
                  <a:gd name="T24" fmla="*/ 78 w 159"/>
                  <a:gd name="T25" fmla="*/ 108 h 223"/>
                  <a:gd name="T26" fmla="*/ 82 w 159"/>
                  <a:gd name="T27" fmla="*/ 108 h 223"/>
                  <a:gd name="T28" fmla="*/ 99 w 159"/>
                  <a:gd name="T29" fmla="*/ 0 h 223"/>
                  <a:gd name="T30" fmla="*/ 159 w 159"/>
                  <a:gd name="T31" fmla="*/ 0 h 223"/>
                  <a:gd name="T32" fmla="*/ 159 w 159"/>
                  <a:gd name="T33" fmla="*/ 223 h 2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59" h="223">
                    <a:moveTo>
                      <a:pt x="159" y="223"/>
                    </a:moveTo>
                    <a:lnTo>
                      <a:pt x="112" y="223"/>
                    </a:lnTo>
                    <a:lnTo>
                      <a:pt x="112" y="82"/>
                    </a:lnTo>
                    <a:lnTo>
                      <a:pt x="110" y="82"/>
                    </a:lnTo>
                    <a:lnTo>
                      <a:pt x="89" y="223"/>
                    </a:lnTo>
                    <a:lnTo>
                      <a:pt x="70" y="223"/>
                    </a:lnTo>
                    <a:lnTo>
                      <a:pt x="48" y="82"/>
                    </a:lnTo>
                    <a:lnTo>
                      <a:pt x="46" y="82"/>
                    </a:lnTo>
                    <a:lnTo>
                      <a:pt x="46" y="223"/>
                    </a:lnTo>
                    <a:lnTo>
                      <a:pt x="0" y="22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78" y="108"/>
                    </a:lnTo>
                    <a:lnTo>
                      <a:pt x="82" y="108"/>
                    </a:lnTo>
                    <a:lnTo>
                      <a:pt x="99" y="0"/>
                    </a:lnTo>
                    <a:lnTo>
                      <a:pt x="159" y="0"/>
                    </a:lnTo>
                    <a:lnTo>
                      <a:pt x="159" y="2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Freeform 71"/>
              <p:cNvSpPr>
                <a:spLocks/>
              </p:cNvSpPr>
              <p:nvPr/>
            </p:nvSpPr>
            <p:spPr bwMode="invGray">
              <a:xfrm>
                <a:off x="3274" y="2636"/>
                <a:ext cx="139" cy="223"/>
              </a:xfrm>
              <a:custGeom>
                <a:avLst/>
                <a:gdLst>
                  <a:gd name="T0" fmla="*/ 95 w 139"/>
                  <a:gd name="T1" fmla="*/ 130 h 223"/>
                  <a:gd name="T2" fmla="*/ 95 w 139"/>
                  <a:gd name="T3" fmla="*/ 223 h 223"/>
                  <a:gd name="T4" fmla="*/ 44 w 139"/>
                  <a:gd name="T5" fmla="*/ 223 h 223"/>
                  <a:gd name="T6" fmla="*/ 44 w 139"/>
                  <a:gd name="T7" fmla="*/ 130 h 223"/>
                  <a:gd name="T8" fmla="*/ 0 w 139"/>
                  <a:gd name="T9" fmla="*/ 0 h 223"/>
                  <a:gd name="T10" fmla="*/ 51 w 139"/>
                  <a:gd name="T11" fmla="*/ 0 h 223"/>
                  <a:gd name="T12" fmla="*/ 69 w 139"/>
                  <a:gd name="T13" fmla="*/ 81 h 223"/>
                  <a:gd name="T14" fmla="*/ 70 w 139"/>
                  <a:gd name="T15" fmla="*/ 81 h 223"/>
                  <a:gd name="T16" fmla="*/ 88 w 139"/>
                  <a:gd name="T17" fmla="*/ 0 h 223"/>
                  <a:gd name="T18" fmla="*/ 139 w 139"/>
                  <a:gd name="T19" fmla="*/ 0 h 223"/>
                  <a:gd name="T20" fmla="*/ 95 w 139"/>
                  <a:gd name="T21" fmla="*/ 130 h 2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39" h="223">
                    <a:moveTo>
                      <a:pt x="95" y="130"/>
                    </a:moveTo>
                    <a:lnTo>
                      <a:pt x="95" y="223"/>
                    </a:lnTo>
                    <a:lnTo>
                      <a:pt x="44" y="223"/>
                    </a:lnTo>
                    <a:lnTo>
                      <a:pt x="44" y="130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69" y="81"/>
                    </a:lnTo>
                    <a:lnTo>
                      <a:pt x="70" y="81"/>
                    </a:lnTo>
                    <a:lnTo>
                      <a:pt x="88" y="0"/>
                    </a:lnTo>
                    <a:lnTo>
                      <a:pt x="139" y="0"/>
                    </a:lnTo>
                    <a:lnTo>
                      <a:pt x="95" y="1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Freeform 72"/>
              <p:cNvSpPr>
                <a:spLocks/>
              </p:cNvSpPr>
              <p:nvPr/>
            </p:nvSpPr>
            <p:spPr bwMode="invGray">
              <a:xfrm>
                <a:off x="2371" y="1344"/>
                <a:ext cx="1022" cy="971"/>
              </a:xfrm>
              <a:custGeom>
                <a:avLst/>
                <a:gdLst>
                  <a:gd name="T0" fmla="*/ 827 w 1022"/>
                  <a:gd name="T1" fmla="*/ 971 h 971"/>
                  <a:gd name="T2" fmla="*/ 511 w 1022"/>
                  <a:gd name="T3" fmla="*/ 741 h 971"/>
                  <a:gd name="T4" fmla="*/ 196 w 1022"/>
                  <a:gd name="T5" fmla="*/ 971 h 971"/>
                  <a:gd name="T6" fmla="*/ 316 w 1022"/>
                  <a:gd name="T7" fmla="*/ 600 h 971"/>
                  <a:gd name="T8" fmla="*/ 0 w 1022"/>
                  <a:gd name="T9" fmla="*/ 371 h 971"/>
                  <a:gd name="T10" fmla="*/ 391 w 1022"/>
                  <a:gd name="T11" fmla="*/ 371 h 971"/>
                  <a:gd name="T12" fmla="*/ 511 w 1022"/>
                  <a:gd name="T13" fmla="*/ 0 h 971"/>
                  <a:gd name="T14" fmla="*/ 632 w 1022"/>
                  <a:gd name="T15" fmla="*/ 371 h 971"/>
                  <a:gd name="T16" fmla="*/ 1022 w 1022"/>
                  <a:gd name="T17" fmla="*/ 371 h 971"/>
                  <a:gd name="T18" fmla="*/ 706 w 1022"/>
                  <a:gd name="T19" fmla="*/ 600 h 971"/>
                  <a:gd name="T20" fmla="*/ 827 w 1022"/>
                  <a:gd name="T21" fmla="*/ 971 h 971"/>
                  <a:gd name="T22" fmla="*/ 827 w 1022"/>
                  <a:gd name="T23" fmla="*/ 971 h 9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22" h="971">
                    <a:moveTo>
                      <a:pt x="827" y="971"/>
                    </a:moveTo>
                    <a:lnTo>
                      <a:pt x="511" y="741"/>
                    </a:lnTo>
                    <a:lnTo>
                      <a:pt x="196" y="971"/>
                    </a:lnTo>
                    <a:lnTo>
                      <a:pt x="316" y="600"/>
                    </a:lnTo>
                    <a:lnTo>
                      <a:pt x="0" y="371"/>
                    </a:lnTo>
                    <a:lnTo>
                      <a:pt x="391" y="371"/>
                    </a:lnTo>
                    <a:lnTo>
                      <a:pt x="511" y="0"/>
                    </a:lnTo>
                    <a:lnTo>
                      <a:pt x="632" y="371"/>
                    </a:lnTo>
                    <a:lnTo>
                      <a:pt x="1022" y="371"/>
                    </a:lnTo>
                    <a:lnTo>
                      <a:pt x="706" y="600"/>
                    </a:lnTo>
                    <a:lnTo>
                      <a:pt x="827" y="971"/>
                    </a:lnTo>
                    <a:close/>
                  </a:path>
                </a:pathLst>
              </a:custGeom>
              <a:solidFill>
                <a:srgbClr val="FFC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Freeform 73"/>
              <p:cNvSpPr>
                <a:spLocks/>
              </p:cNvSpPr>
              <p:nvPr/>
            </p:nvSpPr>
            <p:spPr bwMode="invGray">
              <a:xfrm>
                <a:off x="2486" y="1463"/>
                <a:ext cx="793" cy="755"/>
              </a:xfrm>
              <a:custGeom>
                <a:avLst/>
                <a:gdLst>
                  <a:gd name="T0" fmla="*/ 641 w 793"/>
                  <a:gd name="T1" fmla="*/ 755 h 755"/>
                  <a:gd name="T2" fmla="*/ 396 w 793"/>
                  <a:gd name="T3" fmla="*/ 577 h 755"/>
                  <a:gd name="T4" fmla="*/ 151 w 793"/>
                  <a:gd name="T5" fmla="*/ 755 h 755"/>
                  <a:gd name="T6" fmla="*/ 245 w 793"/>
                  <a:gd name="T7" fmla="*/ 467 h 755"/>
                  <a:gd name="T8" fmla="*/ 0 w 793"/>
                  <a:gd name="T9" fmla="*/ 288 h 755"/>
                  <a:gd name="T10" fmla="*/ 303 w 793"/>
                  <a:gd name="T11" fmla="*/ 288 h 755"/>
                  <a:gd name="T12" fmla="*/ 396 w 793"/>
                  <a:gd name="T13" fmla="*/ 0 h 755"/>
                  <a:gd name="T14" fmla="*/ 490 w 793"/>
                  <a:gd name="T15" fmla="*/ 288 h 755"/>
                  <a:gd name="T16" fmla="*/ 793 w 793"/>
                  <a:gd name="T17" fmla="*/ 288 h 755"/>
                  <a:gd name="T18" fmla="*/ 548 w 793"/>
                  <a:gd name="T19" fmla="*/ 467 h 755"/>
                  <a:gd name="T20" fmla="*/ 641 w 793"/>
                  <a:gd name="T21" fmla="*/ 755 h 755"/>
                  <a:gd name="T22" fmla="*/ 641 w 793"/>
                  <a:gd name="T23" fmla="*/ 755 h 75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93" h="755">
                    <a:moveTo>
                      <a:pt x="641" y="755"/>
                    </a:moveTo>
                    <a:lnTo>
                      <a:pt x="396" y="577"/>
                    </a:lnTo>
                    <a:lnTo>
                      <a:pt x="151" y="755"/>
                    </a:lnTo>
                    <a:lnTo>
                      <a:pt x="245" y="467"/>
                    </a:lnTo>
                    <a:lnTo>
                      <a:pt x="0" y="288"/>
                    </a:lnTo>
                    <a:lnTo>
                      <a:pt x="303" y="288"/>
                    </a:lnTo>
                    <a:lnTo>
                      <a:pt x="396" y="0"/>
                    </a:lnTo>
                    <a:lnTo>
                      <a:pt x="490" y="288"/>
                    </a:lnTo>
                    <a:lnTo>
                      <a:pt x="793" y="288"/>
                    </a:lnTo>
                    <a:lnTo>
                      <a:pt x="548" y="467"/>
                    </a:lnTo>
                    <a:lnTo>
                      <a:pt x="641" y="755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Freeform 74"/>
              <p:cNvSpPr>
                <a:spLocks/>
              </p:cNvSpPr>
              <p:nvPr/>
            </p:nvSpPr>
            <p:spPr bwMode="invGray">
              <a:xfrm>
                <a:off x="2595" y="1579"/>
                <a:ext cx="574" cy="545"/>
              </a:xfrm>
              <a:custGeom>
                <a:avLst/>
                <a:gdLst>
                  <a:gd name="T0" fmla="*/ 287 w 574"/>
                  <a:gd name="T1" fmla="*/ 0 h 545"/>
                  <a:gd name="T2" fmla="*/ 355 w 574"/>
                  <a:gd name="T3" fmla="*/ 208 h 545"/>
                  <a:gd name="T4" fmla="*/ 574 w 574"/>
                  <a:gd name="T5" fmla="*/ 208 h 545"/>
                  <a:gd name="T6" fmla="*/ 396 w 574"/>
                  <a:gd name="T7" fmla="*/ 337 h 545"/>
                  <a:gd name="T8" fmla="*/ 464 w 574"/>
                  <a:gd name="T9" fmla="*/ 545 h 545"/>
                  <a:gd name="T10" fmla="*/ 287 w 574"/>
                  <a:gd name="T11" fmla="*/ 416 h 545"/>
                  <a:gd name="T12" fmla="*/ 110 w 574"/>
                  <a:gd name="T13" fmla="*/ 545 h 545"/>
                  <a:gd name="T14" fmla="*/ 178 w 574"/>
                  <a:gd name="T15" fmla="*/ 337 h 545"/>
                  <a:gd name="T16" fmla="*/ 0 w 574"/>
                  <a:gd name="T17" fmla="*/ 208 h 545"/>
                  <a:gd name="T18" fmla="*/ 219 w 574"/>
                  <a:gd name="T19" fmla="*/ 208 h 545"/>
                  <a:gd name="T20" fmla="*/ 287 w 574"/>
                  <a:gd name="T21" fmla="*/ 0 h 54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74" h="545">
                    <a:moveTo>
                      <a:pt x="287" y="0"/>
                    </a:moveTo>
                    <a:lnTo>
                      <a:pt x="355" y="208"/>
                    </a:lnTo>
                    <a:lnTo>
                      <a:pt x="574" y="208"/>
                    </a:lnTo>
                    <a:lnTo>
                      <a:pt x="396" y="337"/>
                    </a:lnTo>
                    <a:lnTo>
                      <a:pt x="464" y="545"/>
                    </a:lnTo>
                    <a:lnTo>
                      <a:pt x="287" y="416"/>
                    </a:lnTo>
                    <a:lnTo>
                      <a:pt x="110" y="545"/>
                    </a:lnTo>
                    <a:lnTo>
                      <a:pt x="178" y="337"/>
                    </a:lnTo>
                    <a:lnTo>
                      <a:pt x="0" y="208"/>
                    </a:lnTo>
                    <a:lnTo>
                      <a:pt x="219" y="208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39" name="PEO Aviation" descr="PEO_Logo 5x5 600.gif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8682" y="340979"/>
              <a:ext cx="1036754" cy="980360"/>
            </a:xfrm>
            <a:prstGeom prst="rect">
              <a:avLst/>
            </a:prstGeom>
            <a:ln w="12700">
              <a:noFill/>
            </a:ln>
            <a:effectLst>
              <a:outerShdw blurRad="38100" dist="38100" dir="6000000" algn="ctr" rotWithShape="0">
                <a:srgbClr val="000000">
                  <a:alpha val="37000"/>
                </a:srgbClr>
              </a:outerShdw>
            </a:effectLst>
          </p:spPr>
        </p:pic>
        <p:sp>
          <p:nvSpPr>
            <p:cNvPr id="40" name="Footer Placeholder 4"/>
            <p:cNvSpPr txBox="1">
              <a:spLocks/>
            </p:cNvSpPr>
            <p:nvPr userDrawn="1"/>
          </p:nvSpPr>
          <p:spPr>
            <a:xfrm>
              <a:off x="175069" y="76522"/>
              <a:ext cx="1726260" cy="21276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ctr" defTabSz="914400" rtl="0" eaLnBrk="1" latinLnBrk="0" hangingPunct="1">
                <a:defRPr sz="9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UNCLASSIFIED</a:t>
              </a:r>
            </a:p>
          </p:txBody>
        </p:sp>
      </p:grpSp>
      <p:sp>
        <p:nvSpPr>
          <p:cNvPr id="31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256047" y="253116"/>
            <a:ext cx="5221224" cy="329184"/>
          </a:xfrm>
          <a:ln>
            <a:noFill/>
          </a:ln>
        </p:spPr>
        <p:txBody>
          <a:bodyPr anchor="ctr" anchorCtr="0">
            <a:noAutofit/>
          </a:bodyPr>
          <a:lstStyle>
            <a:lvl1pPr marL="0" indent="0" algn="l">
              <a:lnSpc>
                <a:spcPts val="3900"/>
              </a:lnSpc>
              <a:spcBef>
                <a:spcPct val="0"/>
              </a:spcBef>
              <a:buNone/>
              <a:defRPr lang="en-US" sz="1600" b="1" i="0" spc="0" baseline="0" dirty="0" smtClean="0">
                <a:solidFill>
                  <a:schemeClr val="accent4">
                    <a:lumMod val="50000"/>
                  </a:schemeClr>
                </a:solidFill>
                <a:effectLst/>
                <a:latin typeface="Eras Medium ITC" panose="020B06020305040208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114300" indent="0">
              <a:buNone/>
              <a:defRPr lang="en-US" sz="1800" dirty="0" smtClean="0">
                <a:latin typeface="+mn-lt"/>
                <a:cs typeface="+mn-cs"/>
              </a:defRPr>
            </a:lvl2pPr>
            <a:lvl3pPr marL="571500" indent="0">
              <a:buNone/>
              <a:defRPr lang="en-US" dirty="0" smtClean="0">
                <a:latin typeface="+mn-lt"/>
                <a:cs typeface="+mn-cs"/>
              </a:defRPr>
            </a:lvl3pPr>
            <a:lvl4pPr marL="1198562" indent="0">
              <a:buNone/>
              <a:defRPr lang="en-US" dirty="0" smtClean="0"/>
            </a:lvl4pPr>
            <a:lvl5pPr marL="1600200" indent="0">
              <a:buNone/>
              <a:defRPr lang="en-US" dirty="0"/>
            </a:lvl5pPr>
          </a:lstStyle>
          <a:p>
            <a:pPr marL="0" lvl="0">
              <a:lnSpc>
                <a:spcPts val="3900"/>
              </a:lnSpc>
              <a:spcBef>
                <a:spcPct val="0"/>
              </a:spcBef>
            </a:pPr>
            <a:r>
              <a:rPr lang="en-US" dirty="0"/>
              <a:t>PEO Aviation Event Typed Up Here</a:t>
            </a:r>
          </a:p>
        </p:txBody>
      </p:sp>
      <p:sp>
        <p:nvSpPr>
          <p:cNvPr id="3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216048" y="1134659"/>
            <a:ext cx="6329172" cy="8328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2800"/>
              </a:lnSpc>
              <a:defRPr sz="3200" b="0" i="0" spc="100" baseline="0">
                <a:solidFill>
                  <a:schemeClr val="accent6">
                    <a:lumMod val="50000"/>
                  </a:schemeClr>
                </a:solidFill>
                <a:latin typeface="Eras Demi ITC" panose="020B0805030504020804" pitchFamily="34" charset="0"/>
              </a:defRPr>
            </a:lvl1pPr>
          </a:lstStyle>
          <a:p>
            <a:pPr lvl="0"/>
            <a:r>
              <a:rPr lang="en-US" dirty="0"/>
              <a:t>PEO Aviation Corporate Overview Template</a:t>
            </a: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196" y="2206585"/>
            <a:ext cx="8392826" cy="2539006"/>
          </a:xfrm>
          <a:prstGeom prst="rect">
            <a:avLst/>
          </a:prstGeom>
          <a:ln w="19050">
            <a:solidFill>
              <a:srgbClr val="FFC000"/>
            </a:solidFill>
          </a:ln>
          <a:effectLst>
            <a:outerShdw blurRad="50800" dist="101600" dir="54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214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40">
        <p14:prism isInverted="1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8882" y="6622991"/>
            <a:ext cx="675118" cy="2273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EE064D-516F-4018-88E2-AA55DAC2ABA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0" y="904011"/>
            <a:ext cx="9144000" cy="274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Eras Medium ITC 24 Point Bold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370332" y="1434377"/>
            <a:ext cx="8403336" cy="5064238"/>
          </a:xfrm>
        </p:spPr>
        <p:txBody>
          <a:bodyPr>
            <a:noAutofit/>
          </a:bodyPr>
          <a:lstStyle>
            <a:lvl1pPr marL="228600" indent="-228600">
              <a:defRPr lang="en-US" sz="24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4675" indent="-342900">
              <a:defRPr lang="en-US" sz="20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0100" indent="-342900">
              <a:defRPr lang="en-US" sz="18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marL="169863" lvl="0" indent="-1698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Click to edit Master text styles</a:t>
            </a:r>
          </a:p>
          <a:p>
            <a:pPr marL="457200" lvl="1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627063" lvl="2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2510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40">
        <p14:prism isInverted="1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C9A4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723" y="1372498"/>
            <a:ext cx="8854718" cy="5064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69863" lvl="0" indent="-1698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Click to edit Master text styles</a:t>
            </a:r>
          </a:p>
          <a:p>
            <a:pPr marL="457200" lvl="1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627063" lvl="2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2" name="Slide Number Placeholder 5"/>
          <p:cNvSpPr txBox="1">
            <a:spLocks/>
          </p:cNvSpPr>
          <p:nvPr userDrawn="1"/>
        </p:nvSpPr>
        <p:spPr>
          <a:xfrm>
            <a:off x="8468882" y="6622991"/>
            <a:ext cx="675118" cy="2273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EE064D-516F-4018-88E2-AA55DAC2ABA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3" name="Footer Placeholder 4"/>
          <p:cNvSpPr txBox="1">
            <a:spLocks/>
          </p:cNvSpPr>
          <p:nvPr userDrawn="1"/>
        </p:nvSpPr>
        <p:spPr>
          <a:xfrm>
            <a:off x="3028950" y="6700176"/>
            <a:ext cx="3086100" cy="150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UNCLASSIFIED</a:t>
            </a:r>
          </a:p>
        </p:txBody>
      </p:sp>
      <p:sp>
        <p:nvSpPr>
          <p:cNvPr id="54" name="Footer Placeholder 4"/>
          <p:cNvSpPr txBox="1">
            <a:spLocks/>
          </p:cNvSpPr>
          <p:nvPr userDrawn="1"/>
        </p:nvSpPr>
        <p:spPr>
          <a:xfrm>
            <a:off x="3028950" y="7749"/>
            <a:ext cx="3086100" cy="150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UNCLASSIFIED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-44891"/>
            <a:ext cx="9136614" cy="844561"/>
          </a:xfrm>
          <a:prstGeom prst="rect">
            <a:avLst/>
          </a:prstGeom>
        </p:spPr>
      </p:pic>
      <p:grpSp>
        <p:nvGrpSpPr>
          <p:cNvPr id="35" name="U.S. ARMY for light bkgrnds"/>
          <p:cNvGrpSpPr>
            <a:grpSpLocks noChangeAspect="1"/>
          </p:cNvGrpSpPr>
          <p:nvPr userDrawn="1"/>
        </p:nvGrpSpPr>
        <p:grpSpPr bwMode="auto">
          <a:xfrm>
            <a:off x="217931" y="32985"/>
            <a:ext cx="542396" cy="685426"/>
            <a:chOff x="2205" y="1186"/>
            <a:chExt cx="1425" cy="1802"/>
          </a:xfrm>
        </p:grpSpPr>
        <p:sp>
          <p:nvSpPr>
            <p:cNvPr id="36" name="Freeform 35"/>
            <p:cNvSpPr>
              <a:spLocks noEditPoints="1"/>
            </p:cNvSpPr>
            <p:nvPr/>
          </p:nvSpPr>
          <p:spPr bwMode="invGray">
            <a:xfrm>
              <a:off x="3562" y="2500"/>
              <a:ext cx="68" cy="66"/>
            </a:xfrm>
            <a:custGeom>
              <a:avLst/>
              <a:gdLst>
                <a:gd name="T0" fmla="*/ 0 w 125"/>
                <a:gd name="T1" fmla="*/ 18 h 122"/>
                <a:gd name="T2" fmla="*/ 18 w 125"/>
                <a:gd name="T3" fmla="*/ 0 h 122"/>
                <a:gd name="T4" fmla="*/ 37 w 125"/>
                <a:gd name="T5" fmla="*/ 18 h 122"/>
                <a:gd name="T6" fmla="*/ 18 w 125"/>
                <a:gd name="T7" fmla="*/ 36 h 122"/>
                <a:gd name="T8" fmla="*/ 0 w 125"/>
                <a:gd name="T9" fmla="*/ 18 h 122"/>
                <a:gd name="T10" fmla="*/ 18 w 125"/>
                <a:gd name="T11" fmla="*/ 4 h 122"/>
                <a:gd name="T12" fmla="*/ 5 w 125"/>
                <a:gd name="T13" fmla="*/ 18 h 122"/>
                <a:gd name="T14" fmla="*/ 18 w 125"/>
                <a:gd name="T15" fmla="*/ 32 h 122"/>
                <a:gd name="T16" fmla="*/ 32 w 125"/>
                <a:gd name="T17" fmla="*/ 18 h 122"/>
                <a:gd name="T18" fmla="*/ 18 w 125"/>
                <a:gd name="T19" fmla="*/ 4 h 122"/>
                <a:gd name="T20" fmla="*/ 15 w 125"/>
                <a:gd name="T21" fmla="*/ 28 h 122"/>
                <a:gd name="T22" fmla="*/ 11 w 125"/>
                <a:gd name="T23" fmla="*/ 28 h 122"/>
                <a:gd name="T24" fmla="*/ 11 w 125"/>
                <a:gd name="T25" fmla="*/ 8 h 122"/>
                <a:gd name="T26" fmla="*/ 19 w 125"/>
                <a:gd name="T27" fmla="*/ 8 h 122"/>
                <a:gd name="T28" fmla="*/ 27 w 125"/>
                <a:gd name="T29" fmla="*/ 14 h 122"/>
                <a:gd name="T30" fmla="*/ 22 w 125"/>
                <a:gd name="T31" fmla="*/ 19 h 122"/>
                <a:gd name="T32" fmla="*/ 22 w 125"/>
                <a:gd name="T33" fmla="*/ 19 h 122"/>
                <a:gd name="T34" fmla="*/ 27 w 125"/>
                <a:gd name="T35" fmla="*/ 28 h 122"/>
                <a:gd name="T36" fmla="*/ 22 w 125"/>
                <a:gd name="T37" fmla="*/ 28 h 122"/>
                <a:gd name="T38" fmla="*/ 18 w 125"/>
                <a:gd name="T39" fmla="*/ 19 h 122"/>
                <a:gd name="T40" fmla="*/ 15 w 125"/>
                <a:gd name="T41" fmla="*/ 19 h 122"/>
                <a:gd name="T42" fmla="*/ 15 w 125"/>
                <a:gd name="T43" fmla="*/ 28 h 122"/>
                <a:gd name="T44" fmla="*/ 15 w 125"/>
                <a:gd name="T45" fmla="*/ 16 h 122"/>
                <a:gd name="T46" fmla="*/ 18 w 125"/>
                <a:gd name="T47" fmla="*/ 16 h 122"/>
                <a:gd name="T48" fmla="*/ 23 w 125"/>
                <a:gd name="T49" fmla="*/ 14 h 122"/>
                <a:gd name="T50" fmla="*/ 18 w 125"/>
                <a:gd name="T51" fmla="*/ 11 h 122"/>
                <a:gd name="T52" fmla="*/ 15 w 125"/>
                <a:gd name="T53" fmla="*/ 11 h 122"/>
                <a:gd name="T54" fmla="*/ 15 w 125"/>
                <a:gd name="T55" fmla="*/ 16 h 12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25" h="122">
                  <a:moveTo>
                    <a:pt x="0" y="61"/>
                  </a:moveTo>
                  <a:cubicBezTo>
                    <a:pt x="0" y="24"/>
                    <a:pt x="29" y="0"/>
                    <a:pt x="62" y="0"/>
                  </a:cubicBezTo>
                  <a:cubicBezTo>
                    <a:pt x="95" y="0"/>
                    <a:pt x="125" y="24"/>
                    <a:pt x="125" y="61"/>
                  </a:cubicBezTo>
                  <a:cubicBezTo>
                    <a:pt x="125" y="98"/>
                    <a:pt x="96" y="122"/>
                    <a:pt x="62" y="122"/>
                  </a:cubicBezTo>
                  <a:cubicBezTo>
                    <a:pt x="29" y="122"/>
                    <a:pt x="0" y="98"/>
                    <a:pt x="0" y="61"/>
                  </a:cubicBezTo>
                  <a:close/>
                  <a:moveTo>
                    <a:pt x="62" y="13"/>
                  </a:moveTo>
                  <a:cubicBezTo>
                    <a:pt x="36" y="13"/>
                    <a:pt x="16" y="33"/>
                    <a:pt x="16" y="61"/>
                  </a:cubicBezTo>
                  <a:cubicBezTo>
                    <a:pt x="16" y="89"/>
                    <a:pt x="36" y="109"/>
                    <a:pt x="62" y="109"/>
                  </a:cubicBezTo>
                  <a:cubicBezTo>
                    <a:pt x="89" y="109"/>
                    <a:pt x="109" y="89"/>
                    <a:pt x="109" y="61"/>
                  </a:cubicBezTo>
                  <a:cubicBezTo>
                    <a:pt x="109" y="33"/>
                    <a:pt x="88" y="13"/>
                    <a:pt x="62" y="13"/>
                  </a:cubicBezTo>
                  <a:close/>
                  <a:moveTo>
                    <a:pt x="52" y="95"/>
                  </a:moveTo>
                  <a:cubicBezTo>
                    <a:pt x="38" y="95"/>
                    <a:pt x="38" y="95"/>
                    <a:pt x="38" y="9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81" y="27"/>
                    <a:pt x="90" y="32"/>
                    <a:pt x="90" y="47"/>
                  </a:cubicBezTo>
                  <a:cubicBezTo>
                    <a:pt x="91" y="56"/>
                    <a:pt x="84" y="64"/>
                    <a:pt x="75" y="65"/>
                  </a:cubicBezTo>
                  <a:cubicBezTo>
                    <a:pt x="75" y="65"/>
                    <a:pt x="74" y="65"/>
                    <a:pt x="74" y="65"/>
                  </a:cubicBezTo>
                  <a:cubicBezTo>
                    <a:pt x="90" y="95"/>
                    <a:pt x="90" y="95"/>
                    <a:pt x="90" y="95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6"/>
                    <a:pt x="52" y="66"/>
                    <a:pt x="52" y="66"/>
                  </a:cubicBezTo>
                  <a:lnTo>
                    <a:pt x="52" y="95"/>
                  </a:lnTo>
                  <a:close/>
                  <a:moveTo>
                    <a:pt x="52" y="55"/>
                  </a:moveTo>
                  <a:cubicBezTo>
                    <a:pt x="63" y="55"/>
                    <a:pt x="63" y="55"/>
                    <a:pt x="63" y="55"/>
                  </a:cubicBezTo>
                  <a:cubicBezTo>
                    <a:pt x="73" y="55"/>
                    <a:pt x="77" y="52"/>
                    <a:pt x="77" y="46"/>
                  </a:cubicBezTo>
                  <a:cubicBezTo>
                    <a:pt x="77" y="39"/>
                    <a:pt x="72" y="37"/>
                    <a:pt x="63" y="37"/>
                  </a:cubicBezTo>
                  <a:cubicBezTo>
                    <a:pt x="52" y="37"/>
                    <a:pt x="52" y="37"/>
                    <a:pt x="52" y="37"/>
                  </a:cubicBezTo>
                  <a:lnTo>
                    <a:pt x="52" y="5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invGray">
            <a:xfrm>
              <a:off x="2205" y="2508"/>
              <a:ext cx="1354" cy="480"/>
            </a:xfrm>
            <a:custGeom>
              <a:avLst/>
              <a:gdLst>
                <a:gd name="T0" fmla="*/ 61 w 2500"/>
                <a:gd name="T1" fmla="*/ 0 h 887"/>
                <a:gd name="T2" fmla="*/ 0 w 2500"/>
                <a:gd name="T3" fmla="*/ 60 h 887"/>
                <a:gd name="T4" fmla="*/ 0 w 2500"/>
                <a:gd name="T5" fmla="*/ 200 h 887"/>
                <a:gd name="T6" fmla="*/ 61 w 2500"/>
                <a:gd name="T7" fmla="*/ 260 h 887"/>
                <a:gd name="T8" fmla="*/ 673 w 2500"/>
                <a:gd name="T9" fmla="*/ 260 h 887"/>
                <a:gd name="T10" fmla="*/ 733 w 2500"/>
                <a:gd name="T11" fmla="*/ 200 h 887"/>
                <a:gd name="T12" fmla="*/ 733 w 2500"/>
                <a:gd name="T13" fmla="*/ 60 h 887"/>
                <a:gd name="T14" fmla="*/ 673 w 2500"/>
                <a:gd name="T15" fmla="*/ 0 h 887"/>
                <a:gd name="T16" fmla="*/ 61 w 2500"/>
                <a:gd name="T17" fmla="*/ 0 h 8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00" h="887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681"/>
                    <a:pt x="0" y="681"/>
                    <a:pt x="0" y="681"/>
                  </a:cubicBezTo>
                  <a:cubicBezTo>
                    <a:pt x="0" y="795"/>
                    <a:pt x="92" y="887"/>
                    <a:pt x="206" y="887"/>
                  </a:cubicBezTo>
                  <a:cubicBezTo>
                    <a:pt x="2294" y="887"/>
                    <a:pt x="2294" y="887"/>
                    <a:pt x="2294" y="887"/>
                  </a:cubicBezTo>
                  <a:cubicBezTo>
                    <a:pt x="2408" y="887"/>
                    <a:pt x="2500" y="795"/>
                    <a:pt x="2500" y="681"/>
                  </a:cubicBezTo>
                  <a:cubicBezTo>
                    <a:pt x="2500" y="206"/>
                    <a:pt x="2500" y="206"/>
                    <a:pt x="2500" y="206"/>
                  </a:cubicBezTo>
                  <a:cubicBezTo>
                    <a:pt x="2500" y="92"/>
                    <a:pt x="2408" y="0"/>
                    <a:pt x="2294" y="0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37"/>
            <p:cNvSpPr>
              <a:spLocks noEditPoints="1"/>
            </p:cNvSpPr>
            <p:nvPr/>
          </p:nvSpPr>
          <p:spPr bwMode="invGray">
            <a:xfrm>
              <a:off x="2241" y="2543"/>
              <a:ext cx="1283" cy="409"/>
            </a:xfrm>
            <a:custGeom>
              <a:avLst/>
              <a:gdLst>
                <a:gd name="T0" fmla="*/ 654 w 2369"/>
                <a:gd name="T1" fmla="*/ 0 h 755"/>
                <a:gd name="T2" fmla="*/ 41 w 2369"/>
                <a:gd name="T3" fmla="*/ 0 h 755"/>
                <a:gd name="T4" fmla="*/ 0 w 2369"/>
                <a:gd name="T5" fmla="*/ 41 h 755"/>
                <a:gd name="T6" fmla="*/ 0 w 2369"/>
                <a:gd name="T7" fmla="*/ 180 h 755"/>
                <a:gd name="T8" fmla="*/ 41 w 2369"/>
                <a:gd name="T9" fmla="*/ 222 h 755"/>
                <a:gd name="T10" fmla="*/ 654 w 2369"/>
                <a:gd name="T11" fmla="*/ 222 h 755"/>
                <a:gd name="T12" fmla="*/ 695 w 2369"/>
                <a:gd name="T13" fmla="*/ 180 h 755"/>
                <a:gd name="T14" fmla="*/ 695 w 2369"/>
                <a:gd name="T15" fmla="*/ 41 h 755"/>
                <a:gd name="T16" fmla="*/ 654 w 2369"/>
                <a:gd name="T17" fmla="*/ 0 h 755"/>
                <a:gd name="T18" fmla="*/ 675 w 2369"/>
                <a:gd name="T19" fmla="*/ 180 h 755"/>
                <a:gd name="T20" fmla="*/ 654 w 2369"/>
                <a:gd name="T21" fmla="*/ 202 h 755"/>
                <a:gd name="T22" fmla="*/ 41 w 2369"/>
                <a:gd name="T23" fmla="*/ 202 h 755"/>
                <a:gd name="T24" fmla="*/ 19 w 2369"/>
                <a:gd name="T25" fmla="*/ 180 h 755"/>
                <a:gd name="T26" fmla="*/ 19 w 2369"/>
                <a:gd name="T27" fmla="*/ 41 h 755"/>
                <a:gd name="T28" fmla="*/ 41 w 2369"/>
                <a:gd name="T29" fmla="*/ 19 h 755"/>
                <a:gd name="T30" fmla="*/ 654 w 2369"/>
                <a:gd name="T31" fmla="*/ 19 h 755"/>
                <a:gd name="T32" fmla="*/ 675 w 2369"/>
                <a:gd name="T33" fmla="*/ 41 h 755"/>
                <a:gd name="T34" fmla="*/ 675 w 2369"/>
                <a:gd name="T35" fmla="*/ 180 h 75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69" h="755">
                  <a:moveTo>
                    <a:pt x="2228" y="0"/>
                  </a:moveTo>
                  <a:cubicBezTo>
                    <a:pt x="140" y="0"/>
                    <a:pt x="140" y="0"/>
                    <a:pt x="140" y="0"/>
                  </a:cubicBezTo>
                  <a:cubicBezTo>
                    <a:pt x="63" y="0"/>
                    <a:pt x="0" y="63"/>
                    <a:pt x="0" y="140"/>
                  </a:cubicBezTo>
                  <a:cubicBezTo>
                    <a:pt x="0" y="615"/>
                    <a:pt x="0" y="615"/>
                    <a:pt x="0" y="615"/>
                  </a:cubicBezTo>
                  <a:cubicBezTo>
                    <a:pt x="0" y="692"/>
                    <a:pt x="63" y="755"/>
                    <a:pt x="140" y="755"/>
                  </a:cubicBezTo>
                  <a:cubicBezTo>
                    <a:pt x="2228" y="755"/>
                    <a:pt x="2228" y="755"/>
                    <a:pt x="2228" y="755"/>
                  </a:cubicBezTo>
                  <a:cubicBezTo>
                    <a:pt x="2306" y="755"/>
                    <a:pt x="2369" y="692"/>
                    <a:pt x="2369" y="615"/>
                  </a:cubicBezTo>
                  <a:cubicBezTo>
                    <a:pt x="2369" y="140"/>
                    <a:pt x="2369" y="140"/>
                    <a:pt x="2369" y="140"/>
                  </a:cubicBezTo>
                  <a:cubicBezTo>
                    <a:pt x="2369" y="63"/>
                    <a:pt x="2306" y="0"/>
                    <a:pt x="2228" y="0"/>
                  </a:cubicBezTo>
                  <a:close/>
                  <a:moveTo>
                    <a:pt x="2303" y="615"/>
                  </a:moveTo>
                  <a:cubicBezTo>
                    <a:pt x="2303" y="656"/>
                    <a:pt x="2269" y="689"/>
                    <a:pt x="2228" y="689"/>
                  </a:cubicBezTo>
                  <a:cubicBezTo>
                    <a:pt x="140" y="689"/>
                    <a:pt x="140" y="689"/>
                    <a:pt x="140" y="689"/>
                  </a:cubicBezTo>
                  <a:cubicBezTo>
                    <a:pt x="99" y="689"/>
                    <a:pt x="66" y="656"/>
                    <a:pt x="66" y="615"/>
                  </a:cubicBezTo>
                  <a:cubicBezTo>
                    <a:pt x="66" y="140"/>
                    <a:pt x="66" y="140"/>
                    <a:pt x="66" y="140"/>
                  </a:cubicBezTo>
                  <a:cubicBezTo>
                    <a:pt x="66" y="99"/>
                    <a:pt x="99" y="66"/>
                    <a:pt x="140" y="65"/>
                  </a:cubicBezTo>
                  <a:cubicBezTo>
                    <a:pt x="2228" y="65"/>
                    <a:pt x="2228" y="65"/>
                    <a:pt x="2228" y="65"/>
                  </a:cubicBezTo>
                  <a:cubicBezTo>
                    <a:pt x="2269" y="66"/>
                    <a:pt x="2303" y="99"/>
                    <a:pt x="2303" y="140"/>
                  </a:cubicBezTo>
                  <a:lnTo>
                    <a:pt x="2303" y="615"/>
                  </a:lnTo>
                  <a:close/>
                </a:path>
              </a:pathLst>
            </a:custGeom>
            <a:solidFill>
              <a:srgbClr val="FFC4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38"/>
            <p:cNvSpPr>
              <a:spLocks/>
            </p:cNvSpPr>
            <p:nvPr userDrawn="1"/>
          </p:nvSpPr>
          <p:spPr bwMode="invGray">
            <a:xfrm>
              <a:off x="2205" y="1186"/>
              <a:ext cx="1354" cy="1287"/>
            </a:xfrm>
            <a:custGeom>
              <a:avLst/>
              <a:gdLst>
                <a:gd name="T0" fmla="*/ 61 w 2500"/>
                <a:gd name="T1" fmla="*/ 0 h 2376"/>
                <a:gd name="T2" fmla="*/ 0 w 2500"/>
                <a:gd name="T3" fmla="*/ 61 h 2376"/>
                <a:gd name="T4" fmla="*/ 0 w 2500"/>
                <a:gd name="T5" fmla="*/ 636 h 2376"/>
                <a:gd name="T6" fmla="*/ 61 w 2500"/>
                <a:gd name="T7" fmla="*/ 697 h 2376"/>
                <a:gd name="T8" fmla="*/ 673 w 2500"/>
                <a:gd name="T9" fmla="*/ 697 h 2376"/>
                <a:gd name="T10" fmla="*/ 733 w 2500"/>
                <a:gd name="T11" fmla="*/ 636 h 2376"/>
                <a:gd name="T12" fmla="*/ 733 w 2500"/>
                <a:gd name="T13" fmla="*/ 61 h 2376"/>
                <a:gd name="T14" fmla="*/ 673 w 2500"/>
                <a:gd name="T15" fmla="*/ 0 h 2376"/>
                <a:gd name="T16" fmla="*/ 61 w 2500"/>
                <a:gd name="T17" fmla="*/ 0 h 23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00" h="2376">
                  <a:moveTo>
                    <a:pt x="206" y="0"/>
                  </a:moveTo>
                  <a:cubicBezTo>
                    <a:pt x="92" y="1"/>
                    <a:pt x="0" y="93"/>
                    <a:pt x="0" y="207"/>
                  </a:cubicBezTo>
                  <a:cubicBezTo>
                    <a:pt x="0" y="2170"/>
                    <a:pt x="0" y="2170"/>
                    <a:pt x="0" y="2170"/>
                  </a:cubicBezTo>
                  <a:cubicBezTo>
                    <a:pt x="0" y="2284"/>
                    <a:pt x="92" y="2376"/>
                    <a:pt x="206" y="2376"/>
                  </a:cubicBezTo>
                  <a:cubicBezTo>
                    <a:pt x="2294" y="2376"/>
                    <a:pt x="2294" y="2376"/>
                    <a:pt x="2294" y="2376"/>
                  </a:cubicBezTo>
                  <a:cubicBezTo>
                    <a:pt x="2408" y="2376"/>
                    <a:pt x="2500" y="2284"/>
                    <a:pt x="2500" y="2170"/>
                  </a:cubicBezTo>
                  <a:cubicBezTo>
                    <a:pt x="2500" y="207"/>
                    <a:pt x="2500" y="207"/>
                    <a:pt x="2500" y="207"/>
                  </a:cubicBezTo>
                  <a:cubicBezTo>
                    <a:pt x="2500" y="93"/>
                    <a:pt x="2408" y="1"/>
                    <a:pt x="2294" y="0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39"/>
            <p:cNvSpPr>
              <a:spLocks noEditPoints="1"/>
            </p:cNvSpPr>
            <p:nvPr/>
          </p:nvSpPr>
          <p:spPr bwMode="invGray">
            <a:xfrm>
              <a:off x="2241" y="1222"/>
              <a:ext cx="1283" cy="1216"/>
            </a:xfrm>
            <a:custGeom>
              <a:avLst/>
              <a:gdLst>
                <a:gd name="T0" fmla="*/ 654 w 2369"/>
                <a:gd name="T1" fmla="*/ 0 h 2245"/>
                <a:gd name="T2" fmla="*/ 41 w 2369"/>
                <a:gd name="T3" fmla="*/ 0 h 2245"/>
                <a:gd name="T4" fmla="*/ 0 w 2369"/>
                <a:gd name="T5" fmla="*/ 41 h 2245"/>
                <a:gd name="T6" fmla="*/ 0 w 2369"/>
                <a:gd name="T7" fmla="*/ 617 h 2245"/>
                <a:gd name="T8" fmla="*/ 41 w 2369"/>
                <a:gd name="T9" fmla="*/ 659 h 2245"/>
                <a:gd name="T10" fmla="*/ 654 w 2369"/>
                <a:gd name="T11" fmla="*/ 659 h 2245"/>
                <a:gd name="T12" fmla="*/ 695 w 2369"/>
                <a:gd name="T13" fmla="*/ 617 h 2245"/>
                <a:gd name="T14" fmla="*/ 695 w 2369"/>
                <a:gd name="T15" fmla="*/ 41 h 2245"/>
                <a:gd name="T16" fmla="*/ 654 w 2369"/>
                <a:gd name="T17" fmla="*/ 0 h 2245"/>
                <a:gd name="T18" fmla="*/ 675 w 2369"/>
                <a:gd name="T19" fmla="*/ 617 h 2245"/>
                <a:gd name="T20" fmla="*/ 654 w 2369"/>
                <a:gd name="T21" fmla="*/ 639 h 2245"/>
                <a:gd name="T22" fmla="*/ 41 w 2369"/>
                <a:gd name="T23" fmla="*/ 639 h 2245"/>
                <a:gd name="T24" fmla="*/ 19 w 2369"/>
                <a:gd name="T25" fmla="*/ 617 h 2245"/>
                <a:gd name="T26" fmla="*/ 19 w 2369"/>
                <a:gd name="T27" fmla="*/ 41 h 2245"/>
                <a:gd name="T28" fmla="*/ 41 w 2369"/>
                <a:gd name="T29" fmla="*/ 19 h 2245"/>
                <a:gd name="T30" fmla="*/ 654 w 2369"/>
                <a:gd name="T31" fmla="*/ 19 h 2245"/>
                <a:gd name="T32" fmla="*/ 675 w 2369"/>
                <a:gd name="T33" fmla="*/ 41 h 2245"/>
                <a:gd name="T34" fmla="*/ 675 w 2369"/>
                <a:gd name="T35" fmla="*/ 617 h 224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69" h="2245">
                  <a:moveTo>
                    <a:pt x="2228" y="0"/>
                  </a:moveTo>
                  <a:cubicBezTo>
                    <a:pt x="140" y="0"/>
                    <a:pt x="140" y="0"/>
                    <a:pt x="140" y="0"/>
                  </a:cubicBezTo>
                  <a:cubicBezTo>
                    <a:pt x="63" y="0"/>
                    <a:pt x="0" y="63"/>
                    <a:pt x="0" y="141"/>
                  </a:cubicBezTo>
                  <a:cubicBezTo>
                    <a:pt x="0" y="2104"/>
                    <a:pt x="0" y="2104"/>
                    <a:pt x="0" y="2104"/>
                  </a:cubicBezTo>
                  <a:cubicBezTo>
                    <a:pt x="0" y="2182"/>
                    <a:pt x="63" y="2245"/>
                    <a:pt x="140" y="2245"/>
                  </a:cubicBezTo>
                  <a:cubicBezTo>
                    <a:pt x="2228" y="2245"/>
                    <a:pt x="2228" y="2245"/>
                    <a:pt x="2228" y="2245"/>
                  </a:cubicBezTo>
                  <a:cubicBezTo>
                    <a:pt x="2306" y="2245"/>
                    <a:pt x="2369" y="2182"/>
                    <a:pt x="2369" y="2104"/>
                  </a:cubicBezTo>
                  <a:cubicBezTo>
                    <a:pt x="2369" y="141"/>
                    <a:pt x="2369" y="141"/>
                    <a:pt x="2369" y="141"/>
                  </a:cubicBezTo>
                  <a:cubicBezTo>
                    <a:pt x="2369" y="63"/>
                    <a:pt x="2306" y="0"/>
                    <a:pt x="2228" y="0"/>
                  </a:cubicBezTo>
                  <a:close/>
                  <a:moveTo>
                    <a:pt x="2303" y="2104"/>
                  </a:moveTo>
                  <a:cubicBezTo>
                    <a:pt x="2303" y="2145"/>
                    <a:pt x="2269" y="2179"/>
                    <a:pt x="2228" y="2179"/>
                  </a:cubicBezTo>
                  <a:cubicBezTo>
                    <a:pt x="140" y="2179"/>
                    <a:pt x="140" y="2179"/>
                    <a:pt x="140" y="2179"/>
                  </a:cubicBezTo>
                  <a:cubicBezTo>
                    <a:pt x="99" y="2179"/>
                    <a:pt x="66" y="2145"/>
                    <a:pt x="66" y="2104"/>
                  </a:cubicBezTo>
                  <a:cubicBezTo>
                    <a:pt x="66" y="141"/>
                    <a:pt x="66" y="141"/>
                    <a:pt x="66" y="141"/>
                  </a:cubicBezTo>
                  <a:cubicBezTo>
                    <a:pt x="66" y="100"/>
                    <a:pt x="99" y="66"/>
                    <a:pt x="140" y="66"/>
                  </a:cubicBezTo>
                  <a:cubicBezTo>
                    <a:pt x="2228" y="66"/>
                    <a:pt x="2228" y="66"/>
                    <a:pt x="2228" y="66"/>
                  </a:cubicBezTo>
                  <a:cubicBezTo>
                    <a:pt x="2269" y="66"/>
                    <a:pt x="2303" y="100"/>
                    <a:pt x="2303" y="141"/>
                  </a:cubicBezTo>
                  <a:lnTo>
                    <a:pt x="2303" y="2104"/>
                  </a:lnTo>
                  <a:close/>
                </a:path>
              </a:pathLst>
            </a:custGeom>
            <a:solidFill>
              <a:srgbClr val="FFC4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invGray">
            <a:xfrm>
              <a:off x="2359" y="2636"/>
              <a:ext cx="124" cy="223"/>
            </a:xfrm>
            <a:custGeom>
              <a:avLst/>
              <a:gdLst>
                <a:gd name="T0" fmla="*/ 124 w 124"/>
                <a:gd name="T1" fmla="*/ 191 h 223"/>
                <a:gd name="T2" fmla="*/ 91 w 124"/>
                <a:gd name="T3" fmla="*/ 223 h 223"/>
                <a:gd name="T4" fmla="*/ 34 w 124"/>
                <a:gd name="T5" fmla="*/ 223 h 223"/>
                <a:gd name="T6" fmla="*/ 0 w 124"/>
                <a:gd name="T7" fmla="*/ 191 h 223"/>
                <a:gd name="T8" fmla="*/ 0 w 124"/>
                <a:gd name="T9" fmla="*/ 0 h 223"/>
                <a:gd name="T10" fmla="*/ 51 w 124"/>
                <a:gd name="T11" fmla="*/ 0 h 223"/>
                <a:gd name="T12" fmla="*/ 51 w 124"/>
                <a:gd name="T13" fmla="*/ 181 h 223"/>
                <a:gd name="T14" fmla="*/ 73 w 124"/>
                <a:gd name="T15" fmla="*/ 181 h 223"/>
                <a:gd name="T16" fmla="*/ 73 w 124"/>
                <a:gd name="T17" fmla="*/ 0 h 223"/>
                <a:gd name="T18" fmla="*/ 124 w 124"/>
                <a:gd name="T19" fmla="*/ 0 h 223"/>
                <a:gd name="T20" fmla="*/ 124 w 124"/>
                <a:gd name="T21" fmla="*/ 191 h 2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4" h="223">
                  <a:moveTo>
                    <a:pt x="124" y="191"/>
                  </a:moveTo>
                  <a:lnTo>
                    <a:pt x="91" y="223"/>
                  </a:lnTo>
                  <a:lnTo>
                    <a:pt x="34" y="223"/>
                  </a:lnTo>
                  <a:lnTo>
                    <a:pt x="0" y="191"/>
                  </a:lnTo>
                  <a:lnTo>
                    <a:pt x="0" y="0"/>
                  </a:lnTo>
                  <a:lnTo>
                    <a:pt x="51" y="0"/>
                  </a:lnTo>
                  <a:lnTo>
                    <a:pt x="51" y="181"/>
                  </a:lnTo>
                  <a:lnTo>
                    <a:pt x="73" y="181"/>
                  </a:lnTo>
                  <a:lnTo>
                    <a:pt x="73" y="0"/>
                  </a:lnTo>
                  <a:lnTo>
                    <a:pt x="124" y="0"/>
                  </a:lnTo>
                  <a:lnTo>
                    <a:pt x="124" y="1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invGray">
            <a:xfrm>
              <a:off x="2503" y="2817"/>
              <a:ext cx="49" cy="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invGray">
            <a:xfrm>
              <a:off x="2573" y="2636"/>
              <a:ext cx="123" cy="223"/>
            </a:xfrm>
            <a:custGeom>
              <a:avLst/>
              <a:gdLst>
                <a:gd name="T0" fmla="*/ 87 w 123"/>
                <a:gd name="T1" fmla="*/ 0 h 223"/>
                <a:gd name="T2" fmla="*/ 123 w 123"/>
                <a:gd name="T3" fmla="*/ 33 h 223"/>
                <a:gd name="T4" fmla="*/ 123 w 123"/>
                <a:gd name="T5" fmla="*/ 73 h 223"/>
                <a:gd name="T6" fmla="*/ 72 w 123"/>
                <a:gd name="T7" fmla="*/ 73 h 223"/>
                <a:gd name="T8" fmla="*/ 72 w 123"/>
                <a:gd name="T9" fmla="*/ 43 h 223"/>
                <a:gd name="T10" fmla="*/ 51 w 123"/>
                <a:gd name="T11" fmla="*/ 43 h 223"/>
                <a:gd name="T12" fmla="*/ 51 w 123"/>
                <a:gd name="T13" fmla="*/ 88 h 223"/>
                <a:gd name="T14" fmla="*/ 88 w 123"/>
                <a:gd name="T15" fmla="*/ 91 h 223"/>
                <a:gd name="T16" fmla="*/ 123 w 123"/>
                <a:gd name="T17" fmla="*/ 123 h 223"/>
                <a:gd name="T18" fmla="*/ 123 w 123"/>
                <a:gd name="T19" fmla="*/ 191 h 223"/>
                <a:gd name="T20" fmla="*/ 90 w 123"/>
                <a:gd name="T21" fmla="*/ 223 h 223"/>
                <a:gd name="T22" fmla="*/ 33 w 123"/>
                <a:gd name="T23" fmla="*/ 223 h 223"/>
                <a:gd name="T24" fmla="*/ 0 w 123"/>
                <a:gd name="T25" fmla="*/ 191 h 223"/>
                <a:gd name="T26" fmla="*/ 0 w 123"/>
                <a:gd name="T27" fmla="*/ 152 h 223"/>
                <a:gd name="T28" fmla="*/ 51 w 123"/>
                <a:gd name="T29" fmla="*/ 152 h 223"/>
                <a:gd name="T30" fmla="*/ 51 w 123"/>
                <a:gd name="T31" fmla="*/ 181 h 223"/>
                <a:gd name="T32" fmla="*/ 72 w 123"/>
                <a:gd name="T33" fmla="*/ 181 h 223"/>
                <a:gd name="T34" fmla="*/ 72 w 123"/>
                <a:gd name="T35" fmla="*/ 134 h 223"/>
                <a:gd name="T36" fmla="*/ 36 w 123"/>
                <a:gd name="T37" fmla="*/ 132 h 223"/>
                <a:gd name="T38" fmla="*/ 0 w 123"/>
                <a:gd name="T39" fmla="*/ 100 h 223"/>
                <a:gd name="T40" fmla="*/ 0 w 123"/>
                <a:gd name="T41" fmla="*/ 33 h 223"/>
                <a:gd name="T42" fmla="*/ 34 w 123"/>
                <a:gd name="T43" fmla="*/ 0 h 223"/>
                <a:gd name="T44" fmla="*/ 87 w 123"/>
                <a:gd name="T45" fmla="*/ 0 h 22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23" h="223">
                  <a:moveTo>
                    <a:pt x="87" y="0"/>
                  </a:moveTo>
                  <a:lnTo>
                    <a:pt x="123" y="33"/>
                  </a:lnTo>
                  <a:lnTo>
                    <a:pt x="123" y="73"/>
                  </a:lnTo>
                  <a:lnTo>
                    <a:pt x="72" y="73"/>
                  </a:lnTo>
                  <a:lnTo>
                    <a:pt x="72" y="43"/>
                  </a:lnTo>
                  <a:lnTo>
                    <a:pt x="51" y="43"/>
                  </a:lnTo>
                  <a:lnTo>
                    <a:pt x="51" y="88"/>
                  </a:lnTo>
                  <a:lnTo>
                    <a:pt x="88" y="91"/>
                  </a:lnTo>
                  <a:lnTo>
                    <a:pt x="123" y="123"/>
                  </a:lnTo>
                  <a:lnTo>
                    <a:pt x="123" y="191"/>
                  </a:lnTo>
                  <a:lnTo>
                    <a:pt x="90" y="223"/>
                  </a:lnTo>
                  <a:lnTo>
                    <a:pt x="33" y="223"/>
                  </a:lnTo>
                  <a:lnTo>
                    <a:pt x="0" y="191"/>
                  </a:lnTo>
                  <a:lnTo>
                    <a:pt x="0" y="152"/>
                  </a:lnTo>
                  <a:lnTo>
                    <a:pt x="51" y="152"/>
                  </a:lnTo>
                  <a:lnTo>
                    <a:pt x="51" y="181"/>
                  </a:lnTo>
                  <a:lnTo>
                    <a:pt x="72" y="181"/>
                  </a:lnTo>
                  <a:lnTo>
                    <a:pt x="72" y="134"/>
                  </a:lnTo>
                  <a:lnTo>
                    <a:pt x="36" y="132"/>
                  </a:lnTo>
                  <a:lnTo>
                    <a:pt x="0" y="100"/>
                  </a:lnTo>
                  <a:lnTo>
                    <a:pt x="0" y="33"/>
                  </a:lnTo>
                  <a:lnTo>
                    <a:pt x="34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invGray">
            <a:xfrm>
              <a:off x="2713" y="2817"/>
              <a:ext cx="54" cy="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"/>
            <p:cNvSpPr>
              <a:spLocks noEditPoints="1"/>
            </p:cNvSpPr>
            <p:nvPr/>
          </p:nvSpPr>
          <p:spPr bwMode="invGray">
            <a:xfrm>
              <a:off x="2787" y="2636"/>
              <a:ext cx="138" cy="223"/>
            </a:xfrm>
            <a:custGeom>
              <a:avLst/>
              <a:gdLst>
                <a:gd name="T0" fmla="*/ 80 w 138"/>
                <a:gd name="T1" fmla="*/ 140 h 223"/>
                <a:gd name="T2" fmla="*/ 58 w 138"/>
                <a:gd name="T3" fmla="*/ 140 h 223"/>
                <a:gd name="T4" fmla="*/ 66 w 138"/>
                <a:gd name="T5" fmla="*/ 48 h 223"/>
                <a:gd name="T6" fmla="*/ 71 w 138"/>
                <a:gd name="T7" fmla="*/ 48 h 223"/>
                <a:gd name="T8" fmla="*/ 80 w 138"/>
                <a:gd name="T9" fmla="*/ 140 h 223"/>
                <a:gd name="T10" fmla="*/ 105 w 138"/>
                <a:gd name="T11" fmla="*/ 0 h 223"/>
                <a:gd name="T12" fmla="*/ 31 w 138"/>
                <a:gd name="T13" fmla="*/ 0 h 223"/>
                <a:gd name="T14" fmla="*/ 0 w 138"/>
                <a:gd name="T15" fmla="*/ 223 h 223"/>
                <a:gd name="T16" fmla="*/ 49 w 138"/>
                <a:gd name="T17" fmla="*/ 223 h 223"/>
                <a:gd name="T18" fmla="*/ 54 w 138"/>
                <a:gd name="T19" fmla="*/ 182 h 223"/>
                <a:gd name="T20" fmla="*/ 84 w 138"/>
                <a:gd name="T21" fmla="*/ 182 h 223"/>
                <a:gd name="T22" fmla="*/ 88 w 138"/>
                <a:gd name="T23" fmla="*/ 223 h 223"/>
                <a:gd name="T24" fmla="*/ 138 w 138"/>
                <a:gd name="T25" fmla="*/ 223 h 223"/>
                <a:gd name="T26" fmla="*/ 105 w 138"/>
                <a:gd name="T27" fmla="*/ 0 h 22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8" h="223">
                  <a:moveTo>
                    <a:pt x="80" y="140"/>
                  </a:moveTo>
                  <a:lnTo>
                    <a:pt x="58" y="140"/>
                  </a:lnTo>
                  <a:lnTo>
                    <a:pt x="66" y="48"/>
                  </a:lnTo>
                  <a:lnTo>
                    <a:pt x="71" y="48"/>
                  </a:lnTo>
                  <a:lnTo>
                    <a:pt x="80" y="140"/>
                  </a:lnTo>
                  <a:close/>
                  <a:moveTo>
                    <a:pt x="105" y="0"/>
                  </a:moveTo>
                  <a:lnTo>
                    <a:pt x="31" y="0"/>
                  </a:lnTo>
                  <a:lnTo>
                    <a:pt x="0" y="223"/>
                  </a:lnTo>
                  <a:lnTo>
                    <a:pt x="49" y="223"/>
                  </a:lnTo>
                  <a:lnTo>
                    <a:pt x="54" y="182"/>
                  </a:lnTo>
                  <a:lnTo>
                    <a:pt x="84" y="182"/>
                  </a:lnTo>
                  <a:lnTo>
                    <a:pt x="88" y="223"/>
                  </a:lnTo>
                  <a:lnTo>
                    <a:pt x="138" y="223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5"/>
            <p:cNvSpPr>
              <a:spLocks noEditPoints="1"/>
            </p:cNvSpPr>
            <p:nvPr/>
          </p:nvSpPr>
          <p:spPr bwMode="invGray">
            <a:xfrm>
              <a:off x="2946" y="2636"/>
              <a:ext cx="122" cy="223"/>
            </a:xfrm>
            <a:custGeom>
              <a:avLst/>
              <a:gdLst>
                <a:gd name="T0" fmla="*/ 72 w 122"/>
                <a:gd name="T1" fmla="*/ 43 h 223"/>
                <a:gd name="T2" fmla="*/ 72 w 122"/>
                <a:gd name="T3" fmla="*/ 93 h 223"/>
                <a:gd name="T4" fmla="*/ 51 w 122"/>
                <a:gd name="T5" fmla="*/ 93 h 223"/>
                <a:gd name="T6" fmla="*/ 51 w 122"/>
                <a:gd name="T7" fmla="*/ 43 h 223"/>
                <a:gd name="T8" fmla="*/ 72 w 122"/>
                <a:gd name="T9" fmla="*/ 43 h 223"/>
                <a:gd name="T10" fmla="*/ 122 w 122"/>
                <a:gd name="T11" fmla="*/ 33 h 223"/>
                <a:gd name="T12" fmla="*/ 87 w 122"/>
                <a:gd name="T13" fmla="*/ 0 h 223"/>
                <a:gd name="T14" fmla="*/ 0 w 122"/>
                <a:gd name="T15" fmla="*/ 0 h 223"/>
                <a:gd name="T16" fmla="*/ 0 w 122"/>
                <a:gd name="T17" fmla="*/ 223 h 223"/>
                <a:gd name="T18" fmla="*/ 51 w 122"/>
                <a:gd name="T19" fmla="*/ 223 h 223"/>
                <a:gd name="T20" fmla="*/ 51 w 122"/>
                <a:gd name="T21" fmla="*/ 134 h 223"/>
                <a:gd name="T22" fmla="*/ 72 w 122"/>
                <a:gd name="T23" fmla="*/ 134 h 223"/>
                <a:gd name="T24" fmla="*/ 72 w 122"/>
                <a:gd name="T25" fmla="*/ 223 h 223"/>
                <a:gd name="T26" fmla="*/ 122 w 122"/>
                <a:gd name="T27" fmla="*/ 223 h 223"/>
                <a:gd name="T28" fmla="*/ 122 w 122"/>
                <a:gd name="T29" fmla="*/ 134 h 223"/>
                <a:gd name="T30" fmla="*/ 96 w 122"/>
                <a:gd name="T31" fmla="*/ 113 h 223"/>
                <a:gd name="T32" fmla="*/ 122 w 122"/>
                <a:gd name="T33" fmla="*/ 91 h 223"/>
                <a:gd name="T34" fmla="*/ 122 w 122"/>
                <a:gd name="T35" fmla="*/ 33 h 2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22" h="223">
                  <a:moveTo>
                    <a:pt x="72" y="43"/>
                  </a:moveTo>
                  <a:lnTo>
                    <a:pt x="72" y="93"/>
                  </a:lnTo>
                  <a:lnTo>
                    <a:pt x="51" y="93"/>
                  </a:lnTo>
                  <a:lnTo>
                    <a:pt x="51" y="43"/>
                  </a:lnTo>
                  <a:lnTo>
                    <a:pt x="72" y="43"/>
                  </a:lnTo>
                  <a:close/>
                  <a:moveTo>
                    <a:pt x="122" y="33"/>
                  </a:moveTo>
                  <a:lnTo>
                    <a:pt x="87" y="0"/>
                  </a:lnTo>
                  <a:lnTo>
                    <a:pt x="0" y="0"/>
                  </a:lnTo>
                  <a:lnTo>
                    <a:pt x="0" y="223"/>
                  </a:lnTo>
                  <a:lnTo>
                    <a:pt x="51" y="223"/>
                  </a:lnTo>
                  <a:lnTo>
                    <a:pt x="51" y="134"/>
                  </a:lnTo>
                  <a:lnTo>
                    <a:pt x="72" y="134"/>
                  </a:lnTo>
                  <a:lnTo>
                    <a:pt x="72" y="223"/>
                  </a:lnTo>
                  <a:lnTo>
                    <a:pt x="122" y="223"/>
                  </a:lnTo>
                  <a:lnTo>
                    <a:pt x="122" y="134"/>
                  </a:lnTo>
                  <a:lnTo>
                    <a:pt x="96" y="113"/>
                  </a:lnTo>
                  <a:lnTo>
                    <a:pt x="122" y="91"/>
                  </a:lnTo>
                  <a:lnTo>
                    <a:pt x="122" y="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invGray">
            <a:xfrm>
              <a:off x="3094" y="2636"/>
              <a:ext cx="159" cy="223"/>
            </a:xfrm>
            <a:custGeom>
              <a:avLst/>
              <a:gdLst>
                <a:gd name="T0" fmla="*/ 159 w 159"/>
                <a:gd name="T1" fmla="*/ 223 h 223"/>
                <a:gd name="T2" fmla="*/ 112 w 159"/>
                <a:gd name="T3" fmla="*/ 223 h 223"/>
                <a:gd name="T4" fmla="*/ 112 w 159"/>
                <a:gd name="T5" fmla="*/ 82 h 223"/>
                <a:gd name="T6" fmla="*/ 110 w 159"/>
                <a:gd name="T7" fmla="*/ 82 h 223"/>
                <a:gd name="T8" fmla="*/ 89 w 159"/>
                <a:gd name="T9" fmla="*/ 223 h 223"/>
                <a:gd name="T10" fmla="*/ 70 w 159"/>
                <a:gd name="T11" fmla="*/ 223 h 223"/>
                <a:gd name="T12" fmla="*/ 48 w 159"/>
                <a:gd name="T13" fmla="*/ 82 h 223"/>
                <a:gd name="T14" fmla="*/ 46 w 159"/>
                <a:gd name="T15" fmla="*/ 82 h 223"/>
                <a:gd name="T16" fmla="*/ 46 w 159"/>
                <a:gd name="T17" fmla="*/ 223 h 223"/>
                <a:gd name="T18" fmla="*/ 0 w 159"/>
                <a:gd name="T19" fmla="*/ 223 h 223"/>
                <a:gd name="T20" fmla="*/ 0 w 159"/>
                <a:gd name="T21" fmla="*/ 0 h 223"/>
                <a:gd name="T22" fmla="*/ 60 w 159"/>
                <a:gd name="T23" fmla="*/ 0 h 223"/>
                <a:gd name="T24" fmla="*/ 78 w 159"/>
                <a:gd name="T25" fmla="*/ 108 h 223"/>
                <a:gd name="T26" fmla="*/ 82 w 159"/>
                <a:gd name="T27" fmla="*/ 108 h 223"/>
                <a:gd name="T28" fmla="*/ 99 w 159"/>
                <a:gd name="T29" fmla="*/ 0 h 223"/>
                <a:gd name="T30" fmla="*/ 159 w 159"/>
                <a:gd name="T31" fmla="*/ 0 h 223"/>
                <a:gd name="T32" fmla="*/ 159 w 159"/>
                <a:gd name="T33" fmla="*/ 223 h 2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9" h="223">
                  <a:moveTo>
                    <a:pt x="159" y="223"/>
                  </a:moveTo>
                  <a:lnTo>
                    <a:pt x="112" y="223"/>
                  </a:lnTo>
                  <a:lnTo>
                    <a:pt x="112" y="82"/>
                  </a:lnTo>
                  <a:lnTo>
                    <a:pt x="110" y="82"/>
                  </a:lnTo>
                  <a:lnTo>
                    <a:pt x="89" y="223"/>
                  </a:lnTo>
                  <a:lnTo>
                    <a:pt x="70" y="223"/>
                  </a:lnTo>
                  <a:lnTo>
                    <a:pt x="48" y="82"/>
                  </a:lnTo>
                  <a:lnTo>
                    <a:pt x="46" y="82"/>
                  </a:lnTo>
                  <a:lnTo>
                    <a:pt x="46" y="223"/>
                  </a:lnTo>
                  <a:lnTo>
                    <a:pt x="0" y="223"/>
                  </a:lnTo>
                  <a:lnTo>
                    <a:pt x="0" y="0"/>
                  </a:lnTo>
                  <a:lnTo>
                    <a:pt x="60" y="0"/>
                  </a:lnTo>
                  <a:lnTo>
                    <a:pt x="78" y="108"/>
                  </a:lnTo>
                  <a:lnTo>
                    <a:pt x="82" y="108"/>
                  </a:lnTo>
                  <a:lnTo>
                    <a:pt x="99" y="0"/>
                  </a:lnTo>
                  <a:lnTo>
                    <a:pt x="159" y="0"/>
                  </a:lnTo>
                  <a:lnTo>
                    <a:pt x="159" y="2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invGray">
            <a:xfrm>
              <a:off x="3274" y="2636"/>
              <a:ext cx="139" cy="223"/>
            </a:xfrm>
            <a:custGeom>
              <a:avLst/>
              <a:gdLst>
                <a:gd name="T0" fmla="*/ 95 w 139"/>
                <a:gd name="T1" fmla="*/ 130 h 223"/>
                <a:gd name="T2" fmla="*/ 95 w 139"/>
                <a:gd name="T3" fmla="*/ 223 h 223"/>
                <a:gd name="T4" fmla="*/ 44 w 139"/>
                <a:gd name="T5" fmla="*/ 223 h 223"/>
                <a:gd name="T6" fmla="*/ 44 w 139"/>
                <a:gd name="T7" fmla="*/ 130 h 223"/>
                <a:gd name="T8" fmla="*/ 0 w 139"/>
                <a:gd name="T9" fmla="*/ 0 h 223"/>
                <a:gd name="T10" fmla="*/ 51 w 139"/>
                <a:gd name="T11" fmla="*/ 0 h 223"/>
                <a:gd name="T12" fmla="*/ 69 w 139"/>
                <a:gd name="T13" fmla="*/ 81 h 223"/>
                <a:gd name="T14" fmla="*/ 70 w 139"/>
                <a:gd name="T15" fmla="*/ 81 h 223"/>
                <a:gd name="T16" fmla="*/ 88 w 139"/>
                <a:gd name="T17" fmla="*/ 0 h 223"/>
                <a:gd name="T18" fmla="*/ 139 w 139"/>
                <a:gd name="T19" fmla="*/ 0 h 223"/>
                <a:gd name="T20" fmla="*/ 95 w 139"/>
                <a:gd name="T21" fmla="*/ 130 h 2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9" h="223">
                  <a:moveTo>
                    <a:pt x="95" y="130"/>
                  </a:moveTo>
                  <a:lnTo>
                    <a:pt x="95" y="223"/>
                  </a:lnTo>
                  <a:lnTo>
                    <a:pt x="44" y="223"/>
                  </a:lnTo>
                  <a:lnTo>
                    <a:pt x="44" y="130"/>
                  </a:lnTo>
                  <a:lnTo>
                    <a:pt x="0" y="0"/>
                  </a:lnTo>
                  <a:lnTo>
                    <a:pt x="51" y="0"/>
                  </a:lnTo>
                  <a:lnTo>
                    <a:pt x="69" y="81"/>
                  </a:lnTo>
                  <a:lnTo>
                    <a:pt x="70" y="81"/>
                  </a:lnTo>
                  <a:lnTo>
                    <a:pt x="88" y="0"/>
                  </a:lnTo>
                  <a:lnTo>
                    <a:pt x="139" y="0"/>
                  </a:lnTo>
                  <a:lnTo>
                    <a:pt x="95" y="1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invGray">
            <a:xfrm>
              <a:off x="2371" y="1344"/>
              <a:ext cx="1022" cy="971"/>
            </a:xfrm>
            <a:custGeom>
              <a:avLst/>
              <a:gdLst>
                <a:gd name="T0" fmla="*/ 827 w 1022"/>
                <a:gd name="T1" fmla="*/ 971 h 971"/>
                <a:gd name="T2" fmla="*/ 511 w 1022"/>
                <a:gd name="T3" fmla="*/ 741 h 971"/>
                <a:gd name="T4" fmla="*/ 196 w 1022"/>
                <a:gd name="T5" fmla="*/ 971 h 971"/>
                <a:gd name="T6" fmla="*/ 316 w 1022"/>
                <a:gd name="T7" fmla="*/ 600 h 971"/>
                <a:gd name="T8" fmla="*/ 0 w 1022"/>
                <a:gd name="T9" fmla="*/ 371 h 971"/>
                <a:gd name="T10" fmla="*/ 391 w 1022"/>
                <a:gd name="T11" fmla="*/ 371 h 971"/>
                <a:gd name="T12" fmla="*/ 511 w 1022"/>
                <a:gd name="T13" fmla="*/ 0 h 971"/>
                <a:gd name="T14" fmla="*/ 632 w 1022"/>
                <a:gd name="T15" fmla="*/ 371 h 971"/>
                <a:gd name="T16" fmla="*/ 1022 w 1022"/>
                <a:gd name="T17" fmla="*/ 371 h 971"/>
                <a:gd name="T18" fmla="*/ 706 w 1022"/>
                <a:gd name="T19" fmla="*/ 600 h 971"/>
                <a:gd name="T20" fmla="*/ 827 w 1022"/>
                <a:gd name="T21" fmla="*/ 971 h 971"/>
                <a:gd name="T22" fmla="*/ 827 w 1022"/>
                <a:gd name="T23" fmla="*/ 971 h 9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22" h="971">
                  <a:moveTo>
                    <a:pt x="827" y="971"/>
                  </a:moveTo>
                  <a:lnTo>
                    <a:pt x="511" y="741"/>
                  </a:lnTo>
                  <a:lnTo>
                    <a:pt x="196" y="971"/>
                  </a:lnTo>
                  <a:lnTo>
                    <a:pt x="316" y="600"/>
                  </a:lnTo>
                  <a:lnTo>
                    <a:pt x="0" y="371"/>
                  </a:lnTo>
                  <a:lnTo>
                    <a:pt x="391" y="371"/>
                  </a:lnTo>
                  <a:lnTo>
                    <a:pt x="511" y="0"/>
                  </a:lnTo>
                  <a:lnTo>
                    <a:pt x="632" y="371"/>
                  </a:lnTo>
                  <a:lnTo>
                    <a:pt x="1022" y="371"/>
                  </a:lnTo>
                  <a:lnTo>
                    <a:pt x="706" y="600"/>
                  </a:lnTo>
                  <a:lnTo>
                    <a:pt x="827" y="971"/>
                  </a:lnTo>
                  <a:close/>
                </a:path>
              </a:pathLst>
            </a:custGeom>
            <a:solidFill>
              <a:srgbClr val="FFC4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invGray">
            <a:xfrm>
              <a:off x="2486" y="1463"/>
              <a:ext cx="793" cy="755"/>
            </a:xfrm>
            <a:custGeom>
              <a:avLst/>
              <a:gdLst>
                <a:gd name="T0" fmla="*/ 641 w 793"/>
                <a:gd name="T1" fmla="*/ 755 h 755"/>
                <a:gd name="T2" fmla="*/ 396 w 793"/>
                <a:gd name="T3" fmla="*/ 577 h 755"/>
                <a:gd name="T4" fmla="*/ 151 w 793"/>
                <a:gd name="T5" fmla="*/ 755 h 755"/>
                <a:gd name="T6" fmla="*/ 245 w 793"/>
                <a:gd name="T7" fmla="*/ 467 h 755"/>
                <a:gd name="T8" fmla="*/ 0 w 793"/>
                <a:gd name="T9" fmla="*/ 288 h 755"/>
                <a:gd name="T10" fmla="*/ 303 w 793"/>
                <a:gd name="T11" fmla="*/ 288 h 755"/>
                <a:gd name="T12" fmla="*/ 396 w 793"/>
                <a:gd name="T13" fmla="*/ 0 h 755"/>
                <a:gd name="T14" fmla="*/ 490 w 793"/>
                <a:gd name="T15" fmla="*/ 288 h 755"/>
                <a:gd name="T16" fmla="*/ 793 w 793"/>
                <a:gd name="T17" fmla="*/ 288 h 755"/>
                <a:gd name="T18" fmla="*/ 548 w 793"/>
                <a:gd name="T19" fmla="*/ 467 h 755"/>
                <a:gd name="T20" fmla="*/ 641 w 793"/>
                <a:gd name="T21" fmla="*/ 755 h 755"/>
                <a:gd name="T22" fmla="*/ 641 w 793"/>
                <a:gd name="T23" fmla="*/ 755 h 7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3" h="755">
                  <a:moveTo>
                    <a:pt x="641" y="755"/>
                  </a:moveTo>
                  <a:lnTo>
                    <a:pt x="396" y="577"/>
                  </a:lnTo>
                  <a:lnTo>
                    <a:pt x="151" y="755"/>
                  </a:lnTo>
                  <a:lnTo>
                    <a:pt x="245" y="467"/>
                  </a:lnTo>
                  <a:lnTo>
                    <a:pt x="0" y="288"/>
                  </a:lnTo>
                  <a:lnTo>
                    <a:pt x="303" y="288"/>
                  </a:lnTo>
                  <a:lnTo>
                    <a:pt x="396" y="0"/>
                  </a:lnTo>
                  <a:lnTo>
                    <a:pt x="490" y="288"/>
                  </a:lnTo>
                  <a:lnTo>
                    <a:pt x="793" y="288"/>
                  </a:lnTo>
                  <a:lnTo>
                    <a:pt x="548" y="467"/>
                  </a:lnTo>
                  <a:lnTo>
                    <a:pt x="641" y="75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invGray">
            <a:xfrm>
              <a:off x="2595" y="1579"/>
              <a:ext cx="574" cy="545"/>
            </a:xfrm>
            <a:custGeom>
              <a:avLst/>
              <a:gdLst>
                <a:gd name="T0" fmla="*/ 287 w 574"/>
                <a:gd name="T1" fmla="*/ 0 h 545"/>
                <a:gd name="T2" fmla="*/ 355 w 574"/>
                <a:gd name="T3" fmla="*/ 208 h 545"/>
                <a:gd name="T4" fmla="*/ 574 w 574"/>
                <a:gd name="T5" fmla="*/ 208 h 545"/>
                <a:gd name="T6" fmla="*/ 396 w 574"/>
                <a:gd name="T7" fmla="*/ 337 h 545"/>
                <a:gd name="T8" fmla="*/ 464 w 574"/>
                <a:gd name="T9" fmla="*/ 545 h 545"/>
                <a:gd name="T10" fmla="*/ 287 w 574"/>
                <a:gd name="T11" fmla="*/ 416 h 545"/>
                <a:gd name="T12" fmla="*/ 110 w 574"/>
                <a:gd name="T13" fmla="*/ 545 h 545"/>
                <a:gd name="T14" fmla="*/ 178 w 574"/>
                <a:gd name="T15" fmla="*/ 337 h 545"/>
                <a:gd name="T16" fmla="*/ 0 w 574"/>
                <a:gd name="T17" fmla="*/ 208 h 545"/>
                <a:gd name="T18" fmla="*/ 219 w 574"/>
                <a:gd name="T19" fmla="*/ 208 h 545"/>
                <a:gd name="T20" fmla="*/ 287 w 574"/>
                <a:gd name="T21" fmla="*/ 0 h 5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4" h="545">
                  <a:moveTo>
                    <a:pt x="287" y="0"/>
                  </a:moveTo>
                  <a:lnTo>
                    <a:pt x="355" y="208"/>
                  </a:lnTo>
                  <a:lnTo>
                    <a:pt x="574" y="208"/>
                  </a:lnTo>
                  <a:lnTo>
                    <a:pt x="396" y="337"/>
                  </a:lnTo>
                  <a:lnTo>
                    <a:pt x="464" y="545"/>
                  </a:lnTo>
                  <a:lnTo>
                    <a:pt x="287" y="416"/>
                  </a:lnTo>
                  <a:lnTo>
                    <a:pt x="110" y="545"/>
                  </a:lnTo>
                  <a:lnTo>
                    <a:pt x="178" y="337"/>
                  </a:lnTo>
                  <a:lnTo>
                    <a:pt x="0" y="208"/>
                  </a:lnTo>
                  <a:lnTo>
                    <a:pt x="219" y="208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11" name="PEO Aviation" descr="PEO_Logo 5x5 600.gif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06" y="-22692"/>
            <a:ext cx="799823" cy="805266"/>
          </a:xfrm>
          <a:prstGeom prst="rect">
            <a:avLst/>
          </a:prstGeom>
          <a:ln w="12700">
            <a:noFill/>
          </a:ln>
          <a:effectLst>
            <a:outerShdw blurRad="38100" dist="38100" dir="6000000" algn="ctr" rotWithShape="0">
              <a:srgbClr val="000000">
                <a:alpha val="37000"/>
              </a:srgbClr>
            </a:outerShdw>
          </a:effectLst>
        </p:spPr>
      </p:pic>
      <p:sp>
        <p:nvSpPr>
          <p:cNvPr id="31" name="Rectangle 30"/>
          <p:cNvSpPr/>
          <p:nvPr userDrawn="1"/>
        </p:nvSpPr>
        <p:spPr>
          <a:xfrm>
            <a:off x="0" y="799065"/>
            <a:ext cx="9144000" cy="42253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-13492" y="798765"/>
            <a:ext cx="9157492" cy="422928"/>
            <a:chOff x="-21185" y="798765"/>
            <a:chExt cx="9553627" cy="320635"/>
          </a:xfrm>
        </p:grpSpPr>
        <p:cxnSp>
          <p:nvCxnSpPr>
            <p:cNvPr id="33" name="Straight Connector 32"/>
            <p:cNvCxnSpPr/>
            <p:nvPr userDrawn="1"/>
          </p:nvCxnSpPr>
          <p:spPr>
            <a:xfrm>
              <a:off x="-13492" y="798765"/>
              <a:ext cx="9545934" cy="0"/>
            </a:xfrm>
            <a:prstGeom prst="line">
              <a:avLst/>
            </a:prstGeom>
            <a:ln w="95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-21185" y="1119400"/>
              <a:ext cx="9545934" cy="0"/>
            </a:xfrm>
            <a:prstGeom prst="line">
              <a:avLst/>
            </a:prstGeom>
            <a:ln w="95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Picture 54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10" y="807720"/>
            <a:ext cx="2022684" cy="407067"/>
          </a:xfrm>
          <a:prstGeom prst="rect">
            <a:avLst/>
          </a:prstGeom>
        </p:spPr>
      </p:pic>
      <p:sp>
        <p:nvSpPr>
          <p:cNvPr id="57" name="Title Placeholder 1"/>
          <p:cNvSpPr>
            <a:spLocks noGrp="1"/>
          </p:cNvSpPr>
          <p:nvPr>
            <p:ph type="title"/>
          </p:nvPr>
        </p:nvSpPr>
        <p:spPr>
          <a:xfrm>
            <a:off x="86021" y="943597"/>
            <a:ext cx="8933820" cy="182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dirty="0"/>
              <a:t>Eras Medium ITC 24 Pt Bold</a:t>
            </a:r>
          </a:p>
        </p:txBody>
      </p:sp>
    </p:spTree>
    <p:extLst>
      <p:ext uri="{BB962C8B-B14F-4D97-AF65-F5344CB8AC3E}">
        <p14:creationId xmlns:p14="http://schemas.microsoft.com/office/powerpoint/2010/main" val="349010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</p:sldLayoutIdLst>
  <mc:AlternateContent xmlns:mc="http://schemas.openxmlformats.org/markup-compatibility/2006" xmlns:p14="http://schemas.microsoft.com/office/powerpoint/2010/main">
    <mc:Choice Requires="p14">
      <p:transition spd="med" p14:dur="740">
        <p14:prism isInverted="1"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n-US" sz="2400" b="1" i="0" kern="1200" spc="100" baseline="0">
          <a:solidFill>
            <a:schemeClr val="bg1"/>
          </a:solidFill>
          <a:latin typeface="Eras Medium ITC" panose="020B06020305040208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400" b="1" kern="1200" dirty="0" smtClean="0">
          <a:solidFill>
            <a:schemeClr val="tx1"/>
          </a:solidFill>
          <a:latin typeface=" Arial"/>
          <a:ea typeface="+mn-ea"/>
          <a:cs typeface="Arial" panose="020B0604020202020204" pitchFamily="34" charset="0"/>
        </a:defRPr>
      </a:lvl1pPr>
      <a:lvl2pPr marL="574675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b="0" kern="1200" dirty="0" smtClean="0">
          <a:solidFill>
            <a:schemeClr val="tx1"/>
          </a:solidFill>
          <a:latin typeface=" Arial"/>
          <a:ea typeface="+mn-ea"/>
          <a:cs typeface="Arial" panose="020B0604020202020204" pitchFamily="34" charset="0"/>
        </a:defRPr>
      </a:lvl2pPr>
      <a:lvl3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b="0" kern="1200" dirty="0" smtClean="0">
          <a:solidFill>
            <a:schemeClr val="tx1"/>
          </a:solidFill>
          <a:latin typeface=" Arial"/>
          <a:ea typeface="+mn-ea"/>
          <a:cs typeface="Arial" panose="020B0604020202020204" pitchFamily="34" charset="0"/>
        </a:defRPr>
      </a:lvl3pPr>
      <a:lvl4pPr marL="798513" indent="-17145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 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Wingdings" panose="05000000000000000000" pitchFamily="2" charset="2"/>
        <a:buChar char="q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0.png"/><Relationship Id="rId18" Type="http://schemas.openxmlformats.org/officeDocument/2006/relationships/image" Target="../media/image175.png"/><Relationship Id="rId26" Type="http://schemas.openxmlformats.org/officeDocument/2006/relationships/image" Target="../media/image182.png"/><Relationship Id="rId3" Type="http://schemas.openxmlformats.org/officeDocument/2006/relationships/image" Target="../media/image162.png"/><Relationship Id="rId21" Type="http://schemas.openxmlformats.org/officeDocument/2006/relationships/image" Target="../media/image177.jpeg"/><Relationship Id="rId7" Type="http://schemas.openxmlformats.org/officeDocument/2006/relationships/image" Target="../media/image166.png"/><Relationship Id="rId12" Type="http://schemas.openxmlformats.org/officeDocument/2006/relationships/image" Target="../media/image67.png"/><Relationship Id="rId17" Type="http://schemas.openxmlformats.org/officeDocument/2006/relationships/image" Target="../media/image174.png"/><Relationship Id="rId25" Type="http://schemas.openxmlformats.org/officeDocument/2006/relationships/image" Target="../media/image181.png"/><Relationship Id="rId2" Type="http://schemas.openxmlformats.org/officeDocument/2006/relationships/image" Target="../media/image161.png"/><Relationship Id="rId16" Type="http://schemas.openxmlformats.org/officeDocument/2006/relationships/image" Target="../media/image173.png"/><Relationship Id="rId20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11" Type="http://schemas.openxmlformats.org/officeDocument/2006/relationships/image" Target="../media/image69.png"/><Relationship Id="rId24" Type="http://schemas.openxmlformats.org/officeDocument/2006/relationships/image" Target="../media/image180.jpeg"/><Relationship Id="rId5" Type="http://schemas.openxmlformats.org/officeDocument/2006/relationships/image" Target="../media/image164.png"/><Relationship Id="rId15" Type="http://schemas.openxmlformats.org/officeDocument/2006/relationships/image" Target="../media/image172.png"/><Relationship Id="rId23" Type="http://schemas.openxmlformats.org/officeDocument/2006/relationships/image" Target="../media/image179.jpeg"/><Relationship Id="rId10" Type="http://schemas.openxmlformats.org/officeDocument/2006/relationships/image" Target="../media/image169.png"/><Relationship Id="rId19" Type="http://schemas.openxmlformats.org/officeDocument/2006/relationships/image" Target="../media/image176.jpeg"/><Relationship Id="rId4" Type="http://schemas.openxmlformats.org/officeDocument/2006/relationships/image" Target="../media/image163.png"/><Relationship Id="rId9" Type="http://schemas.openxmlformats.org/officeDocument/2006/relationships/image" Target="../media/image168.png"/><Relationship Id="rId14" Type="http://schemas.openxmlformats.org/officeDocument/2006/relationships/image" Target="../media/image171.png"/><Relationship Id="rId22" Type="http://schemas.openxmlformats.org/officeDocument/2006/relationships/image" Target="../media/image17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05.png"/><Relationship Id="rId21" Type="http://schemas.openxmlformats.org/officeDocument/2006/relationships/image" Target="../media/image200.png"/><Relationship Id="rId34" Type="http://schemas.openxmlformats.org/officeDocument/2006/relationships/image" Target="../media/image212.jpeg"/><Relationship Id="rId42" Type="http://schemas.openxmlformats.org/officeDocument/2006/relationships/image" Target="../media/image220.png"/><Relationship Id="rId47" Type="http://schemas.openxmlformats.org/officeDocument/2006/relationships/image" Target="../media/image225.png"/><Relationship Id="rId50" Type="http://schemas.openxmlformats.org/officeDocument/2006/relationships/image" Target="../media/image228.png"/><Relationship Id="rId55" Type="http://schemas.openxmlformats.org/officeDocument/2006/relationships/image" Target="../media/image233.png"/><Relationship Id="rId63" Type="http://schemas.openxmlformats.org/officeDocument/2006/relationships/image" Target="../media/image241.png"/><Relationship Id="rId7" Type="http://schemas.openxmlformats.org/officeDocument/2006/relationships/image" Target="../media/image18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5.png"/><Relationship Id="rId29" Type="http://schemas.microsoft.com/office/2007/relationships/hdphoto" Target="../media/hdphoto38.wdp"/><Relationship Id="rId11" Type="http://schemas.openxmlformats.org/officeDocument/2006/relationships/image" Target="../media/image190.png"/><Relationship Id="rId24" Type="http://schemas.openxmlformats.org/officeDocument/2006/relationships/image" Target="../media/image203.png"/><Relationship Id="rId32" Type="http://schemas.openxmlformats.org/officeDocument/2006/relationships/image" Target="../media/image210.png"/><Relationship Id="rId37" Type="http://schemas.openxmlformats.org/officeDocument/2006/relationships/image" Target="../media/image215.png"/><Relationship Id="rId40" Type="http://schemas.openxmlformats.org/officeDocument/2006/relationships/image" Target="../media/image218.png"/><Relationship Id="rId45" Type="http://schemas.openxmlformats.org/officeDocument/2006/relationships/image" Target="../media/image223.png"/><Relationship Id="rId53" Type="http://schemas.openxmlformats.org/officeDocument/2006/relationships/image" Target="../media/image231.png"/><Relationship Id="rId58" Type="http://schemas.openxmlformats.org/officeDocument/2006/relationships/image" Target="../media/image236.png"/><Relationship Id="rId66" Type="http://schemas.openxmlformats.org/officeDocument/2006/relationships/image" Target="../media/image243.png"/><Relationship Id="rId5" Type="http://schemas.openxmlformats.org/officeDocument/2006/relationships/image" Target="../media/image184.png"/><Relationship Id="rId61" Type="http://schemas.openxmlformats.org/officeDocument/2006/relationships/image" Target="../media/image239.png"/><Relationship Id="rId19" Type="http://schemas.openxmlformats.org/officeDocument/2006/relationships/image" Target="../media/image198.png"/><Relationship Id="rId14" Type="http://schemas.openxmlformats.org/officeDocument/2006/relationships/image" Target="../media/image193.png"/><Relationship Id="rId22" Type="http://schemas.openxmlformats.org/officeDocument/2006/relationships/image" Target="../media/image201.png"/><Relationship Id="rId27" Type="http://schemas.openxmlformats.org/officeDocument/2006/relationships/image" Target="../media/image206.png"/><Relationship Id="rId30" Type="http://schemas.openxmlformats.org/officeDocument/2006/relationships/image" Target="../media/image208.png"/><Relationship Id="rId35" Type="http://schemas.openxmlformats.org/officeDocument/2006/relationships/image" Target="../media/image213.jpeg"/><Relationship Id="rId43" Type="http://schemas.openxmlformats.org/officeDocument/2006/relationships/image" Target="../media/image221.png"/><Relationship Id="rId48" Type="http://schemas.openxmlformats.org/officeDocument/2006/relationships/image" Target="../media/image226.png"/><Relationship Id="rId56" Type="http://schemas.openxmlformats.org/officeDocument/2006/relationships/image" Target="../media/image234.png"/><Relationship Id="rId64" Type="http://schemas.openxmlformats.org/officeDocument/2006/relationships/image" Target="../media/image242.png"/><Relationship Id="rId8" Type="http://schemas.openxmlformats.org/officeDocument/2006/relationships/image" Target="../media/image187.png"/><Relationship Id="rId51" Type="http://schemas.openxmlformats.org/officeDocument/2006/relationships/image" Target="../media/image229.png"/><Relationship Id="rId3" Type="http://schemas.openxmlformats.org/officeDocument/2006/relationships/image" Target="../media/image113.png"/><Relationship Id="rId12" Type="http://schemas.openxmlformats.org/officeDocument/2006/relationships/image" Target="../media/image191.png"/><Relationship Id="rId17" Type="http://schemas.openxmlformats.org/officeDocument/2006/relationships/image" Target="../media/image196.png"/><Relationship Id="rId25" Type="http://schemas.openxmlformats.org/officeDocument/2006/relationships/image" Target="../media/image204.png"/><Relationship Id="rId33" Type="http://schemas.openxmlformats.org/officeDocument/2006/relationships/image" Target="../media/image211.png"/><Relationship Id="rId38" Type="http://schemas.openxmlformats.org/officeDocument/2006/relationships/image" Target="../media/image216.png"/><Relationship Id="rId46" Type="http://schemas.openxmlformats.org/officeDocument/2006/relationships/image" Target="../media/image224.png"/><Relationship Id="rId59" Type="http://schemas.openxmlformats.org/officeDocument/2006/relationships/image" Target="../media/image237.png"/><Relationship Id="rId67" Type="http://schemas.openxmlformats.org/officeDocument/2006/relationships/image" Target="../media/image244.png"/><Relationship Id="rId20" Type="http://schemas.openxmlformats.org/officeDocument/2006/relationships/image" Target="../media/image199.png"/><Relationship Id="rId41" Type="http://schemas.openxmlformats.org/officeDocument/2006/relationships/image" Target="../media/image219.png"/><Relationship Id="rId54" Type="http://schemas.openxmlformats.org/officeDocument/2006/relationships/image" Target="../media/image232.png"/><Relationship Id="rId6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15" Type="http://schemas.openxmlformats.org/officeDocument/2006/relationships/image" Target="../media/image194.png"/><Relationship Id="rId23" Type="http://schemas.openxmlformats.org/officeDocument/2006/relationships/image" Target="../media/image202.png"/><Relationship Id="rId28" Type="http://schemas.openxmlformats.org/officeDocument/2006/relationships/image" Target="../media/image207.png"/><Relationship Id="rId36" Type="http://schemas.openxmlformats.org/officeDocument/2006/relationships/image" Target="../media/image214.png"/><Relationship Id="rId49" Type="http://schemas.openxmlformats.org/officeDocument/2006/relationships/image" Target="../media/image227.png"/><Relationship Id="rId57" Type="http://schemas.openxmlformats.org/officeDocument/2006/relationships/image" Target="../media/image235.png"/><Relationship Id="rId10" Type="http://schemas.openxmlformats.org/officeDocument/2006/relationships/image" Target="../media/image189.png"/><Relationship Id="rId31" Type="http://schemas.openxmlformats.org/officeDocument/2006/relationships/image" Target="../media/image209.png"/><Relationship Id="rId44" Type="http://schemas.openxmlformats.org/officeDocument/2006/relationships/image" Target="../media/image222.png"/><Relationship Id="rId52" Type="http://schemas.openxmlformats.org/officeDocument/2006/relationships/image" Target="../media/image230.png"/><Relationship Id="rId60" Type="http://schemas.openxmlformats.org/officeDocument/2006/relationships/image" Target="../media/image238.png"/><Relationship Id="rId65" Type="http://schemas.microsoft.com/office/2007/relationships/hdphoto" Target="../media/hdphoto39.wdp"/><Relationship Id="rId4" Type="http://schemas.openxmlformats.org/officeDocument/2006/relationships/image" Target="../media/image183.png"/><Relationship Id="rId9" Type="http://schemas.openxmlformats.org/officeDocument/2006/relationships/image" Target="../media/image188.png"/><Relationship Id="rId13" Type="http://schemas.openxmlformats.org/officeDocument/2006/relationships/image" Target="../media/image192.png"/><Relationship Id="rId18" Type="http://schemas.openxmlformats.org/officeDocument/2006/relationships/image" Target="../media/image197.png"/><Relationship Id="rId39" Type="http://schemas.openxmlformats.org/officeDocument/2006/relationships/image" Target="../media/image217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1.png"/><Relationship Id="rId18" Type="http://schemas.openxmlformats.org/officeDocument/2006/relationships/image" Target="../media/image255.png"/><Relationship Id="rId26" Type="http://schemas.openxmlformats.org/officeDocument/2006/relationships/image" Target="../media/image262.png"/><Relationship Id="rId21" Type="http://schemas.openxmlformats.org/officeDocument/2006/relationships/image" Target="../media/image258.png"/><Relationship Id="rId34" Type="http://schemas.openxmlformats.org/officeDocument/2006/relationships/image" Target="../media/image269.png"/><Relationship Id="rId7" Type="http://schemas.openxmlformats.org/officeDocument/2006/relationships/oleObject" Target="../embeddings/oleObject2.bin"/><Relationship Id="rId12" Type="http://schemas.microsoft.com/office/2007/relationships/hdphoto" Target="../media/hdphoto40.wdp"/><Relationship Id="rId17" Type="http://schemas.openxmlformats.org/officeDocument/2006/relationships/image" Target="../media/image254.png"/><Relationship Id="rId25" Type="http://schemas.openxmlformats.org/officeDocument/2006/relationships/image" Target="../media/image261.png"/><Relationship Id="rId33" Type="http://schemas.openxmlformats.org/officeDocument/2006/relationships/image" Target="../media/image268.png"/><Relationship Id="rId38" Type="http://schemas.openxmlformats.org/officeDocument/2006/relationships/image" Target="../media/image27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53.png"/><Relationship Id="rId20" Type="http://schemas.openxmlformats.org/officeDocument/2006/relationships/image" Target="../media/image257.png"/><Relationship Id="rId29" Type="http://schemas.openxmlformats.org/officeDocument/2006/relationships/image" Target="../media/image265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5.png"/><Relationship Id="rId11" Type="http://schemas.openxmlformats.org/officeDocument/2006/relationships/image" Target="../media/image250.png"/><Relationship Id="rId24" Type="http://schemas.openxmlformats.org/officeDocument/2006/relationships/image" Target="../media/image260.png"/><Relationship Id="rId32" Type="http://schemas.openxmlformats.org/officeDocument/2006/relationships/image" Target="../media/image267.png"/><Relationship Id="rId37" Type="http://schemas.openxmlformats.org/officeDocument/2006/relationships/image" Target="../media/image272.png"/><Relationship Id="rId5" Type="http://schemas.openxmlformats.org/officeDocument/2006/relationships/oleObject" Target="../embeddings/oleObject1.bin"/><Relationship Id="rId15" Type="http://schemas.microsoft.com/office/2007/relationships/hdphoto" Target="../media/hdphoto41.wdp"/><Relationship Id="rId23" Type="http://schemas.microsoft.com/office/2007/relationships/hdphoto" Target="../media/hdphoto42.wdp"/><Relationship Id="rId28" Type="http://schemas.openxmlformats.org/officeDocument/2006/relationships/image" Target="../media/image264.png"/><Relationship Id="rId36" Type="http://schemas.openxmlformats.org/officeDocument/2006/relationships/image" Target="../media/image271.png"/><Relationship Id="rId10" Type="http://schemas.openxmlformats.org/officeDocument/2006/relationships/image" Target="../media/image249.png"/><Relationship Id="rId19" Type="http://schemas.openxmlformats.org/officeDocument/2006/relationships/image" Target="../media/image256.png"/><Relationship Id="rId31" Type="http://schemas.microsoft.com/office/2007/relationships/hdphoto" Target="../media/hdphoto43.wdp"/><Relationship Id="rId4" Type="http://schemas.openxmlformats.org/officeDocument/2006/relationships/image" Target="../media/image246.png"/><Relationship Id="rId9" Type="http://schemas.openxmlformats.org/officeDocument/2006/relationships/image" Target="../media/image248.png"/><Relationship Id="rId14" Type="http://schemas.openxmlformats.org/officeDocument/2006/relationships/image" Target="../media/image252.png"/><Relationship Id="rId22" Type="http://schemas.openxmlformats.org/officeDocument/2006/relationships/image" Target="../media/image259.png"/><Relationship Id="rId27" Type="http://schemas.openxmlformats.org/officeDocument/2006/relationships/image" Target="../media/image263.png"/><Relationship Id="rId30" Type="http://schemas.openxmlformats.org/officeDocument/2006/relationships/image" Target="../media/image266.png"/><Relationship Id="rId35" Type="http://schemas.openxmlformats.org/officeDocument/2006/relationships/image" Target="../media/image270.png"/><Relationship Id="rId8" Type="http://schemas.openxmlformats.org/officeDocument/2006/relationships/image" Target="../media/image247.emf"/><Relationship Id="rId3" Type="http://schemas.openxmlformats.org/officeDocument/2006/relationships/image" Target="../media/image113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3.png"/><Relationship Id="rId18" Type="http://schemas.microsoft.com/office/2007/relationships/hdphoto" Target="../media/hdphoto44.wdp"/><Relationship Id="rId26" Type="http://schemas.openxmlformats.org/officeDocument/2006/relationships/image" Target="../media/image294.png"/><Relationship Id="rId39" Type="http://schemas.openxmlformats.org/officeDocument/2006/relationships/image" Target="../media/image306.png"/><Relationship Id="rId21" Type="http://schemas.openxmlformats.org/officeDocument/2006/relationships/image" Target="../media/image290.png"/><Relationship Id="rId34" Type="http://schemas.openxmlformats.org/officeDocument/2006/relationships/image" Target="../media/image301.png"/><Relationship Id="rId7" Type="http://schemas.openxmlformats.org/officeDocument/2006/relationships/image" Target="../media/image277.png"/><Relationship Id="rId12" Type="http://schemas.openxmlformats.org/officeDocument/2006/relationships/image" Target="../media/image282.png"/><Relationship Id="rId17" Type="http://schemas.openxmlformats.org/officeDocument/2006/relationships/image" Target="../media/image287.png"/><Relationship Id="rId25" Type="http://schemas.openxmlformats.org/officeDocument/2006/relationships/image" Target="../media/image293.png"/><Relationship Id="rId33" Type="http://schemas.openxmlformats.org/officeDocument/2006/relationships/image" Target="../media/image300.png"/><Relationship Id="rId38" Type="http://schemas.openxmlformats.org/officeDocument/2006/relationships/image" Target="../media/image305.png"/><Relationship Id="rId2" Type="http://schemas.openxmlformats.org/officeDocument/2006/relationships/image" Target="../media/image113.png"/><Relationship Id="rId16" Type="http://schemas.openxmlformats.org/officeDocument/2006/relationships/image" Target="../media/image286.png"/><Relationship Id="rId20" Type="http://schemas.openxmlformats.org/officeDocument/2006/relationships/image" Target="../media/image289.png"/><Relationship Id="rId29" Type="http://schemas.openxmlformats.org/officeDocument/2006/relationships/image" Target="../media/image2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6.png"/><Relationship Id="rId11" Type="http://schemas.openxmlformats.org/officeDocument/2006/relationships/image" Target="../media/image281.png"/><Relationship Id="rId24" Type="http://schemas.openxmlformats.org/officeDocument/2006/relationships/image" Target="../media/image292.png"/><Relationship Id="rId32" Type="http://schemas.openxmlformats.org/officeDocument/2006/relationships/image" Target="../media/image299.png"/><Relationship Id="rId37" Type="http://schemas.openxmlformats.org/officeDocument/2006/relationships/image" Target="../media/image304.png"/><Relationship Id="rId40" Type="http://schemas.openxmlformats.org/officeDocument/2006/relationships/image" Target="../media/image307.jpeg"/><Relationship Id="rId5" Type="http://schemas.openxmlformats.org/officeDocument/2006/relationships/image" Target="../media/image275.png"/><Relationship Id="rId15" Type="http://schemas.openxmlformats.org/officeDocument/2006/relationships/image" Target="../media/image285.png"/><Relationship Id="rId23" Type="http://schemas.microsoft.com/office/2007/relationships/hdphoto" Target="../media/hdphoto45.wdp"/><Relationship Id="rId28" Type="http://schemas.openxmlformats.org/officeDocument/2006/relationships/image" Target="../media/image295.png"/><Relationship Id="rId36" Type="http://schemas.openxmlformats.org/officeDocument/2006/relationships/image" Target="../media/image303.png"/><Relationship Id="rId10" Type="http://schemas.openxmlformats.org/officeDocument/2006/relationships/image" Target="../media/image280.png"/><Relationship Id="rId19" Type="http://schemas.openxmlformats.org/officeDocument/2006/relationships/image" Target="../media/image288.png"/><Relationship Id="rId31" Type="http://schemas.openxmlformats.org/officeDocument/2006/relationships/image" Target="../media/image298.png"/><Relationship Id="rId4" Type="http://schemas.openxmlformats.org/officeDocument/2006/relationships/image" Target="../media/image274.jpeg"/><Relationship Id="rId9" Type="http://schemas.openxmlformats.org/officeDocument/2006/relationships/image" Target="../media/image279.png"/><Relationship Id="rId14" Type="http://schemas.openxmlformats.org/officeDocument/2006/relationships/image" Target="../media/image284.png"/><Relationship Id="rId22" Type="http://schemas.openxmlformats.org/officeDocument/2006/relationships/image" Target="../media/image291.png"/><Relationship Id="rId27" Type="http://schemas.openxmlformats.org/officeDocument/2006/relationships/image" Target="../media/image255.png"/><Relationship Id="rId30" Type="http://schemas.openxmlformats.org/officeDocument/2006/relationships/image" Target="../media/image297.png"/><Relationship Id="rId35" Type="http://schemas.openxmlformats.org/officeDocument/2006/relationships/image" Target="../media/image302.png"/><Relationship Id="rId8" Type="http://schemas.openxmlformats.org/officeDocument/2006/relationships/image" Target="../media/image278.png"/><Relationship Id="rId3" Type="http://schemas.openxmlformats.org/officeDocument/2006/relationships/image" Target="../media/image2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.png"/><Relationship Id="rId13" Type="http://schemas.openxmlformats.org/officeDocument/2006/relationships/image" Target="../media/image320.png"/><Relationship Id="rId3" Type="http://schemas.openxmlformats.org/officeDocument/2006/relationships/image" Target="../media/image310.png"/><Relationship Id="rId7" Type="http://schemas.openxmlformats.org/officeDocument/2006/relationships/image" Target="../media/image314.png"/><Relationship Id="rId12" Type="http://schemas.openxmlformats.org/officeDocument/2006/relationships/image" Target="../media/image319.png"/><Relationship Id="rId17" Type="http://schemas.openxmlformats.org/officeDocument/2006/relationships/image" Target="../media/image324.png"/><Relationship Id="rId2" Type="http://schemas.openxmlformats.org/officeDocument/2006/relationships/image" Target="../media/image309.png"/><Relationship Id="rId16" Type="http://schemas.openxmlformats.org/officeDocument/2006/relationships/image" Target="../media/image3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3.png"/><Relationship Id="rId11" Type="http://schemas.openxmlformats.org/officeDocument/2006/relationships/image" Target="../media/image318.png"/><Relationship Id="rId5" Type="http://schemas.openxmlformats.org/officeDocument/2006/relationships/image" Target="../media/image312.png"/><Relationship Id="rId15" Type="http://schemas.openxmlformats.org/officeDocument/2006/relationships/image" Target="../media/image322.png"/><Relationship Id="rId10" Type="http://schemas.openxmlformats.org/officeDocument/2006/relationships/image" Target="../media/image317.png"/><Relationship Id="rId4" Type="http://schemas.openxmlformats.org/officeDocument/2006/relationships/image" Target="../media/image311.png"/><Relationship Id="rId9" Type="http://schemas.openxmlformats.org/officeDocument/2006/relationships/image" Target="../media/image316.png"/><Relationship Id="rId14" Type="http://schemas.openxmlformats.org/officeDocument/2006/relationships/image" Target="../media/image3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jpeg"/><Relationship Id="rId13" Type="http://schemas.openxmlformats.org/officeDocument/2006/relationships/image" Target="../media/image336.png"/><Relationship Id="rId18" Type="http://schemas.microsoft.com/office/2007/relationships/hdphoto" Target="../media/hdphoto46.wdp"/><Relationship Id="rId3" Type="http://schemas.openxmlformats.org/officeDocument/2006/relationships/image" Target="../media/image326.jpeg"/><Relationship Id="rId7" Type="http://schemas.openxmlformats.org/officeDocument/2006/relationships/image" Target="../media/image330.jpeg"/><Relationship Id="rId12" Type="http://schemas.openxmlformats.org/officeDocument/2006/relationships/image" Target="../media/image335.png"/><Relationship Id="rId17" Type="http://schemas.openxmlformats.org/officeDocument/2006/relationships/image" Target="../media/image340.png"/><Relationship Id="rId2" Type="http://schemas.openxmlformats.org/officeDocument/2006/relationships/image" Target="../media/image325.png"/><Relationship Id="rId16" Type="http://schemas.openxmlformats.org/officeDocument/2006/relationships/image" Target="../media/image339.png"/><Relationship Id="rId20" Type="http://schemas.openxmlformats.org/officeDocument/2006/relationships/image" Target="../media/image3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9.png"/><Relationship Id="rId11" Type="http://schemas.openxmlformats.org/officeDocument/2006/relationships/image" Target="../media/image334.png"/><Relationship Id="rId5" Type="http://schemas.openxmlformats.org/officeDocument/2006/relationships/image" Target="../media/image328.png"/><Relationship Id="rId15" Type="http://schemas.openxmlformats.org/officeDocument/2006/relationships/image" Target="../media/image338.png"/><Relationship Id="rId10" Type="http://schemas.openxmlformats.org/officeDocument/2006/relationships/image" Target="../media/image333.png"/><Relationship Id="rId19" Type="http://schemas.openxmlformats.org/officeDocument/2006/relationships/image" Target="../media/image341.png"/><Relationship Id="rId4" Type="http://schemas.openxmlformats.org/officeDocument/2006/relationships/image" Target="../media/image327.jpeg"/><Relationship Id="rId9" Type="http://schemas.openxmlformats.org/officeDocument/2006/relationships/image" Target="../media/image332.jpeg"/><Relationship Id="rId14" Type="http://schemas.openxmlformats.org/officeDocument/2006/relationships/image" Target="../media/image3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26" Type="http://schemas.openxmlformats.org/officeDocument/2006/relationships/image" Target="../media/image40.png"/><Relationship Id="rId39" Type="http://schemas.openxmlformats.org/officeDocument/2006/relationships/image" Target="../media/image53.png"/><Relationship Id="rId21" Type="http://schemas.openxmlformats.org/officeDocument/2006/relationships/image" Target="../media/image35.png"/><Relationship Id="rId34" Type="http://schemas.openxmlformats.org/officeDocument/2006/relationships/image" Target="../media/image48.png"/><Relationship Id="rId42" Type="http://schemas.openxmlformats.org/officeDocument/2006/relationships/image" Target="../media/image56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29" Type="http://schemas.openxmlformats.org/officeDocument/2006/relationships/image" Target="../media/image43.png"/><Relationship Id="rId41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32" Type="http://schemas.openxmlformats.org/officeDocument/2006/relationships/image" Target="../media/image46.png"/><Relationship Id="rId37" Type="http://schemas.openxmlformats.org/officeDocument/2006/relationships/image" Target="../media/image51.png"/><Relationship Id="rId40" Type="http://schemas.openxmlformats.org/officeDocument/2006/relationships/image" Target="../media/image54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36" Type="http://schemas.openxmlformats.org/officeDocument/2006/relationships/image" Target="../media/image50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31" Type="http://schemas.openxmlformats.org/officeDocument/2006/relationships/image" Target="../media/image45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image" Target="../media/image41.png"/><Relationship Id="rId30" Type="http://schemas.openxmlformats.org/officeDocument/2006/relationships/image" Target="../media/image44.png"/><Relationship Id="rId35" Type="http://schemas.openxmlformats.org/officeDocument/2006/relationships/image" Target="../media/image49.png"/><Relationship Id="rId43" Type="http://schemas.openxmlformats.org/officeDocument/2006/relationships/image" Target="../media/image57.png"/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33" Type="http://schemas.openxmlformats.org/officeDocument/2006/relationships/image" Target="../media/image47.png"/><Relationship Id="rId38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5.png"/><Relationship Id="rId18" Type="http://schemas.microsoft.com/office/2007/relationships/hdphoto" Target="../media/hdphoto6.wdp"/><Relationship Id="rId26" Type="http://schemas.openxmlformats.org/officeDocument/2006/relationships/image" Target="../media/image74.png"/><Relationship Id="rId39" Type="http://schemas.openxmlformats.org/officeDocument/2006/relationships/image" Target="../media/image81.png"/><Relationship Id="rId21" Type="http://schemas.microsoft.com/office/2007/relationships/hdphoto" Target="../media/hdphoto7.wdp"/><Relationship Id="rId34" Type="http://schemas.openxmlformats.org/officeDocument/2006/relationships/image" Target="../media/image2.gif"/><Relationship Id="rId42" Type="http://schemas.openxmlformats.org/officeDocument/2006/relationships/image" Target="../media/image84.jpeg"/><Relationship Id="rId7" Type="http://schemas.openxmlformats.org/officeDocument/2006/relationships/image" Target="../media/image61.png"/><Relationship Id="rId2" Type="http://schemas.openxmlformats.org/officeDocument/2006/relationships/image" Target="../media/image58.png"/><Relationship Id="rId16" Type="http://schemas.openxmlformats.org/officeDocument/2006/relationships/image" Target="../media/image67.png"/><Relationship Id="rId20" Type="http://schemas.openxmlformats.org/officeDocument/2006/relationships/image" Target="../media/image70.png"/><Relationship Id="rId29" Type="http://schemas.openxmlformats.org/officeDocument/2006/relationships/image" Target="../media/image76.png"/><Relationship Id="rId41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64.png"/><Relationship Id="rId24" Type="http://schemas.microsoft.com/office/2007/relationships/hdphoto" Target="../media/hdphoto8.wdp"/><Relationship Id="rId32" Type="http://schemas.openxmlformats.org/officeDocument/2006/relationships/image" Target="../media/image78.png"/><Relationship Id="rId37" Type="http://schemas.openxmlformats.org/officeDocument/2006/relationships/image" Target="../media/image80.png"/><Relationship Id="rId40" Type="http://schemas.openxmlformats.org/officeDocument/2006/relationships/image" Target="../media/image82.jpeg"/><Relationship Id="rId5" Type="http://schemas.openxmlformats.org/officeDocument/2006/relationships/image" Target="../media/image60.png"/><Relationship Id="rId15" Type="http://schemas.microsoft.com/office/2007/relationships/hdphoto" Target="../media/hdphoto5.wdp"/><Relationship Id="rId23" Type="http://schemas.openxmlformats.org/officeDocument/2006/relationships/image" Target="../media/image72.png"/><Relationship Id="rId28" Type="http://schemas.openxmlformats.org/officeDocument/2006/relationships/image" Target="../media/image75.png"/><Relationship Id="rId36" Type="http://schemas.microsoft.com/office/2007/relationships/hdphoto" Target="../media/hdphoto12.wdp"/><Relationship Id="rId10" Type="http://schemas.openxmlformats.org/officeDocument/2006/relationships/image" Target="../media/image63.png"/><Relationship Id="rId19" Type="http://schemas.openxmlformats.org/officeDocument/2006/relationships/image" Target="../media/image69.png"/><Relationship Id="rId31" Type="http://schemas.openxmlformats.org/officeDocument/2006/relationships/image" Target="../media/image77.png"/><Relationship Id="rId4" Type="http://schemas.openxmlformats.org/officeDocument/2006/relationships/image" Target="../media/image59.png"/><Relationship Id="rId9" Type="http://schemas.microsoft.com/office/2007/relationships/hdphoto" Target="../media/hdphoto3.wdp"/><Relationship Id="rId14" Type="http://schemas.openxmlformats.org/officeDocument/2006/relationships/image" Target="../media/image66.png"/><Relationship Id="rId22" Type="http://schemas.openxmlformats.org/officeDocument/2006/relationships/image" Target="../media/image71.png"/><Relationship Id="rId27" Type="http://schemas.microsoft.com/office/2007/relationships/hdphoto" Target="../media/hdphoto9.wdp"/><Relationship Id="rId30" Type="http://schemas.microsoft.com/office/2007/relationships/hdphoto" Target="../media/hdphoto10.wdp"/><Relationship Id="rId35" Type="http://schemas.openxmlformats.org/officeDocument/2006/relationships/image" Target="../media/image79.png"/><Relationship Id="rId43" Type="http://schemas.openxmlformats.org/officeDocument/2006/relationships/image" Target="../media/image85.jpeg"/><Relationship Id="rId8" Type="http://schemas.openxmlformats.org/officeDocument/2006/relationships/image" Target="../media/image62.png"/><Relationship Id="rId3" Type="http://schemas.microsoft.com/office/2007/relationships/hdphoto" Target="../media/hdphoto1.wdp"/><Relationship Id="rId12" Type="http://schemas.microsoft.com/office/2007/relationships/hdphoto" Target="../media/hdphoto4.wdp"/><Relationship Id="rId17" Type="http://schemas.openxmlformats.org/officeDocument/2006/relationships/image" Target="../media/image68.png"/><Relationship Id="rId25" Type="http://schemas.openxmlformats.org/officeDocument/2006/relationships/image" Target="../media/image73.png"/><Relationship Id="rId33" Type="http://schemas.microsoft.com/office/2007/relationships/hdphoto" Target="../media/hdphoto11.wdp"/><Relationship Id="rId38" Type="http://schemas.microsoft.com/office/2007/relationships/hdphoto" Target="../media/hdphoto13.wdp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3.png"/><Relationship Id="rId18" Type="http://schemas.microsoft.com/office/2007/relationships/hdphoto" Target="../media/hdphoto19.wdp"/><Relationship Id="rId26" Type="http://schemas.openxmlformats.org/officeDocument/2006/relationships/image" Target="../media/image100.png"/><Relationship Id="rId39" Type="http://schemas.openxmlformats.org/officeDocument/2006/relationships/image" Target="../media/image107.png"/><Relationship Id="rId21" Type="http://schemas.microsoft.com/office/2007/relationships/hdphoto" Target="../media/hdphoto20.wdp"/><Relationship Id="rId34" Type="http://schemas.openxmlformats.org/officeDocument/2006/relationships/image" Target="../media/image104.png"/><Relationship Id="rId42" Type="http://schemas.openxmlformats.org/officeDocument/2006/relationships/image" Target="../media/image110.jpeg"/><Relationship Id="rId7" Type="http://schemas.openxmlformats.org/officeDocument/2006/relationships/image" Target="../media/image89.png"/><Relationship Id="rId2" Type="http://schemas.openxmlformats.org/officeDocument/2006/relationships/image" Target="../media/image86.png"/><Relationship Id="rId16" Type="http://schemas.openxmlformats.org/officeDocument/2006/relationships/image" Target="../media/image95.png"/><Relationship Id="rId20" Type="http://schemas.openxmlformats.org/officeDocument/2006/relationships/image" Target="../media/image98.png"/><Relationship Id="rId29" Type="http://schemas.openxmlformats.org/officeDocument/2006/relationships/image" Target="../media/image102.png"/><Relationship Id="rId41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2.png"/><Relationship Id="rId24" Type="http://schemas.microsoft.com/office/2007/relationships/hdphoto" Target="../media/hdphoto21.wdp"/><Relationship Id="rId32" Type="http://schemas.microsoft.com/office/2007/relationships/hdphoto" Target="../media/hdphoto24.wdp"/><Relationship Id="rId37" Type="http://schemas.openxmlformats.org/officeDocument/2006/relationships/image" Target="../media/image106.png"/><Relationship Id="rId40" Type="http://schemas.openxmlformats.org/officeDocument/2006/relationships/image" Target="../media/image108.jpeg"/><Relationship Id="rId5" Type="http://schemas.microsoft.com/office/2007/relationships/hdphoto" Target="../media/hdphoto15.wdp"/><Relationship Id="rId15" Type="http://schemas.microsoft.com/office/2007/relationships/hdphoto" Target="../media/hdphoto18.wdp"/><Relationship Id="rId23" Type="http://schemas.openxmlformats.org/officeDocument/2006/relationships/image" Target="../media/image99.png"/><Relationship Id="rId28" Type="http://schemas.openxmlformats.org/officeDocument/2006/relationships/image" Target="../media/image101.png"/><Relationship Id="rId36" Type="http://schemas.openxmlformats.org/officeDocument/2006/relationships/image" Target="../media/image105.png"/><Relationship Id="rId10" Type="http://schemas.openxmlformats.org/officeDocument/2006/relationships/image" Target="../media/image91.png"/><Relationship Id="rId19" Type="http://schemas.openxmlformats.org/officeDocument/2006/relationships/image" Target="../media/image97.png"/><Relationship Id="rId31" Type="http://schemas.openxmlformats.org/officeDocument/2006/relationships/image" Target="../media/image103.png"/><Relationship Id="rId4" Type="http://schemas.openxmlformats.org/officeDocument/2006/relationships/image" Target="../media/image87.png"/><Relationship Id="rId9" Type="http://schemas.openxmlformats.org/officeDocument/2006/relationships/image" Target="../media/image90.png"/><Relationship Id="rId14" Type="http://schemas.openxmlformats.org/officeDocument/2006/relationships/image" Target="../media/image94.png"/><Relationship Id="rId22" Type="http://schemas.openxmlformats.org/officeDocument/2006/relationships/image" Target="../media/image69.png"/><Relationship Id="rId27" Type="http://schemas.microsoft.com/office/2007/relationships/hdphoto" Target="../media/hdphoto22.wdp"/><Relationship Id="rId30" Type="http://schemas.microsoft.com/office/2007/relationships/hdphoto" Target="../media/hdphoto23.wdp"/><Relationship Id="rId35" Type="http://schemas.microsoft.com/office/2007/relationships/hdphoto" Target="../media/hdphoto25.wdp"/><Relationship Id="rId43" Type="http://schemas.openxmlformats.org/officeDocument/2006/relationships/image" Target="../media/image111.png"/><Relationship Id="rId8" Type="http://schemas.microsoft.com/office/2007/relationships/hdphoto" Target="../media/hdphoto16.wdp"/><Relationship Id="rId3" Type="http://schemas.microsoft.com/office/2007/relationships/hdphoto" Target="../media/hdphoto14.wdp"/><Relationship Id="rId12" Type="http://schemas.microsoft.com/office/2007/relationships/hdphoto" Target="../media/hdphoto17.wdp"/><Relationship Id="rId17" Type="http://schemas.openxmlformats.org/officeDocument/2006/relationships/image" Target="../media/image96.png"/><Relationship Id="rId25" Type="http://schemas.openxmlformats.org/officeDocument/2006/relationships/image" Target="../media/image67.png"/><Relationship Id="rId33" Type="http://schemas.openxmlformats.org/officeDocument/2006/relationships/image" Target="../media/image2.gif"/><Relationship Id="rId38" Type="http://schemas.microsoft.com/office/2007/relationships/hdphoto" Target="../media/hdphoto26.wdp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2.emf"/><Relationship Id="rId18" Type="http://schemas.openxmlformats.org/officeDocument/2006/relationships/image" Target="../media/image127.png"/><Relationship Id="rId26" Type="http://schemas.microsoft.com/office/2007/relationships/hdphoto" Target="../media/hdphoto30.wdp"/><Relationship Id="rId39" Type="http://schemas.openxmlformats.org/officeDocument/2006/relationships/image" Target="../media/image140.png"/><Relationship Id="rId21" Type="http://schemas.microsoft.com/office/2007/relationships/hdphoto" Target="../media/hdphoto28.wdp"/><Relationship Id="rId34" Type="http://schemas.openxmlformats.org/officeDocument/2006/relationships/image" Target="../media/image137.png"/><Relationship Id="rId42" Type="http://schemas.openxmlformats.org/officeDocument/2006/relationships/image" Target="../media/image143.png"/><Relationship Id="rId7" Type="http://schemas.openxmlformats.org/officeDocument/2006/relationships/image" Target="../media/image116.png"/><Relationship Id="rId2" Type="http://schemas.openxmlformats.org/officeDocument/2006/relationships/image" Target="../media/image112.png"/><Relationship Id="rId16" Type="http://schemas.openxmlformats.org/officeDocument/2006/relationships/image" Target="../media/image125.png"/><Relationship Id="rId20" Type="http://schemas.openxmlformats.org/officeDocument/2006/relationships/image" Target="../media/image129.png"/><Relationship Id="rId29" Type="http://schemas.microsoft.com/office/2007/relationships/hdphoto" Target="../media/hdphoto31.wdp"/><Relationship Id="rId41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11" Type="http://schemas.openxmlformats.org/officeDocument/2006/relationships/image" Target="../media/image120.emf"/><Relationship Id="rId24" Type="http://schemas.openxmlformats.org/officeDocument/2006/relationships/image" Target="../media/image131.png"/><Relationship Id="rId32" Type="http://schemas.openxmlformats.org/officeDocument/2006/relationships/image" Target="../media/image136.png"/><Relationship Id="rId37" Type="http://schemas.openxmlformats.org/officeDocument/2006/relationships/image" Target="../media/image139.png"/><Relationship Id="rId40" Type="http://schemas.openxmlformats.org/officeDocument/2006/relationships/image" Target="../media/image141.png"/><Relationship Id="rId5" Type="http://schemas.openxmlformats.org/officeDocument/2006/relationships/image" Target="../media/image114.png"/><Relationship Id="rId15" Type="http://schemas.openxmlformats.org/officeDocument/2006/relationships/image" Target="../media/image124.png"/><Relationship Id="rId23" Type="http://schemas.microsoft.com/office/2007/relationships/hdphoto" Target="../media/hdphoto29.wdp"/><Relationship Id="rId28" Type="http://schemas.openxmlformats.org/officeDocument/2006/relationships/image" Target="../media/image134.png"/><Relationship Id="rId36" Type="http://schemas.openxmlformats.org/officeDocument/2006/relationships/image" Target="../media/image138.png"/><Relationship Id="rId10" Type="http://schemas.openxmlformats.org/officeDocument/2006/relationships/image" Target="../media/image119.png"/><Relationship Id="rId19" Type="http://schemas.openxmlformats.org/officeDocument/2006/relationships/image" Target="../media/image128.png"/><Relationship Id="rId31" Type="http://schemas.microsoft.com/office/2007/relationships/hdphoto" Target="../media/hdphoto32.wdp"/><Relationship Id="rId44" Type="http://schemas.openxmlformats.org/officeDocument/2006/relationships/image" Target="../media/image144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Relationship Id="rId22" Type="http://schemas.openxmlformats.org/officeDocument/2006/relationships/image" Target="../media/image130.png"/><Relationship Id="rId27" Type="http://schemas.openxmlformats.org/officeDocument/2006/relationships/image" Target="../media/image133.png"/><Relationship Id="rId30" Type="http://schemas.openxmlformats.org/officeDocument/2006/relationships/image" Target="../media/image135.png"/><Relationship Id="rId35" Type="http://schemas.microsoft.com/office/2007/relationships/hdphoto" Target="../media/hdphoto34.wdp"/><Relationship Id="rId43" Type="http://schemas.microsoft.com/office/2007/relationships/hdphoto" Target="../media/hdphoto36.wdp"/><Relationship Id="rId8" Type="http://schemas.openxmlformats.org/officeDocument/2006/relationships/image" Target="../media/image117.png"/><Relationship Id="rId3" Type="http://schemas.microsoft.com/office/2007/relationships/hdphoto" Target="../media/hdphoto27.wdp"/><Relationship Id="rId12" Type="http://schemas.openxmlformats.org/officeDocument/2006/relationships/image" Target="../media/image121.png"/><Relationship Id="rId17" Type="http://schemas.openxmlformats.org/officeDocument/2006/relationships/image" Target="../media/image126.png"/><Relationship Id="rId25" Type="http://schemas.openxmlformats.org/officeDocument/2006/relationships/image" Target="../media/image132.png"/><Relationship Id="rId33" Type="http://schemas.microsoft.com/office/2007/relationships/hdphoto" Target="../media/hdphoto33.wdp"/><Relationship Id="rId38" Type="http://schemas.microsoft.com/office/2007/relationships/hdphoto" Target="../media/hdphoto3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13" Type="http://schemas.openxmlformats.org/officeDocument/2006/relationships/image" Target="../media/image10.jpeg"/><Relationship Id="rId18" Type="http://schemas.openxmlformats.org/officeDocument/2006/relationships/image" Target="../media/image159.jpeg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12" Type="http://schemas.openxmlformats.org/officeDocument/2006/relationships/image" Target="../media/image155.emf"/><Relationship Id="rId17" Type="http://schemas.openxmlformats.org/officeDocument/2006/relationships/image" Target="../media/image158.jpeg"/><Relationship Id="rId2" Type="http://schemas.openxmlformats.org/officeDocument/2006/relationships/image" Target="../media/image145.png"/><Relationship Id="rId16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11" Type="http://schemas.openxmlformats.org/officeDocument/2006/relationships/image" Target="../media/image154.emf"/><Relationship Id="rId5" Type="http://schemas.openxmlformats.org/officeDocument/2006/relationships/image" Target="../media/image148.png"/><Relationship Id="rId15" Type="http://schemas.microsoft.com/office/2007/relationships/hdphoto" Target="../media/hdphoto37.wdp"/><Relationship Id="rId10" Type="http://schemas.openxmlformats.org/officeDocument/2006/relationships/image" Target="../media/image153.png"/><Relationship Id="rId19" Type="http://schemas.openxmlformats.org/officeDocument/2006/relationships/image" Target="../media/image160.jpeg"/><Relationship Id="rId4" Type="http://schemas.openxmlformats.org/officeDocument/2006/relationships/image" Target="../media/image147.png"/><Relationship Id="rId9" Type="http://schemas.openxmlformats.org/officeDocument/2006/relationships/image" Target="../media/image152.png"/><Relationship Id="rId14" Type="http://schemas.openxmlformats.org/officeDocument/2006/relationships/image" Target="../media/image1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6047" y="1134659"/>
            <a:ext cx="6797323" cy="832866"/>
          </a:xfrm>
        </p:spPr>
        <p:txBody>
          <a:bodyPr anchor="ctr"/>
          <a:lstStyle/>
          <a:p>
            <a:pPr>
              <a:lnSpc>
                <a:spcPts val="3000"/>
              </a:lnSpc>
            </a:pPr>
            <a:r>
              <a:rPr lang="en-US" spc="-20" dirty="0"/>
              <a:t>Combat Aviation Brigade</a:t>
            </a:r>
            <a:br>
              <a:rPr lang="en-US" spc="-20" dirty="0"/>
            </a:br>
            <a:r>
              <a:rPr lang="en-US" spc="-20" dirty="0"/>
              <a:t>Architecture Integration Lab (CABAIL) Overview</a:t>
            </a:r>
            <a:endParaRPr lang="en-US" sz="3200" spc="-20" dirty="0">
              <a:latin typeface="Eras Demi ITC" panose="020B08050305040208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354826" y="5379479"/>
            <a:ext cx="3703320" cy="0"/>
          </a:xfrm>
          <a:prstGeom prst="line">
            <a:avLst/>
          </a:prstGeom>
          <a:ln w="127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0"/>
          <p:cNvSpPr txBox="1">
            <a:spLocks/>
          </p:cNvSpPr>
          <p:nvPr/>
        </p:nvSpPr>
        <p:spPr>
          <a:xfrm>
            <a:off x="2248361" y="5023401"/>
            <a:ext cx="2683726" cy="32918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ts val="39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2000" b="0" i="0" kern="1200" spc="-30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114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856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lang="en-US" sz="1800" kern="1200" dirty="0" smtClean="0">
                <a:solidFill>
                  <a:schemeClr val="tx1"/>
                </a:solidFill>
                <a:latin typeface=" Arial"/>
                <a:ea typeface="+mn-ea"/>
                <a:cs typeface="+mn-cs"/>
              </a:defRPr>
            </a:lvl4pPr>
            <a:lvl5pPr marL="1600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Mr. Al Abejon</a:t>
            </a:r>
          </a:p>
        </p:txBody>
      </p:sp>
      <p:sp>
        <p:nvSpPr>
          <p:cNvPr id="10" name="Text Placeholder 30"/>
          <p:cNvSpPr txBox="1">
            <a:spLocks/>
          </p:cNvSpPr>
          <p:nvPr/>
        </p:nvSpPr>
        <p:spPr>
          <a:xfrm>
            <a:off x="2258409" y="5453423"/>
            <a:ext cx="3092000" cy="313932"/>
          </a:xfrm>
          <a:prstGeom prst="rect">
            <a:avLst/>
          </a:prstGeom>
        </p:spPr>
        <p:txBody>
          <a:bodyPr wrap="none" anchor="ctr" anchorCtr="0">
            <a:noAutofit/>
          </a:bodyPr>
          <a:lstStyle>
            <a:lvl1pPr marL="0" indent="0" algn="ctr" defTabSz="914400" rtl="0" eaLnBrk="1" latinLnBrk="0" hangingPunct="1">
              <a:lnSpc>
                <a:spcPts val="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14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7467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b="0" kern="1200" dirty="0" smtClean="0">
                <a:solidFill>
                  <a:schemeClr val="tx1"/>
                </a:solidFill>
                <a:latin typeface=" Arial"/>
                <a:ea typeface="+mn-ea"/>
                <a:cs typeface="Arial" panose="020B0604020202020204" pitchFamily="34" charset="0"/>
              </a:defRPr>
            </a:lvl2pPr>
            <a:lvl3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kern="1200" dirty="0" smtClean="0">
                <a:solidFill>
                  <a:schemeClr val="tx1"/>
                </a:solidFill>
                <a:latin typeface=" Arial"/>
                <a:ea typeface="+mn-ea"/>
                <a:cs typeface="Arial" panose="020B0604020202020204" pitchFamily="34" charset="0"/>
              </a:defRPr>
            </a:lvl3pPr>
            <a:lvl4pPr marL="798513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 Arial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q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Director, CABAIL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Program Executive Office for Aviation </a:t>
            </a:r>
          </a:p>
        </p:txBody>
      </p:sp>
      <p:sp>
        <p:nvSpPr>
          <p:cNvPr id="11" name="Subtitle 15"/>
          <p:cNvSpPr txBox="1">
            <a:spLocks/>
          </p:cNvSpPr>
          <p:nvPr/>
        </p:nvSpPr>
        <p:spPr>
          <a:xfrm>
            <a:off x="2258408" y="5873753"/>
            <a:ext cx="2199291" cy="592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b="1" kern="1200" dirty="0" smtClean="0">
                <a:solidFill>
                  <a:schemeClr val="tx1"/>
                </a:solidFill>
                <a:latin typeface=" Arial"/>
                <a:ea typeface="+mn-ea"/>
                <a:cs typeface="Arial" panose="020B0604020202020204" pitchFamily="34" charset="0"/>
              </a:defRPr>
            </a:lvl1pPr>
            <a:lvl2pPr marL="57467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b="0" kern="1200" dirty="0" smtClean="0">
                <a:solidFill>
                  <a:schemeClr val="tx1"/>
                </a:solidFill>
                <a:latin typeface=" Arial"/>
                <a:ea typeface="+mn-ea"/>
                <a:cs typeface="Arial" panose="020B0604020202020204" pitchFamily="34" charset="0"/>
              </a:defRPr>
            </a:lvl2pPr>
            <a:lvl3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kern="1200" dirty="0" smtClean="0">
                <a:solidFill>
                  <a:schemeClr val="tx1"/>
                </a:solidFill>
                <a:latin typeface=" Arial"/>
                <a:ea typeface="+mn-ea"/>
                <a:cs typeface="Arial" panose="020B0604020202020204" pitchFamily="34" charset="0"/>
              </a:defRPr>
            </a:lvl3pPr>
            <a:lvl4pPr marL="798513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 Arial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q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Eras Medium ITC" panose="020B0602030504020804" pitchFamily="34" charset="0"/>
              </a:rPr>
              <a:t>24 May 2022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33A9B249-BBA0-7CDF-11F4-AD5B83B8B3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56047" y="253116"/>
            <a:ext cx="5221224" cy="329184"/>
          </a:xfrm>
          <a:ln>
            <a:noFill/>
          </a:ln>
        </p:spPr>
        <p:txBody>
          <a:bodyPr anchor="ctr" anchorCtr="0">
            <a:noAutofit/>
          </a:bodyPr>
          <a:lstStyle>
            <a:lvl1pPr marL="0" indent="0" algn="l">
              <a:lnSpc>
                <a:spcPts val="3900"/>
              </a:lnSpc>
              <a:spcBef>
                <a:spcPct val="0"/>
              </a:spcBef>
              <a:buNone/>
              <a:defRPr lang="en-US" sz="1600" b="1" i="0" spc="0" baseline="0" dirty="0" smtClean="0">
                <a:solidFill>
                  <a:schemeClr val="accent4">
                    <a:lumMod val="50000"/>
                  </a:schemeClr>
                </a:solidFill>
                <a:effectLst/>
                <a:latin typeface="Eras Medium ITC" panose="020B06020305040208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114300" indent="0">
              <a:buNone/>
              <a:defRPr lang="en-US" sz="1800" dirty="0" smtClean="0">
                <a:latin typeface="+mn-lt"/>
                <a:cs typeface="+mn-cs"/>
              </a:defRPr>
            </a:lvl2pPr>
            <a:lvl3pPr marL="571500" indent="0">
              <a:buNone/>
              <a:defRPr lang="en-US" dirty="0" smtClean="0">
                <a:latin typeface="+mn-lt"/>
                <a:cs typeface="+mn-cs"/>
              </a:defRPr>
            </a:lvl3pPr>
            <a:lvl4pPr marL="1198562" indent="0">
              <a:buNone/>
              <a:defRPr lang="en-US" dirty="0" smtClean="0"/>
            </a:lvl4pPr>
            <a:lvl5pPr marL="1600200" indent="0">
              <a:buNone/>
              <a:defRPr lang="en-US" dirty="0"/>
            </a:lvl5pPr>
          </a:lstStyle>
          <a:p>
            <a:pPr marL="0" lvl="0">
              <a:lnSpc>
                <a:spcPts val="3900"/>
              </a:lnSpc>
              <a:spcBef>
                <a:spcPct val="0"/>
              </a:spcBef>
            </a:pPr>
            <a:r>
              <a:rPr lang="en-US" dirty="0"/>
              <a:t>Briefing to MOVES Institute Open House</a:t>
            </a:r>
          </a:p>
        </p:txBody>
      </p:sp>
    </p:spTree>
    <p:extLst>
      <p:ext uri="{BB962C8B-B14F-4D97-AF65-F5344CB8AC3E}">
        <p14:creationId xmlns:p14="http://schemas.microsoft.com/office/powerpoint/2010/main" val="212742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443189" y="4520607"/>
            <a:ext cx="2539656" cy="207930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>
            <a:glow rad="101600">
              <a:srgbClr val="9DCAF6">
                <a:satMod val="175000"/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5946787" y="3428821"/>
            <a:ext cx="1060972" cy="1432186"/>
          </a:xfrm>
          <a:prstGeom prst="rect">
            <a:avLst/>
          </a:prstGeom>
          <a:gradFill flip="none" rotWithShape="1">
            <a:gsLst>
              <a:gs pos="0">
                <a:srgbClr val="1656A0">
                  <a:lumMod val="50000"/>
                  <a:alpha val="0"/>
                </a:srgbClr>
              </a:gs>
              <a:gs pos="73000">
                <a:sysClr val="window" lastClr="FFFFFF"/>
              </a:gs>
              <a:gs pos="27000">
                <a:sysClr val="window" lastClr="FFFFFF">
                  <a:alpha val="22000"/>
                </a:sys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5400" dist="254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986984" y="3418887"/>
            <a:ext cx="1023416" cy="1220847"/>
          </a:xfrm>
          <a:prstGeom prst="rect">
            <a:avLst/>
          </a:prstGeom>
          <a:gradFill>
            <a:gsLst>
              <a:gs pos="4000">
                <a:srgbClr val="1656A0">
                  <a:lumMod val="75000"/>
                  <a:alpha val="57000"/>
                </a:srgbClr>
              </a:gs>
              <a:gs pos="77000">
                <a:sysClr val="window" lastClr="FFFFFF">
                  <a:lumMod val="95000"/>
                </a:sysClr>
              </a:gs>
              <a:gs pos="31000">
                <a:srgbClr val="607A98">
                  <a:alpha val="41000"/>
                </a:srgbClr>
              </a:gs>
            </a:gsLst>
            <a:lin ang="0" scaled="1"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 algn="ctr">
              <a:lnSpc>
                <a:spcPts val="1200"/>
              </a:lnSpc>
              <a:defRPr sz="1200" b="1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400"/>
              </a:spcAft>
              <a:defRPr/>
            </a:pPr>
            <a:r>
              <a:rPr lang="en-US" kern="0" dirty="0">
                <a:effectLst>
                  <a:outerShdw blurRad="50800" dist="38100" dir="7800000" algn="ctr" rotWithShape="0">
                    <a:prstClr val="white"/>
                  </a:outerShdw>
                </a:effectLst>
                <a:latin typeface=" Arial"/>
              </a:rPr>
              <a:t>Focused Operational </a:t>
            </a:r>
            <a:r>
              <a:rPr lang="en-US" u="sng" kern="0" dirty="0">
                <a:effectLst>
                  <a:outerShdw blurRad="50800" dist="38100" dir="7800000" algn="ctr" rotWithShape="0">
                    <a:prstClr val="white"/>
                  </a:outerShdw>
                </a:effectLst>
                <a:latin typeface=" Arial"/>
              </a:rPr>
              <a:t>Validation</a:t>
            </a:r>
          </a:p>
          <a:p>
            <a:pPr marL="176213" indent="-120650" algn="l">
              <a:buFont typeface="Arial" panose="020B0604020202020204" pitchFamily="34" charset="0"/>
              <a:buChar char="•"/>
              <a:defRPr/>
            </a:pPr>
            <a:r>
              <a:rPr lang="en-US" sz="1100" i="1" kern="0" dirty="0">
                <a:latin typeface="Arial" panose="020B0604020202020204" pitchFamily="34" charset="0"/>
              </a:rPr>
              <a:t>Hardware</a:t>
            </a:r>
          </a:p>
          <a:p>
            <a:pPr marL="176213" indent="-120650" algn="l">
              <a:buFont typeface="Arial" panose="020B0604020202020204" pitchFamily="34" charset="0"/>
              <a:buChar char="•"/>
              <a:defRPr/>
            </a:pPr>
            <a:r>
              <a:rPr lang="en-US" sz="1100" i="1" kern="0" dirty="0">
                <a:latin typeface="Arial" panose="020B0604020202020204" pitchFamily="34" charset="0"/>
              </a:rPr>
              <a:t>Software </a:t>
            </a:r>
          </a:p>
          <a:p>
            <a:pPr marL="176213" indent="-120650" algn="l">
              <a:buFont typeface="Arial" panose="020B0604020202020204" pitchFamily="34" charset="0"/>
              <a:buChar char="•"/>
              <a:defRPr/>
            </a:pPr>
            <a:r>
              <a:rPr lang="en-US" sz="1100" i="1" kern="0" dirty="0">
                <a:latin typeface="Arial" panose="020B0604020202020204" pitchFamily="34" charset="0"/>
              </a:rPr>
              <a:t>Data                </a:t>
            </a:r>
          </a:p>
          <a:p>
            <a:pPr marL="176213" indent="-120650" algn="l">
              <a:defRPr/>
            </a:pPr>
            <a:r>
              <a:rPr lang="en-US" sz="1100" i="1" kern="0" dirty="0">
                <a:latin typeface="Arial" panose="020B0604020202020204" pitchFamily="34" charset="0"/>
              </a:rPr>
              <a:t>    Exchange</a:t>
            </a:r>
          </a:p>
        </p:txBody>
      </p:sp>
      <p:grpSp>
        <p:nvGrpSpPr>
          <p:cNvPr id="95" name="Group 94"/>
          <p:cNvGrpSpPr/>
          <p:nvPr/>
        </p:nvGrpSpPr>
        <p:grpSpPr>
          <a:xfrm>
            <a:off x="5919034" y="4263539"/>
            <a:ext cx="1678878" cy="1737855"/>
            <a:chOff x="2591654" y="1993201"/>
            <a:chExt cx="1431826" cy="3206606"/>
          </a:xfrm>
          <a:effectLst>
            <a:glow rad="76200">
              <a:sysClr val="window" lastClr="FFFFFF">
                <a:alpha val="40000"/>
              </a:sysClr>
            </a:glow>
          </a:effectLst>
        </p:grpSpPr>
        <p:sp>
          <p:nvSpPr>
            <p:cNvPr id="97" name="AutoShape 114"/>
            <p:cNvSpPr>
              <a:spLocks noChangeArrowheads="1"/>
            </p:cNvSpPr>
            <p:nvPr/>
          </p:nvSpPr>
          <p:spPr bwMode="auto">
            <a:xfrm rot="16200000" flipH="1">
              <a:off x="2300202" y="3160041"/>
              <a:ext cx="2890117" cy="556438"/>
            </a:xfrm>
            <a:prstGeom prst="leftArrow">
              <a:avLst>
                <a:gd name="adj1" fmla="val 61495"/>
                <a:gd name="adj2" fmla="val 57291"/>
              </a:avLst>
            </a:prstGeom>
            <a:gradFill flip="none" rotWithShape="1">
              <a:gsLst>
                <a:gs pos="21000">
                  <a:srgbClr val="555555"/>
                </a:gs>
                <a:gs pos="0">
                  <a:sysClr val="windowText" lastClr="000000">
                    <a:lumMod val="85000"/>
                    <a:lumOff val="15000"/>
                  </a:sysClr>
                </a:gs>
                <a:gs pos="100000">
                  <a:sysClr val="windowText" lastClr="000000">
                    <a:lumMod val="50000"/>
                    <a:lumOff val="50000"/>
                  </a:sysClr>
                </a:gs>
              </a:gsLst>
              <a:lin ang="0" scaled="1"/>
              <a:tileRect/>
            </a:gradFill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vert270"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00" kern="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96" name="AutoShape 114"/>
            <p:cNvSpPr>
              <a:spLocks noChangeArrowheads="1"/>
            </p:cNvSpPr>
            <p:nvPr/>
          </p:nvSpPr>
          <p:spPr bwMode="auto">
            <a:xfrm>
              <a:off x="2591654" y="4042522"/>
              <a:ext cx="1317428" cy="1157285"/>
            </a:xfrm>
            <a:prstGeom prst="leftArrow">
              <a:avLst>
                <a:gd name="adj1" fmla="val 61495"/>
                <a:gd name="adj2" fmla="val 57291"/>
              </a:avLst>
            </a:prstGeom>
            <a:gradFill flip="none" rotWithShape="1">
              <a:gsLst>
                <a:gs pos="0">
                  <a:sysClr val="windowText" lastClr="000000">
                    <a:lumMod val="85000"/>
                    <a:lumOff val="15000"/>
                  </a:sysClr>
                </a:gs>
                <a:gs pos="68000">
                  <a:srgbClr val="616161"/>
                </a:gs>
                <a:gs pos="100000">
                  <a:sysClr val="windowText" lastClr="000000">
                    <a:lumMod val="50000"/>
                    <a:lumOff val="50000"/>
                  </a:sysClr>
                </a:gs>
              </a:gsLst>
              <a:lin ang="0" scaled="1"/>
              <a:tileRect/>
            </a:gradFill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vert270"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00" kern="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2259592" y="3199914"/>
            <a:ext cx="1151849" cy="1438855"/>
          </a:xfrm>
          <a:prstGeom prst="rect">
            <a:avLst/>
          </a:prstGeom>
          <a:gradFill>
            <a:gsLst>
              <a:gs pos="4000">
                <a:srgbClr val="1656A0">
                  <a:lumMod val="75000"/>
                  <a:alpha val="57000"/>
                </a:srgbClr>
              </a:gs>
              <a:gs pos="77000">
                <a:sysClr val="window" lastClr="FFFFFF">
                  <a:lumMod val="95000"/>
                </a:sysClr>
              </a:gs>
              <a:gs pos="31000">
                <a:srgbClr val="607A98">
                  <a:alpha val="41000"/>
                </a:srgbClr>
              </a:gs>
            </a:gsLst>
            <a:lin ang="0" scaled="1"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57150" algn="ctr">
              <a:lnSpc>
                <a:spcPts val="1100"/>
              </a:lnSpc>
              <a:spcBef>
                <a:spcPts val="400"/>
              </a:spcBef>
              <a:spcAft>
                <a:spcPts val="400"/>
              </a:spcAft>
              <a:defRPr/>
            </a:pPr>
            <a:r>
              <a:rPr lang="en-US" sz="1200" b="1" kern="0" dirty="0">
                <a:solidFill>
                  <a:prstClr val="black"/>
                </a:solidFill>
                <a:effectLst>
                  <a:outerShdw blurRad="50800" dist="38100" dir="7800000" algn="ctr" rotWithShape="0">
                    <a:prstClr val="white"/>
                  </a:outerShdw>
                </a:effectLst>
                <a:latin typeface=" Arial"/>
                <a:cs typeface="Arial" panose="020B0604020202020204" pitchFamily="34" charset="0"/>
              </a:rPr>
              <a:t>Rapid Technical </a:t>
            </a:r>
            <a:r>
              <a:rPr lang="en-US" sz="1200" b="1" u="sng" kern="0" dirty="0">
                <a:solidFill>
                  <a:prstClr val="black"/>
                </a:solidFill>
                <a:effectLst>
                  <a:outerShdw blurRad="50800" dist="38100" dir="7800000" algn="ctr" rotWithShape="0">
                    <a:prstClr val="white"/>
                  </a:outerShdw>
                </a:effectLst>
                <a:latin typeface=" Arial"/>
                <a:cs typeface="Arial" panose="020B0604020202020204" pitchFamily="34" charset="0"/>
              </a:rPr>
              <a:t>Insertion</a:t>
            </a:r>
          </a:p>
          <a:p>
            <a:pPr marL="171450" indent="-114300">
              <a:lnSpc>
                <a:spcPts val="12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100" b="1" i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TRL6-TRL 9</a:t>
            </a:r>
          </a:p>
          <a:p>
            <a:pPr marL="171450" indent="-114300">
              <a:lnSpc>
                <a:spcPts val="12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100" b="1" i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</a:p>
          <a:p>
            <a:pPr marL="171450" indent="-114300">
              <a:lnSpc>
                <a:spcPts val="12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100" b="1" i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</a:p>
          <a:p>
            <a:pPr marL="171450" indent="-114300">
              <a:lnSpc>
                <a:spcPts val="1200"/>
              </a:lnSpc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280988" algn="l"/>
              </a:tabLst>
              <a:defRPr/>
            </a:pPr>
            <a:r>
              <a:rPr lang="en-US" sz="1100" b="1" i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	Exchange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879735"/>
            <a:ext cx="9144000" cy="274320"/>
          </a:xfrm>
        </p:spPr>
        <p:txBody>
          <a:bodyPr/>
          <a:lstStyle/>
          <a:p>
            <a:r>
              <a:rPr lang="en-US" dirty="0"/>
              <a:t>CABAIL Employment and Feedback Loops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318688" y="4262298"/>
            <a:ext cx="844362" cy="1615197"/>
            <a:chOff x="5750714" y="3722667"/>
            <a:chExt cx="1012667" cy="644545"/>
          </a:xfrm>
        </p:grpSpPr>
        <p:sp>
          <p:nvSpPr>
            <p:cNvPr id="5" name="AutoShape 114"/>
            <p:cNvSpPr>
              <a:spLocks noChangeArrowheads="1"/>
            </p:cNvSpPr>
            <p:nvPr/>
          </p:nvSpPr>
          <p:spPr bwMode="auto">
            <a:xfrm rot="16200000">
              <a:off x="5938354" y="3542186"/>
              <a:ext cx="644545" cy="1005508"/>
            </a:xfrm>
            <a:prstGeom prst="leftArrow">
              <a:avLst>
                <a:gd name="adj1" fmla="val 75222"/>
                <a:gd name="adj2" fmla="val 57291"/>
              </a:avLst>
            </a:prstGeom>
            <a:gradFill flip="none" rotWithShape="1">
              <a:gsLst>
                <a:gs pos="0">
                  <a:sysClr val="windowText" lastClr="000000">
                    <a:lumMod val="85000"/>
                    <a:lumOff val="15000"/>
                  </a:sysClr>
                </a:gs>
                <a:gs pos="68000">
                  <a:srgbClr val="616161"/>
                </a:gs>
                <a:gs pos="100000">
                  <a:sysClr val="windowText" lastClr="000000">
                    <a:lumMod val="50000"/>
                    <a:lumOff val="50000"/>
                    <a:alpha val="0"/>
                  </a:sysClr>
                </a:gs>
              </a:gsLst>
              <a:lin ang="0" scaled="1"/>
              <a:tileRect/>
            </a:gradFill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44450" h="44450" prst="angle"/>
            </a:sp3d>
          </p:spPr>
          <p:txBody>
            <a:bodyPr vert="vert270"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00" kern="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50714" y="3875609"/>
              <a:ext cx="957566" cy="257919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  <a:sp3d extrusionH="57150">
                <a:bevelT w="38100" h="38100" prst="angle"/>
              </a:sp3d>
            </a:bodyPr>
            <a:lstStyle>
              <a:defPPr>
                <a:defRPr lang="en-US"/>
              </a:defPPr>
              <a:lvl1pPr algn="ctr">
                <a:lnSpc>
                  <a:spcPct val="100000"/>
                </a:lnSpc>
                <a:defRPr sz="1200" i="1" kern="0" spc="-50">
                  <a:ln w="3175">
                    <a:noFill/>
                  </a:ln>
                  <a:solidFill>
                    <a:prstClr val="white"/>
                  </a:solidFill>
                  <a:effectLst>
                    <a:glow rad="12700">
                      <a:srgbClr val="FFA700">
                        <a:alpha val="80000"/>
                      </a:srgb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defRPr>
              </a:lvl1pPr>
            </a:lstStyle>
            <a:p>
              <a:r>
                <a:rPr lang="en-US" dirty="0"/>
                <a:t>Inform/ </a:t>
              </a:r>
            </a:p>
            <a:p>
              <a:r>
                <a:rPr lang="en-US" dirty="0"/>
                <a:t>Shape</a:t>
              </a:r>
            </a:p>
            <a:p>
              <a:r>
                <a:rPr lang="en-US" dirty="0"/>
                <a:t>FVL</a:t>
              </a: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3414711" y="2295485"/>
            <a:ext cx="2549119" cy="164214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>
            <a:glow rad="101600">
              <a:srgbClr val="9DCAF6">
                <a:satMod val="175000"/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13" name="AutoShape 114"/>
          <p:cNvSpPr>
            <a:spLocks noChangeArrowheads="1"/>
          </p:cNvSpPr>
          <p:nvPr/>
        </p:nvSpPr>
        <p:spPr bwMode="auto">
          <a:xfrm rot="16200000">
            <a:off x="4262398" y="1673883"/>
            <a:ext cx="525412" cy="1005508"/>
          </a:xfrm>
          <a:prstGeom prst="leftArrow">
            <a:avLst>
              <a:gd name="adj1" fmla="val 61495"/>
              <a:gd name="adj2" fmla="val 57291"/>
            </a:avLst>
          </a:prstGeom>
          <a:gradFill flip="none" rotWithShape="1">
            <a:gsLst>
              <a:gs pos="0">
                <a:sysClr val="windowText" lastClr="000000">
                  <a:lumMod val="85000"/>
                  <a:lumOff val="15000"/>
                </a:sysClr>
              </a:gs>
              <a:gs pos="68000">
                <a:srgbClr val="616161"/>
              </a:gs>
              <a:gs pos="100000">
                <a:sysClr val="windowText" lastClr="000000">
                  <a:lumMod val="50000"/>
                  <a:lumOff val="50000"/>
                  <a:alpha val="0"/>
                </a:sys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44450" h="44450" prst="angle"/>
          </a:sp3d>
        </p:spPr>
        <p:txBody>
          <a:bodyPr vert="vert270" wrap="none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" kern="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5151" y="2439343"/>
            <a:ext cx="2239670" cy="2945271"/>
          </a:xfrm>
          <a:prstGeom prst="roundRect">
            <a:avLst>
              <a:gd name="adj" fmla="val 9561"/>
            </a:avLst>
          </a:prstGeom>
          <a:solidFill>
            <a:schemeClr val="bg1">
              <a:lumMod val="7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>
            <a:glow rad="101600">
              <a:srgbClr val="9DCAF6">
                <a:satMod val="175000"/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640" y="2493294"/>
            <a:ext cx="642619" cy="7615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107672" y="4424718"/>
            <a:ext cx="2183400" cy="874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200"/>
              </a:lnSpc>
              <a:defRPr sz="1200" b="1" spc="-50">
                <a:ln w="3175"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1100"/>
              </a:lnSpc>
              <a:spcAft>
                <a:spcPts val="600"/>
              </a:spcAft>
            </a:pPr>
            <a:r>
              <a:rPr lang="en-US" sz="1100" spc="0" dirty="0">
                <a:solidFill>
                  <a:srgbClr val="000066"/>
                </a:solidFill>
                <a:effectLst/>
              </a:rPr>
              <a:t>Modular Open Systems Approach (MOSA) Architecture</a:t>
            </a:r>
          </a:p>
          <a:p>
            <a:pPr>
              <a:lnSpc>
                <a:spcPts val="1100"/>
              </a:lnSpc>
            </a:pPr>
            <a:r>
              <a:rPr lang="en-US" sz="1100" spc="0" dirty="0">
                <a:solidFill>
                  <a:srgbClr val="000066"/>
                </a:solidFill>
                <a:effectLst/>
              </a:rPr>
              <a:t>MOSA Transformation Office (TO)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116" y="5211883"/>
            <a:ext cx="426316" cy="4263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0032" y="2310384"/>
            <a:ext cx="374946" cy="4804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2601" y="2334330"/>
            <a:ext cx="434316" cy="4301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94" y="2312467"/>
            <a:ext cx="651355" cy="4457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3263" y="2354240"/>
            <a:ext cx="436223" cy="42287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2279" y="3005431"/>
            <a:ext cx="462872" cy="45838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898" y="2979864"/>
            <a:ext cx="451659" cy="48174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746314" y="2711722"/>
            <a:ext cx="1885913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000" b="1" dirty="0">
                <a:latin typeface="Arial Narrow" panose="020B0606020202030204" pitchFamily="34" charset="0"/>
              </a:rPr>
              <a:t>Virtual Aircraft SILs / Constructive Simulation / Live Networks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7057" y="5453440"/>
            <a:ext cx="1603127" cy="1092607"/>
          </a:xfrm>
          <a:prstGeom prst="rect">
            <a:avLst/>
          </a:prstGeom>
          <a:gradFill>
            <a:gsLst>
              <a:gs pos="4000">
                <a:srgbClr val="1656A0">
                  <a:lumMod val="75000"/>
                  <a:alpha val="57000"/>
                </a:srgbClr>
              </a:gs>
              <a:gs pos="77000">
                <a:sysClr val="window" lastClr="FFFFFF">
                  <a:lumMod val="95000"/>
                </a:sysClr>
              </a:gs>
              <a:gs pos="31000">
                <a:srgbClr val="607A98">
                  <a:alpha val="41000"/>
                </a:srgbClr>
              </a:gs>
            </a:gsLst>
            <a:lin ang="0" scaled="1"/>
          </a:gradFill>
          <a:ln>
            <a:solidFill>
              <a:srgbClr val="000066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200"/>
              </a:lnSpc>
              <a:defRPr sz="1200" b="1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1100"/>
              </a:lnSpc>
              <a:defRPr/>
            </a:pPr>
            <a:r>
              <a:rPr lang="en-US" kern="0" dirty="0">
                <a:effectLst>
                  <a:outerShdw blurRad="50800" dist="38100" dir="7800000" algn="ctr" rotWithShape="0">
                    <a:prstClr val="white"/>
                  </a:outerShdw>
                </a:effectLst>
                <a:latin typeface=" Arial"/>
              </a:rPr>
              <a:t>Common/Standard</a:t>
            </a:r>
          </a:p>
          <a:p>
            <a:pPr>
              <a:lnSpc>
                <a:spcPts val="1100"/>
              </a:lnSpc>
              <a:spcAft>
                <a:spcPts val="400"/>
              </a:spcAft>
              <a:defRPr/>
            </a:pPr>
            <a:r>
              <a:rPr lang="en-US" u="sng" kern="0" dirty="0">
                <a:effectLst>
                  <a:outerShdw blurRad="50800" dist="38100" dir="7800000" algn="ctr" rotWithShape="0">
                    <a:prstClr val="white"/>
                  </a:outerShdw>
                </a:effectLst>
                <a:latin typeface=" Arial"/>
              </a:rPr>
              <a:t>Interfaces</a:t>
            </a:r>
          </a:p>
          <a:p>
            <a:pPr marL="171450" indent="-171450" algn="l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sz="1100" i="1" kern="0" dirty="0">
                <a:latin typeface="Arial" panose="020B0604020202020204" pitchFamily="34" charset="0"/>
              </a:rPr>
              <a:t>Hardware</a:t>
            </a:r>
          </a:p>
          <a:p>
            <a:pPr marL="171450" indent="-171450" algn="l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sz="1100" i="1" kern="0" dirty="0">
                <a:latin typeface="Arial" panose="020B0604020202020204" pitchFamily="34" charset="0"/>
              </a:rPr>
              <a:t>Software</a:t>
            </a:r>
          </a:p>
          <a:p>
            <a:pPr marL="171450" indent="-171450" algn="l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sz="1100" i="1" kern="0" dirty="0">
                <a:latin typeface="Arial" panose="020B0604020202020204" pitchFamily="34" charset="0"/>
              </a:rPr>
              <a:t>ICDs</a:t>
            </a:r>
          </a:p>
          <a:p>
            <a:pPr marL="171450" indent="-171450" algn="l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sz="1100" i="1" kern="0" dirty="0">
                <a:latin typeface="Arial" panose="020B0604020202020204" pitchFamily="34" charset="0"/>
              </a:rPr>
              <a:t>Data Formats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9999" y="2980574"/>
            <a:ext cx="627270" cy="46818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36030" y="1356105"/>
            <a:ext cx="3062388" cy="707886"/>
          </a:xfrm>
          <a:prstGeom prst="rect">
            <a:avLst/>
          </a:prstGeom>
          <a:gradFill>
            <a:gsLst>
              <a:gs pos="4000">
                <a:srgbClr val="1656A0">
                  <a:lumMod val="75000"/>
                  <a:alpha val="57000"/>
                </a:srgbClr>
              </a:gs>
              <a:gs pos="77000">
                <a:sysClr val="window" lastClr="FFFFFF">
                  <a:lumMod val="95000"/>
                </a:sysClr>
              </a:gs>
              <a:gs pos="31000">
                <a:srgbClr val="607A98">
                  <a:alpha val="41000"/>
                </a:srgbClr>
              </a:gs>
            </a:gsLst>
            <a:lin ang="0" scaled="1"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200"/>
              </a:lnSpc>
              <a:defRPr sz="1100" b="1" kern="0">
                <a:solidFill>
                  <a:prstClr val="black"/>
                </a:solidFill>
                <a:effectLst>
                  <a:outerShdw blurRad="50800" dist="38100" dir="7800000" algn="ctr" rotWithShape="0">
                    <a:prstClr val="white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>
                <a:latin typeface=" Arial"/>
              </a:rPr>
              <a:t>Development of Aviation as a “Force”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>
                <a:latin typeface=" Arial"/>
              </a:rPr>
              <a:t>Multi-faceted Risk-Reduction Process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>
                <a:latin typeface=" Arial"/>
              </a:rPr>
              <a:t>Expedite Capabilities to the Force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>
                <a:latin typeface=" Arial"/>
              </a:rPr>
              <a:t>Inform/Shape FVL Capabilities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81218" y="2588546"/>
            <a:ext cx="596649" cy="707042"/>
            <a:chOff x="401384" y="2575369"/>
            <a:chExt cx="642619" cy="761518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1384" y="2575369"/>
              <a:ext cx="642619" cy="76151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8" name="TextBox 37"/>
            <p:cNvSpPr txBox="1"/>
            <p:nvPr/>
          </p:nvSpPr>
          <p:spPr>
            <a:xfrm rot="17967033">
              <a:off x="344591" y="2839048"/>
              <a:ext cx="574572" cy="27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800" b="1" dirty="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Policy</a:t>
              </a:r>
              <a:endParaRPr lang="en-US" sz="7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75787" y="2588546"/>
            <a:ext cx="596649" cy="707042"/>
            <a:chOff x="1066800" y="2575369"/>
            <a:chExt cx="642619" cy="761518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800" y="2575369"/>
              <a:ext cx="642619" cy="76151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1" name="TextBox 40"/>
            <p:cNvSpPr txBox="1"/>
            <p:nvPr/>
          </p:nvSpPr>
          <p:spPr>
            <a:xfrm rot="17697986">
              <a:off x="941526" y="2802970"/>
              <a:ext cx="696195" cy="27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800" b="1" dirty="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Strategy</a:t>
              </a:r>
              <a:endParaRPr lang="en-US" sz="7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652076" y="2511957"/>
            <a:ext cx="596649" cy="826503"/>
            <a:chOff x="1752600" y="2536878"/>
            <a:chExt cx="642619" cy="89018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2600" y="2575369"/>
              <a:ext cx="642619" cy="76151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4" name="TextBox 43"/>
            <p:cNvSpPr txBox="1"/>
            <p:nvPr/>
          </p:nvSpPr>
          <p:spPr>
            <a:xfrm rot="17697986">
              <a:off x="1593216" y="2863394"/>
              <a:ext cx="890183" cy="23715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ts val="800"/>
                </a:lnSpc>
              </a:pPr>
              <a:r>
                <a:rPr lang="en-US" sz="800" b="1" dirty="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Implementation Plans</a:t>
              </a:r>
              <a:endParaRPr lang="en-US" sz="7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AutoShape 114"/>
          <p:cNvSpPr>
            <a:spLocks noChangeArrowheads="1"/>
          </p:cNvSpPr>
          <p:nvPr/>
        </p:nvSpPr>
        <p:spPr bwMode="auto">
          <a:xfrm flipH="1">
            <a:off x="479921" y="2618265"/>
            <a:ext cx="492915" cy="309527"/>
          </a:xfrm>
          <a:prstGeom prst="leftArrow">
            <a:avLst>
              <a:gd name="adj1" fmla="val 61495"/>
              <a:gd name="adj2" fmla="val 57291"/>
            </a:avLst>
          </a:prstGeom>
          <a:gradFill flip="none" rotWithShape="1">
            <a:gsLst>
              <a:gs pos="0">
                <a:srgbClr val="F8A208"/>
              </a:gs>
              <a:gs pos="45000">
                <a:srgbClr val="F8A208"/>
              </a:gs>
              <a:gs pos="100000">
                <a:sysClr val="window" lastClr="FFFFFF">
                  <a:lumMod val="95000"/>
                  <a:alpha val="4000"/>
                </a:sys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44450" h="44450"/>
          </a:sp3d>
        </p:spPr>
        <p:txBody>
          <a:bodyPr vert="vert270" wrap="none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" kern="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46" name="AutoShape 114"/>
          <p:cNvSpPr>
            <a:spLocks noChangeArrowheads="1"/>
          </p:cNvSpPr>
          <p:nvPr/>
        </p:nvSpPr>
        <p:spPr bwMode="auto">
          <a:xfrm flipH="1">
            <a:off x="1137728" y="2618265"/>
            <a:ext cx="492915" cy="309527"/>
          </a:xfrm>
          <a:prstGeom prst="leftArrow">
            <a:avLst>
              <a:gd name="adj1" fmla="val 61495"/>
              <a:gd name="adj2" fmla="val 57291"/>
            </a:avLst>
          </a:prstGeom>
          <a:gradFill flip="none" rotWithShape="1">
            <a:gsLst>
              <a:gs pos="0">
                <a:srgbClr val="F8A208"/>
              </a:gs>
              <a:gs pos="45000">
                <a:srgbClr val="F8A208"/>
              </a:gs>
              <a:gs pos="100000">
                <a:sysClr val="window" lastClr="FFFFFF">
                  <a:lumMod val="95000"/>
                  <a:alpha val="4000"/>
                </a:sys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44450" h="44450"/>
          </a:sp3d>
        </p:spPr>
        <p:txBody>
          <a:bodyPr vert="vert270" wrap="none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" kern="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18" y="3521987"/>
            <a:ext cx="596649" cy="7070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48" name="Group 47"/>
          <p:cNvGrpSpPr/>
          <p:nvPr/>
        </p:nvGrpSpPr>
        <p:grpSpPr>
          <a:xfrm>
            <a:off x="286571" y="3598188"/>
            <a:ext cx="873846" cy="839697"/>
            <a:chOff x="426289" y="3889820"/>
            <a:chExt cx="941172" cy="904394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289" y="3889820"/>
              <a:ext cx="642619" cy="76151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3557" y="3961260"/>
              <a:ext cx="642619" cy="76151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51" name="Group 50"/>
            <p:cNvGrpSpPr/>
            <p:nvPr/>
          </p:nvGrpSpPr>
          <p:grpSpPr>
            <a:xfrm>
              <a:off x="724842" y="4029687"/>
              <a:ext cx="642619" cy="764527"/>
              <a:chOff x="448616" y="2572360"/>
              <a:chExt cx="642619" cy="764527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8616" y="2575369"/>
                <a:ext cx="642619" cy="761518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3" name="TextBox 52"/>
              <p:cNvSpPr txBox="1"/>
              <p:nvPr/>
            </p:nvSpPr>
            <p:spPr>
              <a:xfrm rot="17967033">
                <a:off x="311314" y="2781151"/>
                <a:ext cx="738021" cy="3204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800"/>
                  </a:lnSpc>
                </a:pPr>
                <a:r>
                  <a:rPr lang="en-US" sz="800" b="1" dirty="0">
                    <a:solidFill>
                      <a:prstClr val="black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Reference Architecture</a:t>
                </a:r>
                <a:endParaRPr lang="en-US" sz="700" dirty="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090" y="3598188"/>
            <a:ext cx="596648" cy="7070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697" y="3664517"/>
            <a:ext cx="596648" cy="7070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7" name="Group 56"/>
          <p:cNvGrpSpPr/>
          <p:nvPr/>
        </p:nvGrpSpPr>
        <p:grpSpPr>
          <a:xfrm>
            <a:off x="1629305" y="3710362"/>
            <a:ext cx="596648" cy="727523"/>
            <a:chOff x="553784" y="2553310"/>
            <a:chExt cx="642619" cy="783577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784" y="2575369"/>
              <a:ext cx="642619" cy="76151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9" name="TextBox 58"/>
            <p:cNvSpPr txBox="1"/>
            <p:nvPr/>
          </p:nvSpPr>
          <p:spPr>
            <a:xfrm rot="17967033">
              <a:off x="436997" y="2762101"/>
              <a:ext cx="738021" cy="320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800"/>
                </a:lnSpc>
              </a:pPr>
              <a:r>
                <a:rPr lang="en-US" sz="800" b="1" dirty="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Reference Architecture</a:t>
              </a:r>
              <a:endParaRPr lang="en-US" sz="7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0" name="AutoShape 114"/>
          <p:cNvSpPr>
            <a:spLocks noChangeArrowheads="1"/>
          </p:cNvSpPr>
          <p:nvPr/>
        </p:nvSpPr>
        <p:spPr bwMode="auto">
          <a:xfrm flipH="1">
            <a:off x="842450" y="3861268"/>
            <a:ext cx="734020" cy="309527"/>
          </a:xfrm>
          <a:prstGeom prst="leftArrow">
            <a:avLst>
              <a:gd name="adj1" fmla="val 61495"/>
              <a:gd name="adj2" fmla="val 57291"/>
            </a:avLst>
          </a:prstGeom>
          <a:gradFill flip="none" rotWithShape="1">
            <a:gsLst>
              <a:gs pos="0">
                <a:srgbClr val="F8A208"/>
              </a:gs>
              <a:gs pos="45000">
                <a:srgbClr val="F8A208"/>
              </a:gs>
              <a:gs pos="100000">
                <a:sysClr val="window" lastClr="FFFFFF">
                  <a:lumMod val="95000"/>
                  <a:alpha val="4000"/>
                </a:sys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44450" h="44450"/>
          </a:sp3d>
        </p:spPr>
        <p:txBody>
          <a:bodyPr vert="vert270" wrap="none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" kern="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61" name="AutoShape 114"/>
          <p:cNvSpPr>
            <a:spLocks noChangeArrowheads="1"/>
          </p:cNvSpPr>
          <p:nvPr/>
        </p:nvSpPr>
        <p:spPr bwMode="auto">
          <a:xfrm rot="5400000" flipH="1">
            <a:off x="1611353" y="3347167"/>
            <a:ext cx="519566" cy="309527"/>
          </a:xfrm>
          <a:prstGeom prst="leftArrow">
            <a:avLst>
              <a:gd name="adj1" fmla="val 61495"/>
              <a:gd name="adj2" fmla="val 57291"/>
            </a:avLst>
          </a:prstGeom>
          <a:gradFill flip="none" rotWithShape="1">
            <a:gsLst>
              <a:gs pos="0">
                <a:srgbClr val="F8A208"/>
              </a:gs>
              <a:gs pos="45000">
                <a:srgbClr val="F8A208"/>
              </a:gs>
              <a:gs pos="100000">
                <a:sysClr val="window" lastClr="FFFFFF">
                  <a:lumMod val="95000"/>
                  <a:alpha val="4000"/>
                </a:sys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44450" h="44450"/>
          </a:sp3d>
        </p:spPr>
        <p:txBody>
          <a:bodyPr vert="vert270" wrap="none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" kern="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62" name="AutoShape 114"/>
          <p:cNvSpPr>
            <a:spLocks noChangeArrowheads="1"/>
          </p:cNvSpPr>
          <p:nvPr/>
        </p:nvSpPr>
        <p:spPr bwMode="auto">
          <a:xfrm rot="5400000" flipH="1">
            <a:off x="732666" y="3347167"/>
            <a:ext cx="519566" cy="309527"/>
          </a:xfrm>
          <a:prstGeom prst="leftArrow">
            <a:avLst>
              <a:gd name="adj1" fmla="val 61495"/>
              <a:gd name="adj2" fmla="val 57291"/>
            </a:avLst>
          </a:prstGeom>
          <a:gradFill flip="none" rotWithShape="1">
            <a:gsLst>
              <a:gs pos="0">
                <a:srgbClr val="F8A208"/>
              </a:gs>
              <a:gs pos="45000">
                <a:srgbClr val="F8A208"/>
              </a:gs>
              <a:gs pos="100000">
                <a:sysClr val="window" lastClr="FFFFFF">
                  <a:lumMod val="95000"/>
                  <a:alpha val="4000"/>
                </a:sys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44450" h="44450"/>
          </a:sp3d>
        </p:spPr>
        <p:txBody>
          <a:bodyPr vert="vert270" wrap="none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" kern="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63" name="AutoShape 114"/>
          <p:cNvSpPr>
            <a:spLocks noChangeArrowheads="1"/>
          </p:cNvSpPr>
          <p:nvPr/>
        </p:nvSpPr>
        <p:spPr bwMode="auto">
          <a:xfrm rot="5400000" flipH="1">
            <a:off x="179639" y="3347167"/>
            <a:ext cx="519566" cy="309527"/>
          </a:xfrm>
          <a:prstGeom prst="leftArrow">
            <a:avLst>
              <a:gd name="adj1" fmla="val 61495"/>
              <a:gd name="adj2" fmla="val 57291"/>
            </a:avLst>
          </a:prstGeom>
          <a:gradFill flip="none" rotWithShape="1">
            <a:gsLst>
              <a:gs pos="0">
                <a:srgbClr val="F8A208"/>
              </a:gs>
              <a:gs pos="45000">
                <a:srgbClr val="F8A208"/>
              </a:gs>
              <a:gs pos="100000">
                <a:sysClr val="window" lastClr="FFFFFF">
                  <a:lumMod val="95000"/>
                  <a:alpha val="4000"/>
                </a:sys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44450" h="44450"/>
          </a:sp3d>
        </p:spPr>
        <p:txBody>
          <a:bodyPr vert="vert270" wrap="none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" kern="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grpSp>
        <p:nvGrpSpPr>
          <p:cNvPr id="110" name="Group 109"/>
          <p:cNvGrpSpPr/>
          <p:nvPr/>
        </p:nvGrpSpPr>
        <p:grpSpPr>
          <a:xfrm>
            <a:off x="1806946" y="2491079"/>
            <a:ext cx="1990726" cy="727492"/>
            <a:chOff x="1806946" y="2491079"/>
            <a:chExt cx="1990726" cy="727492"/>
          </a:xfrm>
        </p:grpSpPr>
        <p:sp>
          <p:nvSpPr>
            <p:cNvPr id="64" name="AutoShape 114"/>
            <p:cNvSpPr>
              <a:spLocks noChangeArrowheads="1"/>
            </p:cNvSpPr>
            <p:nvPr/>
          </p:nvSpPr>
          <p:spPr bwMode="auto">
            <a:xfrm flipH="1">
              <a:off x="2537613" y="2491079"/>
              <a:ext cx="890647" cy="720934"/>
            </a:xfrm>
            <a:prstGeom prst="leftArrow">
              <a:avLst>
                <a:gd name="adj1" fmla="val 61495"/>
                <a:gd name="adj2" fmla="val 57291"/>
              </a:avLst>
            </a:prstGeom>
            <a:gradFill flip="none" rotWithShape="1">
              <a:gsLst>
                <a:gs pos="52700">
                  <a:srgbClr val="555555"/>
                </a:gs>
                <a:gs pos="0">
                  <a:sysClr val="windowText" lastClr="000000">
                    <a:lumMod val="85000"/>
                    <a:lumOff val="15000"/>
                  </a:sysClr>
                </a:gs>
                <a:gs pos="100000">
                  <a:sysClr val="windowText" lastClr="000000">
                    <a:lumMod val="50000"/>
                    <a:lumOff val="50000"/>
                  </a:sysClr>
                </a:gs>
              </a:gsLst>
              <a:lin ang="0" scaled="1"/>
              <a:tileRect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44450" h="44450"/>
            </a:sp3d>
          </p:spPr>
          <p:txBody>
            <a:bodyPr vert="vert270"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00" kern="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65" name="AutoShape 114"/>
            <p:cNvSpPr>
              <a:spLocks noChangeArrowheads="1"/>
            </p:cNvSpPr>
            <p:nvPr/>
          </p:nvSpPr>
          <p:spPr bwMode="auto">
            <a:xfrm>
              <a:off x="2213268" y="2497637"/>
              <a:ext cx="860125" cy="720934"/>
            </a:xfrm>
            <a:prstGeom prst="leftArrow">
              <a:avLst>
                <a:gd name="adj1" fmla="val 61495"/>
                <a:gd name="adj2" fmla="val 57291"/>
              </a:avLst>
            </a:prstGeom>
            <a:gradFill flip="none" rotWithShape="1">
              <a:gsLst>
                <a:gs pos="0">
                  <a:sysClr val="windowText" lastClr="000000">
                    <a:lumMod val="85000"/>
                    <a:lumOff val="15000"/>
                  </a:sysClr>
                </a:gs>
                <a:gs pos="68000">
                  <a:srgbClr val="616161"/>
                </a:gs>
                <a:gs pos="100000">
                  <a:sysClr val="windowText" lastClr="000000">
                    <a:lumMod val="50000"/>
                    <a:lumOff val="50000"/>
                    <a:alpha val="0"/>
                  </a:sysClr>
                </a:gs>
              </a:gsLst>
              <a:lin ang="0" scaled="1"/>
              <a:tileRect/>
            </a:gradFill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44450" h="44450"/>
            </a:sp3d>
          </p:spPr>
          <p:txBody>
            <a:bodyPr vert="vert270"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00" kern="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06946" y="2672732"/>
              <a:ext cx="1990726" cy="40216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  <a:sp3d extrusionH="57150">
                <a:bevelT w="38100" h="38100" prst="angle"/>
              </a:sp3d>
            </a:bodyPr>
            <a:lstStyle>
              <a:defPPr>
                <a:defRPr lang="en-US"/>
              </a:defPPr>
              <a:lvl1pPr algn="ctr">
                <a:lnSpc>
                  <a:spcPts val="1200"/>
                </a:lnSpc>
                <a:defRPr sz="1600" i="1" kern="0" spc="-50">
                  <a:ln w="3175">
                    <a:noFill/>
                  </a:ln>
                  <a:solidFill>
                    <a:prstClr val="white"/>
                  </a:solidFill>
                  <a:effectLst>
                    <a:glow rad="76200">
                      <a:srgbClr val="FFA700">
                        <a:alpha val="80000"/>
                      </a:srgb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defRPr>
              </a:lvl1pPr>
            </a:lstStyle>
            <a:p>
              <a:r>
                <a:rPr lang="en-US" sz="1200" dirty="0">
                  <a:effectLst>
                    <a:glow rad="12700">
                      <a:srgbClr val="FFA700">
                        <a:alpha val="80000"/>
                      </a:srgb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Input / </a:t>
              </a:r>
            </a:p>
            <a:p>
              <a:r>
                <a:rPr lang="en-US" sz="1200" dirty="0">
                  <a:effectLst>
                    <a:glow rad="12700">
                      <a:srgbClr val="FFA700">
                        <a:alpha val="80000"/>
                      </a:srgb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Feedback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3410047" y="6035585"/>
            <a:ext cx="26193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000" b="1" dirty="0">
                <a:ln w="3175">
                  <a:noFill/>
                </a:ln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CFTs, PEOs/PMs (Aviation, C3T, </a:t>
            </a:r>
          </a:p>
          <a:p>
            <a:pPr algn="ctr">
              <a:lnSpc>
                <a:spcPts val="1000"/>
              </a:lnSpc>
            </a:pPr>
            <a:r>
              <a:rPr lang="en-US" sz="1000" b="1" dirty="0">
                <a:ln w="3175">
                  <a:noFill/>
                </a:ln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I&amp;EWS, Soldier, SOCOM, M&amp;S,GCS, CS&amp;CSS, EIS, USAMDA)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4079" y="5740064"/>
            <a:ext cx="784955" cy="268312"/>
          </a:xfrm>
          <a:prstGeom prst="rect">
            <a:avLst/>
          </a:prstGeom>
          <a:ln>
            <a:solidFill>
              <a:sysClr val="window" lastClr="FFFFFF"/>
            </a:solidFill>
          </a:ln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8341" y="5739229"/>
            <a:ext cx="799508" cy="267307"/>
          </a:xfrm>
          <a:prstGeom prst="rect">
            <a:avLst/>
          </a:prstGeom>
          <a:ln>
            <a:solidFill>
              <a:sysClr val="window" lastClr="FFFFFF"/>
            </a:solidFill>
          </a:ln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988" y="5621458"/>
            <a:ext cx="499376" cy="499376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8224" y="5184360"/>
            <a:ext cx="459438" cy="459438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580" y="5221408"/>
            <a:ext cx="339568" cy="44144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2477" y="4668962"/>
            <a:ext cx="568763" cy="455432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7320" y="5230134"/>
            <a:ext cx="342707" cy="406676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118" y="4808226"/>
            <a:ext cx="1095375" cy="289782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8401" y="5173474"/>
            <a:ext cx="485582" cy="485582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3428737" y="3424343"/>
            <a:ext cx="2409543" cy="477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100" b="1" dirty="0">
                <a:ln w="3175">
                  <a:noFill/>
                </a:ln>
                <a:solidFill>
                  <a:srgbClr val="000066"/>
                </a:solidFill>
                <a:latin typeface=" Arial" panose="02020603050405020304"/>
                <a:cs typeface="Arial" panose="020B0604020202020204" pitchFamily="34" charset="0"/>
              </a:rPr>
              <a:t>Combat</a:t>
            </a:r>
            <a:r>
              <a:rPr lang="en-US" sz="900" b="1" dirty="0">
                <a:ln w="3175">
                  <a:noFill/>
                </a:ln>
                <a:solidFill>
                  <a:srgbClr val="000066"/>
                </a:solidFill>
                <a:latin typeface=" Arial" panose="02020603050405020304"/>
                <a:cs typeface="Arial" panose="020B0604020202020204" pitchFamily="34" charset="0"/>
              </a:rPr>
              <a:t> </a:t>
            </a:r>
            <a:r>
              <a:rPr lang="en-US" sz="1100" b="1" dirty="0">
                <a:ln w="3175">
                  <a:noFill/>
                </a:ln>
                <a:solidFill>
                  <a:srgbClr val="000066"/>
                </a:solidFill>
                <a:latin typeface=" Arial" panose="02020603050405020304"/>
                <a:cs typeface="Arial" panose="020B0604020202020204" pitchFamily="34" charset="0"/>
              </a:rPr>
              <a:t>Aviation</a:t>
            </a:r>
            <a:r>
              <a:rPr lang="en-US" sz="900" b="1" dirty="0">
                <a:ln w="3175">
                  <a:noFill/>
                </a:ln>
                <a:solidFill>
                  <a:srgbClr val="000066"/>
                </a:solidFill>
                <a:latin typeface=" Arial" panose="02020603050405020304"/>
                <a:cs typeface="Arial" panose="020B0604020202020204" pitchFamily="34" charset="0"/>
              </a:rPr>
              <a:t> </a:t>
            </a:r>
            <a:r>
              <a:rPr lang="en-US" sz="1100" b="1" dirty="0">
                <a:ln w="3175">
                  <a:noFill/>
                </a:ln>
                <a:solidFill>
                  <a:srgbClr val="000066"/>
                </a:solidFill>
                <a:latin typeface=" Arial" panose="02020603050405020304"/>
                <a:cs typeface="Arial" panose="020B0604020202020204" pitchFamily="34" charset="0"/>
              </a:rPr>
              <a:t>Brigade</a:t>
            </a:r>
            <a:r>
              <a:rPr lang="en-US" sz="900" b="1" dirty="0">
                <a:ln w="3175">
                  <a:noFill/>
                </a:ln>
                <a:solidFill>
                  <a:srgbClr val="000066"/>
                </a:solidFill>
                <a:latin typeface=" Arial" panose="02020603050405020304"/>
                <a:cs typeface="Arial" panose="020B0604020202020204" pitchFamily="34" charset="0"/>
              </a:rPr>
              <a:t> </a:t>
            </a:r>
            <a:r>
              <a:rPr lang="en-US" sz="1100" b="1" dirty="0">
                <a:ln w="3175">
                  <a:noFill/>
                </a:ln>
                <a:solidFill>
                  <a:srgbClr val="000066"/>
                </a:solidFill>
                <a:latin typeface=" Arial" panose="02020603050405020304"/>
                <a:cs typeface="Arial" panose="020B0604020202020204" pitchFamily="34" charset="0"/>
              </a:rPr>
              <a:t>Architecture Integration Lab (CABAIL)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751415" y="5583203"/>
            <a:ext cx="1990726" cy="25507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  <a:sp3d extrusionH="57150">
              <a:bevelT w="38100" h="38100" prst="angle"/>
            </a:sp3d>
          </a:bodyPr>
          <a:lstStyle>
            <a:defPPr>
              <a:defRPr lang="en-US"/>
            </a:defPPr>
            <a:lvl1pPr algn="ctr">
              <a:lnSpc>
                <a:spcPts val="1200"/>
              </a:lnSpc>
              <a:defRPr sz="1600" i="1" kern="0" spc="-50">
                <a:ln w="3175">
                  <a:noFill/>
                </a:ln>
                <a:solidFill>
                  <a:prstClr val="white"/>
                </a:solidFill>
                <a:effectLst>
                  <a:glow rad="76200">
                    <a:srgbClr val="FFA700">
                      <a:alpha val="8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r>
              <a:rPr lang="en-US" sz="1200" dirty="0">
                <a:effectLst>
                  <a:glow rad="12700">
                    <a:srgbClr val="FFA700">
                      <a:alpha val="8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Input / Feedback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4110088" y="2041993"/>
            <a:ext cx="780755" cy="2769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  <a:sp3d extrusionH="57150">
              <a:bevelT w="38100" h="38100" prst="angle"/>
            </a:sp3d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1200" i="1" kern="0" spc="-50">
                <a:ln w="3175">
                  <a:noFill/>
                </a:ln>
                <a:solidFill>
                  <a:prstClr val="white"/>
                </a:solidFill>
                <a:effectLst>
                  <a:glow rad="12700">
                    <a:srgbClr val="FFA700">
                      <a:alpha val="8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Input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408120" y="5890995"/>
            <a:ext cx="683442" cy="553998"/>
          </a:xfrm>
          <a:prstGeom prst="rect">
            <a:avLst/>
          </a:prstGeom>
          <a:gradFill>
            <a:gsLst>
              <a:gs pos="4000">
                <a:srgbClr val="1656A0">
                  <a:lumMod val="75000"/>
                  <a:alpha val="57000"/>
                </a:srgbClr>
              </a:gs>
              <a:gs pos="77000">
                <a:sysClr val="window" lastClr="FFFFFF">
                  <a:lumMod val="95000"/>
                </a:sysClr>
              </a:gs>
              <a:gs pos="31000">
                <a:srgbClr val="607A98">
                  <a:alpha val="41000"/>
                </a:srgbClr>
              </a:gs>
            </a:gsLst>
            <a:lin ang="0" scaled="1"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 algn="ctr">
              <a:lnSpc>
                <a:spcPts val="1200"/>
              </a:lnSpc>
              <a:spcAft>
                <a:spcPts val="400"/>
              </a:spcAft>
              <a:defRPr sz="1000" b="1" kern="0">
                <a:solidFill>
                  <a:prstClr val="black"/>
                </a:solidFill>
                <a:effectLst>
                  <a:outerShdw blurRad="50800" dist="38100" dir="7800000" algn="ctr" rotWithShape="0">
                    <a:prstClr val="white"/>
                  </a:outerShdw>
                </a:effectLst>
                <a:latin typeface=" Arial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Influence FVL</a:t>
            </a:r>
            <a:br>
              <a:rPr lang="en-US" dirty="0"/>
            </a:br>
            <a:r>
              <a:rPr lang="en-US" dirty="0"/>
              <a:t>Capability</a:t>
            </a:r>
          </a:p>
        </p:txBody>
      </p:sp>
      <p:pic>
        <p:nvPicPr>
          <p:cNvPr id="106" name="Picture 105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778" y="4574860"/>
            <a:ext cx="655881" cy="655881"/>
          </a:xfrm>
          <a:prstGeom prst="rect">
            <a:avLst/>
          </a:prstGeom>
        </p:spPr>
      </p:pic>
      <p:grpSp>
        <p:nvGrpSpPr>
          <p:cNvPr id="111" name="Group 110"/>
          <p:cNvGrpSpPr/>
          <p:nvPr/>
        </p:nvGrpSpPr>
        <p:grpSpPr>
          <a:xfrm>
            <a:off x="1807423" y="4624097"/>
            <a:ext cx="1990726" cy="727492"/>
            <a:chOff x="1806946" y="2491079"/>
            <a:chExt cx="1990726" cy="727492"/>
          </a:xfrm>
        </p:grpSpPr>
        <p:sp>
          <p:nvSpPr>
            <p:cNvPr id="112" name="AutoShape 114"/>
            <p:cNvSpPr>
              <a:spLocks noChangeArrowheads="1"/>
            </p:cNvSpPr>
            <p:nvPr/>
          </p:nvSpPr>
          <p:spPr bwMode="auto">
            <a:xfrm flipH="1">
              <a:off x="2537613" y="2491079"/>
              <a:ext cx="890647" cy="720934"/>
            </a:xfrm>
            <a:prstGeom prst="leftArrow">
              <a:avLst>
                <a:gd name="adj1" fmla="val 61495"/>
                <a:gd name="adj2" fmla="val 57291"/>
              </a:avLst>
            </a:prstGeom>
            <a:gradFill flip="none" rotWithShape="1">
              <a:gsLst>
                <a:gs pos="52700">
                  <a:srgbClr val="555555"/>
                </a:gs>
                <a:gs pos="0">
                  <a:sysClr val="windowText" lastClr="000000">
                    <a:lumMod val="85000"/>
                    <a:lumOff val="15000"/>
                  </a:sysClr>
                </a:gs>
                <a:gs pos="100000">
                  <a:sysClr val="windowText" lastClr="000000">
                    <a:lumMod val="50000"/>
                    <a:lumOff val="50000"/>
                  </a:sysClr>
                </a:gs>
              </a:gsLst>
              <a:lin ang="0" scaled="1"/>
              <a:tileRect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44450" h="44450"/>
            </a:sp3d>
          </p:spPr>
          <p:txBody>
            <a:bodyPr vert="vert270"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00" kern="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113" name="AutoShape 114"/>
            <p:cNvSpPr>
              <a:spLocks noChangeArrowheads="1"/>
            </p:cNvSpPr>
            <p:nvPr/>
          </p:nvSpPr>
          <p:spPr bwMode="auto">
            <a:xfrm>
              <a:off x="2213268" y="2497637"/>
              <a:ext cx="860125" cy="720934"/>
            </a:xfrm>
            <a:prstGeom prst="leftArrow">
              <a:avLst>
                <a:gd name="adj1" fmla="val 61495"/>
                <a:gd name="adj2" fmla="val 57291"/>
              </a:avLst>
            </a:prstGeom>
            <a:gradFill flip="none" rotWithShape="1">
              <a:gsLst>
                <a:gs pos="0">
                  <a:sysClr val="windowText" lastClr="000000">
                    <a:lumMod val="85000"/>
                    <a:lumOff val="15000"/>
                  </a:sysClr>
                </a:gs>
                <a:gs pos="68000">
                  <a:srgbClr val="616161"/>
                </a:gs>
                <a:gs pos="100000">
                  <a:sysClr val="windowText" lastClr="000000">
                    <a:lumMod val="50000"/>
                    <a:lumOff val="50000"/>
                    <a:alpha val="0"/>
                  </a:sysClr>
                </a:gs>
              </a:gsLst>
              <a:lin ang="0" scaled="1"/>
              <a:tileRect/>
            </a:gradFill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44450" h="44450"/>
            </a:sp3d>
          </p:spPr>
          <p:txBody>
            <a:bodyPr vert="vert270"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00" kern="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1806946" y="2675020"/>
              <a:ext cx="1990726" cy="40216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  <a:sp3d extrusionH="57150">
                <a:bevelT w="38100" h="38100" prst="angle"/>
              </a:sp3d>
            </a:bodyPr>
            <a:lstStyle>
              <a:defPPr>
                <a:defRPr lang="en-US"/>
              </a:defPPr>
              <a:lvl1pPr algn="ctr">
                <a:lnSpc>
                  <a:spcPts val="1200"/>
                </a:lnSpc>
                <a:defRPr sz="1600" i="1" kern="0" spc="-50">
                  <a:ln w="3175">
                    <a:noFill/>
                  </a:ln>
                  <a:solidFill>
                    <a:prstClr val="white"/>
                  </a:solidFill>
                  <a:effectLst>
                    <a:glow rad="76200">
                      <a:srgbClr val="FFA700">
                        <a:alpha val="80000"/>
                      </a:srgb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defRPr>
              </a:lvl1pPr>
            </a:lstStyle>
            <a:p>
              <a:r>
                <a:rPr lang="en-US" sz="1200" dirty="0">
                  <a:solidFill>
                    <a:schemeClr val="bg1"/>
                  </a:solidFill>
                  <a:effectLst>
                    <a:glow rad="12700">
                      <a:srgbClr val="FFA700">
                        <a:alpha val="80000"/>
                      </a:srgb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Input / </a:t>
              </a:r>
            </a:p>
            <a:p>
              <a:r>
                <a:rPr lang="en-US" sz="1200" dirty="0">
                  <a:solidFill>
                    <a:schemeClr val="bg1"/>
                  </a:solidFill>
                  <a:effectLst>
                    <a:glow rad="12700">
                      <a:srgbClr val="FFA700">
                        <a:alpha val="80000"/>
                      </a:srgb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Feedback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511180" y="3966561"/>
            <a:ext cx="807509" cy="1889954"/>
            <a:chOff x="5757873" y="3722667"/>
            <a:chExt cx="1005508" cy="644545"/>
          </a:xfrm>
        </p:grpSpPr>
        <p:sp>
          <p:nvSpPr>
            <p:cNvPr id="8" name="AutoShape 114"/>
            <p:cNvSpPr>
              <a:spLocks noChangeArrowheads="1"/>
            </p:cNvSpPr>
            <p:nvPr/>
          </p:nvSpPr>
          <p:spPr bwMode="auto">
            <a:xfrm rot="16200000">
              <a:off x="5938354" y="3542186"/>
              <a:ext cx="644545" cy="1005508"/>
            </a:xfrm>
            <a:prstGeom prst="leftArrow">
              <a:avLst>
                <a:gd name="adj1" fmla="val 76938"/>
                <a:gd name="adj2" fmla="val 57291"/>
              </a:avLst>
            </a:prstGeom>
            <a:gradFill flip="none" rotWithShape="1">
              <a:gsLst>
                <a:gs pos="0">
                  <a:sysClr val="windowText" lastClr="000000">
                    <a:lumMod val="85000"/>
                    <a:lumOff val="15000"/>
                  </a:sysClr>
                </a:gs>
                <a:gs pos="68000">
                  <a:srgbClr val="616161"/>
                </a:gs>
                <a:gs pos="100000">
                  <a:sysClr val="windowText" lastClr="000000">
                    <a:lumMod val="50000"/>
                    <a:lumOff val="50000"/>
                    <a:alpha val="0"/>
                  </a:sysClr>
                </a:gs>
              </a:gsLst>
              <a:lin ang="0" scaled="1"/>
              <a:tileRect/>
            </a:gradFill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44450" h="44450" prst="angle"/>
            </a:sp3d>
          </p:spPr>
          <p:txBody>
            <a:bodyPr vert="vert270"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00" kern="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47180" y="3949416"/>
              <a:ext cx="731441" cy="28340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  <a:sp3d extrusionH="57150">
                <a:bevelT w="38100" h="38100" prst="angle"/>
              </a:sp3d>
            </a:bodyPr>
            <a:lstStyle>
              <a:defPPr>
                <a:defRPr lang="en-US"/>
              </a:defPPr>
              <a:lvl1pPr algn="ctr">
                <a:lnSpc>
                  <a:spcPct val="100000"/>
                </a:lnSpc>
                <a:defRPr sz="1600" i="1" kern="0" spc="-50">
                  <a:ln w="3175">
                    <a:noFill/>
                  </a:ln>
                  <a:solidFill>
                    <a:prstClr val="white"/>
                  </a:solidFill>
                  <a:effectLst>
                    <a:glow rad="76200">
                      <a:srgbClr val="FFA700">
                        <a:alpha val="80000"/>
                      </a:srgb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defRPr>
              </a:lvl1pPr>
            </a:lstStyle>
            <a:p>
              <a:r>
                <a:rPr lang="en-US" sz="1200" dirty="0">
                  <a:effectLst>
                    <a:glow rad="12700">
                      <a:srgbClr val="FFA700">
                        <a:alpha val="80000"/>
                      </a:srgb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Field </a:t>
              </a:r>
              <a:r>
                <a:rPr lang="en-US" sz="1200" dirty="0">
                  <a:effectLst>
                    <a:glow>
                      <a:srgbClr val="FFA700">
                        <a:alpha val="80000"/>
                      </a:srgb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Early </a:t>
              </a:r>
              <a:r>
                <a:rPr lang="en-US" sz="1200" dirty="0">
                  <a:effectLst>
                    <a:glow rad="12700">
                      <a:srgbClr val="FFA700">
                        <a:alpha val="80000"/>
                      </a:srgb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to User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7505107" y="5887939"/>
            <a:ext cx="819198" cy="553998"/>
          </a:xfrm>
          <a:prstGeom prst="rect">
            <a:avLst/>
          </a:prstGeom>
          <a:gradFill>
            <a:gsLst>
              <a:gs pos="4000">
                <a:srgbClr val="1656A0">
                  <a:lumMod val="75000"/>
                  <a:alpha val="57000"/>
                </a:srgbClr>
              </a:gs>
              <a:gs pos="77000">
                <a:sysClr val="window" lastClr="FFFFFF">
                  <a:lumMod val="95000"/>
                </a:sysClr>
              </a:gs>
              <a:gs pos="31000">
                <a:srgbClr val="607A98">
                  <a:alpha val="41000"/>
                </a:srgbClr>
              </a:gs>
            </a:gsLst>
            <a:lin ang="0" scaled="1"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 algn="ctr">
              <a:lnSpc>
                <a:spcPts val="1200"/>
              </a:lnSpc>
              <a:spcAft>
                <a:spcPts val="400"/>
              </a:spcAft>
              <a:defRPr sz="1100" b="1" kern="0">
                <a:solidFill>
                  <a:prstClr val="black"/>
                </a:solidFill>
                <a:effectLst>
                  <a:outerShdw blurRad="50800" dist="38100" dir="7800000" algn="ctr" rotWithShape="0">
                    <a:prstClr val="white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000" dirty="0">
                <a:latin typeface=" Arial"/>
              </a:rPr>
              <a:t>Relevant /   Usable Capability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029353" y="2518010"/>
            <a:ext cx="2025190" cy="1753048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>
            <a:glow rad="101600">
              <a:srgbClr val="9DCAF6">
                <a:satMod val="175000"/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pic>
        <p:nvPicPr>
          <p:cNvPr id="11" name="Picture 6" descr="Image result for ah-64 and a-10 operations images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0490" y="2609878"/>
            <a:ext cx="958664" cy="64994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images04.military.com/sites/default/files/media/equipment/military-aircraft/uh-60-black-hawk/2014/02/uh-60-black-hawk_001.jpg"/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3395" y="3116889"/>
            <a:ext cx="1091148" cy="65609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Image result for air assault operations images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2806" y="2598362"/>
            <a:ext cx="1118663" cy="74286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Image result for CH-47F operational images"/>
          <p:cNvPicPr>
            <a:picLocks noChangeAspect="1" noChangeArrowheads="1"/>
          </p:cNvPicPr>
          <p:nvPr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7078366" y="3138416"/>
            <a:ext cx="943791" cy="60278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TextBox 101"/>
          <p:cNvSpPr txBox="1"/>
          <p:nvPr/>
        </p:nvSpPr>
        <p:spPr>
          <a:xfrm>
            <a:off x="7147537" y="3814037"/>
            <a:ext cx="1740553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US" sz="1100" b="1" dirty="0">
                <a:ln w="3175">
                  <a:noFill/>
                </a:ln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 Adaptation and Explorations</a:t>
            </a:r>
          </a:p>
        </p:txBody>
      </p:sp>
      <p:sp>
        <p:nvSpPr>
          <p:cNvPr id="14" name="AutoShape 114"/>
          <p:cNvSpPr>
            <a:spLocks noChangeArrowheads="1"/>
          </p:cNvSpPr>
          <p:nvPr/>
        </p:nvSpPr>
        <p:spPr bwMode="auto">
          <a:xfrm rot="16200000">
            <a:off x="7541211" y="1716984"/>
            <a:ext cx="611613" cy="1005508"/>
          </a:xfrm>
          <a:prstGeom prst="leftArrow">
            <a:avLst>
              <a:gd name="adj1" fmla="val 61495"/>
              <a:gd name="adj2" fmla="val 57291"/>
            </a:avLst>
          </a:prstGeom>
          <a:gradFill flip="none" rotWithShape="1">
            <a:gsLst>
              <a:gs pos="0">
                <a:sysClr val="windowText" lastClr="000000">
                  <a:lumMod val="85000"/>
                  <a:lumOff val="15000"/>
                </a:sysClr>
              </a:gs>
              <a:gs pos="68000">
                <a:srgbClr val="616161"/>
              </a:gs>
              <a:gs pos="100000">
                <a:sysClr val="windowText" lastClr="000000">
                  <a:lumMod val="50000"/>
                  <a:lumOff val="50000"/>
                  <a:alpha val="0"/>
                </a:sys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44450" h="44450" prst="angle"/>
          </a:sp3d>
        </p:spPr>
        <p:txBody>
          <a:bodyPr vert="vert270" wrap="none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" kern="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424923" y="2159544"/>
            <a:ext cx="780755" cy="25507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200" i="1" kern="0" spc="-50" dirty="0">
                <a:ln w="3175">
                  <a:noFill/>
                </a:ln>
                <a:solidFill>
                  <a:prstClr val="white"/>
                </a:solidFill>
                <a:effectLst>
                  <a:glow rad="12700">
                    <a:srgbClr val="FFA700">
                      <a:alpha val="8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Input</a:t>
            </a:r>
          </a:p>
        </p:txBody>
      </p:sp>
      <p:grpSp>
        <p:nvGrpSpPr>
          <p:cNvPr id="115" name="Group 114"/>
          <p:cNvGrpSpPr/>
          <p:nvPr/>
        </p:nvGrpSpPr>
        <p:grpSpPr>
          <a:xfrm>
            <a:off x="5483798" y="2498703"/>
            <a:ext cx="1990726" cy="727492"/>
            <a:chOff x="1806946" y="2491079"/>
            <a:chExt cx="1990726" cy="727492"/>
          </a:xfrm>
        </p:grpSpPr>
        <p:sp>
          <p:nvSpPr>
            <p:cNvPr id="116" name="AutoShape 114"/>
            <p:cNvSpPr>
              <a:spLocks noChangeArrowheads="1"/>
            </p:cNvSpPr>
            <p:nvPr/>
          </p:nvSpPr>
          <p:spPr bwMode="auto">
            <a:xfrm flipH="1">
              <a:off x="2537613" y="2491079"/>
              <a:ext cx="890647" cy="720934"/>
            </a:xfrm>
            <a:prstGeom prst="leftArrow">
              <a:avLst>
                <a:gd name="adj1" fmla="val 61495"/>
                <a:gd name="adj2" fmla="val 57291"/>
              </a:avLst>
            </a:prstGeom>
            <a:gradFill flip="none" rotWithShape="1">
              <a:gsLst>
                <a:gs pos="52700">
                  <a:srgbClr val="555555"/>
                </a:gs>
                <a:gs pos="0">
                  <a:sysClr val="windowText" lastClr="000000">
                    <a:lumMod val="85000"/>
                    <a:lumOff val="15000"/>
                  </a:sysClr>
                </a:gs>
                <a:gs pos="100000">
                  <a:sysClr val="windowText" lastClr="000000">
                    <a:lumMod val="50000"/>
                    <a:lumOff val="50000"/>
                  </a:sysClr>
                </a:gs>
              </a:gsLst>
              <a:lin ang="0" scaled="1"/>
              <a:tileRect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44450" h="44450"/>
            </a:sp3d>
          </p:spPr>
          <p:txBody>
            <a:bodyPr vert="vert270"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00" kern="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117" name="AutoShape 114"/>
            <p:cNvSpPr>
              <a:spLocks noChangeArrowheads="1"/>
            </p:cNvSpPr>
            <p:nvPr/>
          </p:nvSpPr>
          <p:spPr bwMode="auto">
            <a:xfrm>
              <a:off x="2213268" y="2497637"/>
              <a:ext cx="860125" cy="720934"/>
            </a:xfrm>
            <a:prstGeom prst="leftArrow">
              <a:avLst>
                <a:gd name="adj1" fmla="val 61495"/>
                <a:gd name="adj2" fmla="val 57291"/>
              </a:avLst>
            </a:prstGeom>
            <a:gradFill flip="none" rotWithShape="1">
              <a:gsLst>
                <a:gs pos="0">
                  <a:sysClr val="windowText" lastClr="000000">
                    <a:lumMod val="85000"/>
                    <a:lumOff val="15000"/>
                  </a:sysClr>
                </a:gs>
                <a:gs pos="68000">
                  <a:srgbClr val="616161"/>
                </a:gs>
                <a:gs pos="100000">
                  <a:sysClr val="windowText" lastClr="000000">
                    <a:lumMod val="50000"/>
                    <a:lumOff val="50000"/>
                    <a:alpha val="0"/>
                  </a:sysClr>
                </a:gs>
              </a:gsLst>
              <a:lin ang="0" scaled="1"/>
              <a:tileRect/>
            </a:gradFill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44450" h="44450"/>
            </a:sp3d>
          </p:spPr>
          <p:txBody>
            <a:bodyPr vert="vert270"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00" kern="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806946" y="2664640"/>
              <a:ext cx="1990726" cy="40216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  <a:sp3d extrusionH="57150">
                <a:bevelT w="38100" h="38100" prst="angle"/>
              </a:sp3d>
            </a:bodyPr>
            <a:lstStyle>
              <a:defPPr>
                <a:defRPr lang="en-US"/>
              </a:defPPr>
              <a:lvl1pPr algn="ctr">
                <a:lnSpc>
                  <a:spcPts val="1200"/>
                </a:lnSpc>
                <a:defRPr sz="1600" i="1" kern="0" spc="-50">
                  <a:ln w="3175">
                    <a:noFill/>
                  </a:ln>
                  <a:solidFill>
                    <a:prstClr val="white"/>
                  </a:solidFill>
                  <a:effectLst>
                    <a:glow rad="76200">
                      <a:srgbClr val="FFA700">
                        <a:alpha val="80000"/>
                      </a:srgb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defRPr>
              </a:lvl1pPr>
            </a:lstStyle>
            <a:p>
              <a:r>
                <a:rPr lang="en-US" sz="1200" dirty="0">
                  <a:effectLst>
                    <a:glow rad="12700">
                      <a:srgbClr val="FFA700">
                        <a:alpha val="80000"/>
                      </a:srgb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Input / </a:t>
              </a:r>
            </a:p>
            <a:p>
              <a:r>
                <a:rPr lang="en-US" sz="1200" dirty="0">
                  <a:effectLst>
                    <a:glow rad="12700">
                      <a:srgbClr val="FFA700">
                        <a:alpha val="80000"/>
                      </a:srgb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Feedback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31648" y="1379979"/>
            <a:ext cx="4235660" cy="695831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dkEdge">
            <a:bevelT w="127000" prst="hardEdge"/>
          </a:sp3d>
        </p:spPr>
        <p:txBody>
          <a:bodyPr rtlCol="0" anchor="ctr"/>
          <a:lstStyle/>
          <a:p>
            <a:pPr algn="ctr">
              <a:lnSpc>
                <a:spcPts val="1300"/>
              </a:lnSpc>
              <a:defRPr/>
            </a:pPr>
            <a:endParaRPr lang="en-US" sz="1600" kern="0">
              <a:solidFill>
                <a:prstClr val="white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903686" y="1406619"/>
            <a:ext cx="1563622" cy="5847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  <a:sp3d extrusionH="57150">
              <a:bevelT w="38100" h="38100" prst="angle"/>
            </a:sp3d>
          </a:bodyPr>
          <a:lstStyle>
            <a:defPPr>
              <a:defRPr lang="en-US"/>
            </a:defPPr>
            <a:lvl1pPr algn="ctr">
              <a:lnSpc>
                <a:spcPts val="1200"/>
              </a:lnSpc>
              <a:defRPr sz="1600" i="1" kern="0" spc="-50">
                <a:ln w="3175">
                  <a:noFill/>
                </a:ln>
                <a:solidFill>
                  <a:prstClr val="white"/>
                </a:solidFill>
                <a:effectLst>
                  <a:glow rad="76200">
                    <a:srgbClr val="FFA700">
                      <a:alpha val="8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66"/>
                </a:solidFill>
                <a:effectLst>
                  <a:glow>
                    <a:srgbClr val="FFA700">
                      <a:alpha val="80000"/>
                    </a:srgbClr>
                  </a:glow>
                </a:effectLst>
              </a:rPr>
              <a:t>Warfighter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66"/>
                </a:solidFill>
                <a:effectLst>
                  <a:glow>
                    <a:srgbClr val="FFA700">
                      <a:alpha val="80000"/>
                    </a:srgbClr>
                  </a:glow>
                </a:effectLst>
              </a:rPr>
              <a:t>Participation</a:t>
            </a:r>
          </a:p>
        </p:txBody>
      </p:sp>
      <p:sp>
        <p:nvSpPr>
          <p:cNvPr id="104" name="object 38"/>
          <p:cNvSpPr/>
          <p:nvPr/>
        </p:nvSpPr>
        <p:spPr>
          <a:xfrm>
            <a:off x="4223470" y="1355818"/>
            <a:ext cx="1980492" cy="730655"/>
          </a:xfrm>
          <a:prstGeom prst="rect">
            <a:avLst/>
          </a:prstGeom>
          <a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4E454A2-BA48-4B11-4A9F-32DC10ED865C}"/>
              </a:ext>
            </a:extLst>
          </p:cNvPr>
          <p:cNvGrpSpPr/>
          <p:nvPr/>
        </p:nvGrpSpPr>
        <p:grpSpPr>
          <a:xfrm>
            <a:off x="3697203" y="3950011"/>
            <a:ext cx="1990726" cy="694672"/>
            <a:chOff x="3697203" y="3974287"/>
            <a:chExt cx="1990726" cy="694672"/>
          </a:xfrm>
        </p:grpSpPr>
        <p:sp>
          <p:nvSpPr>
            <p:cNvPr id="85" name="AutoShape 114"/>
            <p:cNvSpPr>
              <a:spLocks noChangeArrowheads="1"/>
            </p:cNvSpPr>
            <p:nvPr/>
          </p:nvSpPr>
          <p:spPr bwMode="auto">
            <a:xfrm rot="16200000" flipH="1">
              <a:off x="4447509" y="3570740"/>
              <a:ext cx="511420" cy="1318514"/>
            </a:xfrm>
            <a:prstGeom prst="leftArrow">
              <a:avLst>
                <a:gd name="adj1" fmla="val 71267"/>
                <a:gd name="adj2" fmla="val 60809"/>
              </a:avLst>
            </a:prstGeom>
            <a:gradFill flip="none" rotWithShape="1">
              <a:gsLst>
                <a:gs pos="52700">
                  <a:srgbClr val="555555"/>
                </a:gs>
                <a:gs pos="0">
                  <a:sysClr val="windowText" lastClr="000000">
                    <a:lumMod val="85000"/>
                    <a:lumOff val="15000"/>
                  </a:sysClr>
                </a:gs>
                <a:gs pos="100000">
                  <a:sysClr val="windowText" lastClr="000000">
                    <a:lumMod val="50000"/>
                    <a:lumOff val="50000"/>
                  </a:sysClr>
                </a:gs>
              </a:gsLst>
              <a:lin ang="0" scaled="1"/>
              <a:tileRect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44450" h="44450"/>
            </a:sp3d>
          </p:spPr>
          <p:txBody>
            <a:bodyPr vert="vert270"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00" kern="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86" name="AutoShape 114"/>
            <p:cNvSpPr>
              <a:spLocks noChangeArrowheads="1"/>
            </p:cNvSpPr>
            <p:nvPr/>
          </p:nvSpPr>
          <p:spPr bwMode="auto">
            <a:xfrm rot="16200000">
              <a:off x="4558250" y="3862069"/>
              <a:ext cx="295267" cy="1318514"/>
            </a:xfrm>
            <a:prstGeom prst="leftArrow">
              <a:avLst>
                <a:gd name="adj1" fmla="val 71275"/>
                <a:gd name="adj2" fmla="val 65513"/>
              </a:avLst>
            </a:prstGeom>
            <a:gradFill flip="none" rotWithShape="1">
              <a:gsLst>
                <a:gs pos="0">
                  <a:sysClr val="windowText" lastClr="000000">
                    <a:lumMod val="85000"/>
                    <a:lumOff val="15000"/>
                  </a:sysClr>
                </a:gs>
                <a:gs pos="68000">
                  <a:srgbClr val="616161"/>
                </a:gs>
                <a:gs pos="100000">
                  <a:sysClr val="windowText" lastClr="000000">
                    <a:lumMod val="50000"/>
                    <a:lumOff val="50000"/>
                    <a:alpha val="0"/>
                  </a:sysClr>
                </a:gs>
              </a:gsLst>
              <a:lin ang="0" scaled="1"/>
              <a:tileRect/>
            </a:gradFill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44450" h="44450"/>
            </a:sp3d>
          </p:spPr>
          <p:txBody>
            <a:bodyPr vert="vert270"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00" kern="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6E2208F2-5198-2A75-3C0C-525E1D01D3DB}"/>
                </a:ext>
              </a:extLst>
            </p:cNvPr>
            <p:cNvSpPr txBox="1"/>
            <p:nvPr/>
          </p:nvSpPr>
          <p:spPr>
            <a:xfrm>
              <a:off x="3697203" y="4150422"/>
              <a:ext cx="1990726" cy="40216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  <a:sp3d extrusionH="57150">
                <a:bevelT w="38100" h="38100" prst="angle"/>
              </a:sp3d>
            </a:bodyPr>
            <a:lstStyle>
              <a:defPPr>
                <a:defRPr lang="en-US"/>
              </a:defPPr>
              <a:lvl1pPr algn="ctr">
                <a:lnSpc>
                  <a:spcPts val="1200"/>
                </a:lnSpc>
                <a:defRPr sz="1600" i="1" kern="0" spc="-50">
                  <a:ln w="3175">
                    <a:noFill/>
                  </a:ln>
                  <a:solidFill>
                    <a:prstClr val="white"/>
                  </a:solidFill>
                  <a:effectLst>
                    <a:glow rad="76200">
                      <a:srgbClr val="FFA700">
                        <a:alpha val="80000"/>
                      </a:srgb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defRPr>
              </a:lvl1pPr>
            </a:lstStyle>
            <a:p>
              <a:r>
                <a:rPr lang="en-US" sz="1200" dirty="0">
                  <a:effectLst>
                    <a:glow rad="12700">
                      <a:srgbClr val="FFA700">
                        <a:alpha val="80000"/>
                      </a:srgb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Input / </a:t>
              </a:r>
            </a:p>
            <a:p>
              <a:r>
                <a:rPr lang="en-US" sz="1200" dirty="0">
                  <a:effectLst>
                    <a:glow rad="12700">
                      <a:srgbClr val="FFA700">
                        <a:alpha val="80000"/>
                      </a:srgb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Feedback</a:t>
              </a:r>
            </a:p>
          </p:txBody>
        </p:sp>
      </p:grpSp>
      <p:sp>
        <p:nvSpPr>
          <p:cNvPr id="105" name="object 142"/>
          <p:cNvSpPr/>
          <p:nvPr/>
        </p:nvSpPr>
        <p:spPr>
          <a:xfrm>
            <a:off x="6203962" y="1406692"/>
            <a:ext cx="951473" cy="649114"/>
          </a:xfrm>
          <a:prstGeom prst="rect">
            <a:avLst/>
          </a:prstGeom>
          <a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3000000" algn="ctr" rotWithShape="0">
              <a:schemeClr val="bg1">
                <a:lumMod val="95000"/>
              </a:scheme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10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40">
        <p14:prism isInverted="1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EE064D-516F-4018-88E2-AA55DAC2ABA6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871643"/>
            <a:ext cx="9144000" cy="274320"/>
          </a:xfrm>
        </p:spPr>
        <p:txBody>
          <a:bodyPr/>
          <a:lstStyle/>
          <a:p>
            <a:r>
              <a:rPr lang="en-US" dirty="0"/>
              <a:t>Current-Projected CABAIL Army/Joint Networks Connectivity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62060" y="2654899"/>
            <a:ext cx="1437894" cy="276999"/>
          </a:xfrm>
          <a:prstGeom prst="rect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lang="en-US" sz="1200" b="1" dirty="0"/>
              <a:t>S3I/APEX </a:t>
            </a:r>
            <a:r>
              <a:rPr lang="en-US" sz="1200" b="1" dirty="0" err="1"/>
              <a:t>Bldg</a:t>
            </a:r>
            <a:r>
              <a:rPr lang="en-US" sz="1200" b="1" dirty="0"/>
              <a:t> 5400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62058" y="2321568"/>
            <a:ext cx="1380250" cy="276999"/>
          </a:xfrm>
          <a:prstGeom prst="rect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lang="en-US" sz="1200" b="1" dirty="0"/>
              <a:t>S3I/SAIL </a:t>
            </a:r>
            <a:r>
              <a:rPr lang="en-US" sz="1200" b="1" dirty="0" err="1"/>
              <a:t>Bldg</a:t>
            </a:r>
            <a:r>
              <a:rPr lang="en-US" sz="1200" b="1" dirty="0"/>
              <a:t> 6263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75095" y="3528840"/>
            <a:ext cx="1559432" cy="258532"/>
          </a:xfrm>
          <a:prstGeom prst="rect">
            <a:avLst/>
          </a:prstGeom>
          <a:solidFill>
            <a:srgbClr val="FFCC66"/>
          </a:solidFill>
          <a:ln w="19050">
            <a:solidFill>
              <a:schemeClr val="tx1"/>
            </a:solidFill>
            <a:prstDash val="lgDash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tIns="27432" rtlCol="0">
            <a:spAutoFit/>
          </a:bodyPr>
          <a:lstStyle/>
          <a:p>
            <a:r>
              <a:rPr lang="en-US" sz="1200" b="1" dirty="0">
                <a:cs typeface="Arial" panose="020B0604020202020204" pitchFamily="34" charset="0"/>
              </a:rPr>
              <a:t>CJSIL-Hub (APG, MD)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75095" y="4710387"/>
            <a:ext cx="1599197" cy="258532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  <a:prstDash val="dash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tIns="27432" rtlCol="0">
            <a:spAutoFit/>
          </a:bodyPr>
          <a:lstStyle/>
          <a:p>
            <a:r>
              <a:rPr lang="en-US" sz="1200" b="1" dirty="0"/>
              <a:t> FIRES SIL (Ft. Sill, OK)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75096" y="5921045"/>
            <a:ext cx="2910195" cy="258532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  <a:prstDash val="dash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tIns="27432" rtlCol="0">
            <a:spAutoFit/>
          </a:bodyPr>
          <a:lstStyle/>
          <a:p>
            <a:r>
              <a:rPr lang="en-US" sz="1200" b="1" dirty="0"/>
              <a:t>AFRL (Rome, NY; Wright-Patterson AFB, IL)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75097" y="6314894"/>
            <a:ext cx="2279878" cy="287643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  <a:prstDash val="dash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tIns="27432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200" b="1" dirty="0"/>
              <a:t>NAVAIR SIL (Patuxent  River, MD)</a:t>
            </a:r>
          </a:p>
        </p:txBody>
      </p:sp>
      <p:sp>
        <p:nvSpPr>
          <p:cNvPr id="10" name="Oval 9"/>
          <p:cNvSpPr/>
          <p:nvPr/>
        </p:nvSpPr>
        <p:spPr>
          <a:xfrm>
            <a:off x="228257" y="2273190"/>
            <a:ext cx="3802869" cy="324513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chemeClr val="accent1">
                  <a:lumMod val="60000"/>
                  <a:lumOff val="40000"/>
                </a:schemeClr>
              </a:gs>
              <a:gs pos="74000">
                <a:schemeClr val="accent1">
                  <a:lumMod val="75000"/>
                </a:schemeClr>
              </a:gs>
              <a:gs pos="96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/>
          </a:p>
        </p:txBody>
      </p:sp>
      <p:cxnSp>
        <p:nvCxnSpPr>
          <p:cNvPr id="11" name="Straight Connector 10"/>
          <p:cNvCxnSpPr>
            <a:stCxn id="10" idx="6"/>
            <a:endCxn id="5" idx="1"/>
          </p:cNvCxnSpPr>
          <p:nvPr/>
        </p:nvCxnSpPr>
        <p:spPr>
          <a:xfrm flipV="1">
            <a:off x="4031126" y="2460068"/>
            <a:ext cx="1130932" cy="1435690"/>
          </a:xfrm>
          <a:prstGeom prst="line">
            <a:avLst/>
          </a:prstGeom>
          <a:ln w="1905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6"/>
            <a:endCxn id="4" idx="1"/>
          </p:cNvCxnSpPr>
          <p:nvPr/>
        </p:nvCxnSpPr>
        <p:spPr>
          <a:xfrm flipV="1">
            <a:off x="4031126" y="2793399"/>
            <a:ext cx="1130934" cy="1102359"/>
          </a:xfrm>
          <a:prstGeom prst="line">
            <a:avLst/>
          </a:prstGeom>
          <a:ln w="1905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  <a:stCxn id="10" idx="6"/>
            <a:endCxn id="6" idx="1"/>
          </p:cNvCxnSpPr>
          <p:nvPr/>
        </p:nvCxnSpPr>
        <p:spPr>
          <a:xfrm flipV="1">
            <a:off x="4031126" y="3658106"/>
            <a:ext cx="1743969" cy="237652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0" idx="6"/>
            <a:endCxn id="7" idx="1"/>
          </p:cNvCxnSpPr>
          <p:nvPr/>
        </p:nvCxnSpPr>
        <p:spPr>
          <a:xfrm>
            <a:off x="4031126" y="3895758"/>
            <a:ext cx="1743969" cy="943895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  <a:stCxn id="10" idx="6"/>
            <a:endCxn id="8" idx="1"/>
          </p:cNvCxnSpPr>
          <p:nvPr/>
        </p:nvCxnSpPr>
        <p:spPr>
          <a:xfrm>
            <a:off x="4031126" y="3895758"/>
            <a:ext cx="1743970" cy="2154553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  <a:stCxn id="10" idx="6"/>
            <a:endCxn id="9" idx="1"/>
          </p:cNvCxnSpPr>
          <p:nvPr/>
        </p:nvCxnSpPr>
        <p:spPr>
          <a:xfrm>
            <a:off x="4031126" y="3895758"/>
            <a:ext cx="1743971" cy="2562958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18083" y="2624378"/>
            <a:ext cx="869149" cy="276999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lang="en-US" sz="1200" b="1" dirty="0"/>
              <a:t>AH-64E SIL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2760" y="3005260"/>
            <a:ext cx="853119" cy="276999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lang="en-US" sz="1200" b="1" dirty="0"/>
              <a:t>CH-47F SIL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8214" y="3729297"/>
            <a:ext cx="1080745" cy="276999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lang="en-US" sz="1200" b="1" dirty="0"/>
              <a:t>UH-60M D-SIL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5479" y="4460265"/>
            <a:ext cx="1067921" cy="276999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lang="en-US" sz="1200" b="1" dirty="0"/>
              <a:t>UH-60L CAP-T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85885" y="4815738"/>
            <a:ext cx="718902" cy="402290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dirty="0"/>
              <a:t>Shadow UGCS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08673" y="3017821"/>
            <a:ext cx="931525" cy="402290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b="1" dirty="0"/>
              <a:t>Gray Eagle </a:t>
            </a:r>
          </a:p>
          <a:p>
            <a:pPr algn="ctr">
              <a:lnSpc>
                <a:spcPts val="1200"/>
              </a:lnSpc>
            </a:pPr>
            <a:r>
              <a:rPr lang="en-US" sz="1200" b="1" dirty="0"/>
              <a:t>UGCS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63666" y="2621945"/>
            <a:ext cx="1271502" cy="276999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lang="en-US" sz="1200" b="1"/>
              <a:t>AH-64E </a:t>
            </a:r>
            <a:r>
              <a:rPr lang="en-US" sz="1200" b="1" dirty="0"/>
              <a:t>MODLAB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70875" y="3507110"/>
            <a:ext cx="785179" cy="40011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  <a:prstDash val="lgDash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dirty="0"/>
              <a:t>RC-12 EMARSS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4979" y="3372280"/>
            <a:ext cx="1069524" cy="27699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  <a:prstDash val="lgDash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lang="en-US" sz="1200" b="1" dirty="0"/>
              <a:t>NCM3 CH-47F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5847" y="4103248"/>
            <a:ext cx="1152880" cy="27699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  <a:prstDash val="lgDash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lang="en-US" sz="1200" b="1" dirty="0"/>
              <a:t>NCM3 UH-60M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09290" y="3994219"/>
            <a:ext cx="740011" cy="276999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lang="en-US" sz="1200" b="1" dirty="0"/>
              <a:t>CAB TOC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831076" y="4453575"/>
            <a:ext cx="891591" cy="27699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lang="en-US" sz="1200" b="1" dirty="0"/>
              <a:t>FVL CFT SIL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62060" y="2988231"/>
            <a:ext cx="1487330" cy="276999"/>
          </a:xfrm>
          <a:prstGeom prst="rect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lang="en-US" sz="1200" b="1" dirty="0"/>
              <a:t>RTC/DTTC </a:t>
            </a:r>
            <a:r>
              <a:rPr lang="en-US" sz="1200" b="1" dirty="0" err="1"/>
              <a:t>Bldg</a:t>
            </a:r>
            <a:r>
              <a:rPr lang="en-US" sz="1200" b="1" dirty="0"/>
              <a:t> 4500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162058" y="1988237"/>
            <a:ext cx="1336648" cy="276999"/>
          </a:xfrm>
          <a:prstGeom prst="rect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lang="en-US" sz="1200" b="1" dirty="0"/>
              <a:t>S3I/JSIL </a:t>
            </a:r>
            <a:r>
              <a:rPr lang="en-US" sz="1200" b="1" dirty="0" err="1"/>
              <a:t>Bldg</a:t>
            </a:r>
            <a:r>
              <a:rPr lang="en-US" sz="1200" b="1" dirty="0"/>
              <a:t> 6263</a:t>
            </a:r>
          </a:p>
        </p:txBody>
      </p:sp>
      <p:cxnSp>
        <p:nvCxnSpPr>
          <p:cNvPr id="31" name="Straight Connector 30"/>
          <p:cNvCxnSpPr>
            <a:stCxn id="10" idx="6"/>
            <a:endCxn id="30" idx="1"/>
          </p:cNvCxnSpPr>
          <p:nvPr/>
        </p:nvCxnSpPr>
        <p:spPr>
          <a:xfrm flipV="1">
            <a:off x="4031126" y="2126737"/>
            <a:ext cx="1130932" cy="1769021"/>
          </a:xfrm>
          <a:prstGeom prst="line">
            <a:avLst/>
          </a:prstGeom>
          <a:ln w="1905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0" idx="6"/>
            <a:endCxn id="29" idx="1"/>
          </p:cNvCxnSpPr>
          <p:nvPr/>
        </p:nvCxnSpPr>
        <p:spPr>
          <a:xfrm flipV="1">
            <a:off x="4031126" y="3126731"/>
            <a:ext cx="1130934" cy="769027"/>
          </a:xfrm>
          <a:prstGeom prst="line">
            <a:avLst/>
          </a:prstGeom>
          <a:ln w="1905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1649228" y="3964653"/>
            <a:ext cx="1251561" cy="764097"/>
            <a:chOff x="1842464" y="2736863"/>
            <a:chExt cx="1251561" cy="764097"/>
          </a:xfrm>
          <a:solidFill>
            <a:srgbClr val="FFCC66"/>
          </a:solidFill>
        </p:grpSpPr>
        <p:sp>
          <p:nvSpPr>
            <p:cNvPr id="34" name="TextBox 33"/>
            <p:cNvSpPr txBox="1"/>
            <p:nvPr/>
          </p:nvSpPr>
          <p:spPr>
            <a:xfrm>
              <a:off x="1894773" y="3223961"/>
              <a:ext cx="1051506" cy="27699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Battle Master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842464" y="2736863"/>
              <a:ext cx="1251561" cy="40011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200" b="1" dirty="0"/>
                <a:t>Network Comms</a:t>
              </a:r>
            </a:p>
            <a:p>
              <a:pPr>
                <a:lnSpc>
                  <a:spcPts val="1200"/>
                </a:lnSpc>
              </a:pPr>
              <a:r>
                <a:rPr lang="en-US" sz="1200" b="1" dirty="0"/>
                <a:t>Coordination Ctr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60490" y="5792041"/>
            <a:ext cx="3485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Risk Reduction for Project Convergence (PC)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Edge 22 LBRR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PC 22 LBRRs 1, 2, &amp; 3 / COMMEXs A &amp; B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PC 23 COMMEXs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775097" y="3922689"/>
            <a:ext cx="1650910" cy="258532"/>
          </a:xfrm>
          <a:prstGeom prst="rect">
            <a:avLst/>
          </a:prstGeom>
          <a:solidFill>
            <a:srgbClr val="FFCC66"/>
          </a:solidFill>
          <a:ln w="19050">
            <a:solidFill>
              <a:schemeClr val="tx1"/>
            </a:solidFill>
            <a:prstDash val="dash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tIns="27432" rtlCol="0">
            <a:spAutoFit/>
          </a:bodyPr>
          <a:lstStyle/>
          <a:p>
            <a:r>
              <a:rPr lang="en-US" sz="1200" b="1" dirty="0"/>
              <a:t>GVSC SIL (Warren, MI)</a:t>
            </a:r>
          </a:p>
        </p:txBody>
      </p:sp>
      <p:cxnSp>
        <p:nvCxnSpPr>
          <p:cNvPr id="38" name="Straight Connector 37"/>
          <p:cNvCxnSpPr>
            <a:stCxn id="10" idx="6"/>
            <a:endCxn id="37" idx="1"/>
          </p:cNvCxnSpPr>
          <p:nvPr/>
        </p:nvCxnSpPr>
        <p:spPr>
          <a:xfrm>
            <a:off x="4031126" y="3895758"/>
            <a:ext cx="1743971" cy="156197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391036" y="3505297"/>
            <a:ext cx="1672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 Black" panose="020B0A04020102020204" pitchFamily="34" charset="0"/>
              </a:rPr>
              <a:t>CABAIL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60489" y="5510818"/>
            <a:ext cx="3485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>
                <a:latin typeface=" Arial"/>
                <a:cs typeface="Arial" panose="020B0604020202020204" pitchFamily="34" charset="0"/>
              </a:rPr>
              <a:t>Aviation Capabilities Connectivity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618463" y="2494953"/>
            <a:ext cx="1249312" cy="26161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  <a:prstDash val="lgDash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Planned/In Work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7918820" y="2958265"/>
            <a:ext cx="971798" cy="9921"/>
          </a:xfrm>
          <a:prstGeom prst="line">
            <a:avLst/>
          </a:prstGeom>
          <a:ln w="1905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627871" y="1772162"/>
            <a:ext cx="8040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u="sng" dirty="0">
                <a:latin typeface="Arial Black" panose="020B0A04020102020204" pitchFamily="34" charset="0"/>
                <a:cs typeface="Arial" panose="020B0604020202020204" pitchFamily="34" charset="0"/>
              </a:rPr>
              <a:t>Legend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061214" y="2847575"/>
            <a:ext cx="9012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Established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790306" y="3091227"/>
            <a:ext cx="11721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Planned/In-work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7906788" y="3206949"/>
            <a:ext cx="1006229" cy="9591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618464" y="2082659"/>
            <a:ext cx="851515" cy="261610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lang="en-US" sz="1100" b="1" dirty="0"/>
              <a:t>Established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775095" y="5104236"/>
            <a:ext cx="2872547" cy="258532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  <a:prstDash val="dash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tIns="27432" rtlCol="0">
            <a:spAutoFit/>
          </a:bodyPr>
          <a:lstStyle/>
          <a:p>
            <a:r>
              <a:rPr lang="en-US" sz="1200" b="1" dirty="0"/>
              <a:t>USAARL  Aircrew Stress SIL (Ft. Rucker, AL)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775096" y="5498085"/>
            <a:ext cx="3121254" cy="287643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  <a:prstDash val="dash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tIns="27432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en-US" sz="1200" b="1" dirty="0"/>
              <a:t>Naval Postgrad School FVL SIL (Monterey, CA)</a:t>
            </a:r>
          </a:p>
        </p:txBody>
      </p:sp>
      <p:cxnSp>
        <p:nvCxnSpPr>
          <p:cNvPr id="50" name="Straight Connector 49"/>
          <p:cNvCxnSpPr>
            <a:cxnSpLocks/>
            <a:stCxn id="10" idx="6"/>
            <a:endCxn id="48" idx="1"/>
          </p:cNvCxnSpPr>
          <p:nvPr/>
        </p:nvCxnSpPr>
        <p:spPr>
          <a:xfrm>
            <a:off x="4031126" y="3895758"/>
            <a:ext cx="1743969" cy="1337744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cxnSpLocks/>
            <a:stCxn id="10" idx="6"/>
            <a:endCxn id="49" idx="1"/>
          </p:cNvCxnSpPr>
          <p:nvPr/>
        </p:nvCxnSpPr>
        <p:spPr>
          <a:xfrm>
            <a:off x="4031126" y="3895758"/>
            <a:ext cx="1743970" cy="1746149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Rectangle 155"/>
          <p:cNvSpPr/>
          <p:nvPr/>
        </p:nvSpPr>
        <p:spPr>
          <a:xfrm>
            <a:off x="4998708" y="1866900"/>
            <a:ext cx="1829323" cy="1560964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TextBox 156"/>
          <p:cNvSpPr txBox="1"/>
          <p:nvPr/>
        </p:nvSpPr>
        <p:spPr>
          <a:xfrm>
            <a:off x="5030162" y="1589728"/>
            <a:ext cx="17714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u="sng" dirty="0">
                <a:latin typeface=" Arial"/>
                <a:cs typeface="Arial" panose="020B0604020202020204" pitchFamily="34" charset="0"/>
              </a:rPr>
              <a:t>Redstone Arsenal, AL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E9B25FA-ACE8-4FD2-B824-8C37D40E4427}"/>
              </a:ext>
            </a:extLst>
          </p:cNvPr>
          <p:cNvSpPr txBox="1"/>
          <p:nvPr/>
        </p:nvSpPr>
        <p:spPr>
          <a:xfrm>
            <a:off x="1870298" y="4817617"/>
            <a:ext cx="1292213" cy="40229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dirty="0"/>
              <a:t>FARA Vendor</a:t>
            </a:r>
          </a:p>
          <a:p>
            <a:pPr algn="ctr">
              <a:lnSpc>
                <a:spcPts val="1200"/>
              </a:lnSpc>
            </a:pPr>
            <a:r>
              <a:rPr lang="en-US" sz="1200" b="1" dirty="0"/>
              <a:t>Virtual Prototype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025F67B-7B09-4518-AA06-959CEE45BCCB}"/>
              </a:ext>
            </a:extLst>
          </p:cNvPr>
          <p:cNvSpPr txBox="1"/>
          <p:nvPr/>
        </p:nvSpPr>
        <p:spPr>
          <a:xfrm>
            <a:off x="1736157" y="3021142"/>
            <a:ext cx="770169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Aviation “</a:t>
            </a:r>
            <a:r>
              <a:rPr lang="en-US" sz="1200" b="1" dirty="0" err="1"/>
              <a:t>Eco”SIL</a:t>
            </a:r>
            <a:endParaRPr lang="en-US" sz="1200" b="1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2A8B637-D18B-59A6-53D3-7752D727703D}"/>
              </a:ext>
            </a:extLst>
          </p:cNvPr>
          <p:cNvSpPr txBox="1"/>
          <p:nvPr/>
        </p:nvSpPr>
        <p:spPr>
          <a:xfrm>
            <a:off x="5768266" y="4316538"/>
            <a:ext cx="1898782" cy="258532"/>
          </a:xfrm>
          <a:prstGeom prst="rect">
            <a:avLst/>
          </a:prstGeom>
          <a:solidFill>
            <a:srgbClr val="FFCC66"/>
          </a:solidFill>
          <a:ln w="19050">
            <a:solidFill>
              <a:schemeClr val="tx1"/>
            </a:solidFill>
            <a:prstDash val="dash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tIns="27432" rtlCol="0">
            <a:spAutoFit/>
          </a:bodyPr>
          <a:lstStyle/>
          <a:p>
            <a:r>
              <a:rPr lang="en-US" sz="1200" b="1" dirty="0"/>
              <a:t>APARI SIL (Ft. Belvoir, VA)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1862609-C363-2413-6D62-BD65750F99EF}"/>
              </a:ext>
            </a:extLst>
          </p:cNvPr>
          <p:cNvCxnSpPr>
            <a:cxnSpLocks/>
            <a:stCxn id="10" idx="6"/>
            <a:endCxn id="58" idx="1"/>
          </p:cNvCxnSpPr>
          <p:nvPr/>
        </p:nvCxnSpPr>
        <p:spPr>
          <a:xfrm>
            <a:off x="4031126" y="3895758"/>
            <a:ext cx="1737140" cy="550046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98B2CF88-8747-B856-02D1-562DEDB63D97}"/>
              </a:ext>
            </a:extLst>
          </p:cNvPr>
          <p:cNvSpPr/>
          <p:nvPr/>
        </p:nvSpPr>
        <p:spPr>
          <a:xfrm>
            <a:off x="383434" y="1822644"/>
            <a:ext cx="3485634" cy="3636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>
            <a:sp3d/>
          </a:bodyPr>
          <a:lstStyle/>
          <a:p>
            <a:pPr algn="ctr"/>
            <a:r>
              <a:rPr lang="en-US" sz="2000" b="1" i="1" dirty="0">
                <a:solidFill>
                  <a:schemeClr val="tx1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 Arial"/>
                <a:cs typeface="Arial" panose="020B0604020202020204" pitchFamily="34" charset="0"/>
              </a:rPr>
              <a:t>Army Aviation as a “Force”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3E72188-3E45-0042-A975-E5A18ECB13C1}"/>
              </a:ext>
            </a:extLst>
          </p:cNvPr>
          <p:cNvSpPr/>
          <p:nvPr/>
        </p:nvSpPr>
        <p:spPr>
          <a:xfrm>
            <a:off x="-2" y="1246749"/>
            <a:ext cx="9144002" cy="30498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0E387A7-7C1F-DC0B-4A13-7B9FAFB7B463}"/>
              </a:ext>
            </a:extLst>
          </p:cNvPr>
          <p:cNvSpPr txBox="1"/>
          <p:nvPr/>
        </p:nvSpPr>
        <p:spPr>
          <a:xfrm>
            <a:off x="1201011" y="1213251"/>
            <a:ext cx="6763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latin typeface=" Arial"/>
                <a:cs typeface="Arial" panose="020B0604020202020204" pitchFamily="34" charset="0"/>
              </a:rPr>
              <a:t>Promote &amp; Support Operational Joint Force Concepts Development</a:t>
            </a:r>
          </a:p>
        </p:txBody>
      </p:sp>
    </p:spTree>
    <p:extLst>
      <p:ext uri="{BB962C8B-B14F-4D97-AF65-F5344CB8AC3E}">
        <p14:creationId xmlns:p14="http://schemas.microsoft.com/office/powerpoint/2010/main" val="423795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40">
        <p14:prism isInverted="1"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Rectangle 344">
            <a:extLst>
              <a:ext uri="{FF2B5EF4-FFF2-40B4-BE49-F238E27FC236}">
                <a16:creationId xmlns:a16="http://schemas.microsoft.com/office/drawing/2014/main" id="{21834CB8-8E3F-4C31-934A-00B9589B9486}"/>
              </a:ext>
            </a:extLst>
          </p:cNvPr>
          <p:cNvSpPr/>
          <p:nvPr/>
        </p:nvSpPr>
        <p:spPr>
          <a:xfrm>
            <a:off x="-2" y="1234846"/>
            <a:ext cx="9153834" cy="28205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6" name="Picture 335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4" t="1614" r="7461" b="-1614"/>
          <a:stretch/>
        </p:blipFill>
        <p:spPr>
          <a:xfrm flipH="1">
            <a:off x="1989532" y="1678157"/>
            <a:ext cx="4614437" cy="2471632"/>
          </a:xfrm>
          <a:prstGeom prst="rect">
            <a:avLst/>
          </a:prstGeom>
        </p:spPr>
      </p:pic>
      <p:sp>
        <p:nvSpPr>
          <p:cNvPr id="342" name="object 84"/>
          <p:cNvSpPr/>
          <p:nvPr/>
        </p:nvSpPr>
        <p:spPr>
          <a:xfrm rot="21407250">
            <a:off x="3055618" y="2196275"/>
            <a:ext cx="1828263" cy="844741"/>
          </a:xfrm>
          <a:custGeom>
            <a:avLst/>
            <a:gdLst/>
            <a:ahLst/>
            <a:cxnLst/>
            <a:rect l="l" t="t" r="r" b="b"/>
            <a:pathLst>
              <a:path w="1859279" h="2306320">
                <a:moveTo>
                  <a:pt x="0" y="0"/>
                </a:moveTo>
                <a:lnTo>
                  <a:pt x="50487" y="3610"/>
                </a:lnTo>
                <a:lnTo>
                  <a:pt x="100841" y="7653"/>
                </a:lnTo>
                <a:lnTo>
                  <a:pt x="150929" y="12563"/>
                </a:lnTo>
                <a:lnTo>
                  <a:pt x="200617" y="18772"/>
                </a:lnTo>
                <a:lnTo>
                  <a:pt x="249771" y="26714"/>
                </a:lnTo>
                <a:lnTo>
                  <a:pt x="298259" y="36822"/>
                </a:lnTo>
                <a:lnTo>
                  <a:pt x="345948" y="49530"/>
                </a:lnTo>
                <a:lnTo>
                  <a:pt x="393867" y="64906"/>
                </a:lnTo>
                <a:lnTo>
                  <a:pt x="442482" y="82515"/>
                </a:lnTo>
                <a:lnTo>
                  <a:pt x="490809" y="102194"/>
                </a:lnTo>
                <a:lnTo>
                  <a:pt x="537862" y="123782"/>
                </a:lnTo>
                <a:lnTo>
                  <a:pt x="582658" y="147116"/>
                </a:lnTo>
                <a:lnTo>
                  <a:pt x="624213" y="172034"/>
                </a:lnTo>
                <a:lnTo>
                  <a:pt x="661543" y="198374"/>
                </a:lnTo>
                <a:lnTo>
                  <a:pt x="699164" y="229342"/>
                </a:lnTo>
                <a:lnTo>
                  <a:pt x="731505" y="260575"/>
                </a:lnTo>
                <a:lnTo>
                  <a:pt x="759888" y="294052"/>
                </a:lnTo>
                <a:lnTo>
                  <a:pt x="785636" y="331752"/>
                </a:lnTo>
                <a:lnTo>
                  <a:pt x="810071" y="375653"/>
                </a:lnTo>
                <a:lnTo>
                  <a:pt x="834516" y="427736"/>
                </a:lnTo>
                <a:lnTo>
                  <a:pt x="850886" y="469143"/>
                </a:lnTo>
                <a:lnTo>
                  <a:pt x="866769" y="516582"/>
                </a:lnTo>
                <a:lnTo>
                  <a:pt x="882113" y="568419"/>
                </a:lnTo>
                <a:lnTo>
                  <a:pt x="896865" y="623018"/>
                </a:lnTo>
                <a:lnTo>
                  <a:pt x="910970" y="678745"/>
                </a:lnTo>
                <a:lnTo>
                  <a:pt x="924376" y="733965"/>
                </a:lnTo>
                <a:lnTo>
                  <a:pt x="937030" y="787044"/>
                </a:lnTo>
                <a:lnTo>
                  <a:pt x="948877" y="836346"/>
                </a:lnTo>
                <a:lnTo>
                  <a:pt x="959866" y="880237"/>
                </a:lnTo>
                <a:lnTo>
                  <a:pt x="973845" y="935150"/>
                </a:lnTo>
                <a:lnTo>
                  <a:pt x="984875" y="980962"/>
                </a:lnTo>
                <a:lnTo>
                  <a:pt x="994219" y="1021969"/>
                </a:lnTo>
                <a:lnTo>
                  <a:pt x="1003140" y="1062467"/>
                </a:lnTo>
                <a:lnTo>
                  <a:pt x="1012900" y="1106755"/>
                </a:lnTo>
                <a:lnTo>
                  <a:pt x="1024763" y="1159129"/>
                </a:lnTo>
                <a:lnTo>
                  <a:pt x="1035028" y="1205107"/>
                </a:lnTo>
                <a:lnTo>
                  <a:pt x="1045805" y="1255396"/>
                </a:lnTo>
                <a:lnTo>
                  <a:pt x="1057070" y="1308690"/>
                </a:lnTo>
                <a:lnTo>
                  <a:pt x="1068800" y="1363678"/>
                </a:lnTo>
                <a:lnTo>
                  <a:pt x="1080970" y="1419053"/>
                </a:lnTo>
                <a:lnTo>
                  <a:pt x="1093557" y="1473507"/>
                </a:lnTo>
                <a:lnTo>
                  <a:pt x="1106537" y="1525732"/>
                </a:lnTo>
                <a:lnTo>
                  <a:pt x="1119886" y="1574419"/>
                </a:lnTo>
                <a:lnTo>
                  <a:pt x="1134394" y="1626548"/>
                </a:lnTo>
                <a:lnTo>
                  <a:pt x="1147812" y="1676765"/>
                </a:lnTo>
                <a:lnTo>
                  <a:pt x="1161350" y="1725178"/>
                </a:lnTo>
                <a:lnTo>
                  <a:pt x="1176219" y="1771896"/>
                </a:lnTo>
                <a:lnTo>
                  <a:pt x="1193629" y="1817027"/>
                </a:lnTo>
                <a:lnTo>
                  <a:pt x="1214791" y="1860682"/>
                </a:lnTo>
                <a:lnTo>
                  <a:pt x="1240917" y="1902968"/>
                </a:lnTo>
                <a:lnTo>
                  <a:pt x="1269311" y="1939369"/>
                </a:lnTo>
                <a:lnTo>
                  <a:pt x="1302668" y="1975465"/>
                </a:lnTo>
                <a:lnTo>
                  <a:pt x="1339547" y="2010744"/>
                </a:lnTo>
                <a:lnTo>
                  <a:pt x="1378505" y="2044699"/>
                </a:lnTo>
                <a:lnTo>
                  <a:pt x="1418100" y="2076821"/>
                </a:lnTo>
                <a:lnTo>
                  <a:pt x="1456890" y="2106600"/>
                </a:lnTo>
                <a:lnTo>
                  <a:pt x="1493432" y="2133528"/>
                </a:lnTo>
                <a:lnTo>
                  <a:pt x="1526286" y="2157095"/>
                </a:lnTo>
                <a:lnTo>
                  <a:pt x="1584648" y="2192516"/>
                </a:lnTo>
                <a:lnTo>
                  <a:pt x="1637712" y="2215959"/>
                </a:lnTo>
                <a:lnTo>
                  <a:pt x="1685895" y="2233211"/>
                </a:lnTo>
                <a:lnTo>
                  <a:pt x="1729613" y="2250059"/>
                </a:lnTo>
                <a:lnTo>
                  <a:pt x="1773287" y="2269218"/>
                </a:lnTo>
                <a:lnTo>
                  <a:pt x="1815258" y="2287222"/>
                </a:lnTo>
                <a:lnTo>
                  <a:pt x="1846824" y="2300583"/>
                </a:lnTo>
                <a:lnTo>
                  <a:pt x="1859280" y="2305812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0" name="Picture 32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97950"/>
            <a:ext cx="9145281" cy="4127510"/>
          </a:xfrm>
          <a:prstGeom prst="rect">
            <a:avLst/>
          </a:prstGeom>
        </p:spPr>
      </p:pic>
      <p:pic>
        <p:nvPicPr>
          <p:cNvPr id="331" name="Picture 330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4" t="1614" r="7461" b="-1614"/>
          <a:stretch/>
        </p:blipFill>
        <p:spPr>
          <a:xfrm>
            <a:off x="4576692" y="1813318"/>
            <a:ext cx="4614437" cy="247163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2812577" y="1928784"/>
            <a:ext cx="1910878" cy="2087684"/>
          </a:xfrm>
          <a:prstGeom prst="straightConnector1">
            <a:avLst/>
          </a:prstGeom>
          <a:ln w="28575">
            <a:solidFill>
              <a:srgbClr val="7030A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Arrow Connector 362"/>
          <p:cNvCxnSpPr/>
          <p:nvPr/>
        </p:nvCxnSpPr>
        <p:spPr>
          <a:xfrm flipV="1">
            <a:off x="2821134" y="2310235"/>
            <a:ext cx="2192329" cy="173794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Arrow Connector 363"/>
          <p:cNvCxnSpPr/>
          <p:nvPr/>
        </p:nvCxnSpPr>
        <p:spPr>
          <a:xfrm flipV="1">
            <a:off x="4503845" y="2335462"/>
            <a:ext cx="518110" cy="105333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Straight Arrow Connector 366"/>
          <p:cNvCxnSpPr/>
          <p:nvPr/>
        </p:nvCxnSpPr>
        <p:spPr>
          <a:xfrm flipV="1">
            <a:off x="4030009" y="2314554"/>
            <a:ext cx="1101858" cy="254755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Arrow Connector 293"/>
          <p:cNvCxnSpPr/>
          <p:nvPr/>
        </p:nvCxnSpPr>
        <p:spPr>
          <a:xfrm flipH="1">
            <a:off x="4723455" y="3137389"/>
            <a:ext cx="178633" cy="1247907"/>
          </a:xfrm>
          <a:prstGeom prst="straightConnector1">
            <a:avLst/>
          </a:prstGeom>
          <a:ln w="12700">
            <a:solidFill>
              <a:srgbClr val="00CC00"/>
            </a:solidFill>
            <a:headEnd type="triangle"/>
            <a:tailEnd type="triangle" w="med" len="med"/>
          </a:ln>
          <a:effectLst>
            <a:outerShdw blurRad="25400" dist="25400" dir="5400000" algn="ctr" rotWithShape="0">
              <a:schemeClr val="tx1">
                <a:lumMod val="85000"/>
                <a:lumOff val="1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bject 50"/>
          <p:cNvSpPr/>
          <p:nvPr/>
        </p:nvSpPr>
        <p:spPr>
          <a:xfrm>
            <a:off x="4588597" y="4257754"/>
            <a:ext cx="463805" cy="22790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object 64"/>
          <p:cNvSpPr/>
          <p:nvPr/>
        </p:nvSpPr>
        <p:spPr>
          <a:xfrm>
            <a:off x="2739490" y="4876714"/>
            <a:ext cx="2184340" cy="517533"/>
          </a:xfrm>
          <a:custGeom>
            <a:avLst/>
            <a:gdLst/>
            <a:ahLst/>
            <a:cxnLst/>
            <a:rect l="l" t="t" r="r" b="b"/>
            <a:pathLst>
              <a:path w="2696210" h="638810">
                <a:moveTo>
                  <a:pt x="0" y="319278"/>
                </a:moveTo>
                <a:lnTo>
                  <a:pt x="17642" y="267503"/>
                </a:lnTo>
                <a:lnTo>
                  <a:pt x="48150" y="234420"/>
                </a:lnTo>
                <a:lnTo>
                  <a:pt x="92696" y="202713"/>
                </a:lnTo>
                <a:lnTo>
                  <a:pt x="150457" y="172576"/>
                </a:lnTo>
                <a:lnTo>
                  <a:pt x="220612" y="144204"/>
                </a:lnTo>
                <a:lnTo>
                  <a:pt x="260079" y="130740"/>
                </a:lnTo>
                <a:lnTo>
                  <a:pt x="302337" y="117792"/>
                </a:lnTo>
                <a:lnTo>
                  <a:pt x="347282" y="105382"/>
                </a:lnTo>
                <a:lnTo>
                  <a:pt x="394811" y="93535"/>
                </a:lnTo>
                <a:lnTo>
                  <a:pt x="444821" y="82276"/>
                </a:lnTo>
                <a:lnTo>
                  <a:pt x="497211" y="71629"/>
                </a:lnTo>
                <a:lnTo>
                  <a:pt x="551876" y="61618"/>
                </a:lnTo>
                <a:lnTo>
                  <a:pt x="608715" y="52268"/>
                </a:lnTo>
                <a:lnTo>
                  <a:pt x="667624" y="43603"/>
                </a:lnTo>
                <a:lnTo>
                  <a:pt x="728501" y="35647"/>
                </a:lnTo>
                <a:lnTo>
                  <a:pt x="791243" y="28426"/>
                </a:lnTo>
                <a:lnTo>
                  <a:pt x="855747" y="21963"/>
                </a:lnTo>
                <a:lnTo>
                  <a:pt x="921910" y="16282"/>
                </a:lnTo>
                <a:lnTo>
                  <a:pt x="989629" y="11408"/>
                </a:lnTo>
                <a:lnTo>
                  <a:pt x="1058803" y="7366"/>
                </a:lnTo>
                <a:lnTo>
                  <a:pt x="1129327" y="4180"/>
                </a:lnTo>
                <a:lnTo>
                  <a:pt x="1201099" y="1874"/>
                </a:lnTo>
                <a:lnTo>
                  <a:pt x="1274017" y="472"/>
                </a:lnTo>
                <a:lnTo>
                  <a:pt x="1347978" y="0"/>
                </a:lnTo>
                <a:lnTo>
                  <a:pt x="1421938" y="472"/>
                </a:lnTo>
                <a:lnTo>
                  <a:pt x="1494856" y="1874"/>
                </a:lnTo>
                <a:lnTo>
                  <a:pt x="1566628" y="4180"/>
                </a:lnTo>
                <a:lnTo>
                  <a:pt x="1637152" y="7366"/>
                </a:lnTo>
                <a:lnTo>
                  <a:pt x="1706326" y="11408"/>
                </a:lnTo>
                <a:lnTo>
                  <a:pt x="1774045" y="16282"/>
                </a:lnTo>
                <a:lnTo>
                  <a:pt x="1840208" y="21963"/>
                </a:lnTo>
                <a:lnTo>
                  <a:pt x="1904712" y="28426"/>
                </a:lnTo>
                <a:lnTo>
                  <a:pt x="1967454" y="35647"/>
                </a:lnTo>
                <a:lnTo>
                  <a:pt x="2028331" y="43603"/>
                </a:lnTo>
                <a:lnTo>
                  <a:pt x="2087240" y="52268"/>
                </a:lnTo>
                <a:lnTo>
                  <a:pt x="2144079" y="61618"/>
                </a:lnTo>
                <a:lnTo>
                  <a:pt x="2198744" y="71629"/>
                </a:lnTo>
                <a:lnTo>
                  <a:pt x="2251134" y="82276"/>
                </a:lnTo>
                <a:lnTo>
                  <a:pt x="2301144" y="93535"/>
                </a:lnTo>
                <a:lnTo>
                  <a:pt x="2348673" y="105382"/>
                </a:lnTo>
                <a:lnTo>
                  <a:pt x="2393618" y="117792"/>
                </a:lnTo>
                <a:lnTo>
                  <a:pt x="2435876" y="130740"/>
                </a:lnTo>
                <a:lnTo>
                  <a:pt x="2475343" y="144204"/>
                </a:lnTo>
                <a:lnTo>
                  <a:pt x="2511918" y="158157"/>
                </a:lnTo>
                <a:lnTo>
                  <a:pt x="2575979" y="187436"/>
                </a:lnTo>
                <a:lnTo>
                  <a:pt x="2627235" y="218383"/>
                </a:lnTo>
                <a:lnTo>
                  <a:pt x="2664865" y="250802"/>
                </a:lnTo>
                <a:lnTo>
                  <a:pt x="2688046" y="284498"/>
                </a:lnTo>
                <a:lnTo>
                  <a:pt x="2695956" y="319278"/>
                </a:lnTo>
                <a:lnTo>
                  <a:pt x="2693961" y="336790"/>
                </a:lnTo>
                <a:lnTo>
                  <a:pt x="2664865" y="387753"/>
                </a:lnTo>
                <a:lnTo>
                  <a:pt x="2627235" y="420172"/>
                </a:lnTo>
                <a:lnTo>
                  <a:pt x="2575979" y="451119"/>
                </a:lnTo>
                <a:lnTo>
                  <a:pt x="2511918" y="480398"/>
                </a:lnTo>
                <a:lnTo>
                  <a:pt x="2475343" y="494351"/>
                </a:lnTo>
                <a:lnTo>
                  <a:pt x="2435876" y="507815"/>
                </a:lnTo>
                <a:lnTo>
                  <a:pt x="2393618" y="520763"/>
                </a:lnTo>
                <a:lnTo>
                  <a:pt x="2348673" y="533173"/>
                </a:lnTo>
                <a:lnTo>
                  <a:pt x="2301144" y="545020"/>
                </a:lnTo>
                <a:lnTo>
                  <a:pt x="2251134" y="556279"/>
                </a:lnTo>
                <a:lnTo>
                  <a:pt x="2198744" y="566926"/>
                </a:lnTo>
                <a:lnTo>
                  <a:pt x="2144079" y="576937"/>
                </a:lnTo>
                <a:lnTo>
                  <a:pt x="2087240" y="586287"/>
                </a:lnTo>
                <a:lnTo>
                  <a:pt x="2028331" y="594952"/>
                </a:lnTo>
                <a:lnTo>
                  <a:pt x="1967454" y="602908"/>
                </a:lnTo>
                <a:lnTo>
                  <a:pt x="1904712" y="610129"/>
                </a:lnTo>
                <a:lnTo>
                  <a:pt x="1840208" y="616592"/>
                </a:lnTo>
                <a:lnTo>
                  <a:pt x="1774045" y="622273"/>
                </a:lnTo>
                <a:lnTo>
                  <a:pt x="1706326" y="627147"/>
                </a:lnTo>
                <a:lnTo>
                  <a:pt x="1637152" y="631189"/>
                </a:lnTo>
                <a:lnTo>
                  <a:pt x="1566628" y="634375"/>
                </a:lnTo>
                <a:lnTo>
                  <a:pt x="1494856" y="636681"/>
                </a:lnTo>
                <a:lnTo>
                  <a:pt x="1421938" y="638083"/>
                </a:lnTo>
                <a:lnTo>
                  <a:pt x="1347978" y="638556"/>
                </a:lnTo>
                <a:lnTo>
                  <a:pt x="1274017" y="638083"/>
                </a:lnTo>
                <a:lnTo>
                  <a:pt x="1201099" y="636681"/>
                </a:lnTo>
                <a:lnTo>
                  <a:pt x="1129327" y="634375"/>
                </a:lnTo>
                <a:lnTo>
                  <a:pt x="1058803" y="631189"/>
                </a:lnTo>
                <a:lnTo>
                  <a:pt x="989629" y="627147"/>
                </a:lnTo>
                <a:lnTo>
                  <a:pt x="921910" y="622273"/>
                </a:lnTo>
                <a:lnTo>
                  <a:pt x="855747" y="616592"/>
                </a:lnTo>
                <a:lnTo>
                  <a:pt x="791243" y="610129"/>
                </a:lnTo>
                <a:lnTo>
                  <a:pt x="728501" y="602908"/>
                </a:lnTo>
                <a:lnTo>
                  <a:pt x="667624" y="594952"/>
                </a:lnTo>
                <a:lnTo>
                  <a:pt x="608715" y="586287"/>
                </a:lnTo>
                <a:lnTo>
                  <a:pt x="551876" y="576937"/>
                </a:lnTo>
                <a:lnTo>
                  <a:pt x="497211" y="566926"/>
                </a:lnTo>
                <a:lnTo>
                  <a:pt x="444821" y="556279"/>
                </a:lnTo>
                <a:lnTo>
                  <a:pt x="394811" y="545020"/>
                </a:lnTo>
                <a:lnTo>
                  <a:pt x="347282" y="533173"/>
                </a:lnTo>
                <a:lnTo>
                  <a:pt x="302337" y="520763"/>
                </a:lnTo>
                <a:lnTo>
                  <a:pt x="260079" y="507815"/>
                </a:lnTo>
                <a:lnTo>
                  <a:pt x="220612" y="494351"/>
                </a:lnTo>
                <a:lnTo>
                  <a:pt x="184037" y="480398"/>
                </a:lnTo>
                <a:lnTo>
                  <a:pt x="119976" y="451119"/>
                </a:lnTo>
                <a:lnTo>
                  <a:pt x="68720" y="420172"/>
                </a:lnTo>
                <a:lnTo>
                  <a:pt x="31090" y="387753"/>
                </a:lnTo>
                <a:lnTo>
                  <a:pt x="7909" y="354057"/>
                </a:lnTo>
                <a:lnTo>
                  <a:pt x="0" y="319278"/>
                </a:lnTo>
                <a:close/>
              </a:path>
            </a:pathLst>
          </a:custGeom>
          <a:ln w="28956">
            <a:solidFill>
              <a:srgbClr val="0099FF"/>
            </a:solidFill>
          </a:ln>
          <a:effectLst>
            <a:glow rad="50800">
              <a:srgbClr val="00FFFF">
                <a:alpha val="40000"/>
              </a:srgbClr>
            </a:glow>
          </a:effectLst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object 74"/>
          <p:cNvSpPr/>
          <p:nvPr/>
        </p:nvSpPr>
        <p:spPr>
          <a:xfrm rot="21014426">
            <a:off x="7372162" y="4435634"/>
            <a:ext cx="1012049" cy="378073"/>
          </a:xfrm>
          <a:custGeom>
            <a:avLst/>
            <a:gdLst/>
            <a:ahLst/>
            <a:cxnLst/>
            <a:rect l="l" t="t" r="r" b="b"/>
            <a:pathLst>
              <a:path w="367665" h="266700">
                <a:moveTo>
                  <a:pt x="0" y="21806"/>
                </a:moveTo>
                <a:lnTo>
                  <a:pt x="34278" y="11600"/>
                </a:lnTo>
                <a:lnTo>
                  <a:pt x="67913" y="3597"/>
                </a:lnTo>
                <a:lnTo>
                  <a:pt x="100262" y="0"/>
                </a:lnTo>
                <a:lnTo>
                  <a:pt x="130682" y="3010"/>
                </a:lnTo>
                <a:lnTo>
                  <a:pt x="182403" y="27711"/>
                </a:lnTo>
                <a:lnTo>
                  <a:pt x="234315" y="78321"/>
                </a:lnTo>
                <a:lnTo>
                  <a:pt x="271754" y="126287"/>
                </a:lnTo>
                <a:lnTo>
                  <a:pt x="315610" y="188970"/>
                </a:lnTo>
                <a:lnTo>
                  <a:pt x="352061" y="243413"/>
                </a:lnTo>
                <a:lnTo>
                  <a:pt x="367284" y="266662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object 84"/>
          <p:cNvSpPr/>
          <p:nvPr/>
        </p:nvSpPr>
        <p:spPr>
          <a:xfrm rot="21382316">
            <a:off x="6471844" y="2556031"/>
            <a:ext cx="1521047" cy="1689886"/>
          </a:xfrm>
          <a:custGeom>
            <a:avLst/>
            <a:gdLst/>
            <a:ahLst/>
            <a:cxnLst/>
            <a:rect l="l" t="t" r="r" b="b"/>
            <a:pathLst>
              <a:path w="1859279" h="2306320">
                <a:moveTo>
                  <a:pt x="0" y="0"/>
                </a:moveTo>
                <a:lnTo>
                  <a:pt x="50487" y="3610"/>
                </a:lnTo>
                <a:lnTo>
                  <a:pt x="100841" y="7653"/>
                </a:lnTo>
                <a:lnTo>
                  <a:pt x="150929" y="12563"/>
                </a:lnTo>
                <a:lnTo>
                  <a:pt x="200617" y="18772"/>
                </a:lnTo>
                <a:lnTo>
                  <a:pt x="249771" y="26714"/>
                </a:lnTo>
                <a:lnTo>
                  <a:pt x="298259" y="36822"/>
                </a:lnTo>
                <a:lnTo>
                  <a:pt x="345948" y="49530"/>
                </a:lnTo>
                <a:lnTo>
                  <a:pt x="393867" y="64906"/>
                </a:lnTo>
                <a:lnTo>
                  <a:pt x="442482" y="82515"/>
                </a:lnTo>
                <a:lnTo>
                  <a:pt x="490809" y="102194"/>
                </a:lnTo>
                <a:lnTo>
                  <a:pt x="537862" y="123782"/>
                </a:lnTo>
                <a:lnTo>
                  <a:pt x="582658" y="147116"/>
                </a:lnTo>
                <a:lnTo>
                  <a:pt x="624213" y="172034"/>
                </a:lnTo>
                <a:lnTo>
                  <a:pt x="661543" y="198374"/>
                </a:lnTo>
                <a:lnTo>
                  <a:pt x="699164" y="229342"/>
                </a:lnTo>
                <a:lnTo>
                  <a:pt x="731505" y="260575"/>
                </a:lnTo>
                <a:lnTo>
                  <a:pt x="759888" y="294052"/>
                </a:lnTo>
                <a:lnTo>
                  <a:pt x="785636" y="331752"/>
                </a:lnTo>
                <a:lnTo>
                  <a:pt x="810071" y="375653"/>
                </a:lnTo>
                <a:lnTo>
                  <a:pt x="834516" y="427736"/>
                </a:lnTo>
                <a:lnTo>
                  <a:pt x="850886" y="469143"/>
                </a:lnTo>
                <a:lnTo>
                  <a:pt x="866769" y="516582"/>
                </a:lnTo>
                <a:lnTo>
                  <a:pt x="882113" y="568419"/>
                </a:lnTo>
                <a:lnTo>
                  <a:pt x="896865" y="623018"/>
                </a:lnTo>
                <a:lnTo>
                  <a:pt x="910970" y="678745"/>
                </a:lnTo>
                <a:lnTo>
                  <a:pt x="924376" y="733965"/>
                </a:lnTo>
                <a:lnTo>
                  <a:pt x="937030" y="787044"/>
                </a:lnTo>
                <a:lnTo>
                  <a:pt x="948877" y="836346"/>
                </a:lnTo>
                <a:lnTo>
                  <a:pt x="959866" y="880237"/>
                </a:lnTo>
                <a:lnTo>
                  <a:pt x="973845" y="935150"/>
                </a:lnTo>
                <a:lnTo>
                  <a:pt x="984875" y="980962"/>
                </a:lnTo>
                <a:lnTo>
                  <a:pt x="994219" y="1021969"/>
                </a:lnTo>
                <a:lnTo>
                  <a:pt x="1003140" y="1062467"/>
                </a:lnTo>
                <a:lnTo>
                  <a:pt x="1012900" y="1106755"/>
                </a:lnTo>
                <a:lnTo>
                  <a:pt x="1024763" y="1159129"/>
                </a:lnTo>
                <a:lnTo>
                  <a:pt x="1035028" y="1205107"/>
                </a:lnTo>
                <a:lnTo>
                  <a:pt x="1045805" y="1255396"/>
                </a:lnTo>
                <a:lnTo>
                  <a:pt x="1057070" y="1308690"/>
                </a:lnTo>
                <a:lnTo>
                  <a:pt x="1068800" y="1363678"/>
                </a:lnTo>
                <a:lnTo>
                  <a:pt x="1080970" y="1419053"/>
                </a:lnTo>
                <a:lnTo>
                  <a:pt x="1093557" y="1473507"/>
                </a:lnTo>
                <a:lnTo>
                  <a:pt x="1106537" y="1525732"/>
                </a:lnTo>
                <a:lnTo>
                  <a:pt x="1119886" y="1574419"/>
                </a:lnTo>
                <a:lnTo>
                  <a:pt x="1134394" y="1626548"/>
                </a:lnTo>
                <a:lnTo>
                  <a:pt x="1147812" y="1676765"/>
                </a:lnTo>
                <a:lnTo>
                  <a:pt x="1161350" y="1725178"/>
                </a:lnTo>
                <a:lnTo>
                  <a:pt x="1176219" y="1771896"/>
                </a:lnTo>
                <a:lnTo>
                  <a:pt x="1193629" y="1817027"/>
                </a:lnTo>
                <a:lnTo>
                  <a:pt x="1214791" y="1860682"/>
                </a:lnTo>
                <a:lnTo>
                  <a:pt x="1240917" y="1902968"/>
                </a:lnTo>
                <a:lnTo>
                  <a:pt x="1269311" y="1939369"/>
                </a:lnTo>
                <a:lnTo>
                  <a:pt x="1302668" y="1975465"/>
                </a:lnTo>
                <a:lnTo>
                  <a:pt x="1339547" y="2010744"/>
                </a:lnTo>
                <a:lnTo>
                  <a:pt x="1378505" y="2044699"/>
                </a:lnTo>
                <a:lnTo>
                  <a:pt x="1418100" y="2076821"/>
                </a:lnTo>
                <a:lnTo>
                  <a:pt x="1456890" y="2106600"/>
                </a:lnTo>
                <a:lnTo>
                  <a:pt x="1493432" y="2133528"/>
                </a:lnTo>
                <a:lnTo>
                  <a:pt x="1526286" y="2157095"/>
                </a:lnTo>
                <a:lnTo>
                  <a:pt x="1584648" y="2192516"/>
                </a:lnTo>
                <a:lnTo>
                  <a:pt x="1637712" y="2215959"/>
                </a:lnTo>
                <a:lnTo>
                  <a:pt x="1685895" y="2233211"/>
                </a:lnTo>
                <a:lnTo>
                  <a:pt x="1729613" y="2250059"/>
                </a:lnTo>
                <a:lnTo>
                  <a:pt x="1773287" y="2269218"/>
                </a:lnTo>
                <a:lnTo>
                  <a:pt x="1815258" y="2287222"/>
                </a:lnTo>
                <a:lnTo>
                  <a:pt x="1846824" y="2300583"/>
                </a:lnTo>
                <a:lnTo>
                  <a:pt x="1859280" y="2305812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object 104"/>
          <p:cNvSpPr txBox="1"/>
          <p:nvPr/>
        </p:nvSpPr>
        <p:spPr>
          <a:xfrm>
            <a:off x="2493367" y="1200611"/>
            <a:ext cx="6471242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 ker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i="1" dirty="0"/>
              <a:t>Stand-off LSCO </a:t>
            </a:r>
            <a:r>
              <a:rPr i="1" dirty="0"/>
              <a:t>Multi-Domain Effects at Extended Ranges</a:t>
            </a:r>
          </a:p>
        </p:txBody>
      </p:sp>
      <p:sp>
        <p:nvSpPr>
          <p:cNvPr id="137" name="object 105"/>
          <p:cNvSpPr/>
          <p:nvPr/>
        </p:nvSpPr>
        <p:spPr>
          <a:xfrm rot="306629">
            <a:off x="4230757" y="2297327"/>
            <a:ext cx="1537333" cy="297856"/>
          </a:xfrm>
          <a:custGeom>
            <a:avLst/>
            <a:gdLst/>
            <a:ahLst/>
            <a:cxnLst/>
            <a:rect l="l" t="t" r="r" b="b"/>
            <a:pathLst>
              <a:path w="1708150" h="222250">
                <a:moveTo>
                  <a:pt x="0" y="0"/>
                </a:moveTo>
                <a:lnTo>
                  <a:pt x="48981" y="51734"/>
                </a:lnTo>
                <a:lnTo>
                  <a:pt x="85587" y="76809"/>
                </a:lnTo>
                <a:lnTo>
                  <a:pt x="136733" y="100909"/>
                </a:lnTo>
                <a:lnTo>
                  <a:pt x="207264" y="123698"/>
                </a:lnTo>
                <a:lnTo>
                  <a:pt x="282537" y="143010"/>
                </a:lnTo>
                <a:lnTo>
                  <a:pt x="325151" y="153086"/>
                </a:lnTo>
                <a:lnTo>
                  <a:pt x="370792" y="163176"/>
                </a:lnTo>
                <a:lnTo>
                  <a:pt x="419242" y="173078"/>
                </a:lnTo>
                <a:lnTo>
                  <a:pt x="470280" y="182594"/>
                </a:lnTo>
                <a:lnTo>
                  <a:pt x="523690" y="191522"/>
                </a:lnTo>
                <a:lnTo>
                  <a:pt x="579251" y="199662"/>
                </a:lnTo>
                <a:lnTo>
                  <a:pt x="636746" y="206815"/>
                </a:lnTo>
                <a:lnTo>
                  <a:pt x="695955" y="212780"/>
                </a:lnTo>
                <a:lnTo>
                  <a:pt x="756660" y="217356"/>
                </a:lnTo>
                <a:lnTo>
                  <a:pt x="818641" y="220345"/>
                </a:lnTo>
                <a:lnTo>
                  <a:pt x="860951" y="221417"/>
                </a:lnTo>
                <a:lnTo>
                  <a:pt x="904478" y="221866"/>
                </a:lnTo>
                <a:lnTo>
                  <a:pt x="949150" y="221727"/>
                </a:lnTo>
                <a:lnTo>
                  <a:pt x="994897" y="221039"/>
                </a:lnTo>
                <a:lnTo>
                  <a:pt x="1041646" y="219836"/>
                </a:lnTo>
                <a:lnTo>
                  <a:pt x="1089326" y="218157"/>
                </a:lnTo>
                <a:lnTo>
                  <a:pt x="1137864" y="216039"/>
                </a:lnTo>
                <a:lnTo>
                  <a:pt x="1187191" y="213517"/>
                </a:lnTo>
                <a:lnTo>
                  <a:pt x="1237234" y="210629"/>
                </a:lnTo>
                <a:lnTo>
                  <a:pt x="1287920" y="207412"/>
                </a:lnTo>
                <a:lnTo>
                  <a:pt x="1339180" y="203902"/>
                </a:lnTo>
                <a:lnTo>
                  <a:pt x="1390941" y="200137"/>
                </a:lnTo>
                <a:lnTo>
                  <a:pt x="1443132" y="196154"/>
                </a:lnTo>
                <a:lnTo>
                  <a:pt x="1495680" y="191988"/>
                </a:lnTo>
                <a:lnTo>
                  <a:pt x="1548515" y="187677"/>
                </a:lnTo>
                <a:lnTo>
                  <a:pt x="1601565" y="183258"/>
                </a:lnTo>
                <a:lnTo>
                  <a:pt x="1654758" y="178768"/>
                </a:lnTo>
                <a:lnTo>
                  <a:pt x="1708023" y="174244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object 121"/>
          <p:cNvSpPr/>
          <p:nvPr/>
        </p:nvSpPr>
        <p:spPr>
          <a:xfrm>
            <a:off x="3756297" y="2079703"/>
            <a:ext cx="652733" cy="264155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6326505" y="5442585"/>
            <a:ext cx="950228" cy="255438"/>
            <a:chOff x="7656371" y="5152215"/>
            <a:chExt cx="1076325" cy="312244"/>
          </a:xfrm>
        </p:grpSpPr>
        <p:sp>
          <p:nvSpPr>
            <p:cNvPr id="171" name="object 124"/>
            <p:cNvSpPr/>
            <p:nvPr/>
          </p:nvSpPr>
          <p:spPr>
            <a:xfrm>
              <a:off x="7656371" y="5210126"/>
              <a:ext cx="1076325" cy="253365"/>
            </a:xfrm>
            <a:custGeom>
              <a:avLst/>
              <a:gdLst/>
              <a:ahLst/>
              <a:cxnLst/>
              <a:rect l="l" t="t" r="r" b="b"/>
              <a:pathLst>
                <a:path w="1076325" h="253364">
                  <a:moveTo>
                    <a:pt x="0" y="126492"/>
                  </a:moveTo>
                  <a:lnTo>
                    <a:pt x="19221" y="92868"/>
                  </a:lnTo>
                  <a:lnTo>
                    <a:pt x="73462" y="62653"/>
                  </a:lnTo>
                  <a:lnTo>
                    <a:pt x="112111" y="49200"/>
                  </a:lnTo>
                  <a:lnTo>
                    <a:pt x="157591" y="37052"/>
                  </a:lnTo>
                  <a:lnTo>
                    <a:pt x="209259" y="26359"/>
                  </a:lnTo>
                  <a:lnTo>
                    <a:pt x="266474" y="17272"/>
                  </a:lnTo>
                  <a:lnTo>
                    <a:pt x="328594" y="9941"/>
                  </a:lnTo>
                  <a:lnTo>
                    <a:pt x="394978" y="4519"/>
                  </a:lnTo>
                  <a:lnTo>
                    <a:pt x="464985" y="1154"/>
                  </a:lnTo>
                  <a:lnTo>
                    <a:pt x="537972" y="0"/>
                  </a:lnTo>
                  <a:lnTo>
                    <a:pt x="610958" y="1154"/>
                  </a:lnTo>
                  <a:lnTo>
                    <a:pt x="680965" y="4519"/>
                  </a:lnTo>
                  <a:lnTo>
                    <a:pt x="747349" y="9941"/>
                  </a:lnTo>
                  <a:lnTo>
                    <a:pt x="809469" y="17272"/>
                  </a:lnTo>
                  <a:lnTo>
                    <a:pt x="866684" y="26359"/>
                  </a:lnTo>
                  <a:lnTo>
                    <a:pt x="918352" y="37052"/>
                  </a:lnTo>
                  <a:lnTo>
                    <a:pt x="963832" y="49200"/>
                  </a:lnTo>
                  <a:lnTo>
                    <a:pt x="1002481" y="62653"/>
                  </a:lnTo>
                  <a:lnTo>
                    <a:pt x="1056722" y="92868"/>
                  </a:lnTo>
                  <a:lnTo>
                    <a:pt x="1075944" y="126492"/>
                  </a:lnTo>
                  <a:lnTo>
                    <a:pt x="1071031" y="143654"/>
                  </a:lnTo>
                  <a:lnTo>
                    <a:pt x="1033658" y="175724"/>
                  </a:lnTo>
                  <a:lnTo>
                    <a:pt x="963832" y="203783"/>
                  </a:lnTo>
                  <a:lnTo>
                    <a:pt x="918352" y="215931"/>
                  </a:lnTo>
                  <a:lnTo>
                    <a:pt x="866684" y="226624"/>
                  </a:lnTo>
                  <a:lnTo>
                    <a:pt x="809469" y="235712"/>
                  </a:lnTo>
                  <a:lnTo>
                    <a:pt x="747349" y="243042"/>
                  </a:lnTo>
                  <a:lnTo>
                    <a:pt x="680965" y="248464"/>
                  </a:lnTo>
                  <a:lnTo>
                    <a:pt x="610958" y="251829"/>
                  </a:lnTo>
                  <a:lnTo>
                    <a:pt x="537972" y="252984"/>
                  </a:lnTo>
                  <a:lnTo>
                    <a:pt x="464985" y="251829"/>
                  </a:lnTo>
                  <a:lnTo>
                    <a:pt x="394978" y="248464"/>
                  </a:lnTo>
                  <a:lnTo>
                    <a:pt x="328594" y="243042"/>
                  </a:lnTo>
                  <a:lnTo>
                    <a:pt x="266474" y="235712"/>
                  </a:lnTo>
                  <a:lnTo>
                    <a:pt x="209259" y="226624"/>
                  </a:lnTo>
                  <a:lnTo>
                    <a:pt x="157591" y="215931"/>
                  </a:lnTo>
                  <a:lnTo>
                    <a:pt x="112111" y="203783"/>
                  </a:lnTo>
                  <a:lnTo>
                    <a:pt x="73462" y="190330"/>
                  </a:lnTo>
                  <a:lnTo>
                    <a:pt x="19221" y="160115"/>
                  </a:lnTo>
                  <a:lnTo>
                    <a:pt x="0" y="126492"/>
                  </a:lnTo>
                  <a:close/>
                </a:path>
              </a:pathLst>
            </a:custGeom>
            <a:ln w="28956">
              <a:solidFill>
                <a:srgbClr val="339933"/>
              </a:solidFill>
            </a:ln>
            <a:effectLst>
              <a:glow rad="25400">
                <a:srgbClr val="00FF00"/>
              </a:glow>
            </a:effectLst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object 125"/>
            <p:cNvSpPr/>
            <p:nvPr/>
          </p:nvSpPr>
          <p:spPr>
            <a:xfrm>
              <a:off x="8126526" y="5152215"/>
              <a:ext cx="117348" cy="188975"/>
            </a:xfrm>
            <a:prstGeom prst="rect">
              <a:avLst/>
            </a:pr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object 126"/>
            <p:cNvSpPr/>
            <p:nvPr/>
          </p:nvSpPr>
          <p:spPr>
            <a:xfrm>
              <a:off x="8041181" y="5204030"/>
              <a:ext cx="108203" cy="236219"/>
            </a:xfrm>
            <a:prstGeom prst="rect">
              <a:avLst/>
            </a:pr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object 127"/>
            <p:cNvSpPr/>
            <p:nvPr/>
          </p:nvSpPr>
          <p:spPr>
            <a:xfrm>
              <a:off x="8318550" y="5176599"/>
              <a:ext cx="129540" cy="195072"/>
            </a:xfrm>
            <a:prstGeom prst="rect">
              <a:avLst/>
            </a:pr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object 128"/>
            <p:cNvSpPr/>
            <p:nvPr/>
          </p:nvSpPr>
          <p:spPr>
            <a:xfrm>
              <a:off x="7873542" y="5226129"/>
              <a:ext cx="129540" cy="195071"/>
            </a:xfrm>
            <a:prstGeom prst="rect">
              <a:avLst/>
            </a:pr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object 129"/>
            <p:cNvSpPr/>
            <p:nvPr/>
          </p:nvSpPr>
          <p:spPr>
            <a:xfrm>
              <a:off x="8513621" y="5180409"/>
              <a:ext cx="129540" cy="193548"/>
            </a:xfrm>
            <a:prstGeom prst="rect">
              <a:avLst/>
            </a:pr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object 130"/>
            <p:cNvSpPr/>
            <p:nvPr/>
          </p:nvSpPr>
          <p:spPr>
            <a:xfrm>
              <a:off x="8211109" y="5251099"/>
              <a:ext cx="140207" cy="213360"/>
            </a:xfrm>
            <a:prstGeom prst="rect">
              <a:avLst/>
            </a:prstGeom>
            <a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3" name="object 172"/>
          <p:cNvSpPr/>
          <p:nvPr/>
        </p:nvSpPr>
        <p:spPr>
          <a:xfrm>
            <a:off x="4786120" y="3639684"/>
            <a:ext cx="796087" cy="429815"/>
          </a:xfrm>
          <a:prstGeom prst="rect">
            <a:avLst/>
          </a:pr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" name="object 175"/>
          <p:cNvSpPr/>
          <p:nvPr/>
        </p:nvSpPr>
        <p:spPr>
          <a:xfrm>
            <a:off x="2931769" y="4788782"/>
            <a:ext cx="871866" cy="303216"/>
          </a:xfrm>
          <a:prstGeom prst="rect">
            <a:avLst/>
          </a:pr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6" name="object 177"/>
          <p:cNvSpPr/>
          <p:nvPr/>
        </p:nvSpPr>
        <p:spPr>
          <a:xfrm>
            <a:off x="2716885" y="5010705"/>
            <a:ext cx="871866" cy="302272"/>
          </a:xfrm>
          <a:prstGeom prst="rect">
            <a:avLst/>
          </a:pr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" name="object 193"/>
          <p:cNvSpPr/>
          <p:nvPr/>
        </p:nvSpPr>
        <p:spPr>
          <a:xfrm>
            <a:off x="3931867" y="4686229"/>
            <a:ext cx="701296" cy="399612"/>
          </a:xfrm>
          <a:prstGeom prst="rect">
            <a:avLst/>
          </a:pr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7" name="object 195"/>
          <p:cNvSpPr/>
          <p:nvPr/>
        </p:nvSpPr>
        <p:spPr>
          <a:xfrm>
            <a:off x="4117693" y="5084037"/>
            <a:ext cx="701296" cy="399612"/>
          </a:xfrm>
          <a:prstGeom prst="rect">
            <a:avLst/>
          </a:pr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9" name="object 199"/>
          <p:cNvSpPr/>
          <p:nvPr/>
        </p:nvSpPr>
        <p:spPr>
          <a:xfrm>
            <a:off x="3561236" y="4720010"/>
            <a:ext cx="609229" cy="347156"/>
          </a:xfrm>
          <a:prstGeom prst="rect">
            <a:avLst/>
          </a:prstGeom>
          <a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" name="object 201"/>
          <p:cNvSpPr/>
          <p:nvPr/>
        </p:nvSpPr>
        <p:spPr>
          <a:xfrm>
            <a:off x="3788695" y="4952316"/>
            <a:ext cx="609229" cy="347156"/>
          </a:xfrm>
          <a:prstGeom prst="rect">
            <a:avLst/>
          </a:pr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1" name="object 203"/>
          <p:cNvSpPr/>
          <p:nvPr/>
        </p:nvSpPr>
        <p:spPr>
          <a:xfrm>
            <a:off x="3448826" y="5143530"/>
            <a:ext cx="609229" cy="347156"/>
          </a:xfrm>
          <a:prstGeom prst="rect">
            <a:avLst/>
          </a:pr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bject 77"/>
          <p:cNvSpPr/>
          <p:nvPr/>
        </p:nvSpPr>
        <p:spPr>
          <a:xfrm>
            <a:off x="5740904" y="2517311"/>
            <a:ext cx="706522" cy="169503"/>
          </a:xfrm>
          <a:custGeom>
            <a:avLst/>
            <a:gdLst/>
            <a:ahLst/>
            <a:cxnLst/>
            <a:rect l="l" t="t" r="r" b="b"/>
            <a:pathLst>
              <a:path w="1114425" h="207644">
                <a:moveTo>
                  <a:pt x="557022" y="207263"/>
                </a:moveTo>
                <a:lnTo>
                  <a:pt x="632598" y="206318"/>
                </a:lnTo>
                <a:lnTo>
                  <a:pt x="705086" y="203565"/>
                </a:lnTo>
                <a:lnTo>
                  <a:pt x="773822" y="199126"/>
                </a:lnTo>
                <a:lnTo>
                  <a:pt x="838143" y="193124"/>
                </a:lnTo>
                <a:lnTo>
                  <a:pt x="897384" y="185683"/>
                </a:lnTo>
                <a:lnTo>
                  <a:pt x="950880" y="176926"/>
                </a:lnTo>
                <a:lnTo>
                  <a:pt x="997969" y="166976"/>
                </a:lnTo>
                <a:lnTo>
                  <a:pt x="1037985" y="155955"/>
                </a:lnTo>
                <a:lnTo>
                  <a:pt x="1094143" y="131196"/>
                </a:lnTo>
                <a:lnTo>
                  <a:pt x="1114044" y="103631"/>
                </a:lnTo>
                <a:lnTo>
                  <a:pt x="1108958" y="89560"/>
                </a:lnTo>
                <a:lnTo>
                  <a:pt x="1070264" y="63275"/>
                </a:lnTo>
                <a:lnTo>
                  <a:pt x="997969" y="40287"/>
                </a:lnTo>
                <a:lnTo>
                  <a:pt x="950880" y="30337"/>
                </a:lnTo>
                <a:lnTo>
                  <a:pt x="897384" y="21580"/>
                </a:lnTo>
                <a:lnTo>
                  <a:pt x="838143" y="14139"/>
                </a:lnTo>
                <a:lnTo>
                  <a:pt x="773822" y="8137"/>
                </a:lnTo>
                <a:lnTo>
                  <a:pt x="705086" y="3698"/>
                </a:lnTo>
                <a:lnTo>
                  <a:pt x="632598" y="945"/>
                </a:lnTo>
                <a:lnTo>
                  <a:pt x="557022" y="0"/>
                </a:lnTo>
                <a:lnTo>
                  <a:pt x="481445" y="945"/>
                </a:lnTo>
                <a:lnTo>
                  <a:pt x="408957" y="3698"/>
                </a:lnTo>
                <a:lnTo>
                  <a:pt x="340221" y="8137"/>
                </a:lnTo>
                <a:lnTo>
                  <a:pt x="275900" y="14139"/>
                </a:lnTo>
                <a:lnTo>
                  <a:pt x="216659" y="21580"/>
                </a:lnTo>
                <a:lnTo>
                  <a:pt x="163163" y="30337"/>
                </a:lnTo>
                <a:lnTo>
                  <a:pt x="116074" y="40287"/>
                </a:lnTo>
                <a:lnTo>
                  <a:pt x="76058" y="51307"/>
                </a:lnTo>
                <a:lnTo>
                  <a:pt x="19900" y="76067"/>
                </a:lnTo>
                <a:lnTo>
                  <a:pt x="0" y="103631"/>
                </a:lnTo>
                <a:lnTo>
                  <a:pt x="5085" y="117703"/>
                </a:lnTo>
                <a:lnTo>
                  <a:pt x="43779" y="143988"/>
                </a:lnTo>
                <a:lnTo>
                  <a:pt x="116074" y="166976"/>
                </a:lnTo>
                <a:lnTo>
                  <a:pt x="163163" y="176926"/>
                </a:lnTo>
                <a:lnTo>
                  <a:pt x="216659" y="185683"/>
                </a:lnTo>
                <a:lnTo>
                  <a:pt x="275900" y="193124"/>
                </a:lnTo>
                <a:lnTo>
                  <a:pt x="340221" y="199126"/>
                </a:lnTo>
                <a:lnTo>
                  <a:pt x="408957" y="203565"/>
                </a:lnTo>
                <a:lnTo>
                  <a:pt x="481445" y="206318"/>
                </a:lnTo>
                <a:lnTo>
                  <a:pt x="557022" y="207263"/>
                </a:lnTo>
                <a:close/>
              </a:path>
            </a:pathLst>
          </a:custGeom>
          <a:ln w="9525">
            <a:solidFill>
              <a:srgbClr val="FF0000"/>
            </a:solidFill>
            <a:prstDash val="dash"/>
          </a:ln>
          <a:effectLst>
            <a:glow rad="25400">
              <a:schemeClr val="tx1"/>
            </a:glow>
          </a:effectLst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77" name="Group 376"/>
          <p:cNvGrpSpPr/>
          <p:nvPr/>
        </p:nvGrpSpPr>
        <p:grpSpPr>
          <a:xfrm>
            <a:off x="2279423" y="6202653"/>
            <a:ext cx="6864577" cy="649223"/>
            <a:chOff x="2526813" y="5989554"/>
            <a:chExt cx="6511905" cy="649223"/>
          </a:xfrm>
        </p:grpSpPr>
        <p:grpSp>
          <p:nvGrpSpPr>
            <p:cNvPr id="23" name="Group 22"/>
            <p:cNvGrpSpPr/>
            <p:nvPr/>
          </p:nvGrpSpPr>
          <p:grpSpPr>
            <a:xfrm>
              <a:off x="2526813" y="5989554"/>
              <a:ext cx="6486545" cy="649223"/>
              <a:chOff x="2462960" y="5756099"/>
              <a:chExt cx="8784335" cy="649223"/>
            </a:xfrm>
          </p:grpSpPr>
          <p:sp>
            <p:nvSpPr>
              <p:cNvPr id="93" name="object 71"/>
              <p:cNvSpPr/>
              <p:nvPr/>
            </p:nvSpPr>
            <p:spPr>
              <a:xfrm>
                <a:off x="2462960" y="5756099"/>
                <a:ext cx="8784335" cy="649223"/>
              </a:xfrm>
              <a:prstGeom prst="rect">
                <a:avLst/>
              </a:prstGeom>
              <a:blipFill>
                <a:blip r:embed="rId1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object 73"/>
              <p:cNvSpPr/>
              <p:nvPr/>
            </p:nvSpPr>
            <p:spPr>
              <a:xfrm>
                <a:off x="2544239" y="5823735"/>
                <a:ext cx="8621776" cy="486651"/>
              </a:xfrm>
              <a:prstGeom prst="rect">
                <a:avLst/>
              </a:prstGeom>
              <a:blipFill>
                <a:blip r:embed="rId1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3" name="object 211"/>
            <p:cNvSpPr txBox="1"/>
            <p:nvPr/>
          </p:nvSpPr>
          <p:spPr>
            <a:xfrm>
              <a:off x="3020340" y="6192185"/>
              <a:ext cx="6018378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Compete, Penetrate, Disintegrate, Exploit, and Dominate at Operational Ranges</a:t>
              </a: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348" name="Group 347"/>
          <p:cNvGrpSpPr/>
          <p:nvPr/>
        </p:nvGrpSpPr>
        <p:grpSpPr>
          <a:xfrm>
            <a:off x="5265824" y="2747543"/>
            <a:ext cx="842644" cy="268044"/>
            <a:chOff x="5064306" y="2484480"/>
            <a:chExt cx="842644" cy="268044"/>
          </a:xfrm>
        </p:grpSpPr>
        <p:sp>
          <p:nvSpPr>
            <p:cNvPr id="236" name="object 225"/>
            <p:cNvSpPr txBox="1"/>
            <p:nvPr/>
          </p:nvSpPr>
          <p:spPr>
            <a:xfrm>
              <a:off x="5176562" y="2484480"/>
              <a:ext cx="538480" cy="1513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" b="1" i="1" u="none" strike="noStrike" kern="1200" cap="none" spc="-45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50800" dist="50800" dir="5400000" algn="ctr" rotWithShape="0">
                      <a:prstClr val="white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</a:t>
              </a:r>
              <a:r>
                <a:rPr kumimoji="0" sz="900" b="1" i="1" u="none" strike="noStrike" kern="1200" cap="none" spc="-5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50800" dist="50800" dir="5400000" algn="ctr" rotWithShape="0">
                      <a:prstClr val="white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mms</a:t>
              </a:r>
              <a:endParaRPr kumimoji="0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50800" dir="5400000" algn="ctr" rotWithShape="0">
                    <a:prstClr val="white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7" name="object 226"/>
            <p:cNvSpPr txBox="1"/>
            <p:nvPr/>
          </p:nvSpPr>
          <p:spPr>
            <a:xfrm>
              <a:off x="5064306" y="2601201"/>
              <a:ext cx="842644" cy="1513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" b="1" i="1" u="none" strike="noStrike" kern="1200" cap="none" spc="-35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50800" dist="50800" dir="5400000" algn="ctr" rotWithShape="0">
                      <a:prstClr val="white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Relay</a:t>
              </a:r>
              <a:r>
                <a:rPr kumimoji="0" sz="900" b="1" i="1" u="none" strike="noStrike" kern="1200" cap="none" spc="-9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50800" dist="50800" dir="5400000" algn="ctr" rotWithShape="0">
                      <a:prstClr val="white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900" b="1" i="1" u="none" strike="noStrike" kern="1200" cap="none" spc="-4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50800" dist="50800" dir="5400000" algn="ctr" rotWithShape="0">
                      <a:prstClr val="white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ERCR</a:t>
              </a:r>
              <a:endParaRPr kumimoji="0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50800" dir="5400000" algn="ctr" rotWithShape="0">
                    <a:prstClr val="white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39" name="object 228"/>
          <p:cNvSpPr txBox="1"/>
          <p:nvPr/>
        </p:nvSpPr>
        <p:spPr>
          <a:xfrm>
            <a:off x="5787820" y="2500459"/>
            <a:ext cx="448861" cy="1968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1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LLAM</a:t>
            </a: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46" name="Group 345"/>
          <p:cNvGrpSpPr/>
          <p:nvPr/>
        </p:nvGrpSpPr>
        <p:grpSpPr>
          <a:xfrm>
            <a:off x="7206144" y="2619267"/>
            <a:ext cx="1374264" cy="700714"/>
            <a:chOff x="7485304" y="2501756"/>
            <a:chExt cx="1374264" cy="700714"/>
          </a:xfrm>
        </p:grpSpPr>
        <p:sp>
          <p:nvSpPr>
            <p:cNvPr id="98" name="object 77"/>
            <p:cNvSpPr/>
            <p:nvPr/>
          </p:nvSpPr>
          <p:spPr>
            <a:xfrm>
              <a:off x="7485304" y="2509260"/>
              <a:ext cx="706522" cy="169503"/>
            </a:xfrm>
            <a:custGeom>
              <a:avLst/>
              <a:gdLst/>
              <a:ahLst/>
              <a:cxnLst/>
              <a:rect l="l" t="t" r="r" b="b"/>
              <a:pathLst>
                <a:path w="1114425" h="207644">
                  <a:moveTo>
                    <a:pt x="557022" y="207263"/>
                  </a:moveTo>
                  <a:lnTo>
                    <a:pt x="632598" y="206318"/>
                  </a:lnTo>
                  <a:lnTo>
                    <a:pt x="705086" y="203565"/>
                  </a:lnTo>
                  <a:lnTo>
                    <a:pt x="773822" y="199126"/>
                  </a:lnTo>
                  <a:lnTo>
                    <a:pt x="838143" y="193124"/>
                  </a:lnTo>
                  <a:lnTo>
                    <a:pt x="897384" y="185683"/>
                  </a:lnTo>
                  <a:lnTo>
                    <a:pt x="950880" y="176926"/>
                  </a:lnTo>
                  <a:lnTo>
                    <a:pt x="997969" y="166976"/>
                  </a:lnTo>
                  <a:lnTo>
                    <a:pt x="1037985" y="155955"/>
                  </a:lnTo>
                  <a:lnTo>
                    <a:pt x="1094143" y="131196"/>
                  </a:lnTo>
                  <a:lnTo>
                    <a:pt x="1114044" y="103631"/>
                  </a:lnTo>
                  <a:lnTo>
                    <a:pt x="1108958" y="89560"/>
                  </a:lnTo>
                  <a:lnTo>
                    <a:pt x="1070264" y="63275"/>
                  </a:lnTo>
                  <a:lnTo>
                    <a:pt x="997969" y="40287"/>
                  </a:lnTo>
                  <a:lnTo>
                    <a:pt x="950880" y="30337"/>
                  </a:lnTo>
                  <a:lnTo>
                    <a:pt x="897384" y="21580"/>
                  </a:lnTo>
                  <a:lnTo>
                    <a:pt x="838143" y="14139"/>
                  </a:lnTo>
                  <a:lnTo>
                    <a:pt x="773822" y="8137"/>
                  </a:lnTo>
                  <a:lnTo>
                    <a:pt x="705086" y="3698"/>
                  </a:lnTo>
                  <a:lnTo>
                    <a:pt x="632598" y="945"/>
                  </a:lnTo>
                  <a:lnTo>
                    <a:pt x="557022" y="0"/>
                  </a:lnTo>
                  <a:lnTo>
                    <a:pt x="481445" y="945"/>
                  </a:lnTo>
                  <a:lnTo>
                    <a:pt x="408957" y="3698"/>
                  </a:lnTo>
                  <a:lnTo>
                    <a:pt x="340221" y="8137"/>
                  </a:lnTo>
                  <a:lnTo>
                    <a:pt x="275900" y="14139"/>
                  </a:lnTo>
                  <a:lnTo>
                    <a:pt x="216659" y="21580"/>
                  </a:lnTo>
                  <a:lnTo>
                    <a:pt x="163163" y="30337"/>
                  </a:lnTo>
                  <a:lnTo>
                    <a:pt x="116074" y="40287"/>
                  </a:lnTo>
                  <a:lnTo>
                    <a:pt x="76058" y="51307"/>
                  </a:lnTo>
                  <a:lnTo>
                    <a:pt x="19900" y="76067"/>
                  </a:lnTo>
                  <a:lnTo>
                    <a:pt x="0" y="103631"/>
                  </a:lnTo>
                  <a:lnTo>
                    <a:pt x="5085" y="117703"/>
                  </a:lnTo>
                  <a:lnTo>
                    <a:pt x="43779" y="143988"/>
                  </a:lnTo>
                  <a:lnTo>
                    <a:pt x="116074" y="166976"/>
                  </a:lnTo>
                  <a:lnTo>
                    <a:pt x="163163" y="176926"/>
                  </a:lnTo>
                  <a:lnTo>
                    <a:pt x="216659" y="185683"/>
                  </a:lnTo>
                  <a:lnTo>
                    <a:pt x="275900" y="193124"/>
                  </a:lnTo>
                  <a:lnTo>
                    <a:pt x="340221" y="199126"/>
                  </a:lnTo>
                  <a:lnTo>
                    <a:pt x="408957" y="203565"/>
                  </a:lnTo>
                  <a:lnTo>
                    <a:pt x="481445" y="206318"/>
                  </a:lnTo>
                  <a:lnTo>
                    <a:pt x="557022" y="207263"/>
                  </a:lnTo>
                  <a:close/>
                </a:path>
              </a:pathLst>
            </a:custGeom>
            <a:ln w="9525">
              <a:solidFill>
                <a:srgbClr val="FF0000"/>
              </a:solidFill>
              <a:prstDash val="dash"/>
            </a:ln>
            <a:effectLst>
              <a:glow rad="25400">
                <a:schemeClr val="tx1"/>
              </a:glow>
            </a:effectLst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6" name="object 228"/>
            <p:cNvSpPr txBox="1"/>
            <p:nvPr/>
          </p:nvSpPr>
          <p:spPr>
            <a:xfrm>
              <a:off x="7712050" y="2501756"/>
              <a:ext cx="446330" cy="19746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15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LLAM</a:t>
              </a:r>
              <a:endParaRPr kumimoji="0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object 94"/>
            <p:cNvSpPr/>
            <p:nvPr/>
          </p:nvSpPr>
          <p:spPr>
            <a:xfrm>
              <a:off x="7972632" y="2684294"/>
              <a:ext cx="265166" cy="332665"/>
            </a:xfrm>
            <a:custGeom>
              <a:avLst/>
              <a:gdLst/>
              <a:ahLst/>
              <a:cxnLst/>
              <a:rect l="l" t="t" r="r" b="b"/>
              <a:pathLst>
                <a:path w="1009015" h="772794">
                  <a:moveTo>
                    <a:pt x="0" y="0"/>
                  </a:moveTo>
                  <a:lnTo>
                    <a:pt x="36867" y="26626"/>
                  </a:lnTo>
                  <a:lnTo>
                    <a:pt x="72628" y="55848"/>
                  </a:lnTo>
                  <a:lnTo>
                    <a:pt x="106173" y="90261"/>
                  </a:lnTo>
                  <a:lnTo>
                    <a:pt x="136398" y="132461"/>
                  </a:lnTo>
                  <a:lnTo>
                    <a:pt x="156503" y="175173"/>
                  </a:lnTo>
                  <a:lnTo>
                    <a:pt x="173280" y="225323"/>
                  </a:lnTo>
                  <a:lnTo>
                    <a:pt x="188857" y="278399"/>
                  </a:lnTo>
                  <a:lnTo>
                    <a:pt x="205360" y="329890"/>
                  </a:lnTo>
                  <a:lnTo>
                    <a:pt x="224917" y="375285"/>
                  </a:lnTo>
                  <a:lnTo>
                    <a:pt x="252872" y="423146"/>
                  </a:lnTo>
                  <a:lnTo>
                    <a:pt x="282924" y="465661"/>
                  </a:lnTo>
                  <a:lnTo>
                    <a:pt x="316357" y="504390"/>
                  </a:lnTo>
                  <a:lnTo>
                    <a:pt x="354457" y="540893"/>
                  </a:lnTo>
                  <a:lnTo>
                    <a:pt x="389883" y="568674"/>
                  </a:lnTo>
                  <a:lnTo>
                    <a:pt x="429328" y="594712"/>
                  </a:lnTo>
                  <a:lnTo>
                    <a:pt x="470832" y="619001"/>
                  </a:lnTo>
                  <a:lnTo>
                    <a:pt x="512440" y="641533"/>
                  </a:lnTo>
                  <a:lnTo>
                    <a:pt x="552196" y="662305"/>
                  </a:lnTo>
                  <a:lnTo>
                    <a:pt x="597094" y="685764"/>
                  </a:lnTo>
                  <a:lnTo>
                    <a:pt x="639540" y="706437"/>
                  </a:lnTo>
                  <a:lnTo>
                    <a:pt x="684319" y="724348"/>
                  </a:lnTo>
                  <a:lnTo>
                    <a:pt x="736219" y="739521"/>
                  </a:lnTo>
                  <a:lnTo>
                    <a:pt x="784352" y="749332"/>
                  </a:lnTo>
                  <a:lnTo>
                    <a:pt x="836752" y="757022"/>
                  </a:lnTo>
                  <a:lnTo>
                    <a:pt x="892352" y="763121"/>
                  </a:lnTo>
                  <a:lnTo>
                    <a:pt x="950087" y="768160"/>
                  </a:lnTo>
                  <a:lnTo>
                    <a:pt x="1008888" y="772668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8041433" y="2777406"/>
              <a:ext cx="453176" cy="425064"/>
              <a:chOff x="8301139" y="2729893"/>
              <a:chExt cx="869588" cy="815644"/>
            </a:xfrm>
          </p:grpSpPr>
          <p:sp>
            <p:nvSpPr>
              <p:cNvPr id="126" name="object 95"/>
              <p:cNvSpPr/>
              <p:nvPr/>
            </p:nvSpPr>
            <p:spPr>
              <a:xfrm>
                <a:off x="8463699" y="2729893"/>
                <a:ext cx="707028" cy="490524"/>
              </a:xfrm>
              <a:prstGeom prst="rect">
                <a:avLst/>
              </a:prstGeom>
              <a:blipFill>
                <a:blip r:embed="rId2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object 227"/>
              <p:cNvSpPr/>
              <p:nvPr/>
            </p:nvSpPr>
            <p:spPr>
              <a:xfrm>
                <a:off x="8362099" y="2902613"/>
                <a:ext cx="707028" cy="490524"/>
              </a:xfrm>
              <a:prstGeom prst="rect">
                <a:avLst/>
              </a:prstGeom>
              <a:blipFill>
                <a:blip r:embed="rId2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object 229"/>
              <p:cNvSpPr/>
              <p:nvPr/>
            </p:nvSpPr>
            <p:spPr>
              <a:xfrm>
                <a:off x="8301139" y="3055013"/>
                <a:ext cx="707028" cy="490524"/>
              </a:xfrm>
              <a:prstGeom prst="rect">
                <a:avLst/>
              </a:prstGeom>
              <a:blipFill>
                <a:blip r:embed="rId2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32" name="Group 331"/>
            <p:cNvGrpSpPr/>
            <p:nvPr/>
          </p:nvGrpSpPr>
          <p:grpSpPr>
            <a:xfrm>
              <a:off x="8270905" y="2565051"/>
              <a:ext cx="588663" cy="277213"/>
              <a:chOff x="8676109" y="2816235"/>
              <a:chExt cx="588663" cy="277213"/>
            </a:xfrm>
          </p:grpSpPr>
          <p:sp>
            <p:nvSpPr>
              <p:cNvPr id="243" name="object 238"/>
              <p:cNvSpPr txBox="1"/>
              <p:nvPr/>
            </p:nvSpPr>
            <p:spPr>
              <a:xfrm>
                <a:off x="8676109" y="2816235"/>
                <a:ext cx="588663" cy="151323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900" b="1" i="1" u="none" strike="noStrike" kern="1200" cap="none" spc="-4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50800" dist="50800" dir="5400000" algn="ctr" rotWithShape="0">
                        <a:prstClr val="white"/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Counter</a:t>
                </a:r>
                <a:endParaRPr kumimoji="0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50800" dist="50800" dir="5400000" algn="ctr" rotWithShape="0">
                      <a:prstClr val="white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4" name="object 239"/>
              <p:cNvSpPr txBox="1"/>
              <p:nvPr/>
            </p:nvSpPr>
            <p:spPr>
              <a:xfrm>
                <a:off x="8728900" y="2919041"/>
                <a:ext cx="445087" cy="174407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050" b="1" i="1" u="none" strike="noStrike" kern="1200" cap="none" spc="-3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50800" dist="50800" dir="5400000" algn="ctr" rotWithShape="0">
                        <a:prstClr val="white"/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Dro</a:t>
                </a:r>
                <a:r>
                  <a:rPr kumimoji="0" sz="1050" b="1" i="1" u="none" strike="noStrike" kern="1200" cap="none" spc="-5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50800" dist="50800" dir="5400000" algn="ctr" rotWithShape="0">
                        <a:prstClr val="white"/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</a:t>
                </a:r>
                <a:r>
                  <a:rPr kumimoji="0" sz="1050" b="1" i="1" u="none" strike="noStrike" kern="1200" cap="none" spc="-4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50800" dist="50800" dir="5400000" algn="ctr" rotWithShape="0">
                        <a:prstClr val="white"/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</a:t>
                </a:r>
                <a:endParaRPr kumimoji="0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50800" dist="50800" dir="5400000" algn="ctr" rotWithShape="0">
                      <a:prstClr val="white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45" name="object 241"/>
          <p:cNvSpPr txBox="1"/>
          <p:nvPr/>
        </p:nvSpPr>
        <p:spPr>
          <a:xfrm>
            <a:off x="4452119" y="4494294"/>
            <a:ext cx="917751" cy="153888"/>
          </a:xfrm>
          <a:prstGeom prst="rect">
            <a:avLst/>
          </a:prstGeom>
          <a:noFill/>
          <a:ln w="12192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/>
              </a:rPr>
              <a:t>Supply/Resupply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2726192" y="1740944"/>
            <a:ext cx="4676371" cy="1974245"/>
            <a:chOff x="3382544" y="1567228"/>
            <a:chExt cx="4676371" cy="1974245"/>
          </a:xfrm>
        </p:grpSpPr>
        <p:sp>
          <p:nvSpPr>
            <p:cNvPr id="178" name="object 131"/>
            <p:cNvSpPr txBox="1"/>
            <p:nvPr/>
          </p:nvSpPr>
          <p:spPr>
            <a:xfrm>
              <a:off x="7190871" y="2843623"/>
              <a:ext cx="868044" cy="1513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" b="1" i="1" u="none" strike="noStrike" kern="1200" cap="none" spc="-4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50800" dist="50800" dir="5400000" algn="ctr" rotWithShape="0">
                      <a:prstClr val="white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EW</a:t>
              </a:r>
              <a:r>
                <a:rPr kumimoji="0" lang="en-US" sz="900" b="1" i="1" u="none" strike="noStrike" kern="1200" cap="none" spc="-4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50800" dist="50800" dir="5400000" algn="ctr" rotWithShape="0">
                      <a:prstClr val="white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S</a:t>
              </a:r>
              <a:r>
                <a:rPr kumimoji="0" sz="900" b="1" i="1" u="none" strike="noStrike" kern="1200" cap="none" spc="-45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50800" dist="50800" dir="5400000" algn="ctr" rotWithShape="0">
                      <a:prstClr val="white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en</a:t>
              </a:r>
              <a:r>
                <a:rPr kumimoji="0" sz="900" b="1" i="1" u="none" strike="noStrike" kern="1200" cap="none" spc="-35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50800" dist="50800" dir="5400000" algn="ctr" rotWithShape="0">
                      <a:prstClr val="white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</a:t>
              </a:r>
              <a:r>
                <a:rPr kumimoji="0" sz="900" b="1" i="1" u="none" strike="noStrike" kern="1200" cap="none" spc="-45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50800" dist="50800" dir="5400000" algn="ctr" rotWithShape="0">
                      <a:prstClr val="white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  <a:r>
                <a:rPr kumimoji="0" sz="900" b="1" i="1" u="none" strike="noStrike" kern="1200" cap="none" spc="-25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50800" dist="50800" dir="5400000" algn="ctr" rotWithShape="0">
                      <a:prstClr val="white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</a:t>
              </a:r>
              <a:endParaRPr kumimoji="0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50800" dir="5400000" algn="ctr" rotWithShape="0">
                    <a:prstClr val="white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21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83638" flipH="1">
              <a:off x="7171182" y="3297855"/>
              <a:ext cx="635052" cy="243618"/>
            </a:xfrm>
            <a:prstGeom prst="rect">
              <a:avLst/>
            </a:prstGeom>
            <a:ln>
              <a:noFill/>
            </a:ln>
            <a:effectLst>
              <a:outerShdw dist="25400" dir="5400000" sx="85000" sy="85000" algn="ctr" rotWithShape="0">
                <a:schemeClr val="tx1"/>
              </a:outerShdw>
            </a:effectLst>
          </p:spPr>
        </p:pic>
        <p:grpSp>
          <p:nvGrpSpPr>
            <p:cNvPr id="256" name="Group 255"/>
            <p:cNvGrpSpPr/>
            <p:nvPr/>
          </p:nvGrpSpPr>
          <p:grpSpPr>
            <a:xfrm>
              <a:off x="7575595" y="3053439"/>
              <a:ext cx="320675" cy="282575"/>
              <a:chOff x="8336026" y="3561286"/>
              <a:chExt cx="320675" cy="282575"/>
            </a:xfrm>
          </p:grpSpPr>
          <p:sp>
            <p:nvSpPr>
              <p:cNvPr id="257" name="object 39"/>
              <p:cNvSpPr/>
              <p:nvPr/>
            </p:nvSpPr>
            <p:spPr>
              <a:xfrm>
                <a:off x="8421751" y="3561286"/>
                <a:ext cx="234950" cy="282575"/>
              </a:xfrm>
              <a:custGeom>
                <a:avLst/>
                <a:gdLst/>
                <a:ahLst/>
                <a:cxnLst/>
                <a:rect l="l" t="t" r="r" b="b"/>
                <a:pathLst>
                  <a:path w="234950" h="282575">
                    <a:moveTo>
                      <a:pt x="232282" y="0"/>
                    </a:moveTo>
                    <a:lnTo>
                      <a:pt x="234937" y="43498"/>
                    </a:lnTo>
                    <a:lnTo>
                      <a:pt x="228943" y="85831"/>
                    </a:lnTo>
                    <a:lnTo>
                      <a:pt x="214959" y="126200"/>
                    </a:lnTo>
                    <a:lnTo>
                      <a:pt x="193640" y="163806"/>
                    </a:lnTo>
                    <a:lnTo>
                      <a:pt x="165642" y="197851"/>
                    </a:lnTo>
                    <a:lnTo>
                      <a:pt x="131623" y="227536"/>
                    </a:lnTo>
                    <a:lnTo>
                      <a:pt x="92239" y="252063"/>
                    </a:lnTo>
                    <a:lnTo>
                      <a:pt x="48145" y="270633"/>
                    </a:lnTo>
                    <a:lnTo>
                      <a:pt x="0" y="282448"/>
                    </a:lnTo>
                  </a:path>
                </a:pathLst>
              </a:custGeom>
              <a:ln w="19050">
                <a:solidFill>
                  <a:srgbClr val="FF505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object 40"/>
              <p:cNvSpPr/>
              <p:nvPr/>
            </p:nvSpPr>
            <p:spPr>
              <a:xfrm>
                <a:off x="8374760" y="3572080"/>
                <a:ext cx="241935" cy="234315"/>
              </a:xfrm>
              <a:custGeom>
                <a:avLst/>
                <a:gdLst/>
                <a:ahLst/>
                <a:cxnLst/>
                <a:rect l="l" t="t" r="r" b="b"/>
                <a:pathLst>
                  <a:path w="241934" h="234314">
                    <a:moveTo>
                      <a:pt x="241680" y="0"/>
                    </a:moveTo>
                    <a:lnTo>
                      <a:pt x="240848" y="43081"/>
                    </a:lnTo>
                    <a:lnTo>
                      <a:pt x="230114" y="84070"/>
                    </a:lnTo>
                    <a:lnTo>
                      <a:pt x="210411" y="122028"/>
                    </a:lnTo>
                    <a:lnTo>
                      <a:pt x="182673" y="156019"/>
                    </a:lnTo>
                    <a:lnTo>
                      <a:pt x="147833" y="185104"/>
                    </a:lnTo>
                    <a:lnTo>
                      <a:pt x="106824" y="208347"/>
                    </a:lnTo>
                    <a:lnTo>
                      <a:pt x="60580" y="224809"/>
                    </a:lnTo>
                    <a:lnTo>
                      <a:pt x="10032" y="233553"/>
                    </a:lnTo>
                    <a:lnTo>
                      <a:pt x="6603" y="233807"/>
                    </a:lnTo>
                    <a:lnTo>
                      <a:pt x="3301" y="234061"/>
                    </a:lnTo>
                    <a:lnTo>
                      <a:pt x="0" y="234315"/>
                    </a:lnTo>
                  </a:path>
                </a:pathLst>
              </a:custGeom>
              <a:ln w="19050">
                <a:solidFill>
                  <a:srgbClr val="FF505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object 41"/>
              <p:cNvSpPr/>
              <p:nvPr/>
            </p:nvSpPr>
            <p:spPr>
              <a:xfrm>
                <a:off x="8336026" y="3567509"/>
                <a:ext cx="249427" cy="202311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object 40"/>
              <p:cNvSpPr/>
              <p:nvPr/>
            </p:nvSpPr>
            <p:spPr>
              <a:xfrm>
                <a:off x="8341991" y="3571574"/>
                <a:ext cx="240922" cy="188847"/>
              </a:xfrm>
              <a:custGeom>
                <a:avLst/>
                <a:gdLst/>
                <a:ahLst/>
                <a:cxnLst/>
                <a:rect l="l" t="t" r="r" b="b"/>
                <a:pathLst>
                  <a:path w="241934" h="234314">
                    <a:moveTo>
                      <a:pt x="241680" y="0"/>
                    </a:moveTo>
                    <a:lnTo>
                      <a:pt x="240848" y="43081"/>
                    </a:lnTo>
                    <a:lnTo>
                      <a:pt x="230114" y="84070"/>
                    </a:lnTo>
                    <a:lnTo>
                      <a:pt x="210411" y="122028"/>
                    </a:lnTo>
                    <a:lnTo>
                      <a:pt x="182673" y="156019"/>
                    </a:lnTo>
                    <a:lnTo>
                      <a:pt x="147833" y="185104"/>
                    </a:lnTo>
                    <a:lnTo>
                      <a:pt x="106824" y="208347"/>
                    </a:lnTo>
                    <a:lnTo>
                      <a:pt x="60580" y="224809"/>
                    </a:lnTo>
                    <a:lnTo>
                      <a:pt x="10032" y="233553"/>
                    </a:lnTo>
                    <a:lnTo>
                      <a:pt x="6603" y="233807"/>
                    </a:lnTo>
                    <a:lnTo>
                      <a:pt x="3301" y="234061"/>
                    </a:lnTo>
                    <a:lnTo>
                      <a:pt x="0" y="234315"/>
                    </a:lnTo>
                  </a:path>
                </a:pathLst>
              </a:custGeom>
              <a:ln w="19050">
                <a:solidFill>
                  <a:srgbClr val="FF505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object 40"/>
              <p:cNvSpPr/>
              <p:nvPr/>
            </p:nvSpPr>
            <p:spPr>
              <a:xfrm>
                <a:off x="8349233" y="3593573"/>
                <a:ext cx="164974" cy="118798"/>
              </a:xfrm>
              <a:custGeom>
                <a:avLst/>
                <a:gdLst/>
                <a:ahLst/>
                <a:cxnLst/>
                <a:rect l="l" t="t" r="r" b="b"/>
                <a:pathLst>
                  <a:path w="241934" h="234314">
                    <a:moveTo>
                      <a:pt x="241680" y="0"/>
                    </a:moveTo>
                    <a:lnTo>
                      <a:pt x="240848" y="43081"/>
                    </a:lnTo>
                    <a:lnTo>
                      <a:pt x="230114" y="84070"/>
                    </a:lnTo>
                    <a:lnTo>
                      <a:pt x="210411" y="122028"/>
                    </a:lnTo>
                    <a:lnTo>
                      <a:pt x="182673" y="156019"/>
                    </a:lnTo>
                    <a:lnTo>
                      <a:pt x="147833" y="185104"/>
                    </a:lnTo>
                    <a:lnTo>
                      <a:pt x="106824" y="208347"/>
                    </a:lnTo>
                    <a:lnTo>
                      <a:pt x="60580" y="224809"/>
                    </a:lnTo>
                    <a:lnTo>
                      <a:pt x="10032" y="233553"/>
                    </a:lnTo>
                    <a:lnTo>
                      <a:pt x="6603" y="233807"/>
                    </a:lnTo>
                    <a:lnTo>
                      <a:pt x="3301" y="234061"/>
                    </a:lnTo>
                    <a:lnTo>
                      <a:pt x="0" y="234315"/>
                    </a:lnTo>
                  </a:path>
                </a:pathLst>
              </a:custGeom>
              <a:ln w="19050">
                <a:solidFill>
                  <a:srgbClr val="FF505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44" name="object 131"/>
            <p:cNvSpPr txBox="1"/>
            <p:nvPr/>
          </p:nvSpPr>
          <p:spPr>
            <a:xfrm>
              <a:off x="3382544" y="1567228"/>
              <a:ext cx="868044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1" u="none" strike="noStrike" kern="1200" cap="none" spc="-40" normalizeH="0" baseline="0" noProof="0" dirty="0" err="1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AirMCOTM</a:t>
              </a:r>
              <a:r>
                <a:rPr kumimoji="0" lang="en-US" sz="900" b="1" i="1" u="none" strike="noStrike" kern="1200" cap="none" spc="-4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/  CRE C-12</a:t>
              </a:r>
              <a:endParaRPr kumimoji="0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460919" y="3936876"/>
            <a:ext cx="1084947" cy="646240"/>
            <a:chOff x="6441200" y="3771642"/>
            <a:chExt cx="1084947" cy="646240"/>
          </a:xfrm>
        </p:grpSpPr>
        <p:sp>
          <p:nvSpPr>
            <p:cNvPr id="262" name="object 67"/>
            <p:cNvSpPr/>
            <p:nvPr/>
          </p:nvSpPr>
          <p:spPr>
            <a:xfrm>
              <a:off x="6604239" y="4125230"/>
              <a:ext cx="865983" cy="219265"/>
            </a:xfrm>
            <a:custGeom>
              <a:avLst/>
              <a:gdLst/>
              <a:ahLst/>
              <a:cxnLst/>
              <a:rect l="l" t="t" r="r" b="b"/>
              <a:pathLst>
                <a:path w="1240790" h="268604">
                  <a:moveTo>
                    <a:pt x="620268" y="268223"/>
                  </a:moveTo>
                  <a:lnTo>
                    <a:pt x="692595" y="267321"/>
                  </a:lnTo>
                  <a:lnTo>
                    <a:pt x="762475" y="264680"/>
                  </a:lnTo>
                  <a:lnTo>
                    <a:pt x="829440" y="260402"/>
                  </a:lnTo>
                  <a:lnTo>
                    <a:pt x="893026" y="254587"/>
                  </a:lnTo>
                  <a:lnTo>
                    <a:pt x="952766" y="247337"/>
                  </a:lnTo>
                  <a:lnTo>
                    <a:pt x="1008194" y="238752"/>
                  </a:lnTo>
                  <a:lnTo>
                    <a:pt x="1058846" y="228933"/>
                  </a:lnTo>
                  <a:lnTo>
                    <a:pt x="1104255" y="217980"/>
                  </a:lnTo>
                  <a:lnTo>
                    <a:pt x="1143956" y="205995"/>
                  </a:lnTo>
                  <a:lnTo>
                    <a:pt x="1204370" y="179331"/>
                  </a:lnTo>
                  <a:lnTo>
                    <a:pt x="1236362" y="149747"/>
                  </a:lnTo>
                  <a:lnTo>
                    <a:pt x="1240536" y="134111"/>
                  </a:lnTo>
                  <a:lnTo>
                    <a:pt x="1236362" y="118476"/>
                  </a:lnTo>
                  <a:lnTo>
                    <a:pt x="1204370" y="88892"/>
                  </a:lnTo>
                  <a:lnTo>
                    <a:pt x="1143956" y="62228"/>
                  </a:lnTo>
                  <a:lnTo>
                    <a:pt x="1104255" y="50243"/>
                  </a:lnTo>
                  <a:lnTo>
                    <a:pt x="1058846" y="39290"/>
                  </a:lnTo>
                  <a:lnTo>
                    <a:pt x="1008194" y="29471"/>
                  </a:lnTo>
                  <a:lnTo>
                    <a:pt x="952766" y="20886"/>
                  </a:lnTo>
                  <a:lnTo>
                    <a:pt x="893026" y="13636"/>
                  </a:lnTo>
                  <a:lnTo>
                    <a:pt x="829440" y="7821"/>
                  </a:lnTo>
                  <a:lnTo>
                    <a:pt x="762475" y="3543"/>
                  </a:lnTo>
                  <a:lnTo>
                    <a:pt x="692595" y="902"/>
                  </a:lnTo>
                  <a:lnTo>
                    <a:pt x="620268" y="0"/>
                  </a:lnTo>
                  <a:lnTo>
                    <a:pt x="547940" y="902"/>
                  </a:lnTo>
                  <a:lnTo>
                    <a:pt x="478060" y="3543"/>
                  </a:lnTo>
                  <a:lnTo>
                    <a:pt x="411095" y="7821"/>
                  </a:lnTo>
                  <a:lnTo>
                    <a:pt x="347509" y="13636"/>
                  </a:lnTo>
                  <a:lnTo>
                    <a:pt x="287769" y="20886"/>
                  </a:lnTo>
                  <a:lnTo>
                    <a:pt x="232341" y="29471"/>
                  </a:lnTo>
                  <a:lnTo>
                    <a:pt x="181689" y="39290"/>
                  </a:lnTo>
                  <a:lnTo>
                    <a:pt x="136280" y="50243"/>
                  </a:lnTo>
                  <a:lnTo>
                    <a:pt x="96579" y="62228"/>
                  </a:lnTo>
                  <a:lnTo>
                    <a:pt x="36165" y="88892"/>
                  </a:lnTo>
                  <a:lnTo>
                    <a:pt x="4173" y="118476"/>
                  </a:lnTo>
                  <a:lnTo>
                    <a:pt x="0" y="134111"/>
                  </a:lnTo>
                  <a:lnTo>
                    <a:pt x="4173" y="149747"/>
                  </a:lnTo>
                  <a:lnTo>
                    <a:pt x="36165" y="179331"/>
                  </a:lnTo>
                  <a:lnTo>
                    <a:pt x="96579" y="205995"/>
                  </a:lnTo>
                  <a:lnTo>
                    <a:pt x="136280" y="217980"/>
                  </a:lnTo>
                  <a:lnTo>
                    <a:pt x="181689" y="228933"/>
                  </a:lnTo>
                  <a:lnTo>
                    <a:pt x="232341" y="238752"/>
                  </a:lnTo>
                  <a:lnTo>
                    <a:pt x="287769" y="247337"/>
                  </a:lnTo>
                  <a:lnTo>
                    <a:pt x="347509" y="254587"/>
                  </a:lnTo>
                  <a:lnTo>
                    <a:pt x="411095" y="260402"/>
                  </a:lnTo>
                  <a:lnTo>
                    <a:pt x="478060" y="264680"/>
                  </a:lnTo>
                  <a:lnTo>
                    <a:pt x="547940" y="267321"/>
                  </a:lnTo>
                  <a:lnTo>
                    <a:pt x="620268" y="268223"/>
                  </a:lnTo>
                  <a:close/>
                </a:path>
              </a:pathLst>
            </a:custGeom>
            <a:ln w="19811">
              <a:solidFill>
                <a:srgbClr val="0066CC"/>
              </a:solidFill>
              <a:prstDash val="sysDash"/>
            </a:ln>
            <a:effectLst>
              <a:glow rad="25400">
                <a:schemeClr val="bg1"/>
              </a:glow>
            </a:effectLst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3" name="object 235"/>
            <p:cNvSpPr/>
            <p:nvPr/>
          </p:nvSpPr>
          <p:spPr>
            <a:xfrm rot="568469" flipH="1">
              <a:off x="6441200" y="3771642"/>
              <a:ext cx="828541" cy="646240"/>
            </a:xfrm>
            <a:prstGeom prst="rect">
              <a:avLst/>
            </a:prstGeom>
            <a:blipFill>
              <a:blip r:embed="rId2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effectLst>
              <a:glow rad="6350">
                <a:schemeClr val="tx1"/>
              </a:glow>
              <a:outerShdw blurRad="50800" dist="38100" dir="5400000" algn="ctr" rotWithShape="0">
                <a:schemeClr val="tx1">
                  <a:lumMod val="75000"/>
                  <a:lumOff val="25000"/>
                </a:schemeClr>
              </a:outerShdw>
            </a:effectLst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4" name="object 237"/>
            <p:cNvSpPr txBox="1"/>
            <p:nvPr/>
          </p:nvSpPr>
          <p:spPr>
            <a:xfrm>
              <a:off x="7037832" y="4137228"/>
              <a:ext cx="488315" cy="1513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" b="1" i="0" u="none" strike="noStrike" kern="1200" cap="none" spc="-5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</a:t>
              </a:r>
              <a:r>
                <a:rPr kumimoji="0" sz="900" b="1" i="0" u="none" strike="noStrike" kern="1200" cap="none" spc="-3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</a:t>
              </a:r>
              <a:r>
                <a:rPr kumimoji="0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CR</a:t>
              </a:r>
            </a:p>
          </p:txBody>
        </p:sp>
      </p:grpSp>
      <p:grpSp>
        <p:nvGrpSpPr>
          <p:cNvPr id="334" name="Group 333"/>
          <p:cNvGrpSpPr/>
          <p:nvPr/>
        </p:nvGrpSpPr>
        <p:grpSpPr>
          <a:xfrm>
            <a:off x="7974008" y="4521589"/>
            <a:ext cx="908222" cy="452771"/>
            <a:chOff x="9016922" y="4616296"/>
            <a:chExt cx="1632522" cy="813852"/>
          </a:xfrm>
        </p:grpSpPr>
        <p:sp>
          <p:nvSpPr>
            <p:cNvPr id="72" name="object 42"/>
            <p:cNvSpPr/>
            <p:nvPr/>
          </p:nvSpPr>
          <p:spPr>
            <a:xfrm>
              <a:off x="9284384" y="4856940"/>
              <a:ext cx="102107" cy="138683"/>
            </a:xfrm>
            <a:prstGeom prst="rect">
              <a:avLst/>
            </a:prstGeom>
            <a:blipFill>
              <a:blip r:embed="rId2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object 43"/>
            <p:cNvSpPr/>
            <p:nvPr/>
          </p:nvSpPr>
          <p:spPr>
            <a:xfrm>
              <a:off x="9246284" y="4943807"/>
              <a:ext cx="94488" cy="170687"/>
            </a:xfrm>
            <a:prstGeom prst="rect">
              <a:avLst/>
            </a:prstGeom>
            <a:blipFill>
              <a:blip r:embed="rId2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object 44"/>
            <p:cNvSpPr/>
            <p:nvPr/>
          </p:nvSpPr>
          <p:spPr>
            <a:xfrm>
              <a:off x="9471836" y="4925519"/>
              <a:ext cx="112775" cy="143256"/>
            </a:xfrm>
            <a:prstGeom prst="rect">
              <a:avLst/>
            </a:prstGeom>
            <a:blipFill>
              <a:blip r:embed="rId2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object 45"/>
            <p:cNvSpPr/>
            <p:nvPr/>
          </p:nvSpPr>
          <p:spPr>
            <a:xfrm>
              <a:off x="9110648" y="4998672"/>
              <a:ext cx="111251" cy="143256"/>
            </a:xfrm>
            <a:prstGeom prst="rect">
              <a:avLst/>
            </a:prstGeom>
            <a:blipFill>
              <a:blip r:embed="rId2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object 46"/>
            <p:cNvSpPr/>
            <p:nvPr/>
          </p:nvSpPr>
          <p:spPr>
            <a:xfrm>
              <a:off x="9631856" y="4966667"/>
              <a:ext cx="111251" cy="143256"/>
            </a:xfrm>
            <a:prstGeom prst="rect">
              <a:avLst/>
            </a:prstGeom>
            <a:blipFill>
              <a:blip r:embed="rId2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object 48"/>
            <p:cNvSpPr/>
            <p:nvPr/>
          </p:nvSpPr>
          <p:spPr>
            <a:xfrm>
              <a:off x="9016922" y="4874466"/>
              <a:ext cx="742315" cy="309880"/>
            </a:xfrm>
            <a:custGeom>
              <a:avLst/>
              <a:gdLst/>
              <a:ahLst/>
              <a:cxnLst/>
              <a:rect l="l" t="t" r="r" b="b"/>
              <a:pathLst>
                <a:path w="742315" h="309879">
                  <a:moveTo>
                    <a:pt x="371094" y="309371"/>
                  </a:moveTo>
                  <a:lnTo>
                    <a:pt x="437806" y="306881"/>
                  </a:lnTo>
                  <a:lnTo>
                    <a:pt x="500592" y="299699"/>
                  </a:lnTo>
                  <a:lnTo>
                    <a:pt x="558404" y="288261"/>
                  </a:lnTo>
                  <a:lnTo>
                    <a:pt x="610196" y="273005"/>
                  </a:lnTo>
                  <a:lnTo>
                    <a:pt x="654920" y="254364"/>
                  </a:lnTo>
                  <a:lnTo>
                    <a:pt x="691529" y="232776"/>
                  </a:lnTo>
                  <a:lnTo>
                    <a:pt x="736210" y="182501"/>
                  </a:lnTo>
                  <a:lnTo>
                    <a:pt x="742188" y="154685"/>
                  </a:lnTo>
                  <a:lnTo>
                    <a:pt x="736210" y="126870"/>
                  </a:lnTo>
                  <a:lnTo>
                    <a:pt x="691529" y="76595"/>
                  </a:lnTo>
                  <a:lnTo>
                    <a:pt x="654920" y="55007"/>
                  </a:lnTo>
                  <a:lnTo>
                    <a:pt x="610196" y="36366"/>
                  </a:lnTo>
                  <a:lnTo>
                    <a:pt x="558404" y="21110"/>
                  </a:lnTo>
                  <a:lnTo>
                    <a:pt x="500592" y="9672"/>
                  </a:lnTo>
                  <a:lnTo>
                    <a:pt x="437806" y="2490"/>
                  </a:lnTo>
                  <a:lnTo>
                    <a:pt x="371094" y="0"/>
                  </a:lnTo>
                  <a:lnTo>
                    <a:pt x="304381" y="2490"/>
                  </a:lnTo>
                  <a:lnTo>
                    <a:pt x="241595" y="9672"/>
                  </a:lnTo>
                  <a:lnTo>
                    <a:pt x="183783" y="21110"/>
                  </a:lnTo>
                  <a:lnTo>
                    <a:pt x="131991" y="36366"/>
                  </a:lnTo>
                  <a:lnTo>
                    <a:pt x="87267" y="55007"/>
                  </a:lnTo>
                  <a:lnTo>
                    <a:pt x="50658" y="76595"/>
                  </a:lnTo>
                  <a:lnTo>
                    <a:pt x="5977" y="126870"/>
                  </a:lnTo>
                  <a:lnTo>
                    <a:pt x="0" y="154685"/>
                  </a:lnTo>
                  <a:lnTo>
                    <a:pt x="5977" y="182501"/>
                  </a:lnTo>
                  <a:lnTo>
                    <a:pt x="50658" y="232776"/>
                  </a:lnTo>
                  <a:lnTo>
                    <a:pt x="87267" y="254364"/>
                  </a:lnTo>
                  <a:lnTo>
                    <a:pt x="131991" y="273005"/>
                  </a:lnTo>
                  <a:lnTo>
                    <a:pt x="183783" y="288261"/>
                  </a:lnTo>
                  <a:lnTo>
                    <a:pt x="241595" y="299699"/>
                  </a:lnTo>
                  <a:lnTo>
                    <a:pt x="304381" y="306881"/>
                  </a:lnTo>
                  <a:lnTo>
                    <a:pt x="371094" y="309371"/>
                  </a:lnTo>
                  <a:close/>
                </a:path>
              </a:pathLst>
            </a:custGeom>
            <a:ln w="349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object 49"/>
            <p:cNvSpPr/>
            <p:nvPr/>
          </p:nvSpPr>
          <p:spPr>
            <a:xfrm>
              <a:off x="9383444" y="5001719"/>
              <a:ext cx="120396" cy="155448"/>
            </a:xfrm>
            <a:prstGeom prst="rect">
              <a:avLst/>
            </a:prstGeom>
            <a:blipFill>
              <a:blip r:embed="rId2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7" name="object 243"/>
            <p:cNvSpPr/>
            <p:nvPr/>
          </p:nvSpPr>
          <p:spPr>
            <a:xfrm>
              <a:off x="9325515" y="4616296"/>
              <a:ext cx="696468" cy="611124"/>
            </a:xfrm>
            <a:prstGeom prst="rect">
              <a:avLst/>
            </a:prstGeom>
            <a:blipFill>
              <a:blip r:embed="rId28" cstate="email">
                <a:extLst>
                  <a:ext uri="{BEBA8EAE-BF5A-486C-A8C5-ECC9F3942E4B}">
                    <a14:imgProps xmlns:a14="http://schemas.microsoft.com/office/drawing/2010/main">
                      <a14:imgLayer r:embed="rId29"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71" name="Group 270"/>
            <p:cNvGrpSpPr/>
            <p:nvPr/>
          </p:nvGrpSpPr>
          <p:grpSpPr>
            <a:xfrm>
              <a:off x="9758735" y="4648639"/>
              <a:ext cx="890709" cy="781509"/>
              <a:chOff x="11100072" y="1145123"/>
              <a:chExt cx="890709" cy="781509"/>
            </a:xfrm>
          </p:grpSpPr>
          <p:sp>
            <p:nvSpPr>
              <p:cNvPr id="272" name="Freeform 271"/>
              <p:cNvSpPr/>
              <p:nvPr/>
            </p:nvSpPr>
            <p:spPr>
              <a:xfrm>
                <a:off x="11359268" y="1145123"/>
                <a:ext cx="583861" cy="695975"/>
              </a:xfrm>
              <a:custGeom>
                <a:avLst/>
                <a:gdLst>
                  <a:gd name="connsiteX0" fmla="*/ 30480 w 733631"/>
                  <a:gd name="connsiteY0" fmla="*/ 167640 h 822960"/>
                  <a:gd name="connsiteX1" fmla="*/ 15240 w 733631"/>
                  <a:gd name="connsiteY1" fmla="*/ 259080 h 822960"/>
                  <a:gd name="connsiteX2" fmla="*/ 0 w 733631"/>
                  <a:gd name="connsiteY2" fmla="*/ 335280 h 822960"/>
                  <a:gd name="connsiteX3" fmla="*/ 15240 w 733631"/>
                  <a:gd name="connsiteY3" fmla="*/ 487680 h 822960"/>
                  <a:gd name="connsiteX4" fmla="*/ 45720 w 733631"/>
                  <a:gd name="connsiteY4" fmla="*/ 533400 h 822960"/>
                  <a:gd name="connsiteX5" fmla="*/ 137160 w 733631"/>
                  <a:gd name="connsiteY5" fmla="*/ 594360 h 822960"/>
                  <a:gd name="connsiteX6" fmla="*/ 228600 w 733631"/>
                  <a:gd name="connsiteY6" fmla="*/ 731520 h 822960"/>
                  <a:gd name="connsiteX7" fmla="*/ 259080 w 733631"/>
                  <a:gd name="connsiteY7" fmla="*/ 777240 h 822960"/>
                  <a:gd name="connsiteX8" fmla="*/ 350520 w 733631"/>
                  <a:gd name="connsiteY8" fmla="*/ 807720 h 822960"/>
                  <a:gd name="connsiteX9" fmla="*/ 396240 w 733631"/>
                  <a:gd name="connsiteY9" fmla="*/ 822960 h 822960"/>
                  <a:gd name="connsiteX10" fmla="*/ 609600 w 733631"/>
                  <a:gd name="connsiteY10" fmla="*/ 807720 h 822960"/>
                  <a:gd name="connsiteX11" fmla="*/ 670560 w 733631"/>
                  <a:gd name="connsiteY11" fmla="*/ 716280 h 822960"/>
                  <a:gd name="connsiteX12" fmla="*/ 701040 w 733631"/>
                  <a:gd name="connsiteY12" fmla="*/ 670560 h 822960"/>
                  <a:gd name="connsiteX13" fmla="*/ 670560 w 733631"/>
                  <a:gd name="connsiteY13" fmla="*/ 579120 h 822960"/>
                  <a:gd name="connsiteX14" fmla="*/ 716280 w 733631"/>
                  <a:gd name="connsiteY14" fmla="*/ 487680 h 822960"/>
                  <a:gd name="connsiteX15" fmla="*/ 731520 w 733631"/>
                  <a:gd name="connsiteY15" fmla="*/ 441960 h 822960"/>
                  <a:gd name="connsiteX16" fmla="*/ 716280 w 733631"/>
                  <a:gd name="connsiteY16" fmla="*/ 304800 h 822960"/>
                  <a:gd name="connsiteX17" fmla="*/ 594360 w 733631"/>
                  <a:gd name="connsiteY17" fmla="*/ 289560 h 822960"/>
                  <a:gd name="connsiteX18" fmla="*/ 579120 w 733631"/>
                  <a:gd name="connsiteY18" fmla="*/ 228600 h 822960"/>
                  <a:gd name="connsiteX19" fmla="*/ 563880 w 733631"/>
                  <a:gd name="connsiteY19" fmla="*/ 182880 h 822960"/>
                  <a:gd name="connsiteX20" fmla="*/ 533400 w 733631"/>
                  <a:gd name="connsiteY20" fmla="*/ 137160 h 822960"/>
                  <a:gd name="connsiteX21" fmla="*/ 441960 w 733631"/>
                  <a:gd name="connsiteY21" fmla="*/ 91440 h 822960"/>
                  <a:gd name="connsiteX22" fmla="*/ 411480 w 733631"/>
                  <a:gd name="connsiteY22" fmla="*/ 45720 h 822960"/>
                  <a:gd name="connsiteX23" fmla="*/ 320040 w 733631"/>
                  <a:gd name="connsiteY23" fmla="*/ 0 h 822960"/>
                  <a:gd name="connsiteX24" fmla="*/ 198120 w 733631"/>
                  <a:gd name="connsiteY24" fmla="*/ 30480 h 822960"/>
                  <a:gd name="connsiteX25" fmla="*/ 152400 w 733631"/>
                  <a:gd name="connsiteY25" fmla="*/ 60960 h 822960"/>
                  <a:gd name="connsiteX26" fmla="*/ 106680 w 733631"/>
                  <a:gd name="connsiteY26" fmla="*/ 76200 h 822960"/>
                  <a:gd name="connsiteX27" fmla="*/ 60960 w 733631"/>
                  <a:gd name="connsiteY27" fmla="*/ 106680 h 822960"/>
                  <a:gd name="connsiteX28" fmla="*/ 15240 w 733631"/>
                  <a:gd name="connsiteY28" fmla="*/ 121920 h 822960"/>
                  <a:gd name="connsiteX29" fmla="*/ 30480 w 733631"/>
                  <a:gd name="connsiteY29" fmla="*/ 16764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33631" h="822960">
                    <a:moveTo>
                      <a:pt x="30480" y="167640"/>
                    </a:moveTo>
                    <a:cubicBezTo>
                      <a:pt x="25400" y="198120"/>
                      <a:pt x="20768" y="228678"/>
                      <a:pt x="15240" y="259080"/>
                    </a:cubicBezTo>
                    <a:cubicBezTo>
                      <a:pt x="10606" y="284565"/>
                      <a:pt x="0" y="309377"/>
                      <a:pt x="0" y="335280"/>
                    </a:cubicBezTo>
                    <a:cubicBezTo>
                      <a:pt x="0" y="386333"/>
                      <a:pt x="3760" y="437934"/>
                      <a:pt x="15240" y="487680"/>
                    </a:cubicBezTo>
                    <a:cubicBezTo>
                      <a:pt x="19359" y="505527"/>
                      <a:pt x="31936" y="521339"/>
                      <a:pt x="45720" y="533400"/>
                    </a:cubicBezTo>
                    <a:cubicBezTo>
                      <a:pt x="73289" y="557523"/>
                      <a:pt x="137160" y="594360"/>
                      <a:pt x="137160" y="594360"/>
                    </a:cubicBezTo>
                    <a:lnTo>
                      <a:pt x="228600" y="731520"/>
                    </a:lnTo>
                    <a:cubicBezTo>
                      <a:pt x="238760" y="746760"/>
                      <a:pt x="241704" y="771448"/>
                      <a:pt x="259080" y="777240"/>
                    </a:cubicBezTo>
                    <a:lnTo>
                      <a:pt x="350520" y="807720"/>
                    </a:lnTo>
                    <a:lnTo>
                      <a:pt x="396240" y="822960"/>
                    </a:lnTo>
                    <a:lnTo>
                      <a:pt x="609600" y="807720"/>
                    </a:lnTo>
                    <a:cubicBezTo>
                      <a:pt x="643742" y="794443"/>
                      <a:pt x="650240" y="746760"/>
                      <a:pt x="670560" y="716280"/>
                    </a:cubicBezTo>
                    <a:lnTo>
                      <a:pt x="701040" y="670560"/>
                    </a:lnTo>
                    <a:cubicBezTo>
                      <a:pt x="690880" y="640080"/>
                      <a:pt x="660400" y="609600"/>
                      <a:pt x="670560" y="579120"/>
                    </a:cubicBezTo>
                    <a:cubicBezTo>
                      <a:pt x="708866" y="464202"/>
                      <a:pt x="657194" y="605853"/>
                      <a:pt x="716280" y="487680"/>
                    </a:cubicBezTo>
                    <a:cubicBezTo>
                      <a:pt x="723464" y="473312"/>
                      <a:pt x="726440" y="457200"/>
                      <a:pt x="731520" y="441960"/>
                    </a:cubicBezTo>
                    <a:cubicBezTo>
                      <a:pt x="726440" y="396240"/>
                      <a:pt x="747053" y="338993"/>
                      <a:pt x="716280" y="304800"/>
                    </a:cubicBezTo>
                    <a:cubicBezTo>
                      <a:pt x="688882" y="274357"/>
                      <a:pt x="630162" y="309450"/>
                      <a:pt x="594360" y="289560"/>
                    </a:cubicBezTo>
                    <a:cubicBezTo>
                      <a:pt x="576050" y="279388"/>
                      <a:pt x="584874" y="248739"/>
                      <a:pt x="579120" y="228600"/>
                    </a:cubicBezTo>
                    <a:cubicBezTo>
                      <a:pt x="574707" y="213154"/>
                      <a:pt x="571064" y="197248"/>
                      <a:pt x="563880" y="182880"/>
                    </a:cubicBezTo>
                    <a:cubicBezTo>
                      <a:pt x="555689" y="166497"/>
                      <a:pt x="546352" y="150112"/>
                      <a:pt x="533400" y="137160"/>
                    </a:cubicBezTo>
                    <a:cubicBezTo>
                      <a:pt x="503857" y="107617"/>
                      <a:pt x="479145" y="103835"/>
                      <a:pt x="441960" y="91440"/>
                    </a:cubicBezTo>
                    <a:cubicBezTo>
                      <a:pt x="431800" y="76200"/>
                      <a:pt x="424432" y="58672"/>
                      <a:pt x="411480" y="45720"/>
                    </a:cubicBezTo>
                    <a:cubicBezTo>
                      <a:pt x="381937" y="16177"/>
                      <a:pt x="357225" y="12395"/>
                      <a:pt x="320040" y="0"/>
                    </a:cubicBezTo>
                    <a:cubicBezTo>
                      <a:pt x="291057" y="5797"/>
                      <a:pt x="229362" y="14859"/>
                      <a:pt x="198120" y="30480"/>
                    </a:cubicBezTo>
                    <a:cubicBezTo>
                      <a:pt x="181737" y="38671"/>
                      <a:pt x="168783" y="52769"/>
                      <a:pt x="152400" y="60960"/>
                    </a:cubicBezTo>
                    <a:cubicBezTo>
                      <a:pt x="138032" y="68144"/>
                      <a:pt x="121048" y="69016"/>
                      <a:pt x="106680" y="76200"/>
                    </a:cubicBezTo>
                    <a:cubicBezTo>
                      <a:pt x="90297" y="84391"/>
                      <a:pt x="77343" y="98489"/>
                      <a:pt x="60960" y="106680"/>
                    </a:cubicBezTo>
                    <a:cubicBezTo>
                      <a:pt x="46592" y="113864"/>
                      <a:pt x="26599" y="110561"/>
                      <a:pt x="15240" y="121920"/>
                    </a:cubicBezTo>
                    <a:lnTo>
                      <a:pt x="30480" y="16764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FB8A6">
                      <a:shade val="30000"/>
                      <a:satMod val="115000"/>
                      <a:alpha val="54000"/>
                      <a:lumMod val="69000"/>
                    </a:srgbClr>
                  </a:gs>
                  <a:gs pos="50000">
                    <a:srgbClr val="BFB8A6">
                      <a:lumMod val="75000"/>
                      <a:shade val="67500"/>
                      <a:satMod val="115000"/>
                    </a:srgbClr>
                  </a:gs>
                  <a:gs pos="100000">
                    <a:srgbClr val="BFB8A6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 algn="ctr">
                <a:solidFill>
                  <a:srgbClr val="403934"/>
                </a:solidFill>
                <a:prstDash val="solid"/>
                <a:miter lim="800000"/>
              </a:ln>
              <a:effectLst>
                <a:glow rad="101600">
                  <a:srgbClr val="292929"/>
                </a:glo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 30"/>
              <p:cNvSpPr>
                <a:spLocks/>
              </p:cNvSpPr>
              <p:nvPr/>
            </p:nvSpPr>
            <p:spPr bwMode="auto">
              <a:xfrm flipH="1">
                <a:off x="11368026" y="1334665"/>
                <a:ext cx="82657" cy="142341"/>
              </a:xfrm>
              <a:custGeom>
                <a:avLst/>
                <a:gdLst>
                  <a:gd name="T0" fmla="*/ 14 w 85"/>
                  <a:gd name="T1" fmla="*/ 2147483647 h 112"/>
                  <a:gd name="T2" fmla="*/ 14 w 85"/>
                  <a:gd name="T3" fmla="*/ 2147483647 h 112"/>
                  <a:gd name="T4" fmla="*/ 14 w 85"/>
                  <a:gd name="T5" fmla="*/ 2117978454 h 112"/>
                  <a:gd name="T6" fmla="*/ 14 w 85"/>
                  <a:gd name="T7" fmla="*/ 2147483647 h 112"/>
                  <a:gd name="T8" fmla="*/ 14 w 85"/>
                  <a:gd name="T9" fmla="*/ 2147483647 h 112"/>
                  <a:gd name="T10" fmla="*/ 14 w 85"/>
                  <a:gd name="T11" fmla="*/ 1750042837 h 112"/>
                  <a:gd name="T12" fmla="*/ 14 w 85"/>
                  <a:gd name="T13" fmla="*/ 1621731899 h 112"/>
                  <a:gd name="T14" fmla="*/ 14 w 85"/>
                  <a:gd name="T15" fmla="*/ 1317720951 h 112"/>
                  <a:gd name="T16" fmla="*/ 14 w 85"/>
                  <a:gd name="T17" fmla="*/ 1279624115 h 112"/>
                  <a:gd name="T18" fmla="*/ 14 w 85"/>
                  <a:gd name="T19" fmla="*/ 1146226954 h 112"/>
                  <a:gd name="T20" fmla="*/ 14 w 85"/>
                  <a:gd name="T21" fmla="*/ 636233371 h 112"/>
                  <a:gd name="T22" fmla="*/ 14 w 85"/>
                  <a:gd name="T23" fmla="*/ 512016268 h 112"/>
                  <a:gd name="T24" fmla="*/ 15 w 85"/>
                  <a:gd name="T25" fmla="*/ 335355826 h 112"/>
                  <a:gd name="T26" fmla="*/ 20 w 85"/>
                  <a:gd name="T27" fmla="*/ 73036108 h 112"/>
                  <a:gd name="T28" fmla="*/ 18 w 85"/>
                  <a:gd name="T29" fmla="*/ 73036108 h 112"/>
                  <a:gd name="T30" fmla="*/ 15 w 85"/>
                  <a:gd name="T31" fmla="*/ 259939179 h 112"/>
                  <a:gd name="T32" fmla="*/ 14 w 85"/>
                  <a:gd name="T33" fmla="*/ 396871642 h 112"/>
                  <a:gd name="T34" fmla="*/ 14 w 85"/>
                  <a:gd name="T35" fmla="*/ 396871642 h 112"/>
                  <a:gd name="T36" fmla="*/ 14 w 85"/>
                  <a:gd name="T37" fmla="*/ 540509746 h 112"/>
                  <a:gd name="T38" fmla="*/ 14 w 85"/>
                  <a:gd name="T39" fmla="*/ 540509746 h 112"/>
                  <a:gd name="T40" fmla="*/ 14 w 85"/>
                  <a:gd name="T41" fmla="*/ 383880336 h 112"/>
                  <a:gd name="T42" fmla="*/ 14 w 85"/>
                  <a:gd name="T43" fmla="*/ 477302301 h 112"/>
                  <a:gd name="T44" fmla="*/ 14 w 85"/>
                  <a:gd name="T45" fmla="*/ 354018077 h 112"/>
                  <a:gd name="T46" fmla="*/ 14 w 85"/>
                  <a:gd name="T47" fmla="*/ 354018077 h 112"/>
                  <a:gd name="T48" fmla="*/ 14 w 85"/>
                  <a:gd name="T49" fmla="*/ 204756370 h 112"/>
                  <a:gd name="T50" fmla="*/ 14 w 85"/>
                  <a:gd name="T51" fmla="*/ 134109449 h 112"/>
                  <a:gd name="T52" fmla="*/ 14 w 85"/>
                  <a:gd name="T53" fmla="*/ 73036108 h 112"/>
                  <a:gd name="T54" fmla="*/ 14 w 85"/>
                  <a:gd name="T55" fmla="*/ 0 h 112"/>
                  <a:gd name="T56" fmla="*/ 14 w 85"/>
                  <a:gd name="T57" fmla="*/ 0 h 112"/>
                  <a:gd name="T58" fmla="*/ 14 w 85"/>
                  <a:gd name="T59" fmla="*/ 0 h 112"/>
                  <a:gd name="T60" fmla="*/ 14 w 85"/>
                  <a:gd name="T61" fmla="*/ 0 h 112"/>
                  <a:gd name="T62" fmla="*/ 14 w 85"/>
                  <a:gd name="T63" fmla="*/ 73036108 h 112"/>
                  <a:gd name="T64" fmla="*/ 14 w 85"/>
                  <a:gd name="T65" fmla="*/ 134109449 h 112"/>
                  <a:gd name="T66" fmla="*/ 14 w 85"/>
                  <a:gd name="T67" fmla="*/ 204756370 h 112"/>
                  <a:gd name="T68" fmla="*/ 14 w 85"/>
                  <a:gd name="T69" fmla="*/ 335355826 h 112"/>
                  <a:gd name="T70" fmla="*/ 14 w 85"/>
                  <a:gd name="T71" fmla="*/ 354018077 h 112"/>
                  <a:gd name="T72" fmla="*/ 14 w 85"/>
                  <a:gd name="T73" fmla="*/ 335355826 h 112"/>
                  <a:gd name="T74" fmla="*/ 14 w 85"/>
                  <a:gd name="T75" fmla="*/ 354018077 h 112"/>
                  <a:gd name="T76" fmla="*/ 14 w 85"/>
                  <a:gd name="T77" fmla="*/ 500228020 h 112"/>
                  <a:gd name="T78" fmla="*/ 13 w 85"/>
                  <a:gd name="T79" fmla="*/ 695701096 h 112"/>
                  <a:gd name="T80" fmla="*/ 10 w 85"/>
                  <a:gd name="T81" fmla="*/ 729786566 h 112"/>
                  <a:gd name="T82" fmla="*/ 0 w 85"/>
                  <a:gd name="T83" fmla="*/ 1207091993 h 112"/>
                  <a:gd name="T84" fmla="*/ 0 w 85"/>
                  <a:gd name="T85" fmla="*/ 1279624115 h 112"/>
                  <a:gd name="T86" fmla="*/ 3 w 85"/>
                  <a:gd name="T87" fmla="*/ 1350262926 h 112"/>
                  <a:gd name="T88" fmla="*/ 5 w 85"/>
                  <a:gd name="T89" fmla="*/ 1412485803 h 112"/>
                  <a:gd name="T90" fmla="*/ 5 w 85"/>
                  <a:gd name="T91" fmla="*/ 1483106634 h 112"/>
                  <a:gd name="T92" fmla="*/ 13 w 85"/>
                  <a:gd name="T93" fmla="*/ 1499777468 h 112"/>
                  <a:gd name="T94" fmla="*/ 14 w 85"/>
                  <a:gd name="T95" fmla="*/ 1628141172 h 112"/>
                  <a:gd name="T96" fmla="*/ 14 w 85"/>
                  <a:gd name="T97" fmla="*/ 1780338948 h 112"/>
                  <a:gd name="T98" fmla="*/ 14 w 85"/>
                  <a:gd name="T99" fmla="*/ 1923702182 h 112"/>
                  <a:gd name="T100" fmla="*/ 13 w 85"/>
                  <a:gd name="T101" fmla="*/ 1975451654 h 112"/>
                  <a:gd name="T102" fmla="*/ 11 w 85"/>
                  <a:gd name="T103" fmla="*/ 2011876403 h 112"/>
                  <a:gd name="T104" fmla="*/ 11 w 85"/>
                  <a:gd name="T105" fmla="*/ 2085971953 h 112"/>
                  <a:gd name="T106" fmla="*/ 11 w 85"/>
                  <a:gd name="T107" fmla="*/ 2125737748 h 112"/>
                  <a:gd name="T108" fmla="*/ 12 w 85"/>
                  <a:gd name="T109" fmla="*/ 2147483647 h 112"/>
                  <a:gd name="T110" fmla="*/ 13 w 85"/>
                  <a:gd name="T111" fmla="*/ 2147483647 h 112"/>
                  <a:gd name="T112" fmla="*/ 14 w 85"/>
                  <a:gd name="T113" fmla="*/ 2147483647 h 11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5"/>
                  <a:gd name="T172" fmla="*/ 0 h 112"/>
                  <a:gd name="T173" fmla="*/ 85 w 85"/>
                  <a:gd name="T174" fmla="*/ 112 h 11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5" h="112">
                    <a:moveTo>
                      <a:pt x="18" y="101"/>
                    </a:moveTo>
                    <a:lnTo>
                      <a:pt x="20" y="111"/>
                    </a:lnTo>
                    <a:lnTo>
                      <a:pt x="40" y="111"/>
                    </a:lnTo>
                    <a:lnTo>
                      <a:pt x="40" y="110"/>
                    </a:lnTo>
                    <a:lnTo>
                      <a:pt x="37" y="107"/>
                    </a:lnTo>
                    <a:lnTo>
                      <a:pt x="39" y="94"/>
                    </a:lnTo>
                    <a:lnTo>
                      <a:pt x="42" y="96"/>
                    </a:lnTo>
                    <a:lnTo>
                      <a:pt x="40" y="111"/>
                    </a:lnTo>
                    <a:lnTo>
                      <a:pt x="61" y="111"/>
                    </a:lnTo>
                    <a:lnTo>
                      <a:pt x="62" y="107"/>
                    </a:lnTo>
                    <a:lnTo>
                      <a:pt x="60" y="106"/>
                    </a:lnTo>
                    <a:lnTo>
                      <a:pt x="60" y="78"/>
                    </a:lnTo>
                    <a:lnTo>
                      <a:pt x="56" y="72"/>
                    </a:lnTo>
                    <a:lnTo>
                      <a:pt x="60" y="72"/>
                    </a:lnTo>
                    <a:lnTo>
                      <a:pt x="59" y="57"/>
                    </a:lnTo>
                    <a:lnTo>
                      <a:pt x="63" y="59"/>
                    </a:lnTo>
                    <a:lnTo>
                      <a:pt x="66" y="58"/>
                    </a:lnTo>
                    <a:lnTo>
                      <a:pt x="66" y="57"/>
                    </a:lnTo>
                    <a:lnTo>
                      <a:pt x="67" y="53"/>
                    </a:lnTo>
                    <a:lnTo>
                      <a:pt x="67" y="51"/>
                    </a:lnTo>
                    <a:lnTo>
                      <a:pt x="67" y="49"/>
                    </a:lnTo>
                    <a:lnTo>
                      <a:pt x="60" y="28"/>
                    </a:lnTo>
                    <a:lnTo>
                      <a:pt x="62" y="25"/>
                    </a:lnTo>
                    <a:lnTo>
                      <a:pt x="61" y="23"/>
                    </a:lnTo>
                    <a:lnTo>
                      <a:pt x="67" y="18"/>
                    </a:lnTo>
                    <a:lnTo>
                      <a:pt x="69" y="15"/>
                    </a:lnTo>
                    <a:lnTo>
                      <a:pt x="69" y="13"/>
                    </a:lnTo>
                    <a:lnTo>
                      <a:pt x="84" y="3"/>
                    </a:lnTo>
                    <a:lnTo>
                      <a:pt x="81" y="0"/>
                    </a:lnTo>
                    <a:lnTo>
                      <a:pt x="77" y="3"/>
                    </a:lnTo>
                    <a:lnTo>
                      <a:pt x="78" y="4"/>
                    </a:lnTo>
                    <a:lnTo>
                      <a:pt x="68" y="12"/>
                    </a:lnTo>
                    <a:lnTo>
                      <a:pt x="67" y="11"/>
                    </a:lnTo>
                    <a:lnTo>
                      <a:pt x="57" y="18"/>
                    </a:lnTo>
                    <a:lnTo>
                      <a:pt x="55" y="18"/>
                    </a:lnTo>
                    <a:lnTo>
                      <a:pt x="50" y="22"/>
                    </a:lnTo>
                    <a:lnTo>
                      <a:pt x="50" y="24"/>
                    </a:lnTo>
                    <a:lnTo>
                      <a:pt x="46" y="25"/>
                    </a:lnTo>
                    <a:lnTo>
                      <a:pt x="43" y="24"/>
                    </a:lnTo>
                    <a:lnTo>
                      <a:pt x="44" y="23"/>
                    </a:lnTo>
                    <a:lnTo>
                      <a:pt x="48" y="17"/>
                    </a:lnTo>
                    <a:lnTo>
                      <a:pt x="47" y="16"/>
                    </a:lnTo>
                    <a:lnTo>
                      <a:pt x="43" y="21"/>
                    </a:lnTo>
                    <a:lnTo>
                      <a:pt x="43" y="16"/>
                    </a:lnTo>
                    <a:lnTo>
                      <a:pt x="47" y="16"/>
                    </a:lnTo>
                    <a:lnTo>
                      <a:pt x="48" y="17"/>
                    </a:lnTo>
                    <a:lnTo>
                      <a:pt x="50" y="16"/>
                    </a:lnTo>
                    <a:lnTo>
                      <a:pt x="49" y="13"/>
                    </a:lnTo>
                    <a:lnTo>
                      <a:pt x="49" y="9"/>
                    </a:lnTo>
                    <a:lnTo>
                      <a:pt x="48" y="7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6" y="3"/>
                    </a:lnTo>
                    <a:lnTo>
                      <a:pt x="44" y="1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3" y="0"/>
                    </a:lnTo>
                    <a:lnTo>
                      <a:pt x="30" y="1"/>
                    </a:lnTo>
                    <a:lnTo>
                      <a:pt x="30" y="3"/>
                    </a:lnTo>
                    <a:lnTo>
                      <a:pt x="28" y="4"/>
                    </a:lnTo>
                    <a:lnTo>
                      <a:pt x="27" y="6"/>
                    </a:lnTo>
                    <a:lnTo>
                      <a:pt x="26" y="7"/>
                    </a:lnTo>
                    <a:lnTo>
                      <a:pt x="26" y="9"/>
                    </a:lnTo>
                    <a:lnTo>
                      <a:pt x="26" y="11"/>
                    </a:lnTo>
                    <a:lnTo>
                      <a:pt x="23" y="15"/>
                    </a:lnTo>
                    <a:lnTo>
                      <a:pt x="24" y="16"/>
                    </a:lnTo>
                    <a:lnTo>
                      <a:pt x="26" y="16"/>
                    </a:lnTo>
                    <a:lnTo>
                      <a:pt x="29" y="15"/>
                    </a:lnTo>
                    <a:lnTo>
                      <a:pt x="30" y="20"/>
                    </a:lnTo>
                    <a:lnTo>
                      <a:pt x="26" y="16"/>
                    </a:lnTo>
                    <a:lnTo>
                      <a:pt x="24" y="16"/>
                    </a:lnTo>
                    <a:lnTo>
                      <a:pt x="30" y="22"/>
                    </a:lnTo>
                    <a:lnTo>
                      <a:pt x="30" y="23"/>
                    </a:lnTo>
                    <a:lnTo>
                      <a:pt x="13" y="31"/>
                    </a:lnTo>
                    <a:lnTo>
                      <a:pt x="11" y="31"/>
                    </a:lnTo>
                    <a:lnTo>
                      <a:pt x="10" y="33"/>
                    </a:lnTo>
                    <a:lnTo>
                      <a:pt x="7" y="41"/>
                    </a:lnTo>
                    <a:lnTo>
                      <a:pt x="0" y="54"/>
                    </a:lnTo>
                    <a:lnTo>
                      <a:pt x="0" y="56"/>
                    </a:lnTo>
                    <a:lnTo>
                      <a:pt x="0" y="57"/>
                    </a:lnTo>
                    <a:lnTo>
                      <a:pt x="0" y="59"/>
                    </a:lnTo>
                    <a:lnTo>
                      <a:pt x="3" y="60"/>
                    </a:lnTo>
                    <a:lnTo>
                      <a:pt x="10" y="60"/>
                    </a:lnTo>
                    <a:lnTo>
                      <a:pt x="5" y="63"/>
                    </a:lnTo>
                    <a:lnTo>
                      <a:pt x="5" y="65"/>
                    </a:lnTo>
                    <a:lnTo>
                      <a:pt x="5" y="66"/>
                    </a:lnTo>
                    <a:lnTo>
                      <a:pt x="6" y="67"/>
                    </a:lnTo>
                    <a:lnTo>
                      <a:pt x="13" y="67"/>
                    </a:lnTo>
                    <a:lnTo>
                      <a:pt x="18" y="60"/>
                    </a:lnTo>
                    <a:lnTo>
                      <a:pt x="19" y="73"/>
                    </a:lnTo>
                    <a:lnTo>
                      <a:pt x="25" y="74"/>
                    </a:lnTo>
                    <a:lnTo>
                      <a:pt x="20" y="79"/>
                    </a:lnTo>
                    <a:lnTo>
                      <a:pt x="20" y="83"/>
                    </a:lnTo>
                    <a:lnTo>
                      <a:pt x="15" y="86"/>
                    </a:lnTo>
                    <a:lnTo>
                      <a:pt x="13" y="87"/>
                    </a:lnTo>
                    <a:lnTo>
                      <a:pt x="13" y="88"/>
                    </a:lnTo>
                    <a:lnTo>
                      <a:pt x="12" y="88"/>
                    </a:lnTo>
                    <a:lnTo>
                      <a:pt x="11" y="90"/>
                    </a:lnTo>
                    <a:lnTo>
                      <a:pt x="11" y="91"/>
                    </a:lnTo>
                    <a:lnTo>
                      <a:pt x="11" y="93"/>
                    </a:lnTo>
                    <a:lnTo>
                      <a:pt x="11" y="94"/>
                    </a:lnTo>
                    <a:lnTo>
                      <a:pt x="11" y="95"/>
                    </a:lnTo>
                    <a:lnTo>
                      <a:pt x="12" y="97"/>
                    </a:lnTo>
                    <a:lnTo>
                      <a:pt x="12" y="98"/>
                    </a:lnTo>
                    <a:lnTo>
                      <a:pt x="13" y="98"/>
                    </a:lnTo>
                    <a:lnTo>
                      <a:pt x="13" y="99"/>
                    </a:lnTo>
                    <a:lnTo>
                      <a:pt x="15" y="100"/>
                    </a:lnTo>
                    <a:lnTo>
                      <a:pt x="16" y="101"/>
                    </a:lnTo>
                    <a:lnTo>
                      <a:pt x="18" y="101"/>
                    </a:lnTo>
                  </a:path>
                </a:pathLst>
              </a:custGeom>
              <a:solidFill>
                <a:srgbClr val="FF0000"/>
              </a:solidFill>
              <a:ln w="9525" cap="rnd" cmpd="sng">
                <a:noFill/>
                <a:prstDash val="solid"/>
                <a:round/>
                <a:headEnd/>
                <a:tailEnd/>
              </a:ln>
              <a:effectLst>
                <a:outerShdw blurRad="25400" dist="25400" dir="7800000" algn="ctr" rotWithShape="0">
                  <a:srgbClr val="292929"/>
                </a:outerShdw>
              </a:effec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 31"/>
              <p:cNvSpPr>
                <a:spLocks/>
              </p:cNvSpPr>
              <p:nvPr/>
            </p:nvSpPr>
            <p:spPr bwMode="auto">
              <a:xfrm flipH="1">
                <a:off x="11656904" y="1227394"/>
                <a:ext cx="82657" cy="142341"/>
              </a:xfrm>
              <a:custGeom>
                <a:avLst/>
                <a:gdLst>
                  <a:gd name="T0" fmla="*/ 14 w 85"/>
                  <a:gd name="T1" fmla="*/ 2147483647 h 112"/>
                  <a:gd name="T2" fmla="*/ 14 w 85"/>
                  <a:gd name="T3" fmla="*/ 2147483647 h 112"/>
                  <a:gd name="T4" fmla="*/ 14 w 85"/>
                  <a:gd name="T5" fmla="*/ 2117978454 h 112"/>
                  <a:gd name="T6" fmla="*/ 14 w 85"/>
                  <a:gd name="T7" fmla="*/ 2147483647 h 112"/>
                  <a:gd name="T8" fmla="*/ 14 w 85"/>
                  <a:gd name="T9" fmla="*/ 2147483647 h 112"/>
                  <a:gd name="T10" fmla="*/ 14 w 85"/>
                  <a:gd name="T11" fmla="*/ 1750042837 h 112"/>
                  <a:gd name="T12" fmla="*/ 14 w 85"/>
                  <a:gd name="T13" fmla="*/ 1621731899 h 112"/>
                  <a:gd name="T14" fmla="*/ 14 w 85"/>
                  <a:gd name="T15" fmla="*/ 1317720951 h 112"/>
                  <a:gd name="T16" fmla="*/ 14 w 85"/>
                  <a:gd name="T17" fmla="*/ 1279624115 h 112"/>
                  <a:gd name="T18" fmla="*/ 14 w 85"/>
                  <a:gd name="T19" fmla="*/ 1146226954 h 112"/>
                  <a:gd name="T20" fmla="*/ 14 w 85"/>
                  <a:gd name="T21" fmla="*/ 636233371 h 112"/>
                  <a:gd name="T22" fmla="*/ 14 w 85"/>
                  <a:gd name="T23" fmla="*/ 512016268 h 112"/>
                  <a:gd name="T24" fmla="*/ 15 w 85"/>
                  <a:gd name="T25" fmla="*/ 335355826 h 112"/>
                  <a:gd name="T26" fmla="*/ 20 w 85"/>
                  <a:gd name="T27" fmla="*/ 73036108 h 112"/>
                  <a:gd name="T28" fmla="*/ 18 w 85"/>
                  <a:gd name="T29" fmla="*/ 73036108 h 112"/>
                  <a:gd name="T30" fmla="*/ 15 w 85"/>
                  <a:gd name="T31" fmla="*/ 259939179 h 112"/>
                  <a:gd name="T32" fmla="*/ 14 w 85"/>
                  <a:gd name="T33" fmla="*/ 396871642 h 112"/>
                  <a:gd name="T34" fmla="*/ 14 w 85"/>
                  <a:gd name="T35" fmla="*/ 396871642 h 112"/>
                  <a:gd name="T36" fmla="*/ 14 w 85"/>
                  <a:gd name="T37" fmla="*/ 540509746 h 112"/>
                  <a:gd name="T38" fmla="*/ 14 w 85"/>
                  <a:gd name="T39" fmla="*/ 540509746 h 112"/>
                  <a:gd name="T40" fmla="*/ 14 w 85"/>
                  <a:gd name="T41" fmla="*/ 383880336 h 112"/>
                  <a:gd name="T42" fmla="*/ 14 w 85"/>
                  <a:gd name="T43" fmla="*/ 477302301 h 112"/>
                  <a:gd name="T44" fmla="*/ 14 w 85"/>
                  <a:gd name="T45" fmla="*/ 354018077 h 112"/>
                  <a:gd name="T46" fmla="*/ 14 w 85"/>
                  <a:gd name="T47" fmla="*/ 354018077 h 112"/>
                  <a:gd name="T48" fmla="*/ 14 w 85"/>
                  <a:gd name="T49" fmla="*/ 204756370 h 112"/>
                  <a:gd name="T50" fmla="*/ 14 w 85"/>
                  <a:gd name="T51" fmla="*/ 134109449 h 112"/>
                  <a:gd name="T52" fmla="*/ 14 w 85"/>
                  <a:gd name="T53" fmla="*/ 73036108 h 112"/>
                  <a:gd name="T54" fmla="*/ 14 w 85"/>
                  <a:gd name="T55" fmla="*/ 0 h 112"/>
                  <a:gd name="T56" fmla="*/ 14 w 85"/>
                  <a:gd name="T57" fmla="*/ 0 h 112"/>
                  <a:gd name="T58" fmla="*/ 14 w 85"/>
                  <a:gd name="T59" fmla="*/ 0 h 112"/>
                  <a:gd name="T60" fmla="*/ 14 w 85"/>
                  <a:gd name="T61" fmla="*/ 0 h 112"/>
                  <a:gd name="T62" fmla="*/ 14 w 85"/>
                  <a:gd name="T63" fmla="*/ 73036108 h 112"/>
                  <a:gd name="T64" fmla="*/ 14 w 85"/>
                  <a:gd name="T65" fmla="*/ 134109449 h 112"/>
                  <a:gd name="T66" fmla="*/ 14 w 85"/>
                  <a:gd name="T67" fmla="*/ 204756370 h 112"/>
                  <a:gd name="T68" fmla="*/ 14 w 85"/>
                  <a:gd name="T69" fmla="*/ 335355826 h 112"/>
                  <a:gd name="T70" fmla="*/ 14 w 85"/>
                  <a:gd name="T71" fmla="*/ 354018077 h 112"/>
                  <a:gd name="T72" fmla="*/ 14 w 85"/>
                  <a:gd name="T73" fmla="*/ 335355826 h 112"/>
                  <a:gd name="T74" fmla="*/ 14 w 85"/>
                  <a:gd name="T75" fmla="*/ 354018077 h 112"/>
                  <a:gd name="T76" fmla="*/ 14 w 85"/>
                  <a:gd name="T77" fmla="*/ 500228020 h 112"/>
                  <a:gd name="T78" fmla="*/ 13 w 85"/>
                  <a:gd name="T79" fmla="*/ 695701096 h 112"/>
                  <a:gd name="T80" fmla="*/ 10 w 85"/>
                  <a:gd name="T81" fmla="*/ 729786566 h 112"/>
                  <a:gd name="T82" fmla="*/ 0 w 85"/>
                  <a:gd name="T83" fmla="*/ 1207091993 h 112"/>
                  <a:gd name="T84" fmla="*/ 0 w 85"/>
                  <a:gd name="T85" fmla="*/ 1279624115 h 112"/>
                  <a:gd name="T86" fmla="*/ 3 w 85"/>
                  <a:gd name="T87" fmla="*/ 1350262926 h 112"/>
                  <a:gd name="T88" fmla="*/ 5 w 85"/>
                  <a:gd name="T89" fmla="*/ 1412485803 h 112"/>
                  <a:gd name="T90" fmla="*/ 5 w 85"/>
                  <a:gd name="T91" fmla="*/ 1483106634 h 112"/>
                  <a:gd name="T92" fmla="*/ 13 w 85"/>
                  <a:gd name="T93" fmla="*/ 1499777468 h 112"/>
                  <a:gd name="T94" fmla="*/ 14 w 85"/>
                  <a:gd name="T95" fmla="*/ 1628141172 h 112"/>
                  <a:gd name="T96" fmla="*/ 14 w 85"/>
                  <a:gd name="T97" fmla="*/ 1780338948 h 112"/>
                  <a:gd name="T98" fmla="*/ 14 w 85"/>
                  <a:gd name="T99" fmla="*/ 1923702182 h 112"/>
                  <a:gd name="T100" fmla="*/ 13 w 85"/>
                  <a:gd name="T101" fmla="*/ 1975451654 h 112"/>
                  <a:gd name="T102" fmla="*/ 11 w 85"/>
                  <a:gd name="T103" fmla="*/ 2011876403 h 112"/>
                  <a:gd name="T104" fmla="*/ 11 w 85"/>
                  <a:gd name="T105" fmla="*/ 2085971953 h 112"/>
                  <a:gd name="T106" fmla="*/ 11 w 85"/>
                  <a:gd name="T107" fmla="*/ 2125737748 h 112"/>
                  <a:gd name="T108" fmla="*/ 12 w 85"/>
                  <a:gd name="T109" fmla="*/ 2147483647 h 112"/>
                  <a:gd name="T110" fmla="*/ 13 w 85"/>
                  <a:gd name="T111" fmla="*/ 2147483647 h 112"/>
                  <a:gd name="T112" fmla="*/ 14 w 85"/>
                  <a:gd name="T113" fmla="*/ 2147483647 h 11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5"/>
                  <a:gd name="T172" fmla="*/ 0 h 112"/>
                  <a:gd name="T173" fmla="*/ 85 w 85"/>
                  <a:gd name="T174" fmla="*/ 112 h 11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5" h="112">
                    <a:moveTo>
                      <a:pt x="18" y="101"/>
                    </a:moveTo>
                    <a:lnTo>
                      <a:pt x="20" y="111"/>
                    </a:lnTo>
                    <a:lnTo>
                      <a:pt x="40" y="111"/>
                    </a:lnTo>
                    <a:lnTo>
                      <a:pt x="40" y="110"/>
                    </a:lnTo>
                    <a:lnTo>
                      <a:pt x="37" y="107"/>
                    </a:lnTo>
                    <a:lnTo>
                      <a:pt x="39" y="94"/>
                    </a:lnTo>
                    <a:lnTo>
                      <a:pt x="42" y="96"/>
                    </a:lnTo>
                    <a:lnTo>
                      <a:pt x="40" y="111"/>
                    </a:lnTo>
                    <a:lnTo>
                      <a:pt x="61" y="111"/>
                    </a:lnTo>
                    <a:lnTo>
                      <a:pt x="62" y="107"/>
                    </a:lnTo>
                    <a:lnTo>
                      <a:pt x="60" y="106"/>
                    </a:lnTo>
                    <a:lnTo>
                      <a:pt x="60" y="78"/>
                    </a:lnTo>
                    <a:lnTo>
                      <a:pt x="56" y="72"/>
                    </a:lnTo>
                    <a:lnTo>
                      <a:pt x="60" y="72"/>
                    </a:lnTo>
                    <a:lnTo>
                      <a:pt x="59" y="57"/>
                    </a:lnTo>
                    <a:lnTo>
                      <a:pt x="63" y="59"/>
                    </a:lnTo>
                    <a:lnTo>
                      <a:pt x="66" y="58"/>
                    </a:lnTo>
                    <a:lnTo>
                      <a:pt x="66" y="57"/>
                    </a:lnTo>
                    <a:lnTo>
                      <a:pt x="67" y="53"/>
                    </a:lnTo>
                    <a:lnTo>
                      <a:pt x="67" y="51"/>
                    </a:lnTo>
                    <a:lnTo>
                      <a:pt x="67" y="49"/>
                    </a:lnTo>
                    <a:lnTo>
                      <a:pt x="60" y="28"/>
                    </a:lnTo>
                    <a:lnTo>
                      <a:pt x="62" y="25"/>
                    </a:lnTo>
                    <a:lnTo>
                      <a:pt x="61" y="23"/>
                    </a:lnTo>
                    <a:lnTo>
                      <a:pt x="67" y="18"/>
                    </a:lnTo>
                    <a:lnTo>
                      <a:pt x="69" y="15"/>
                    </a:lnTo>
                    <a:lnTo>
                      <a:pt x="69" y="13"/>
                    </a:lnTo>
                    <a:lnTo>
                      <a:pt x="84" y="3"/>
                    </a:lnTo>
                    <a:lnTo>
                      <a:pt x="81" y="0"/>
                    </a:lnTo>
                    <a:lnTo>
                      <a:pt x="77" y="3"/>
                    </a:lnTo>
                    <a:lnTo>
                      <a:pt x="78" y="4"/>
                    </a:lnTo>
                    <a:lnTo>
                      <a:pt x="68" y="12"/>
                    </a:lnTo>
                    <a:lnTo>
                      <a:pt x="67" y="11"/>
                    </a:lnTo>
                    <a:lnTo>
                      <a:pt x="57" y="18"/>
                    </a:lnTo>
                    <a:lnTo>
                      <a:pt x="55" y="18"/>
                    </a:lnTo>
                    <a:lnTo>
                      <a:pt x="50" y="22"/>
                    </a:lnTo>
                    <a:lnTo>
                      <a:pt x="50" y="24"/>
                    </a:lnTo>
                    <a:lnTo>
                      <a:pt x="46" y="25"/>
                    </a:lnTo>
                    <a:lnTo>
                      <a:pt x="43" y="24"/>
                    </a:lnTo>
                    <a:lnTo>
                      <a:pt x="44" y="23"/>
                    </a:lnTo>
                    <a:lnTo>
                      <a:pt x="48" y="17"/>
                    </a:lnTo>
                    <a:lnTo>
                      <a:pt x="47" y="16"/>
                    </a:lnTo>
                    <a:lnTo>
                      <a:pt x="43" y="21"/>
                    </a:lnTo>
                    <a:lnTo>
                      <a:pt x="43" y="16"/>
                    </a:lnTo>
                    <a:lnTo>
                      <a:pt x="47" y="16"/>
                    </a:lnTo>
                    <a:lnTo>
                      <a:pt x="48" y="17"/>
                    </a:lnTo>
                    <a:lnTo>
                      <a:pt x="50" y="16"/>
                    </a:lnTo>
                    <a:lnTo>
                      <a:pt x="49" y="13"/>
                    </a:lnTo>
                    <a:lnTo>
                      <a:pt x="49" y="9"/>
                    </a:lnTo>
                    <a:lnTo>
                      <a:pt x="48" y="7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6" y="3"/>
                    </a:lnTo>
                    <a:lnTo>
                      <a:pt x="44" y="1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3" y="0"/>
                    </a:lnTo>
                    <a:lnTo>
                      <a:pt x="30" y="1"/>
                    </a:lnTo>
                    <a:lnTo>
                      <a:pt x="30" y="3"/>
                    </a:lnTo>
                    <a:lnTo>
                      <a:pt x="28" y="4"/>
                    </a:lnTo>
                    <a:lnTo>
                      <a:pt x="27" y="6"/>
                    </a:lnTo>
                    <a:lnTo>
                      <a:pt x="26" y="7"/>
                    </a:lnTo>
                    <a:lnTo>
                      <a:pt x="26" y="9"/>
                    </a:lnTo>
                    <a:lnTo>
                      <a:pt x="26" y="11"/>
                    </a:lnTo>
                    <a:lnTo>
                      <a:pt x="23" y="15"/>
                    </a:lnTo>
                    <a:lnTo>
                      <a:pt x="24" y="16"/>
                    </a:lnTo>
                    <a:lnTo>
                      <a:pt x="26" y="16"/>
                    </a:lnTo>
                    <a:lnTo>
                      <a:pt x="29" y="15"/>
                    </a:lnTo>
                    <a:lnTo>
                      <a:pt x="30" y="20"/>
                    </a:lnTo>
                    <a:lnTo>
                      <a:pt x="26" y="16"/>
                    </a:lnTo>
                    <a:lnTo>
                      <a:pt x="24" y="16"/>
                    </a:lnTo>
                    <a:lnTo>
                      <a:pt x="30" y="22"/>
                    </a:lnTo>
                    <a:lnTo>
                      <a:pt x="30" y="23"/>
                    </a:lnTo>
                    <a:lnTo>
                      <a:pt x="13" y="31"/>
                    </a:lnTo>
                    <a:lnTo>
                      <a:pt x="11" y="31"/>
                    </a:lnTo>
                    <a:lnTo>
                      <a:pt x="10" y="33"/>
                    </a:lnTo>
                    <a:lnTo>
                      <a:pt x="7" y="41"/>
                    </a:lnTo>
                    <a:lnTo>
                      <a:pt x="0" y="54"/>
                    </a:lnTo>
                    <a:lnTo>
                      <a:pt x="0" y="56"/>
                    </a:lnTo>
                    <a:lnTo>
                      <a:pt x="0" y="57"/>
                    </a:lnTo>
                    <a:lnTo>
                      <a:pt x="0" y="59"/>
                    </a:lnTo>
                    <a:lnTo>
                      <a:pt x="3" y="60"/>
                    </a:lnTo>
                    <a:lnTo>
                      <a:pt x="10" y="60"/>
                    </a:lnTo>
                    <a:lnTo>
                      <a:pt x="5" y="63"/>
                    </a:lnTo>
                    <a:lnTo>
                      <a:pt x="5" y="65"/>
                    </a:lnTo>
                    <a:lnTo>
                      <a:pt x="5" y="66"/>
                    </a:lnTo>
                    <a:lnTo>
                      <a:pt x="6" y="67"/>
                    </a:lnTo>
                    <a:lnTo>
                      <a:pt x="13" y="67"/>
                    </a:lnTo>
                    <a:lnTo>
                      <a:pt x="18" y="60"/>
                    </a:lnTo>
                    <a:lnTo>
                      <a:pt x="19" y="73"/>
                    </a:lnTo>
                    <a:lnTo>
                      <a:pt x="25" y="74"/>
                    </a:lnTo>
                    <a:lnTo>
                      <a:pt x="20" y="79"/>
                    </a:lnTo>
                    <a:lnTo>
                      <a:pt x="20" y="83"/>
                    </a:lnTo>
                    <a:lnTo>
                      <a:pt x="15" y="86"/>
                    </a:lnTo>
                    <a:lnTo>
                      <a:pt x="13" y="87"/>
                    </a:lnTo>
                    <a:lnTo>
                      <a:pt x="13" y="88"/>
                    </a:lnTo>
                    <a:lnTo>
                      <a:pt x="12" y="88"/>
                    </a:lnTo>
                    <a:lnTo>
                      <a:pt x="11" y="90"/>
                    </a:lnTo>
                    <a:lnTo>
                      <a:pt x="11" y="91"/>
                    </a:lnTo>
                    <a:lnTo>
                      <a:pt x="11" y="93"/>
                    </a:lnTo>
                    <a:lnTo>
                      <a:pt x="11" y="94"/>
                    </a:lnTo>
                    <a:lnTo>
                      <a:pt x="11" y="95"/>
                    </a:lnTo>
                    <a:lnTo>
                      <a:pt x="12" y="97"/>
                    </a:lnTo>
                    <a:lnTo>
                      <a:pt x="12" y="98"/>
                    </a:lnTo>
                    <a:lnTo>
                      <a:pt x="13" y="98"/>
                    </a:lnTo>
                    <a:lnTo>
                      <a:pt x="13" y="99"/>
                    </a:lnTo>
                    <a:lnTo>
                      <a:pt x="15" y="100"/>
                    </a:lnTo>
                    <a:lnTo>
                      <a:pt x="16" y="101"/>
                    </a:lnTo>
                    <a:lnTo>
                      <a:pt x="18" y="101"/>
                    </a:lnTo>
                  </a:path>
                </a:pathLst>
              </a:custGeom>
              <a:solidFill>
                <a:srgbClr val="FF0000"/>
              </a:solidFill>
              <a:ln w="9525" cap="rnd" cmpd="sng">
                <a:noFill/>
                <a:prstDash val="solid"/>
                <a:round/>
                <a:headEnd/>
                <a:tailEnd/>
              </a:ln>
              <a:effectLst>
                <a:outerShdw blurRad="25400" dist="25400" dir="7800000" algn="ctr" rotWithShape="0">
                  <a:srgbClr val="292929"/>
                </a:outerShdw>
              </a:effec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 40"/>
              <p:cNvSpPr>
                <a:spLocks/>
              </p:cNvSpPr>
              <p:nvPr/>
            </p:nvSpPr>
            <p:spPr bwMode="auto">
              <a:xfrm flipH="1">
                <a:off x="11775296" y="1366296"/>
                <a:ext cx="82657" cy="142341"/>
              </a:xfrm>
              <a:custGeom>
                <a:avLst/>
                <a:gdLst>
                  <a:gd name="T0" fmla="*/ 14 w 85"/>
                  <a:gd name="T1" fmla="*/ 2147483647 h 112"/>
                  <a:gd name="T2" fmla="*/ 14 w 85"/>
                  <a:gd name="T3" fmla="*/ 2147483647 h 112"/>
                  <a:gd name="T4" fmla="*/ 14 w 85"/>
                  <a:gd name="T5" fmla="*/ 2117978454 h 112"/>
                  <a:gd name="T6" fmla="*/ 14 w 85"/>
                  <a:gd name="T7" fmla="*/ 2147483647 h 112"/>
                  <a:gd name="T8" fmla="*/ 14 w 85"/>
                  <a:gd name="T9" fmla="*/ 2147483647 h 112"/>
                  <a:gd name="T10" fmla="*/ 14 w 85"/>
                  <a:gd name="T11" fmla="*/ 1750042837 h 112"/>
                  <a:gd name="T12" fmla="*/ 14 w 85"/>
                  <a:gd name="T13" fmla="*/ 1621731899 h 112"/>
                  <a:gd name="T14" fmla="*/ 14 w 85"/>
                  <a:gd name="T15" fmla="*/ 1317720951 h 112"/>
                  <a:gd name="T16" fmla="*/ 14 w 85"/>
                  <a:gd name="T17" fmla="*/ 1279624115 h 112"/>
                  <a:gd name="T18" fmla="*/ 14 w 85"/>
                  <a:gd name="T19" fmla="*/ 1146226954 h 112"/>
                  <a:gd name="T20" fmla="*/ 14 w 85"/>
                  <a:gd name="T21" fmla="*/ 636233371 h 112"/>
                  <a:gd name="T22" fmla="*/ 14 w 85"/>
                  <a:gd name="T23" fmla="*/ 512016268 h 112"/>
                  <a:gd name="T24" fmla="*/ 15 w 85"/>
                  <a:gd name="T25" fmla="*/ 335355826 h 112"/>
                  <a:gd name="T26" fmla="*/ 20 w 85"/>
                  <a:gd name="T27" fmla="*/ 73036108 h 112"/>
                  <a:gd name="T28" fmla="*/ 18 w 85"/>
                  <a:gd name="T29" fmla="*/ 73036108 h 112"/>
                  <a:gd name="T30" fmla="*/ 15 w 85"/>
                  <a:gd name="T31" fmla="*/ 259939179 h 112"/>
                  <a:gd name="T32" fmla="*/ 14 w 85"/>
                  <a:gd name="T33" fmla="*/ 396871642 h 112"/>
                  <a:gd name="T34" fmla="*/ 14 w 85"/>
                  <a:gd name="T35" fmla="*/ 396871642 h 112"/>
                  <a:gd name="T36" fmla="*/ 14 w 85"/>
                  <a:gd name="T37" fmla="*/ 540509746 h 112"/>
                  <a:gd name="T38" fmla="*/ 14 w 85"/>
                  <a:gd name="T39" fmla="*/ 540509746 h 112"/>
                  <a:gd name="T40" fmla="*/ 14 w 85"/>
                  <a:gd name="T41" fmla="*/ 383880336 h 112"/>
                  <a:gd name="T42" fmla="*/ 14 w 85"/>
                  <a:gd name="T43" fmla="*/ 477302301 h 112"/>
                  <a:gd name="T44" fmla="*/ 14 w 85"/>
                  <a:gd name="T45" fmla="*/ 354018077 h 112"/>
                  <a:gd name="T46" fmla="*/ 14 w 85"/>
                  <a:gd name="T47" fmla="*/ 354018077 h 112"/>
                  <a:gd name="T48" fmla="*/ 14 w 85"/>
                  <a:gd name="T49" fmla="*/ 204756370 h 112"/>
                  <a:gd name="T50" fmla="*/ 14 w 85"/>
                  <a:gd name="T51" fmla="*/ 134109449 h 112"/>
                  <a:gd name="T52" fmla="*/ 14 w 85"/>
                  <a:gd name="T53" fmla="*/ 73036108 h 112"/>
                  <a:gd name="T54" fmla="*/ 14 w 85"/>
                  <a:gd name="T55" fmla="*/ 0 h 112"/>
                  <a:gd name="T56" fmla="*/ 14 w 85"/>
                  <a:gd name="T57" fmla="*/ 0 h 112"/>
                  <a:gd name="T58" fmla="*/ 14 w 85"/>
                  <a:gd name="T59" fmla="*/ 0 h 112"/>
                  <a:gd name="T60" fmla="*/ 14 w 85"/>
                  <a:gd name="T61" fmla="*/ 0 h 112"/>
                  <a:gd name="T62" fmla="*/ 14 w 85"/>
                  <a:gd name="T63" fmla="*/ 73036108 h 112"/>
                  <a:gd name="T64" fmla="*/ 14 w 85"/>
                  <a:gd name="T65" fmla="*/ 134109449 h 112"/>
                  <a:gd name="T66" fmla="*/ 14 w 85"/>
                  <a:gd name="T67" fmla="*/ 204756370 h 112"/>
                  <a:gd name="T68" fmla="*/ 14 w 85"/>
                  <a:gd name="T69" fmla="*/ 335355826 h 112"/>
                  <a:gd name="T70" fmla="*/ 14 w 85"/>
                  <a:gd name="T71" fmla="*/ 354018077 h 112"/>
                  <a:gd name="T72" fmla="*/ 14 w 85"/>
                  <a:gd name="T73" fmla="*/ 335355826 h 112"/>
                  <a:gd name="T74" fmla="*/ 14 w 85"/>
                  <a:gd name="T75" fmla="*/ 354018077 h 112"/>
                  <a:gd name="T76" fmla="*/ 14 w 85"/>
                  <a:gd name="T77" fmla="*/ 500228020 h 112"/>
                  <a:gd name="T78" fmla="*/ 13 w 85"/>
                  <a:gd name="T79" fmla="*/ 695701096 h 112"/>
                  <a:gd name="T80" fmla="*/ 10 w 85"/>
                  <a:gd name="T81" fmla="*/ 729786566 h 112"/>
                  <a:gd name="T82" fmla="*/ 0 w 85"/>
                  <a:gd name="T83" fmla="*/ 1207091993 h 112"/>
                  <a:gd name="T84" fmla="*/ 0 w 85"/>
                  <a:gd name="T85" fmla="*/ 1279624115 h 112"/>
                  <a:gd name="T86" fmla="*/ 3 w 85"/>
                  <a:gd name="T87" fmla="*/ 1350262926 h 112"/>
                  <a:gd name="T88" fmla="*/ 5 w 85"/>
                  <a:gd name="T89" fmla="*/ 1412485803 h 112"/>
                  <a:gd name="T90" fmla="*/ 5 w 85"/>
                  <a:gd name="T91" fmla="*/ 1483106634 h 112"/>
                  <a:gd name="T92" fmla="*/ 13 w 85"/>
                  <a:gd name="T93" fmla="*/ 1499777468 h 112"/>
                  <a:gd name="T94" fmla="*/ 14 w 85"/>
                  <a:gd name="T95" fmla="*/ 1628141172 h 112"/>
                  <a:gd name="T96" fmla="*/ 14 w 85"/>
                  <a:gd name="T97" fmla="*/ 1780338948 h 112"/>
                  <a:gd name="T98" fmla="*/ 14 w 85"/>
                  <a:gd name="T99" fmla="*/ 1923702182 h 112"/>
                  <a:gd name="T100" fmla="*/ 13 w 85"/>
                  <a:gd name="T101" fmla="*/ 1975451654 h 112"/>
                  <a:gd name="T102" fmla="*/ 11 w 85"/>
                  <a:gd name="T103" fmla="*/ 2011876403 h 112"/>
                  <a:gd name="T104" fmla="*/ 11 w 85"/>
                  <a:gd name="T105" fmla="*/ 2085971953 h 112"/>
                  <a:gd name="T106" fmla="*/ 11 w 85"/>
                  <a:gd name="T107" fmla="*/ 2125737748 h 112"/>
                  <a:gd name="T108" fmla="*/ 12 w 85"/>
                  <a:gd name="T109" fmla="*/ 2147483647 h 112"/>
                  <a:gd name="T110" fmla="*/ 13 w 85"/>
                  <a:gd name="T111" fmla="*/ 2147483647 h 112"/>
                  <a:gd name="T112" fmla="*/ 14 w 85"/>
                  <a:gd name="T113" fmla="*/ 2147483647 h 11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5"/>
                  <a:gd name="T172" fmla="*/ 0 h 112"/>
                  <a:gd name="T173" fmla="*/ 85 w 85"/>
                  <a:gd name="T174" fmla="*/ 112 h 11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5" h="112">
                    <a:moveTo>
                      <a:pt x="18" y="101"/>
                    </a:moveTo>
                    <a:lnTo>
                      <a:pt x="20" y="111"/>
                    </a:lnTo>
                    <a:lnTo>
                      <a:pt x="40" y="111"/>
                    </a:lnTo>
                    <a:lnTo>
                      <a:pt x="40" y="110"/>
                    </a:lnTo>
                    <a:lnTo>
                      <a:pt x="37" y="107"/>
                    </a:lnTo>
                    <a:lnTo>
                      <a:pt x="39" y="94"/>
                    </a:lnTo>
                    <a:lnTo>
                      <a:pt x="42" y="96"/>
                    </a:lnTo>
                    <a:lnTo>
                      <a:pt x="40" y="111"/>
                    </a:lnTo>
                    <a:lnTo>
                      <a:pt x="61" y="111"/>
                    </a:lnTo>
                    <a:lnTo>
                      <a:pt x="62" y="107"/>
                    </a:lnTo>
                    <a:lnTo>
                      <a:pt x="60" y="106"/>
                    </a:lnTo>
                    <a:lnTo>
                      <a:pt x="60" y="78"/>
                    </a:lnTo>
                    <a:lnTo>
                      <a:pt x="56" y="72"/>
                    </a:lnTo>
                    <a:lnTo>
                      <a:pt x="60" y="72"/>
                    </a:lnTo>
                    <a:lnTo>
                      <a:pt x="59" y="57"/>
                    </a:lnTo>
                    <a:lnTo>
                      <a:pt x="63" y="59"/>
                    </a:lnTo>
                    <a:lnTo>
                      <a:pt x="66" y="58"/>
                    </a:lnTo>
                    <a:lnTo>
                      <a:pt x="66" y="57"/>
                    </a:lnTo>
                    <a:lnTo>
                      <a:pt x="67" y="53"/>
                    </a:lnTo>
                    <a:lnTo>
                      <a:pt x="67" y="51"/>
                    </a:lnTo>
                    <a:lnTo>
                      <a:pt x="67" y="49"/>
                    </a:lnTo>
                    <a:lnTo>
                      <a:pt x="60" y="28"/>
                    </a:lnTo>
                    <a:lnTo>
                      <a:pt x="62" y="25"/>
                    </a:lnTo>
                    <a:lnTo>
                      <a:pt x="61" y="23"/>
                    </a:lnTo>
                    <a:lnTo>
                      <a:pt x="67" y="18"/>
                    </a:lnTo>
                    <a:lnTo>
                      <a:pt x="69" y="15"/>
                    </a:lnTo>
                    <a:lnTo>
                      <a:pt x="69" y="13"/>
                    </a:lnTo>
                    <a:lnTo>
                      <a:pt x="84" y="3"/>
                    </a:lnTo>
                    <a:lnTo>
                      <a:pt x="81" y="0"/>
                    </a:lnTo>
                    <a:lnTo>
                      <a:pt x="77" y="3"/>
                    </a:lnTo>
                    <a:lnTo>
                      <a:pt x="78" y="4"/>
                    </a:lnTo>
                    <a:lnTo>
                      <a:pt x="68" y="12"/>
                    </a:lnTo>
                    <a:lnTo>
                      <a:pt x="67" y="11"/>
                    </a:lnTo>
                    <a:lnTo>
                      <a:pt x="57" y="18"/>
                    </a:lnTo>
                    <a:lnTo>
                      <a:pt x="55" y="18"/>
                    </a:lnTo>
                    <a:lnTo>
                      <a:pt x="50" y="22"/>
                    </a:lnTo>
                    <a:lnTo>
                      <a:pt x="50" y="24"/>
                    </a:lnTo>
                    <a:lnTo>
                      <a:pt x="46" y="25"/>
                    </a:lnTo>
                    <a:lnTo>
                      <a:pt x="43" y="24"/>
                    </a:lnTo>
                    <a:lnTo>
                      <a:pt x="44" y="23"/>
                    </a:lnTo>
                    <a:lnTo>
                      <a:pt x="48" y="17"/>
                    </a:lnTo>
                    <a:lnTo>
                      <a:pt x="47" y="16"/>
                    </a:lnTo>
                    <a:lnTo>
                      <a:pt x="43" y="21"/>
                    </a:lnTo>
                    <a:lnTo>
                      <a:pt x="43" y="16"/>
                    </a:lnTo>
                    <a:lnTo>
                      <a:pt x="47" y="16"/>
                    </a:lnTo>
                    <a:lnTo>
                      <a:pt x="48" y="17"/>
                    </a:lnTo>
                    <a:lnTo>
                      <a:pt x="50" y="16"/>
                    </a:lnTo>
                    <a:lnTo>
                      <a:pt x="49" y="13"/>
                    </a:lnTo>
                    <a:lnTo>
                      <a:pt x="49" y="9"/>
                    </a:lnTo>
                    <a:lnTo>
                      <a:pt x="48" y="7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6" y="3"/>
                    </a:lnTo>
                    <a:lnTo>
                      <a:pt x="44" y="1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3" y="0"/>
                    </a:lnTo>
                    <a:lnTo>
                      <a:pt x="30" y="1"/>
                    </a:lnTo>
                    <a:lnTo>
                      <a:pt x="30" y="3"/>
                    </a:lnTo>
                    <a:lnTo>
                      <a:pt x="28" y="4"/>
                    </a:lnTo>
                    <a:lnTo>
                      <a:pt x="27" y="6"/>
                    </a:lnTo>
                    <a:lnTo>
                      <a:pt x="26" y="7"/>
                    </a:lnTo>
                    <a:lnTo>
                      <a:pt x="26" y="9"/>
                    </a:lnTo>
                    <a:lnTo>
                      <a:pt x="26" y="11"/>
                    </a:lnTo>
                    <a:lnTo>
                      <a:pt x="23" y="15"/>
                    </a:lnTo>
                    <a:lnTo>
                      <a:pt x="24" y="16"/>
                    </a:lnTo>
                    <a:lnTo>
                      <a:pt x="26" y="16"/>
                    </a:lnTo>
                    <a:lnTo>
                      <a:pt x="29" y="15"/>
                    </a:lnTo>
                    <a:lnTo>
                      <a:pt x="30" y="20"/>
                    </a:lnTo>
                    <a:lnTo>
                      <a:pt x="26" y="16"/>
                    </a:lnTo>
                    <a:lnTo>
                      <a:pt x="24" y="16"/>
                    </a:lnTo>
                    <a:lnTo>
                      <a:pt x="30" y="22"/>
                    </a:lnTo>
                    <a:lnTo>
                      <a:pt x="30" y="23"/>
                    </a:lnTo>
                    <a:lnTo>
                      <a:pt x="13" y="31"/>
                    </a:lnTo>
                    <a:lnTo>
                      <a:pt x="11" y="31"/>
                    </a:lnTo>
                    <a:lnTo>
                      <a:pt x="10" y="33"/>
                    </a:lnTo>
                    <a:lnTo>
                      <a:pt x="7" y="41"/>
                    </a:lnTo>
                    <a:lnTo>
                      <a:pt x="0" y="54"/>
                    </a:lnTo>
                    <a:lnTo>
                      <a:pt x="0" y="56"/>
                    </a:lnTo>
                    <a:lnTo>
                      <a:pt x="0" y="57"/>
                    </a:lnTo>
                    <a:lnTo>
                      <a:pt x="0" y="59"/>
                    </a:lnTo>
                    <a:lnTo>
                      <a:pt x="3" y="60"/>
                    </a:lnTo>
                    <a:lnTo>
                      <a:pt x="10" y="60"/>
                    </a:lnTo>
                    <a:lnTo>
                      <a:pt x="5" y="63"/>
                    </a:lnTo>
                    <a:lnTo>
                      <a:pt x="5" y="65"/>
                    </a:lnTo>
                    <a:lnTo>
                      <a:pt x="5" y="66"/>
                    </a:lnTo>
                    <a:lnTo>
                      <a:pt x="6" y="67"/>
                    </a:lnTo>
                    <a:lnTo>
                      <a:pt x="13" y="67"/>
                    </a:lnTo>
                    <a:lnTo>
                      <a:pt x="18" y="60"/>
                    </a:lnTo>
                    <a:lnTo>
                      <a:pt x="19" y="73"/>
                    </a:lnTo>
                    <a:lnTo>
                      <a:pt x="25" y="74"/>
                    </a:lnTo>
                    <a:lnTo>
                      <a:pt x="20" y="79"/>
                    </a:lnTo>
                    <a:lnTo>
                      <a:pt x="20" y="83"/>
                    </a:lnTo>
                    <a:lnTo>
                      <a:pt x="15" y="86"/>
                    </a:lnTo>
                    <a:lnTo>
                      <a:pt x="13" y="87"/>
                    </a:lnTo>
                    <a:lnTo>
                      <a:pt x="13" y="88"/>
                    </a:lnTo>
                    <a:lnTo>
                      <a:pt x="12" y="88"/>
                    </a:lnTo>
                    <a:lnTo>
                      <a:pt x="11" y="90"/>
                    </a:lnTo>
                    <a:lnTo>
                      <a:pt x="11" y="91"/>
                    </a:lnTo>
                    <a:lnTo>
                      <a:pt x="11" y="93"/>
                    </a:lnTo>
                    <a:lnTo>
                      <a:pt x="11" y="94"/>
                    </a:lnTo>
                    <a:lnTo>
                      <a:pt x="11" y="95"/>
                    </a:lnTo>
                    <a:lnTo>
                      <a:pt x="12" y="97"/>
                    </a:lnTo>
                    <a:lnTo>
                      <a:pt x="12" y="98"/>
                    </a:lnTo>
                    <a:lnTo>
                      <a:pt x="13" y="98"/>
                    </a:lnTo>
                    <a:lnTo>
                      <a:pt x="13" y="99"/>
                    </a:lnTo>
                    <a:lnTo>
                      <a:pt x="15" y="100"/>
                    </a:lnTo>
                    <a:lnTo>
                      <a:pt x="16" y="101"/>
                    </a:lnTo>
                    <a:lnTo>
                      <a:pt x="18" y="101"/>
                    </a:lnTo>
                  </a:path>
                </a:pathLst>
              </a:custGeom>
              <a:solidFill>
                <a:srgbClr val="FF0000"/>
              </a:solidFill>
              <a:ln w="9525" cap="rnd" cmpd="sng">
                <a:noFill/>
                <a:prstDash val="solid"/>
                <a:round/>
                <a:headEnd/>
                <a:tailEnd/>
              </a:ln>
              <a:effectLst>
                <a:outerShdw blurRad="25400" dist="25400" dir="7800000" algn="ctr" rotWithShape="0">
                  <a:srgbClr val="292929"/>
                </a:outerShdw>
              </a:effec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object 21"/>
              <p:cNvSpPr/>
              <p:nvPr/>
            </p:nvSpPr>
            <p:spPr>
              <a:xfrm flipH="1">
                <a:off x="11314417" y="1540972"/>
                <a:ext cx="373269" cy="232574"/>
              </a:xfrm>
              <a:prstGeom prst="rect">
                <a:avLst/>
              </a:prstGeom>
              <a:blipFill>
                <a:blip r:embed="rId30" cstate="email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effectLst>
                <a:glow rad="50800">
                  <a:srgbClr val="FF0000">
                    <a:alpha val="65000"/>
                  </a:srgbClr>
                </a:glow>
              </a:effectLst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object 21"/>
              <p:cNvSpPr/>
              <p:nvPr/>
            </p:nvSpPr>
            <p:spPr>
              <a:xfrm flipH="1">
                <a:off x="11617512" y="1670501"/>
                <a:ext cx="373269" cy="232574"/>
              </a:xfrm>
              <a:prstGeom prst="rect">
                <a:avLst/>
              </a:prstGeom>
              <a:blipFill>
                <a:blip r:embed="rId30" cstate="email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effectLst>
                <a:glow rad="50800">
                  <a:srgbClr val="FF0000">
                    <a:alpha val="65000"/>
                  </a:srgbClr>
                </a:glow>
              </a:effectLst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 31"/>
              <p:cNvSpPr>
                <a:spLocks/>
              </p:cNvSpPr>
              <p:nvPr/>
            </p:nvSpPr>
            <p:spPr bwMode="auto">
              <a:xfrm flipH="1">
                <a:off x="11681708" y="1432959"/>
                <a:ext cx="82657" cy="142341"/>
              </a:xfrm>
              <a:custGeom>
                <a:avLst/>
                <a:gdLst>
                  <a:gd name="T0" fmla="*/ 14 w 85"/>
                  <a:gd name="T1" fmla="*/ 2147483647 h 112"/>
                  <a:gd name="T2" fmla="*/ 14 w 85"/>
                  <a:gd name="T3" fmla="*/ 2147483647 h 112"/>
                  <a:gd name="T4" fmla="*/ 14 w 85"/>
                  <a:gd name="T5" fmla="*/ 2117978454 h 112"/>
                  <a:gd name="T6" fmla="*/ 14 w 85"/>
                  <a:gd name="T7" fmla="*/ 2147483647 h 112"/>
                  <a:gd name="T8" fmla="*/ 14 w 85"/>
                  <a:gd name="T9" fmla="*/ 2147483647 h 112"/>
                  <a:gd name="T10" fmla="*/ 14 w 85"/>
                  <a:gd name="T11" fmla="*/ 1750042837 h 112"/>
                  <a:gd name="T12" fmla="*/ 14 w 85"/>
                  <a:gd name="T13" fmla="*/ 1621731899 h 112"/>
                  <a:gd name="T14" fmla="*/ 14 w 85"/>
                  <a:gd name="T15" fmla="*/ 1317720951 h 112"/>
                  <a:gd name="T16" fmla="*/ 14 w 85"/>
                  <a:gd name="T17" fmla="*/ 1279624115 h 112"/>
                  <a:gd name="T18" fmla="*/ 14 w 85"/>
                  <a:gd name="T19" fmla="*/ 1146226954 h 112"/>
                  <a:gd name="T20" fmla="*/ 14 w 85"/>
                  <a:gd name="T21" fmla="*/ 636233371 h 112"/>
                  <a:gd name="T22" fmla="*/ 14 w 85"/>
                  <a:gd name="T23" fmla="*/ 512016268 h 112"/>
                  <a:gd name="T24" fmla="*/ 15 w 85"/>
                  <a:gd name="T25" fmla="*/ 335355826 h 112"/>
                  <a:gd name="T26" fmla="*/ 20 w 85"/>
                  <a:gd name="T27" fmla="*/ 73036108 h 112"/>
                  <a:gd name="T28" fmla="*/ 18 w 85"/>
                  <a:gd name="T29" fmla="*/ 73036108 h 112"/>
                  <a:gd name="T30" fmla="*/ 15 w 85"/>
                  <a:gd name="T31" fmla="*/ 259939179 h 112"/>
                  <a:gd name="T32" fmla="*/ 14 w 85"/>
                  <a:gd name="T33" fmla="*/ 396871642 h 112"/>
                  <a:gd name="T34" fmla="*/ 14 w 85"/>
                  <a:gd name="T35" fmla="*/ 396871642 h 112"/>
                  <a:gd name="T36" fmla="*/ 14 w 85"/>
                  <a:gd name="T37" fmla="*/ 540509746 h 112"/>
                  <a:gd name="T38" fmla="*/ 14 w 85"/>
                  <a:gd name="T39" fmla="*/ 540509746 h 112"/>
                  <a:gd name="T40" fmla="*/ 14 w 85"/>
                  <a:gd name="T41" fmla="*/ 383880336 h 112"/>
                  <a:gd name="T42" fmla="*/ 14 w 85"/>
                  <a:gd name="T43" fmla="*/ 477302301 h 112"/>
                  <a:gd name="T44" fmla="*/ 14 w 85"/>
                  <a:gd name="T45" fmla="*/ 354018077 h 112"/>
                  <a:gd name="T46" fmla="*/ 14 w 85"/>
                  <a:gd name="T47" fmla="*/ 354018077 h 112"/>
                  <a:gd name="T48" fmla="*/ 14 w 85"/>
                  <a:gd name="T49" fmla="*/ 204756370 h 112"/>
                  <a:gd name="T50" fmla="*/ 14 w 85"/>
                  <a:gd name="T51" fmla="*/ 134109449 h 112"/>
                  <a:gd name="T52" fmla="*/ 14 w 85"/>
                  <a:gd name="T53" fmla="*/ 73036108 h 112"/>
                  <a:gd name="T54" fmla="*/ 14 w 85"/>
                  <a:gd name="T55" fmla="*/ 0 h 112"/>
                  <a:gd name="T56" fmla="*/ 14 w 85"/>
                  <a:gd name="T57" fmla="*/ 0 h 112"/>
                  <a:gd name="T58" fmla="*/ 14 w 85"/>
                  <a:gd name="T59" fmla="*/ 0 h 112"/>
                  <a:gd name="T60" fmla="*/ 14 w 85"/>
                  <a:gd name="T61" fmla="*/ 0 h 112"/>
                  <a:gd name="T62" fmla="*/ 14 w 85"/>
                  <a:gd name="T63" fmla="*/ 73036108 h 112"/>
                  <a:gd name="T64" fmla="*/ 14 w 85"/>
                  <a:gd name="T65" fmla="*/ 134109449 h 112"/>
                  <a:gd name="T66" fmla="*/ 14 w 85"/>
                  <a:gd name="T67" fmla="*/ 204756370 h 112"/>
                  <a:gd name="T68" fmla="*/ 14 w 85"/>
                  <a:gd name="T69" fmla="*/ 335355826 h 112"/>
                  <a:gd name="T70" fmla="*/ 14 w 85"/>
                  <a:gd name="T71" fmla="*/ 354018077 h 112"/>
                  <a:gd name="T72" fmla="*/ 14 w 85"/>
                  <a:gd name="T73" fmla="*/ 335355826 h 112"/>
                  <a:gd name="T74" fmla="*/ 14 w 85"/>
                  <a:gd name="T75" fmla="*/ 354018077 h 112"/>
                  <a:gd name="T76" fmla="*/ 14 w 85"/>
                  <a:gd name="T77" fmla="*/ 500228020 h 112"/>
                  <a:gd name="T78" fmla="*/ 13 w 85"/>
                  <a:gd name="T79" fmla="*/ 695701096 h 112"/>
                  <a:gd name="T80" fmla="*/ 10 w 85"/>
                  <a:gd name="T81" fmla="*/ 729786566 h 112"/>
                  <a:gd name="T82" fmla="*/ 0 w 85"/>
                  <a:gd name="T83" fmla="*/ 1207091993 h 112"/>
                  <a:gd name="T84" fmla="*/ 0 w 85"/>
                  <a:gd name="T85" fmla="*/ 1279624115 h 112"/>
                  <a:gd name="T86" fmla="*/ 3 w 85"/>
                  <a:gd name="T87" fmla="*/ 1350262926 h 112"/>
                  <a:gd name="T88" fmla="*/ 5 w 85"/>
                  <a:gd name="T89" fmla="*/ 1412485803 h 112"/>
                  <a:gd name="T90" fmla="*/ 5 w 85"/>
                  <a:gd name="T91" fmla="*/ 1483106634 h 112"/>
                  <a:gd name="T92" fmla="*/ 13 w 85"/>
                  <a:gd name="T93" fmla="*/ 1499777468 h 112"/>
                  <a:gd name="T94" fmla="*/ 14 w 85"/>
                  <a:gd name="T95" fmla="*/ 1628141172 h 112"/>
                  <a:gd name="T96" fmla="*/ 14 w 85"/>
                  <a:gd name="T97" fmla="*/ 1780338948 h 112"/>
                  <a:gd name="T98" fmla="*/ 14 w 85"/>
                  <a:gd name="T99" fmla="*/ 1923702182 h 112"/>
                  <a:gd name="T100" fmla="*/ 13 w 85"/>
                  <a:gd name="T101" fmla="*/ 1975451654 h 112"/>
                  <a:gd name="T102" fmla="*/ 11 w 85"/>
                  <a:gd name="T103" fmla="*/ 2011876403 h 112"/>
                  <a:gd name="T104" fmla="*/ 11 w 85"/>
                  <a:gd name="T105" fmla="*/ 2085971953 h 112"/>
                  <a:gd name="T106" fmla="*/ 11 w 85"/>
                  <a:gd name="T107" fmla="*/ 2125737748 h 112"/>
                  <a:gd name="T108" fmla="*/ 12 w 85"/>
                  <a:gd name="T109" fmla="*/ 2147483647 h 112"/>
                  <a:gd name="T110" fmla="*/ 13 w 85"/>
                  <a:gd name="T111" fmla="*/ 2147483647 h 112"/>
                  <a:gd name="T112" fmla="*/ 14 w 85"/>
                  <a:gd name="T113" fmla="*/ 2147483647 h 11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5"/>
                  <a:gd name="T172" fmla="*/ 0 h 112"/>
                  <a:gd name="T173" fmla="*/ 85 w 85"/>
                  <a:gd name="T174" fmla="*/ 112 h 11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5" h="112">
                    <a:moveTo>
                      <a:pt x="18" y="101"/>
                    </a:moveTo>
                    <a:lnTo>
                      <a:pt x="20" y="111"/>
                    </a:lnTo>
                    <a:lnTo>
                      <a:pt x="40" y="111"/>
                    </a:lnTo>
                    <a:lnTo>
                      <a:pt x="40" y="110"/>
                    </a:lnTo>
                    <a:lnTo>
                      <a:pt x="37" y="107"/>
                    </a:lnTo>
                    <a:lnTo>
                      <a:pt x="39" y="94"/>
                    </a:lnTo>
                    <a:lnTo>
                      <a:pt x="42" y="96"/>
                    </a:lnTo>
                    <a:lnTo>
                      <a:pt x="40" y="111"/>
                    </a:lnTo>
                    <a:lnTo>
                      <a:pt x="61" y="111"/>
                    </a:lnTo>
                    <a:lnTo>
                      <a:pt x="62" y="107"/>
                    </a:lnTo>
                    <a:lnTo>
                      <a:pt x="60" y="106"/>
                    </a:lnTo>
                    <a:lnTo>
                      <a:pt x="60" y="78"/>
                    </a:lnTo>
                    <a:lnTo>
                      <a:pt x="56" y="72"/>
                    </a:lnTo>
                    <a:lnTo>
                      <a:pt x="60" y="72"/>
                    </a:lnTo>
                    <a:lnTo>
                      <a:pt x="59" y="57"/>
                    </a:lnTo>
                    <a:lnTo>
                      <a:pt x="63" y="59"/>
                    </a:lnTo>
                    <a:lnTo>
                      <a:pt x="66" y="58"/>
                    </a:lnTo>
                    <a:lnTo>
                      <a:pt x="66" y="57"/>
                    </a:lnTo>
                    <a:lnTo>
                      <a:pt x="67" y="53"/>
                    </a:lnTo>
                    <a:lnTo>
                      <a:pt x="67" y="51"/>
                    </a:lnTo>
                    <a:lnTo>
                      <a:pt x="67" y="49"/>
                    </a:lnTo>
                    <a:lnTo>
                      <a:pt x="60" y="28"/>
                    </a:lnTo>
                    <a:lnTo>
                      <a:pt x="62" y="25"/>
                    </a:lnTo>
                    <a:lnTo>
                      <a:pt x="61" y="23"/>
                    </a:lnTo>
                    <a:lnTo>
                      <a:pt x="67" y="18"/>
                    </a:lnTo>
                    <a:lnTo>
                      <a:pt x="69" y="15"/>
                    </a:lnTo>
                    <a:lnTo>
                      <a:pt x="69" y="13"/>
                    </a:lnTo>
                    <a:lnTo>
                      <a:pt x="84" y="3"/>
                    </a:lnTo>
                    <a:lnTo>
                      <a:pt x="81" y="0"/>
                    </a:lnTo>
                    <a:lnTo>
                      <a:pt x="77" y="3"/>
                    </a:lnTo>
                    <a:lnTo>
                      <a:pt x="78" y="4"/>
                    </a:lnTo>
                    <a:lnTo>
                      <a:pt x="68" y="12"/>
                    </a:lnTo>
                    <a:lnTo>
                      <a:pt x="67" y="11"/>
                    </a:lnTo>
                    <a:lnTo>
                      <a:pt x="57" y="18"/>
                    </a:lnTo>
                    <a:lnTo>
                      <a:pt x="55" y="18"/>
                    </a:lnTo>
                    <a:lnTo>
                      <a:pt x="50" y="22"/>
                    </a:lnTo>
                    <a:lnTo>
                      <a:pt x="50" y="24"/>
                    </a:lnTo>
                    <a:lnTo>
                      <a:pt x="46" y="25"/>
                    </a:lnTo>
                    <a:lnTo>
                      <a:pt x="43" y="24"/>
                    </a:lnTo>
                    <a:lnTo>
                      <a:pt x="44" y="23"/>
                    </a:lnTo>
                    <a:lnTo>
                      <a:pt x="48" y="17"/>
                    </a:lnTo>
                    <a:lnTo>
                      <a:pt x="47" y="16"/>
                    </a:lnTo>
                    <a:lnTo>
                      <a:pt x="43" y="21"/>
                    </a:lnTo>
                    <a:lnTo>
                      <a:pt x="43" y="16"/>
                    </a:lnTo>
                    <a:lnTo>
                      <a:pt x="47" y="16"/>
                    </a:lnTo>
                    <a:lnTo>
                      <a:pt x="48" y="17"/>
                    </a:lnTo>
                    <a:lnTo>
                      <a:pt x="50" y="16"/>
                    </a:lnTo>
                    <a:lnTo>
                      <a:pt x="49" y="13"/>
                    </a:lnTo>
                    <a:lnTo>
                      <a:pt x="49" y="9"/>
                    </a:lnTo>
                    <a:lnTo>
                      <a:pt x="48" y="7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6" y="3"/>
                    </a:lnTo>
                    <a:lnTo>
                      <a:pt x="44" y="1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3" y="0"/>
                    </a:lnTo>
                    <a:lnTo>
                      <a:pt x="30" y="1"/>
                    </a:lnTo>
                    <a:lnTo>
                      <a:pt x="30" y="3"/>
                    </a:lnTo>
                    <a:lnTo>
                      <a:pt x="28" y="4"/>
                    </a:lnTo>
                    <a:lnTo>
                      <a:pt x="27" y="6"/>
                    </a:lnTo>
                    <a:lnTo>
                      <a:pt x="26" y="7"/>
                    </a:lnTo>
                    <a:lnTo>
                      <a:pt x="26" y="9"/>
                    </a:lnTo>
                    <a:lnTo>
                      <a:pt x="26" y="11"/>
                    </a:lnTo>
                    <a:lnTo>
                      <a:pt x="23" y="15"/>
                    </a:lnTo>
                    <a:lnTo>
                      <a:pt x="24" y="16"/>
                    </a:lnTo>
                    <a:lnTo>
                      <a:pt x="26" y="16"/>
                    </a:lnTo>
                    <a:lnTo>
                      <a:pt x="29" y="15"/>
                    </a:lnTo>
                    <a:lnTo>
                      <a:pt x="30" y="20"/>
                    </a:lnTo>
                    <a:lnTo>
                      <a:pt x="26" y="16"/>
                    </a:lnTo>
                    <a:lnTo>
                      <a:pt x="24" y="16"/>
                    </a:lnTo>
                    <a:lnTo>
                      <a:pt x="30" y="22"/>
                    </a:lnTo>
                    <a:lnTo>
                      <a:pt x="30" y="23"/>
                    </a:lnTo>
                    <a:lnTo>
                      <a:pt x="13" y="31"/>
                    </a:lnTo>
                    <a:lnTo>
                      <a:pt x="11" y="31"/>
                    </a:lnTo>
                    <a:lnTo>
                      <a:pt x="10" y="33"/>
                    </a:lnTo>
                    <a:lnTo>
                      <a:pt x="7" y="41"/>
                    </a:lnTo>
                    <a:lnTo>
                      <a:pt x="0" y="54"/>
                    </a:lnTo>
                    <a:lnTo>
                      <a:pt x="0" y="56"/>
                    </a:lnTo>
                    <a:lnTo>
                      <a:pt x="0" y="57"/>
                    </a:lnTo>
                    <a:lnTo>
                      <a:pt x="0" y="59"/>
                    </a:lnTo>
                    <a:lnTo>
                      <a:pt x="3" y="60"/>
                    </a:lnTo>
                    <a:lnTo>
                      <a:pt x="10" y="60"/>
                    </a:lnTo>
                    <a:lnTo>
                      <a:pt x="5" y="63"/>
                    </a:lnTo>
                    <a:lnTo>
                      <a:pt x="5" y="65"/>
                    </a:lnTo>
                    <a:lnTo>
                      <a:pt x="5" y="66"/>
                    </a:lnTo>
                    <a:lnTo>
                      <a:pt x="6" y="67"/>
                    </a:lnTo>
                    <a:lnTo>
                      <a:pt x="13" y="67"/>
                    </a:lnTo>
                    <a:lnTo>
                      <a:pt x="18" y="60"/>
                    </a:lnTo>
                    <a:lnTo>
                      <a:pt x="19" y="73"/>
                    </a:lnTo>
                    <a:lnTo>
                      <a:pt x="25" y="74"/>
                    </a:lnTo>
                    <a:lnTo>
                      <a:pt x="20" y="79"/>
                    </a:lnTo>
                    <a:lnTo>
                      <a:pt x="20" y="83"/>
                    </a:lnTo>
                    <a:lnTo>
                      <a:pt x="15" y="86"/>
                    </a:lnTo>
                    <a:lnTo>
                      <a:pt x="13" y="87"/>
                    </a:lnTo>
                    <a:lnTo>
                      <a:pt x="13" y="88"/>
                    </a:lnTo>
                    <a:lnTo>
                      <a:pt x="12" y="88"/>
                    </a:lnTo>
                    <a:lnTo>
                      <a:pt x="11" y="90"/>
                    </a:lnTo>
                    <a:lnTo>
                      <a:pt x="11" y="91"/>
                    </a:lnTo>
                    <a:lnTo>
                      <a:pt x="11" y="93"/>
                    </a:lnTo>
                    <a:lnTo>
                      <a:pt x="11" y="94"/>
                    </a:lnTo>
                    <a:lnTo>
                      <a:pt x="11" y="95"/>
                    </a:lnTo>
                    <a:lnTo>
                      <a:pt x="12" y="97"/>
                    </a:lnTo>
                    <a:lnTo>
                      <a:pt x="12" y="98"/>
                    </a:lnTo>
                    <a:lnTo>
                      <a:pt x="13" y="98"/>
                    </a:lnTo>
                    <a:lnTo>
                      <a:pt x="13" y="99"/>
                    </a:lnTo>
                    <a:lnTo>
                      <a:pt x="15" y="100"/>
                    </a:lnTo>
                    <a:lnTo>
                      <a:pt x="16" y="101"/>
                    </a:lnTo>
                    <a:lnTo>
                      <a:pt x="18" y="101"/>
                    </a:lnTo>
                  </a:path>
                </a:pathLst>
              </a:custGeom>
              <a:solidFill>
                <a:srgbClr val="FF0000"/>
              </a:solidFill>
              <a:ln w="9525" cap="rnd" cmpd="sng">
                <a:noFill/>
                <a:prstDash val="solid"/>
                <a:round/>
                <a:headEnd/>
                <a:tailEnd/>
              </a:ln>
              <a:effectLst>
                <a:outerShdw blurRad="25400" dist="25400" dir="7800000" algn="ctr" rotWithShape="0">
                  <a:srgbClr val="292929"/>
                </a:outerShdw>
              </a:effec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Freeform 40"/>
              <p:cNvSpPr>
                <a:spLocks/>
              </p:cNvSpPr>
              <p:nvPr/>
            </p:nvSpPr>
            <p:spPr bwMode="auto">
              <a:xfrm flipH="1">
                <a:off x="11810733" y="1518696"/>
                <a:ext cx="82657" cy="142341"/>
              </a:xfrm>
              <a:custGeom>
                <a:avLst/>
                <a:gdLst>
                  <a:gd name="T0" fmla="*/ 14 w 85"/>
                  <a:gd name="T1" fmla="*/ 2147483647 h 112"/>
                  <a:gd name="T2" fmla="*/ 14 w 85"/>
                  <a:gd name="T3" fmla="*/ 2147483647 h 112"/>
                  <a:gd name="T4" fmla="*/ 14 w 85"/>
                  <a:gd name="T5" fmla="*/ 2117978454 h 112"/>
                  <a:gd name="T6" fmla="*/ 14 w 85"/>
                  <a:gd name="T7" fmla="*/ 2147483647 h 112"/>
                  <a:gd name="T8" fmla="*/ 14 w 85"/>
                  <a:gd name="T9" fmla="*/ 2147483647 h 112"/>
                  <a:gd name="T10" fmla="*/ 14 w 85"/>
                  <a:gd name="T11" fmla="*/ 1750042837 h 112"/>
                  <a:gd name="T12" fmla="*/ 14 w 85"/>
                  <a:gd name="T13" fmla="*/ 1621731899 h 112"/>
                  <a:gd name="T14" fmla="*/ 14 w 85"/>
                  <a:gd name="T15" fmla="*/ 1317720951 h 112"/>
                  <a:gd name="T16" fmla="*/ 14 w 85"/>
                  <a:gd name="T17" fmla="*/ 1279624115 h 112"/>
                  <a:gd name="T18" fmla="*/ 14 w 85"/>
                  <a:gd name="T19" fmla="*/ 1146226954 h 112"/>
                  <a:gd name="T20" fmla="*/ 14 w 85"/>
                  <a:gd name="T21" fmla="*/ 636233371 h 112"/>
                  <a:gd name="T22" fmla="*/ 14 w 85"/>
                  <a:gd name="T23" fmla="*/ 512016268 h 112"/>
                  <a:gd name="T24" fmla="*/ 15 w 85"/>
                  <a:gd name="T25" fmla="*/ 335355826 h 112"/>
                  <a:gd name="T26" fmla="*/ 20 w 85"/>
                  <a:gd name="T27" fmla="*/ 73036108 h 112"/>
                  <a:gd name="T28" fmla="*/ 18 w 85"/>
                  <a:gd name="T29" fmla="*/ 73036108 h 112"/>
                  <a:gd name="T30" fmla="*/ 15 w 85"/>
                  <a:gd name="T31" fmla="*/ 259939179 h 112"/>
                  <a:gd name="T32" fmla="*/ 14 w 85"/>
                  <a:gd name="T33" fmla="*/ 396871642 h 112"/>
                  <a:gd name="T34" fmla="*/ 14 w 85"/>
                  <a:gd name="T35" fmla="*/ 396871642 h 112"/>
                  <a:gd name="T36" fmla="*/ 14 w 85"/>
                  <a:gd name="T37" fmla="*/ 540509746 h 112"/>
                  <a:gd name="T38" fmla="*/ 14 w 85"/>
                  <a:gd name="T39" fmla="*/ 540509746 h 112"/>
                  <a:gd name="T40" fmla="*/ 14 w 85"/>
                  <a:gd name="T41" fmla="*/ 383880336 h 112"/>
                  <a:gd name="T42" fmla="*/ 14 w 85"/>
                  <a:gd name="T43" fmla="*/ 477302301 h 112"/>
                  <a:gd name="T44" fmla="*/ 14 w 85"/>
                  <a:gd name="T45" fmla="*/ 354018077 h 112"/>
                  <a:gd name="T46" fmla="*/ 14 w 85"/>
                  <a:gd name="T47" fmla="*/ 354018077 h 112"/>
                  <a:gd name="T48" fmla="*/ 14 w 85"/>
                  <a:gd name="T49" fmla="*/ 204756370 h 112"/>
                  <a:gd name="T50" fmla="*/ 14 w 85"/>
                  <a:gd name="T51" fmla="*/ 134109449 h 112"/>
                  <a:gd name="T52" fmla="*/ 14 w 85"/>
                  <a:gd name="T53" fmla="*/ 73036108 h 112"/>
                  <a:gd name="T54" fmla="*/ 14 w 85"/>
                  <a:gd name="T55" fmla="*/ 0 h 112"/>
                  <a:gd name="T56" fmla="*/ 14 w 85"/>
                  <a:gd name="T57" fmla="*/ 0 h 112"/>
                  <a:gd name="T58" fmla="*/ 14 w 85"/>
                  <a:gd name="T59" fmla="*/ 0 h 112"/>
                  <a:gd name="T60" fmla="*/ 14 w 85"/>
                  <a:gd name="T61" fmla="*/ 0 h 112"/>
                  <a:gd name="T62" fmla="*/ 14 w 85"/>
                  <a:gd name="T63" fmla="*/ 73036108 h 112"/>
                  <a:gd name="T64" fmla="*/ 14 w 85"/>
                  <a:gd name="T65" fmla="*/ 134109449 h 112"/>
                  <a:gd name="T66" fmla="*/ 14 w 85"/>
                  <a:gd name="T67" fmla="*/ 204756370 h 112"/>
                  <a:gd name="T68" fmla="*/ 14 w 85"/>
                  <a:gd name="T69" fmla="*/ 335355826 h 112"/>
                  <a:gd name="T70" fmla="*/ 14 w 85"/>
                  <a:gd name="T71" fmla="*/ 354018077 h 112"/>
                  <a:gd name="T72" fmla="*/ 14 w 85"/>
                  <a:gd name="T73" fmla="*/ 335355826 h 112"/>
                  <a:gd name="T74" fmla="*/ 14 w 85"/>
                  <a:gd name="T75" fmla="*/ 354018077 h 112"/>
                  <a:gd name="T76" fmla="*/ 14 w 85"/>
                  <a:gd name="T77" fmla="*/ 500228020 h 112"/>
                  <a:gd name="T78" fmla="*/ 13 w 85"/>
                  <a:gd name="T79" fmla="*/ 695701096 h 112"/>
                  <a:gd name="T80" fmla="*/ 10 w 85"/>
                  <a:gd name="T81" fmla="*/ 729786566 h 112"/>
                  <a:gd name="T82" fmla="*/ 0 w 85"/>
                  <a:gd name="T83" fmla="*/ 1207091993 h 112"/>
                  <a:gd name="T84" fmla="*/ 0 w 85"/>
                  <a:gd name="T85" fmla="*/ 1279624115 h 112"/>
                  <a:gd name="T86" fmla="*/ 3 w 85"/>
                  <a:gd name="T87" fmla="*/ 1350262926 h 112"/>
                  <a:gd name="T88" fmla="*/ 5 w 85"/>
                  <a:gd name="T89" fmla="*/ 1412485803 h 112"/>
                  <a:gd name="T90" fmla="*/ 5 w 85"/>
                  <a:gd name="T91" fmla="*/ 1483106634 h 112"/>
                  <a:gd name="T92" fmla="*/ 13 w 85"/>
                  <a:gd name="T93" fmla="*/ 1499777468 h 112"/>
                  <a:gd name="T94" fmla="*/ 14 w 85"/>
                  <a:gd name="T95" fmla="*/ 1628141172 h 112"/>
                  <a:gd name="T96" fmla="*/ 14 w 85"/>
                  <a:gd name="T97" fmla="*/ 1780338948 h 112"/>
                  <a:gd name="T98" fmla="*/ 14 w 85"/>
                  <a:gd name="T99" fmla="*/ 1923702182 h 112"/>
                  <a:gd name="T100" fmla="*/ 13 w 85"/>
                  <a:gd name="T101" fmla="*/ 1975451654 h 112"/>
                  <a:gd name="T102" fmla="*/ 11 w 85"/>
                  <a:gd name="T103" fmla="*/ 2011876403 h 112"/>
                  <a:gd name="T104" fmla="*/ 11 w 85"/>
                  <a:gd name="T105" fmla="*/ 2085971953 h 112"/>
                  <a:gd name="T106" fmla="*/ 11 w 85"/>
                  <a:gd name="T107" fmla="*/ 2125737748 h 112"/>
                  <a:gd name="T108" fmla="*/ 12 w 85"/>
                  <a:gd name="T109" fmla="*/ 2147483647 h 112"/>
                  <a:gd name="T110" fmla="*/ 13 w 85"/>
                  <a:gd name="T111" fmla="*/ 2147483647 h 112"/>
                  <a:gd name="T112" fmla="*/ 14 w 85"/>
                  <a:gd name="T113" fmla="*/ 2147483647 h 11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5"/>
                  <a:gd name="T172" fmla="*/ 0 h 112"/>
                  <a:gd name="T173" fmla="*/ 85 w 85"/>
                  <a:gd name="T174" fmla="*/ 112 h 11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5" h="112">
                    <a:moveTo>
                      <a:pt x="18" y="101"/>
                    </a:moveTo>
                    <a:lnTo>
                      <a:pt x="20" y="111"/>
                    </a:lnTo>
                    <a:lnTo>
                      <a:pt x="40" y="111"/>
                    </a:lnTo>
                    <a:lnTo>
                      <a:pt x="40" y="110"/>
                    </a:lnTo>
                    <a:lnTo>
                      <a:pt x="37" y="107"/>
                    </a:lnTo>
                    <a:lnTo>
                      <a:pt x="39" y="94"/>
                    </a:lnTo>
                    <a:lnTo>
                      <a:pt x="42" y="96"/>
                    </a:lnTo>
                    <a:lnTo>
                      <a:pt x="40" y="111"/>
                    </a:lnTo>
                    <a:lnTo>
                      <a:pt x="61" y="111"/>
                    </a:lnTo>
                    <a:lnTo>
                      <a:pt x="62" y="107"/>
                    </a:lnTo>
                    <a:lnTo>
                      <a:pt x="60" y="106"/>
                    </a:lnTo>
                    <a:lnTo>
                      <a:pt x="60" y="78"/>
                    </a:lnTo>
                    <a:lnTo>
                      <a:pt x="56" y="72"/>
                    </a:lnTo>
                    <a:lnTo>
                      <a:pt x="60" y="72"/>
                    </a:lnTo>
                    <a:lnTo>
                      <a:pt x="59" y="57"/>
                    </a:lnTo>
                    <a:lnTo>
                      <a:pt x="63" y="59"/>
                    </a:lnTo>
                    <a:lnTo>
                      <a:pt x="66" y="58"/>
                    </a:lnTo>
                    <a:lnTo>
                      <a:pt x="66" y="57"/>
                    </a:lnTo>
                    <a:lnTo>
                      <a:pt x="67" y="53"/>
                    </a:lnTo>
                    <a:lnTo>
                      <a:pt x="67" y="51"/>
                    </a:lnTo>
                    <a:lnTo>
                      <a:pt x="67" y="49"/>
                    </a:lnTo>
                    <a:lnTo>
                      <a:pt x="60" y="28"/>
                    </a:lnTo>
                    <a:lnTo>
                      <a:pt x="62" y="25"/>
                    </a:lnTo>
                    <a:lnTo>
                      <a:pt x="61" y="23"/>
                    </a:lnTo>
                    <a:lnTo>
                      <a:pt x="67" y="18"/>
                    </a:lnTo>
                    <a:lnTo>
                      <a:pt x="69" y="15"/>
                    </a:lnTo>
                    <a:lnTo>
                      <a:pt x="69" y="13"/>
                    </a:lnTo>
                    <a:lnTo>
                      <a:pt x="84" y="3"/>
                    </a:lnTo>
                    <a:lnTo>
                      <a:pt x="81" y="0"/>
                    </a:lnTo>
                    <a:lnTo>
                      <a:pt x="77" y="3"/>
                    </a:lnTo>
                    <a:lnTo>
                      <a:pt x="78" y="4"/>
                    </a:lnTo>
                    <a:lnTo>
                      <a:pt x="68" y="12"/>
                    </a:lnTo>
                    <a:lnTo>
                      <a:pt x="67" y="11"/>
                    </a:lnTo>
                    <a:lnTo>
                      <a:pt x="57" y="18"/>
                    </a:lnTo>
                    <a:lnTo>
                      <a:pt x="55" y="18"/>
                    </a:lnTo>
                    <a:lnTo>
                      <a:pt x="50" y="22"/>
                    </a:lnTo>
                    <a:lnTo>
                      <a:pt x="50" y="24"/>
                    </a:lnTo>
                    <a:lnTo>
                      <a:pt x="46" y="25"/>
                    </a:lnTo>
                    <a:lnTo>
                      <a:pt x="43" y="24"/>
                    </a:lnTo>
                    <a:lnTo>
                      <a:pt x="44" y="23"/>
                    </a:lnTo>
                    <a:lnTo>
                      <a:pt x="48" y="17"/>
                    </a:lnTo>
                    <a:lnTo>
                      <a:pt x="47" y="16"/>
                    </a:lnTo>
                    <a:lnTo>
                      <a:pt x="43" y="21"/>
                    </a:lnTo>
                    <a:lnTo>
                      <a:pt x="43" y="16"/>
                    </a:lnTo>
                    <a:lnTo>
                      <a:pt x="47" y="16"/>
                    </a:lnTo>
                    <a:lnTo>
                      <a:pt x="48" y="17"/>
                    </a:lnTo>
                    <a:lnTo>
                      <a:pt x="50" y="16"/>
                    </a:lnTo>
                    <a:lnTo>
                      <a:pt x="49" y="13"/>
                    </a:lnTo>
                    <a:lnTo>
                      <a:pt x="49" y="9"/>
                    </a:lnTo>
                    <a:lnTo>
                      <a:pt x="48" y="7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6" y="3"/>
                    </a:lnTo>
                    <a:lnTo>
                      <a:pt x="44" y="1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3" y="0"/>
                    </a:lnTo>
                    <a:lnTo>
                      <a:pt x="30" y="1"/>
                    </a:lnTo>
                    <a:lnTo>
                      <a:pt x="30" y="3"/>
                    </a:lnTo>
                    <a:lnTo>
                      <a:pt x="28" y="4"/>
                    </a:lnTo>
                    <a:lnTo>
                      <a:pt x="27" y="6"/>
                    </a:lnTo>
                    <a:lnTo>
                      <a:pt x="26" y="7"/>
                    </a:lnTo>
                    <a:lnTo>
                      <a:pt x="26" y="9"/>
                    </a:lnTo>
                    <a:lnTo>
                      <a:pt x="26" y="11"/>
                    </a:lnTo>
                    <a:lnTo>
                      <a:pt x="23" y="15"/>
                    </a:lnTo>
                    <a:lnTo>
                      <a:pt x="24" y="16"/>
                    </a:lnTo>
                    <a:lnTo>
                      <a:pt x="26" y="16"/>
                    </a:lnTo>
                    <a:lnTo>
                      <a:pt x="29" y="15"/>
                    </a:lnTo>
                    <a:lnTo>
                      <a:pt x="30" y="20"/>
                    </a:lnTo>
                    <a:lnTo>
                      <a:pt x="26" y="16"/>
                    </a:lnTo>
                    <a:lnTo>
                      <a:pt x="24" y="16"/>
                    </a:lnTo>
                    <a:lnTo>
                      <a:pt x="30" y="22"/>
                    </a:lnTo>
                    <a:lnTo>
                      <a:pt x="30" y="23"/>
                    </a:lnTo>
                    <a:lnTo>
                      <a:pt x="13" y="31"/>
                    </a:lnTo>
                    <a:lnTo>
                      <a:pt x="11" y="31"/>
                    </a:lnTo>
                    <a:lnTo>
                      <a:pt x="10" y="33"/>
                    </a:lnTo>
                    <a:lnTo>
                      <a:pt x="7" y="41"/>
                    </a:lnTo>
                    <a:lnTo>
                      <a:pt x="0" y="54"/>
                    </a:lnTo>
                    <a:lnTo>
                      <a:pt x="0" y="56"/>
                    </a:lnTo>
                    <a:lnTo>
                      <a:pt x="0" y="57"/>
                    </a:lnTo>
                    <a:lnTo>
                      <a:pt x="0" y="59"/>
                    </a:lnTo>
                    <a:lnTo>
                      <a:pt x="3" y="60"/>
                    </a:lnTo>
                    <a:lnTo>
                      <a:pt x="10" y="60"/>
                    </a:lnTo>
                    <a:lnTo>
                      <a:pt x="5" y="63"/>
                    </a:lnTo>
                    <a:lnTo>
                      <a:pt x="5" y="65"/>
                    </a:lnTo>
                    <a:lnTo>
                      <a:pt x="5" y="66"/>
                    </a:lnTo>
                    <a:lnTo>
                      <a:pt x="6" y="67"/>
                    </a:lnTo>
                    <a:lnTo>
                      <a:pt x="13" y="67"/>
                    </a:lnTo>
                    <a:lnTo>
                      <a:pt x="18" y="60"/>
                    </a:lnTo>
                    <a:lnTo>
                      <a:pt x="19" y="73"/>
                    </a:lnTo>
                    <a:lnTo>
                      <a:pt x="25" y="74"/>
                    </a:lnTo>
                    <a:lnTo>
                      <a:pt x="20" y="79"/>
                    </a:lnTo>
                    <a:lnTo>
                      <a:pt x="20" y="83"/>
                    </a:lnTo>
                    <a:lnTo>
                      <a:pt x="15" y="86"/>
                    </a:lnTo>
                    <a:lnTo>
                      <a:pt x="13" y="87"/>
                    </a:lnTo>
                    <a:lnTo>
                      <a:pt x="13" y="88"/>
                    </a:lnTo>
                    <a:lnTo>
                      <a:pt x="12" y="88"/>
                    </a:lnTo>
                    <a:lnTo>
                      <a:pt x="11" y="90"/>
                    </a:lnTo>
                    <a:lnTo>
                      <a:pt x="11" y="91"/>
                    </a:lnTo>
                    <a:lnTo>
                      <a:pt x="11" y="93"/>
                    </a:lnTo>
                    <a:lnTo>
                      <a:pt x="11" y="94"/>
                    </a:lnTo>
                    <a:lnTo>
                      <a:pt x="11" y="95"/>
                    </a:lnTo>
                    <a:lnTo>
                      <a:pt x="12" y="97"/>
                    </a:lnTo>
                    <a:lnTo>
                      <a:pt x="12" y="98"/>
                    </a:lnTo>
                    <a:lnTo>
                      <a:pt x="13" y="98"/>
                    </a:lnTo>
                    <a:lnTo>
                      <a:pt x="13" y="99"/>
                    </a:lnTo>
                    <a:lnTo>
                      <a:pt x="15" y="100"/>
                    </a:lnTo>
                    <a:lnTo>
                      <a:pt x="16" y="101"/>
                    </a:lnTo>
                    <a:lnTo>
                      <a:pt x="18" y="101"/>
                    </a:lnTo>
                  </a:path>
                </a:pathLst>
              </a:custGeom>
              <a:solidFill>
                <a:srgbClr val="FF0000"/>
              </a:solidFill>
              <a:ln w="9525" cap="rnd" cmpd="sng">
                <a:noFill/>
                <a:prstDash val="solid"/>
                <a:round/>
                <a:headEnd/>
                <a:tailEnd/>
              </a:ln>
              <a:effectLst>
                <a:outerShdw blurRad="25400" dist="25400" dir="7800000" algn="ctr" rotWithShape="0">
                  <a:srgbClr val="292929"/>
                </a:outerShdw>
              </a:effec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 31"/>
              <p:cNvSpPr>
                <a:spLocks/>
              </p:cNvSpPr>
              <p:nvPr/>
            </p:nvSpPr>
            <p:spPr bwMode="auto">
              <a:xfrm flipH="1">
                <a:off x="11554126" y="1199033"/>
                <a:ext cx="82657" cy="142341"/>
              </a:xfrm>
              <a:custGeom>
                <a:avLst/>
                <a:gdLst>
                  <a:gd name="T0" fmla="*/ 14 w 85"/>
                  <a:gd name="T1" fmla="*/ 2147483647 h 112"/>
                  <a:gd name="T2" fmla="*/ 14 w 85"/>
                  <a:gd name="T3" fmla="*/ 2147483647 h 112"/>
                  <a:gd name="T4" fmla="*/ 14 w 85"/>
                  <a:gd name="T5" fmla="*/ 2117978454 h 112"/>
                  <a:gd name="T6" fmla="*/ 14 w 85"/>
                  <a:gd name="T7" fmla="*/ 2147483647 h 112"/>
                  <a:gd name="T8" fmla="*/ 14 w 85"/>
                  <a:gd name="T9" fmla="*/ 2147483647 h 112"/>
                  <a:gd name="T10" fmla="*/ 14 w 85"/>
                  <a:gd name="T11" fmla="*/ 1750042837 h 112"/>
                  <a:gd name="T12" fmla="*/ 14 w 85"/>
                  <a:gd name="T13" fmla="*/ 1621731899 h 112"/>
                  <a:gd name="T14" fmla="*/ 14 w 85"/>
                  <a:gd name="T15" fmla="*/ 1317720951 h 112"/>
                  <a:gd name="T16" fmla="*/ 14 w 85"/>
                  <a:gd name="T17" fmla="*/ 1279624115 h 112"/>
                  <a:gd name="T18" fmla="*/ 14 w 85"/>
                  <a:gd name="T19" fmla="*/ 1146226954 h 112"/>
                  <a:gd name="T20" fmla="*/ 14 w 85"/>
                  <a:gd name="T21" fmla="*/ 636233371 h 112"/>
                  <a:gd name="T22" fmla="*/ 14 w 85"/>
                  <a:gd name="T23" fmla="*/ 512016268 h 112"/>
                  <a:gd name="T24" fmla="*/ 15 w 85"/>
                  <a:gd name="T25" fmla="*/ 335355826 h 112"/>
                  <a:gd name="T26" fmla="*/ 20 w 85"/>
                  <a:gd name="T27" fmla="*/ 73036108 h 112"/>
                  <a:gd name="T28" fmla="*/ 18 w 85"/>
                  <a:gd name="T29" fmla="*/ 73036108 h 112"/>
                  <a:gd name="T30" fmla="*/ 15 w 85"/>
                  <a:gd name="T31" fmla="*/ 259939179 h 112"/>
                  <a:gd name="T32" fmla="*/ 14 w 85"/>
                  <a:gd name="T33" fmla="*/ 396871642 h 112"/>
                  <a:gd name="T34" fmla="*/ 14 w 85"/>
                  <a:gd name="T35" fmla="*/ 396871642 h 112"/>
                  <a:gd name="T36" fmla="*/ 14 w 85"/>
                  <a:gd name="T37" fmla="*/ 540509746 h 112"/>
                  <a:gd name="T38" fmla="*/ 14 w 85"/>
                  <a:gd name="T39" fmla="*/ 540509746 h 112"/>
                  <a:gd name="T40" fmla="*/ 14 w 85"/>
                  <a:gd name="T41" fmla="*/ 383880336 h 112"/>
                  <a:gd name="T42" fmla="*/ 14 w 85"/>
                  <a:gd name="T43" fmla="*/ 477302301 h 112"/>
                  <a:gd name="T44" fmla="*/ 14 w 85"/>
                  <a:gd name="T45" fmla="*/ 354018077 h 112"/>
                  <a:gd name="T46" fmla="*/ 14 w 85"/>
                  <a:gd name="T47" fmla="*/ 354018077 h 112"/>
                  <a:gd name="T48" fmla="*/ 14 w 85"/>
                  <a:gd name="T49" fmla="*/ 204756370 h 112"/>
                  <a:gd name="T50" fmla="*/ 14 w 85"/>
                  <a:gd name="T51" fmla="*/ 134109449 h 112"/>
                  <a:gd name="T52" fmla="*/ 14 w 85"/>
                  <a:gd name="T53" fmla="*/ 73036108 h 112"/>
                  <a:gd name="T54" fmla="*/ 14 w 85"/>
                  <a:gd name="T55" fmla="*/ 0 h 112"/>
                  <a:gd name="T56" fmla="*/ 14 w 85"/>
                  <a:gd name="T57" fmla="*/ 0 h 112"/>
                  <a:gd name="T58" fmla="*/ 14 w 85"/>
                  <a:gd name="T59" fmla="*/ 0 h 112"/>
                  <a:gd name="T60" fmla="*/ 14 w 85"/>
                  <a:gd name="T61" fmla="*/ 0 h 112"/>
                  <a:gd name="T62" fmla="*/ 14 w 85"/>
                  <a:gd name="T63" fmla="*/ 73036108 h 112"/>
                  <a:gd name="T64" fmla="*/ 14 w 85"/>
                  <a:gd name="T65" fmla="*/ 134109449 h 112"/>
                  <a:gd name="T66" fmla="*/ 14 w 85"/>
                  <a:gd name="T67" fmla="*/ 204756370 h 112"/>
                  <a:gd name="T68" fmla="*/ 14 w 85"/>
                  <a:gd name="T69" fmla="*/ 335355826 h 112"/>
                  <a:gd name="T70" fmla="*/ 14 w 85"/>
                  <a:gd name="T71" fmla="*/ 354018077 h 112"/>
                  <a:gd name="T72" fmla="*/ 14 w 85"/>
                  <a:gd name="T73" fmla="*/ 335355826 h 112"/>
                  <a:gd name="T74" fmla="*/ 14 w 85"/>
                  <a:gd name="T75" fmla="*/ 354018077 h 112"/>
                  <a:gd name="T76" fmla="*/ 14 w 85"/>
                  <a:gd name="T77" fmla="*/ 500228020 h 112"/>
                  <a:gd name="T78" fmla="*/ 13 w 85"/>
                  <a:gd name="T79" fmla="*/ 695701096 h 112"/>
                  <a:gd name="T80" fmla="*/ 10 w 85"/>
                  <a:gd name="T81" fmla="*/ 729786566 h 112"/>
                  <a:gd name="T82" fmla="*/ 0 w 85"/>
                  <a:gd name="T83" fmla="*/ 1207091993 h 112"/>
                  <a:gd name="T84" fmla="*/ 0 w 85"/>
                  <a:gd name="T85" fmla="*/ 1279624115 h 112"/>
                  <a:gd name="T86" fmla="*/ 3 w 85"/>
                  <a:gd name="T87" fmla="*/ 1350262926 h 112"/>
                  <a:gd name="T88" fmla="*/ 5 w 85"/>
                  <a:gd name="T89" fmla="*/ 1412485803 h 112"/>
                  <a:gd name="T90" fmla="*/ 5 w 85"/>
                  <a:gd name="T91" fmla="*/ 1483106634 h 112"/>
                  <a:gd name="T92" fmla="*/ 13 w 85"/>
                  <a:gd name="T93" fmla="*/ 1499777468 h 112"/>
                  <a:gd name="T94" fmla="*/ 14 w 85"/>
                  <a:gd name="T95" fmla="*/ 1628141172 h 112"/>
                  <a:gd name="T96" fmla="*/ 14 w 85"/>
                  <a:gd name="T97" fmla="*/ 1780338948 h 112"/>
                  <a:gd name="T98" fmla="*/ 14 w 85"/>
                  <a:gd name="T99" fmla="*/ 1923702182 h 112"/>
                  <a:gd name="T100" fmla="*/ 13 w 85"/>
                  <a:gd name="T101" fmla="*/ 1975451654 h 112"/>
                  <a:gd name="T102" fmla="*/ 11 w 85"/>
                  <a:gd name="T103" fmla="*/ 2011876403 h 112"/>
                  <a:gd name="T104" fmla="*/ 11 w 85"/>
                  <a:gd name="T105" fmla="*/ 2085971953 h 112"/>
                  <a:gd name="T106" fmla="*/ 11 w 85"/>
                  <a:gd name="T107" fmla="*/ 2125737748 h 112"/>
                  <a:gd name="T108" fmla="*/ 12 w 85"/>
                  <a:gd name="T109" fmla="*/ 2147483647 h 112"/>
                  <a:gd name="T110" fmla="*/ 13 w 85"/>
                  <a:gd name="T111" fmla="*/ 2147483647 h 112"/>
                  <a:gd name="T112" fmla="*/ 14 w 85"/>
                  <a:gd name="T113" fmla="*/ 2147483647 h 11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5"/>
                  <a:gd name="T172" fmla="*/ 0 h 112"/>
                  <a:gd name="T173" fmla="*/ 85 w 85"/>
                  <a:gd name="T174" fmla="*/ 112 h 11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5" h="112">
                    <a:moveTo>
                      <a:pt x="18" y="101"/>
                    </a:moveTo>
                    <a:lnTo>
                      <a:pt x="20" y="111"/>
                    </a:lnTo>
                    <a:lnTo>
                      <a:pt x="40" y="111"/>
                    </a:lnTo>
                    <a:lnTo>
                      <a:pt x="40" y="110"/>
                    </a:lnTo>
                    <a:lnTo>
                      <a:pt x="37" y="107"/>
                    </a:lnTo>
                    <a:lnTo>
                      <a:pt x="39" y="94"/>
                    </a:lnTo>
                    <a:lnTo>
                      <a:pt x="42" y="96"/>
                    </a:lnTo>
                    <a:lnTo>
                      <a:pt x="40" y="111"/>
                    </a:lnTo>
                    <a:lnTo>
                      <a:pt x="61" y="111"/>
                    </a:lnTo>
                    <a:lnTo>
                      <a:pt x="62" y="107"/>
                    </a:lnTo>
                    <a:lnTo>
                      <a:pt x="60" y="106"/>
                    </a:lnTo>
                    <a:lnTo>
                      <a:pt x="60" y="78"/>
                    </a:lnTo>
                    <a:lnTo>
                      <a:pt x="56" y="72"/>
                    </a:lnTo>
                    <a:lnTo>
                      <a:pt x="60" y="72"/>
                    </a:lnTo>
                    <a:lnTo>
                      <a:pt x="59" y="57"/>
                    </a:lnTo>
                    <a:lnTo>
                      <a:pt x="63" y="59"/>
                    </a:lnTo>
                    <a:lnTo>
                      <a:pt x="66" y="58"/>
                    </a:lnTo>
                    <a:lnTo>
                      <a:pt x="66" y="57"/>
                    </a:lnTo>
                    <a:lnTo>
                      <a:pt x="67" y="53"/>
                    </a:lnTo>
                    <a:lnTo>
                      <a:pt x="67" y="51"/>
                    </a:lnTo>
                    <a:lnTo>
                      <a:pt x="67" y="49"/>
                    </a:lnTo>
                    <a:lnTo>
                      <a:pt x="60" y="28"/>
                    </a:lnTo>
                    <a:lnTo>
                      <a:pt x="62" y="25"/>
                    </a:lnTo>
                    <a:lnTo>
                      <a:pt x="61" y="23"/>
                    </a:lnTo>
                    <a:lnTo>
                      <a:pt x="67" y="18"/>
                    </a:lnTo>
                    <a:lnTo>
                      <a:pt x="69" y="15"/>
                    </a:lnTo>
                    <a:lnTo>
                      <a:pt x="69" y="13"/>
                    </a:lnTo>
                    <a:lnTo>
                      <a:pt x="84" y="3"/>
                    </a:lnTo>
                    <a:lnTo>
                      <a:pt x="81" y="0"/>
                    </a:lnTo>
                    <a:lnTo>
                      <a:pt x="77" y="3"/>
                    </a:lnTo>
                    <a:lnTo>
                      <a:pt x="78" y="4"/>
                    </a:lnTo>
                    <a:lnTo>
                      <a:pt x="68" y="12"/>
                    </a:lnTo>
                    <a:lnTo>
                      <a:pt x="67" y="11"/>
                    </a:lnTo>
                    <a:lnTo>
                      <a:pt x="57" y="18"/>
                    </a:lnTo>
                    <a:lnTo>
                      <a:pt x="55" y="18"/>
                    </a:lnTo>
                    <a:lnTo>
                      <a:pt x="50" y="22"/>
                    </a:lnTo>
                    <a:lnTo>
                      <a:pt x="50" y="24"/>
                    </a:lnTo>
                    <a:lnTo>
                      <a:pt x="46" y="25"/>
                    </a:lnTo>
                    <a:lnTo>
                      <a:pt x="43" y="24"/>
                    </a:lnTo>
                    <a:lnTo>
                      <a:pt x="44" y="23"/>
                    </a:lnTo>
                    <a:lnTo>
                      <a:pt x="48" y="17"/>
                    </a:lnTo>
                    <a:lnTo>
                      <a:pt x="47" y="16"/>
                    </a:lnTo>
                    <a:lnTo>
                      <a:pt x="43" y="21"/>
                    </a:lnTo>
                    <a:lnTo>
                      <a:pt x="43" y="16"/>
                    </a:lnTo>
                    <a:lnTo>
                      <a:pt x="47" y="16"/>
                    </a:lnTo>
                    <a:lnTo>
                      <a:pt x="48" y="17"/>
                    </a:lnTo>
                    <a:lnTo>
                      <a:pt x="50" y="16"/>
                    </a:lnTo>
                    <a:lnTo>
                      <a:pt x="49" y="13"/>
                    </a:lnTo>
                    <a:lnTo>
                      <a:pt x="49" y="9"/>
                    </a:lnTo>
                    <a:lnTo>
                      <a:pt x="48" y="7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6" y="3"/>
                    </a:lnTo>
                    <a:lnTo>
                      <a:pt x="44" y="1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3" y="0"/>
                    </a:lnTo>
                    <a:lnTo>
                      <a:pt x="30" y="1"/>
                    </a:lnTo>
                    <a:lnTo>
                      <a:pt x="30" y="3"/>
                    </a:lnTo>
                    <a:lnTo>
                      <a:pt x="28" y="4"/>
                    </a:lnTo>
                    <a:lnTo>
                      <a:pt x="27" y="6"/>
                    </a:lnTo>
                    <a:lnTo>
                      <a:pt x="26" y="7"/>
                    </a:lnTo>
                    <a:lnTo>
                      <a:pt x="26" y="9"/>
                    </a:lnTo>
                    <a:lnTo>
                      <a:pt x="26" y="11"/>
                    </a:lnTo>
                    <a:lnTo>
                      <a:pt x="23" y="15"/>
                    </a:lnTo>
                    <a:lnTo>
                      <a:pt x="24" y="16"/>
                    </a:lnTo>
                    <a:lnTo>
                      <a:pt x="26" y="16"/>
                    </a:lnTo>
                    <a:lnTo>
                      <a:pt x="29" y="15"/>
                    </a:lnTo>
                    <a:lnTo>
                      <a:pt x="30" y="20"/>
                    </a:lnTo>
                    <a:lnTo>
                      <a:pt x="26" y="16"/>
                    </a:lnTo>
                    <a:lnTo>
                      <a:pt x="24" y="16"/>
                    </a:lnTo>
                    <a:lnTo>
                      <a:pt x="30" y="22"/>
                    </a:lnTo>
                    <a:lnTo>
                      <a:pt x="30" y="23"/>
                    </a:lnTo>
                    <a:lnTo>
                      <a:pt x="13" y="31"/>
                    </a:lnTo>
                    <a:lnTo>
                      <a:pt x="11" y="31"/>
                    </a:lnTo>
                    <a:lnTo>
                      <a:pt x="10" y="33"/>
                    </a:lnTo>
                    <a:lnTo>
                      <a:pt x="7" y="41"/>
                    </a:lnTo>
                    <a:lnTo>
                      <a:pt x="0" y="54"/>
                    </a:lnTo>
                    <a:lnTo>
                      <a:pt x="0" y="56"/>
                    </a:lnTo>
                    <a:lnTo>
                      <a:pt x="0" y="57"/>
                    </a:lnTo>
                    <a:lnTo>
                      <a:pt x="0" y="59"/>
                    </a:lnTo>
                    <a:lnTo>
                      <a:pt x="3" y="60"/>
                    </a:lnTo>
                    <a:lnTo>
                      <a:pt x="10" y="60"/>
                    </a:lnTo>
                    <a:lnTo>
                      <a:pt x="5" y="63"/>
                    </a:lnTo>
                    <a:lnTo>
                      <a:pt x="5" y="65"/>
                    </a:lnTo>
                    <a:lnTo>
                      <a:pt x="5" y="66"/>
                    </a:lnTo>
                    <a:lnTo>
                      <a:pt x="6" y="67"/>
                    </a:lnTo>
                    <a:lnTo>
                      <a:pt x="13" y="67"/>
                    </a:lnTo>
                    <a:lnTo>
                      <a:pt x="18" y="60"/>
                    </a:lnTo>
                    <a:lnTo>
                      <a:pt x="19" y="73"/>
                    </a:lnTo>
                    <a:lnTo>
                      <a:pt x="25" y="74"/>
                    </a:lnTo>
                    <a:lnTo>
                      <a:pt x="20" y="79"/>
                    </a:lnTo>
                    <a:lnTo>
                      <a:pt x="20" y="83"/>
                    </a:lnTo>
                    <a:lnTo>
                      <a:pt x="15" y="86"/>
                    </a:lnTo>
                    <a:lnTo>
                      <a:pt x="13" y="87"/>
                    </a:lnTo>
                    <a:lnTo>
                      <a:pt x="13" y="88"/>
                    </a:lnTo>
                    <a:lnTo>
                      <a:pt x="12" y="88"/>
                    </a:lnTo>
                    <a:lnTo>
                      <a:pt x="11" y="90"/>
                    </a:lnTo>
                    <a:lnTo>
                      <a:pt x="11" y="91"/>
                    </a:lnTo>
                    <a:lnTo>
                      <a:pt x="11" y="93"/>
                    </a:lnTo>
                    <a:lnTo>
                      <a:pt x="11" y="94"/>
                    </a:lnTo>
                    <a:lnTo>
                      <a:pt x="11" y="95"/>
                    </a:lnTo>
                    <a:lnTo>
                      <a:pt x="12" y="97"/>
                    </a:lnTo>
                    <a:lnTo>
                      <a:pt x="12" y="98"/>
                    </a:lnTo>
                    <a:lnTo>
                      <a:pt x="13" y="98"/>
                    </a:lnTo>
                    <a:lnTo>
                      <a:pt x="13" y="99"/>
                    </a:lnTo>
                    <a:lnTo>
                      <a:pt x="15" y="100"/>
                    </a:lnTo>
                    <a:lnTo>
                      <a:pt x="16" y="101"/>
                    </a:lnTo>
                    <a:lnTo>
                      <a:pt x="18" y="101"/>
                    </a:lnTo>
                  </a:path>
                </a:pathLst>
              </a:custGeom>
              <a:solidFill>
                <a:srgbClr val="FF0000"/>
              </a:solidFill>
              <a:ln w="9525" cap="rnd" cmpd="sng">
                <a:noFill/>
                <a:prstDash val="solid"/>
                <a:round/>
                <a:headEnd/>
                <a:tailEnd/>
              </a:ln>
              <a:effectLst>
                <a:outerShdw blurRad="25400" dist="25400" dir="7800000" algn="ctr" rotWithShape="0">
                  <a:srgbClr val="292929"/>
                </a:outerShdw>
              </a:effec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 31"/>
              <p:cNvSpPr>
                <a:spLocks/>
              </p:cNvSpPr>
              <p:nvPr/>
            </p:nvSpPr>
            <p:spPr bwMode="auto">
              <a:xfrm flipH="1">
                <a:off x="11575384" y="1379794"/>
                <a:ext cx="82657" cy="142341"/>
              </a:xfrm>
              <a:custGeom>
                <a:avLst/>
                <a:gdLst>
                  <a:gd name="T0" fmla="*/ 14 w 85"/>
                  <a:gd name="T1" fmla="*/ 2147483647 h 112"/>
                  <a:gd name="T2" fmla="*/ 14 w 85"/>
                  <a:gd name="T3" fmla="*/ 2147483647 h 112"/>
                  <a:gd name="T4" fmla="*/ 14 w 85"/>
                  <a:gd name="T5" fmla="*/ 2117978454 h 112"/>
                  <a:gd name="T6" fmla="*/ 14 w 85"/>
                  <a:gd name="T7" fmla="*/ 2147483647 h 112"/>
                  <a:gd name="T8" fmla="*/ 14 w 85"/>
                  <a:gd name="T9" fmla="*/ 2147483647 h 112"/>
                  <a:gd name="T10" fmla="*/ 14 w 85"/>
                  <a:gd name="T11" fmla="*/ 1750042837 h 112"/>
                  <a:gd name="T12" fmla="*/ 14 w 85"/>
                  <a:gd name="T13" fmla="*/ 1621731899 h 112"/>
                  <a:gd name="T14" fmla="*/ 14 w 85"/>
                  <a:gd name="T15" fmla="*/ 1317720951 h 112"/>
                  <a:gd name="T16" fmla="*/ 14 w 85"/>
                  <a:gd name="T17" fmla="*/ 1279624115 h 112"/>
                  <a:gd name="T18" fmla="*/ 14 w 85"/>
                  <a:gd name="T19" fmla="*/ 1146226954 h 112"/>
                  <a:gd name="T20" fmla="*/ 14 w 85"/>
                  <a:gd name="T21" fmla="*/ 636233371 h 112"/>
                  <a:gd name="T22" fmla="*/ 14 w 85"/>
                  <a:gd name="T23" fmla="*/ 512016268 h 112"/>
                  <a:gd name="T24" fmla="*/ 15 w 85"/>
                  <a:gd name="T25" fmla="*/ 335355826 h 112"/>
                  <a:gd name="T26" fmla="*/ 20 w 85"/>
                  <a:gd name="T27" fmla="*/ 73036108 h 112"/>
                  <a:gd name="T28" fmla="*/ 18 w 85"/>
                  <a:gd name="T29" fmla="*/ 73036108 h 112"/>
                  <a:gd name="T30" fmla="*/ 15 w 85"/>
                  <a:gd name="T31" fmla="*/ 259939179 h 112"/>
                  <a:gd name="T32" fmla="*/ 14 w 85"/>
                  <a:gd name="T33" fmla="*/ 396871642 h 112"/>
                  <a:gd name="T34" fmla="*/ 14 w 85"/>
                  <a:gd name="T35" fmla="*/ 396871642 h 112"/>
                  <a:gd name="T36" fmla="*/ 14 w 85"/>
                  <a:gd name="T37" fmla="*/ 540509746 h 112"/>
                  <a:gd name="T38" fmla="*/ 14 w 85"/>
                  <a:gd name="T39" fmla="*/ 540509746 h 112"/>
                  <a:gd name="T40" fmla="*/ 14 w 85"/>
                  <a:gd name="T41" fmla="*/ 383880336 h 112"/>
                  <a:gd name="T42" fmla="*/ 14 w 85"/>
                  <a:gd name="T43" fmla="*/ 477302301 h 112"/>
                  <a:gd name="T44" fmla="*/ 14 w 85"/>
                  <a:gd name="T45" fmla="*/ 354018077 h 112"/>
                  <a:gd name="T46" fmla="*/ 14 w 85"/>
                  <a:gd name="T47" fmla="*/ 354018077 h 112"/>
                  <a:gd name="T48" fmla="*/ 14 w 85"/>
                  <a:gd name="T49" fmla="*/ 204756370 h 112"/>
                  <a:gd name="T50" fmla="*/ 14 w 85"/>
                  <a:gd name="T51" fmla="*/ 134109449 h 112"/>
                  <a:gd name="T52" fmla="*/ 14 w 85"/>
                  <a:gd name="T53" fmla="*/ 73036108 h 112"/>
                  <a:gd name="T54" fmla="*/ 14 w 85"/>
                  <a:gd name="T55" fmla="*/ 0 h 112"/>
                  <a:gd name="T56" fmla="*/ 14 w 85"/>
                  <a:gd name="T57" fmla="*/ 0 h 112"/>
                  <a:gd name="T58" fmla="*/ 14 w 85"/>
                  <a:gd name="T59" fmla="*/ 0 h 112"/>
                  <a:gd name="T60" fmla="*/ 14 w 85"/>
                  <a:gd name="T61" fmla="*/ 0 h 112"/>
                  <a:gd name="T62" fmla="*/ 14 w 85"/>
                  <a:gd name="T63" fmla="*/ 73036108 h 112"/>
                  <a:gd name="T64" fmla="*/ 14 w 85"/>
                  <a:gd name="T65" fmla="*/ 134109449 h 112"/>
                  <a:gd name="T66" fmla="*/ 14 w 85"/>
                  <a:gd name="T67" fmla="*/ 204756370 h 112"/>
                  <a:gd name="T68" fmla="*/ 14 w 85"/>
                  <a:gd name="T69" fmla="*/ 335355826 h 112"/>
                  <a:gd name="T70" fmla="*/ 14 w 85"/>
                  <a:gd name="T71" fmla="*/ 354018077 h 112"/>
                  <a:gd name="T72" fmla="*/ 14 w 85"/>
                  <a:gd name="T73" fmla="*/ 335355826 h 112"/>
                  <a:gd name="T74" fmla="*/ 14 w 85"/>
                  <a:gd name="T75" fmla="*/ 354018077 h 112"/>
                  <a:gd name="T76" fmla="*/ 14 w 85"/>
                  <a:gd name="T77" fmla="*/ 500228020 h 112"/>
                  <a:gd name="T78" fmla="*/ 13 w 85"/>
                  <a:gd name="T79" fmla="*/ 695701096 h 112"/>
                  <a:gd name="T80" fmla="*/ 10 w 85"/>
                  <a:gd name="T81" fmla="*/ 729786566 h 112"/>
                  <a:gd name="T82" fmla="*/ 0 w 85"/>
                  <a:gd name="T83" fmla="*/ 1207091993 h 112"/>
                  <a:gd name="T84" fmla="*/ 0 w 85"/>
                  <a:gd name="T85" fmla="*/ 1279624115 h 112"/>
                  <a:gd name="T86" fmla="*/ 3 w 85"/>
                  <a:gd name="T87" fmla="*/ 1350262926 h 112"/>
                  <a:gd name="T88" fmla="*/ 5 w 85"/>
                  <a:gd name="T89" fmla="*/ 1412485803 h 112"/>
                  <a:gd name="T90" fmla="*/ 5 w 85"/>
                  <a:gd name="T91" fmla="*/ 1483106634 h 112"/>
                  <a:gd name="T92" fmla="*/ 13 w 85"/>
                  <a:gd name="T93" fmla="*/ 1499777468 h 112"/>
                  <a:gd name="T94" fmla="*/ 14 w 85"/>
                  <a:gd name="T95" fmla="*/ 1628141172 h 112"/>
                  <a:gd name="T96" fmla="*/ 14 w 85"/>
                  <a:gd name="T97" fmla="*/ 1780338948 h 112"/>
                  <a:gd name="T98" fmla="*/ 14 w 85"/>
                  <a:gd name="T99" fmla="*/ 1923702182 h 112"/>
                  <a:gd name="T100" fmla="*/ 13 w 85"/>
                  <a:gd name="T101" fmla="*/ 1975451654 h 112"/>
                  <a:gd name="T102" fmla="*/ 11 w 85"/>
                  <a:gd name="T103" fmla="*/ 2011876403 h 112"/>
                  <a:gd name="T104" fmla="*/ 11 w 85"/>
                  <a:gd name="T105" fmla="*/ 2085971953 h 112"/>
                  <a:gd name="T106" fmla="*/ 11 w 85"/>
                  <a:gd name="T107" fmla="*/ 2125737748 h 112"/>
                  <a:gd name="T108" fmla="*/ 12 w 85"/>
                  <a:gd name="T109" fmla="*/ 2147483647 h 112"/>
                  <a:gd name="T110" fmla="*/ 13 w 85"/>
                  <a:gd name="T111" fmla="*/ 2147483647 h 112"/>
                  <a:gd name="T112" fmla="*/ 14 w 85"/>
                  <a:gd name="T113" fmla="*/ 2147483647 h 11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5"/>
                  <a:gd name="T172" fmla="*/ 0 h 112"/>
                  <a:gd name="T173" fmla="*/ 85 w 85"/>
                  <a:gd name="T174" fmla="*/ 112 h 11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5" h="112">
                    <a:moveTo>
                      <a:pt x="18" y="101"/>
                    </a:moveTo>
                    <a:lnTo>
                      <a:pt x="20" y="111"/>
                    </a:lnTo>
                    <a:lnTo>
                      <a:pt x="40" y="111"/>
                    </a:lnTo>
                    <a:lnTo>
                      <a:pt x="40" y="110"/>
                    </a:lnTo>
                    <a:lnTo>
                      <a:pt x="37" y="107"/>
                    </a:lnTo>
                    <a:lnTo>
                      <a:pt x="39" y="94"/>
                    </a:lnTo>
                    <a:lnTo>
                      <a:pt x="42" y="96"/>
                    </a:lnTo>
                    <a:lnTo>
                      <a:pt x="40" y="111"/>
                    </a:lnTo>
                    <a:lnTo>
                      <a:pt x="61" y="111"/>
                    </a:lnTo>
                    <a:lnTo>
                      <a:pt x="62" y="107"/>
                    </a:lnTo>
                    <a:lnTo>
                      <a:pt x="60" y="106"/>
                    </a:lnTo>
                    <a:lnTo>
                      <a:pt x="60" y="78"/>
                    </a:lnTo>
                    <a:lnTo>
                      <a:pt x="56" y="72"/>
                    </a:lnTo>
                    <a:lnTo>
                      <a:pt x="60" y="72"/>
                    </a:lnTo>
                    <a:lnTo>
                      <a:pt x="59" y="57"/>
                    </a:lnTo>
                    <a:lnTo>
                      <a:pt x="63" y="59"/>
                    </a:lnTo>
                    <a:lnTo>
                      <a:pt x="66" y="58"/>
                    </a:lnTo>
                    <a:lnTo>
                      <a:pt x="66" y="57"/>
                    </a:lnTo>
                    <a:lnTo>
                      <a:pt x="67" y="53"/>
                    </a:lnTo>
                    <a:lnTo>
                      <a:pt x="67" y="51"/>
                    </a:lnTo>
                    <a:lnTo>
                      <a:pt x="67" y="49"/>
                    </a:lnTo>
                    <a:lnTo>
                      <a:pt x="60" y="28"/>
                    </a:lnTo>
                    <a:lnTo>
                      <a:pt x="62" y="25"/>
                    </a:lnTo>
                    <a:lnTo>
                      <a:pt x="61" y="23"/>
                    </a:lnTo>
                    <a:lnTo>
                      <a:pt x="67" y="18"/>
                    </a:lnTo>
                    <a:lnTo>
                      <a:pt x="69" y="15"/>
                    </a:lnTo>
                    <a:lnTo>
                      <a:pt x="69" y="13"/>
                    </a:lnTo>
                    <a:lnTo>
                      <a:pt x="84" y="3"/>
                    </a:lnTo>
                    <a:lnTo>
                      <a:pt x="81" y="0"/>
                    </a:lnTo>
                    <a:lnTo>
                      <a:pt x="77" y="3"/>
                    </a:lnTo>
                    <a:lnTo>
                      <a:pt x="78" y="4"/>
                    </a:lnTo>
                    <a:lnTo>
                      <a:pt x="68" y="12"/>
                    </a:lnTo>
                    <a:lnTo>
                      <a:pt x="67" y="11"/>
                    </a:lnTo>
                    <a:lnTo>
                      <a:pt x="57" y="18"/>
                    </a:lnTo>
                    <a:lnTo>
                      <a:pt x="55" y="18"/>
                    </a:lnTo>
                    <a:lnTo>
                      <a:pt x="50" y="22"/>
                    </a:lnTo>
                    <a:lnTo>
                      <a:pt x="50" y="24"/>
                    </a:lnTo>
                    <a:lnTo>
                      <a:pt x="46" y="25"/>
                    </a:lnTo>
                    <a:lnTo>
                      <a:pt x="43" y="24"/>
                    </a:lnTo>
                    <a:lnTo>
                      <a:pt x="44" y="23"/>
                    </a:lnTo>
                    <a:lnTo>
                      <a:pt x="48" y="17"/>
                    </a:lnTo>
                    <a:lnTo>
                      <a:pt x="47" y="16"/>
                    </a:lnTo>
                    <a:lnTo>
                      <a:pt x="43" y="21"/>
                    </a:lnTo>
                    <a:lnTo>
                      <a:pt x="43" y="16"/>
                    </a:lnTo>
                    <a:lnTo>
                      <a:pt x="47" y="16"/>
                    </a:lnTo>
                    <a:lnTo>
                      <a:pt x="48" y="17"/>
                    </a:lnTo>
                    <a:lnTo>
                      <a:pt x="50" y="16"/>
                    </a:lnTo>
                    <a:lnTo>
                      <a:pt x="49" y="13"/>
                    </a:lnTo>
                    <a:lnTo>
                      <a:pt x="49" y="9"/>
                    </a:lnTo>
                    <a:lnTo>
                      <a:pt x="48" y="7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6" y="3"/>
                    </a:lnTo>
                    <a:lnTo>
                      <a:pt x="44" y="1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3" y="0"/>
                    </a:lnTo>
                    <a:lnTo>
                      <a:pt x="30" y="1"/>
                    </a:lnTo>
                    <a:lnTo>
                      <a:pt x="30" y="3"/>
                    </a:lnTo>
                    <a:lnTo>
                      <a:pt x="28" y="4"/>
                    </a:lnTo>
                    <a:lnTo>
                      <a:pt x="27" y="6"/>
                    </a:lnTo>
                    <a:lnTo>
                      <a:pt x="26" y="7"/>
                    </a:lnTo>
                    <a:lnTo>
                      <a:pt x="26" y="9"/>
                    </a:lnTo>
                    <a:lnTo>
                      <a:pt x="26" y="11"/>
                    </a:lnTo>
                    <a:lnTo>
                      <a:pt x="23" y="15"/>
                    </a:lnTo>
                    <a:lnTo>
                      <a:pt x="24" y="16"/>
                    </a:lnTo>
                    <a:lnTo>
                      <a:pt x="26" y="16"/>
                    </a:lnTo>
                    <a:lnTo>
                      <a:pt x="29" y="15"/>
                    </a:lnTo>
                    <a:lnTo>
                      <a:pt x="30" y="20"/>
                    </a:lnTo>
                    <a:lnTo>
                      <a:pt x="26" y="16"/>
                    </a:lnTo>
                    <a:lnTo>
                      <a:pt x="24" y="16"/>
                    </a:lnTo>
                    <a:lnTo>
                      <a:pt x="30" y="22"/>
                    </a:lnTo>
                    <a:lnTo>
                      <a:pt x="30" y="23"/>
                    </a:lnTo>
                    <a:lnTo>
                      <a:pt x="13" y="31"/>
                    </a:lnTo>
                    <a:lnTo>
                      <a:pt x="11" y="31"/>
                    </a:lnTo>
                    <a:lnTo>
                      <a:pt x="10" y="33"/>
                    </a:lnTo>
                    <a:lnTo>
                      <a:pt x="7" y="41"/>
                    </a:lnTo>
                    <a:lnTo>
                      <a:pt x="0" y="54"/>
                    </a:lnTo>
                    <a:lnTo>
                      <a:pt x="0" y="56"/>
                    </a:lnTo>
                    <a:lnTo>
                      <a:pt x="0" y="57"/>
                    </a:lnTo>
                    <a:lnTo>
                      <a:pt x="0" y="59"/>
                    </a:lnTo>
                    <a:lnTo>
                      <a:pt x="3" y="60"/>
                    </a:lnTo>
                    <a:lnTo>
                      <a:pt x="10" y="60"/>
                    </a:lnTo>
                    <a:lnTo>
                      <a:pt x="5" y="63"/>
                    </a:lnTo>
                    <a:lnTo>
                      <a:pt x="5" y="65"/>
                    </a:lnTo>
                    <a:lnTo>
                      <a:pt x="5" y="66"/>
                    </a:lnTo>
                    <a:lnTo>
                      <a:pt x="6" y="67"/>
                    </a:lnTo>
                    <a:lnTo>
                      <a:pt x="13" y="67"/>
                    </a:lnTo>
                    <a:lnTo>
                      <a:pt x="18" y="60"/>
                    </a:lnTo>
                    <a:lnTo>
                      <a:pt x="19" y="73"/>
                    </a:lnTo>
                    <a:lnTo>
                      <a:pt x="25" y="74"/>
                    </a:lnTo>
                    <a:lnTo>
                      <a:pt x="20" y="79"/>
                    </a:lnTo>
                    <a:lnTo>
                      <a:pt x="20" y="83"/>
                    </a:lnTo>
                    <a:lnTo>
                      <a:pt x="15" y="86"/>
                    </a:lnTo>
                    <a:lnTo>
                      <a:pt x="13" y="87"/>
                    </a:lnTo>
                    <a:lnTo>
                      <a:pt x="13" y="88"/>
                    </a:lnTo>
                    <a:lnTo>
                      <a:pt x="12" y="88"/>
                    </a:lnTo>
                    <a:lnTo>
                      <a:pt x="11" y="90"/>
                    </a:lnTo>
                    <a:lnTo>
                      <a:pt x="11" y="91"/>
                    </a:lnTo>
                    <a:lnTo>
                      <a:pt x="11" y="93"/>
                    </a:lnTo>
                    <a:lnTo>
                      <a:pt x="11" y="94"/>
                    </a:lnTo>
                    <a:lnTo>
                      <a:pt x="11" y="95"/>
                    </a:lnTo>
                    <a:lnTo>
                      <a:pt x="12" y="97"/>
                    </a:lnTo>
                    <a:lnTo>
                      <a:pt x="12" y="98"/>
                    </a:lnTo>
                    <a:lnTo>
                      <a:pt x="13" y="98"/>
                    </a:lnTo>
                    <a:lnTo>
                      <a:pt x="13" y="99"/>
                    </a:lnTo>
                    <a:lnTo>
                      <a:pt x="15" y="100"/>
                    </a:lnTo>
                    <a:lnTo>
                      <a:pt x="16" y="101"/>
                    </a:lnTo>
                    <a:lnTo>
                      <a:pt x="18" y="101"/>
                    </a:lnTo>
                  </a:path>
                </a:pathLst>
              </a:custGeom>
              <a:solidFill>
                <a:srgbClr val="FF0000"/>
              </a:solidFill>
              <a:ln w="9525" cap="rnd" cmpd="sng">
                <a:noFill/>
                <a:prstDash val="solid"/>
                <a:round/>
                <a:headEnd/>
                <a:tailEnd/>
              </a:ln>
              <a:effectLst>
                <a:outerShdw blurRad="25400" dist="25400" dir="7800000" algn="ctr" rotWithShape="0">
                  <a:srgbClr val="292929"/>
                </a:outerShdw>
              </a:effec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 31"/>
              <p:cNvSpPr>
                <a:spLocks/>
              </p:cNvSpPr>
              <p:nvPr/>
            </p:nvSpPr>
            <p:spPr bwMode="auto">
              <a:xfrm flipH="1">
                <a:off x="11479686" y="1411693"/>
                <a:ext cx="82657" cy="142341"/>
              </a:xfrm>
              <a:custGeom>
                <a:avLst/>
                <a:gdLst>
                  <a:gd name="T0" fmla="*/ 14 w 85"/>
                  <a:gd name="T1" fmla="*/ 2147483647 h 112"/>
                  <a:gd name="T2" fmla="*/ 14 w 85"/>
                  <a:gd name="T3" fmla="*/ 2147483647 h 112"/>
                  <a:gd name="T4" fmla="*/ 14 w 85"/>
                  <a:gd name="T5" fmla="*/ 2117978454 h 112"/>
                  <a:gd name="T6" fmla="*/ 14 w 85"/>
                  <a:gd name="T7" fmla="*/ 2147483647 h 112"/>
                  <a:gd name="T8" fmla="*/ 14 w 85"/>
                  <a:gd name="T9" fmla="*/ 2147483647 h 112"/>
                  <a:gd name="T10" fmla="*/ 14 w 85"/>
                  <a:gd name="T11" fmla="*/ 1750042837 h 112"/>
                  <a:gd name="T12" fmla="*/ 14 w 85"/>
                  <a:gd name="T13" fmla="*/ 1621731899 h 112"/>
                  <a:gd name="T14" fmla="*/ 14 w 85"/>
                  <a:gd name="T15" fmla="*/ 1317720951 h 112"/>
                  <a:gd name="T16" fmla="*/ 14 w 85"/>
                  <a:gd name="T17" fmla="*/ 1279624115 h 112"/>
                  <a:gd name="T18" fmla="*/ 14 w 85"/>
                  <a:gd name="T19" fmla="*/ 1146226954 h 112"/>
                  <a:gd name="T20" fmla="*/ 14 w 85"/>
                  <a:gd name="T21" fmla="*/ 636233371 h 112"/>
                  <a:gd name="T22" fmla="*/ 14 w 85"/>
                  <a:gd name="T23" fmla="*/ 512016268 h 112"/>
                  <a:gd name="T24" fmla="*/ 15 w 85"/>
                  <a:gd name="T25" fmla="*/ 335355826 h 112"/>
                  <a:gd name="T26" fmla="*/ 20 w 85"/>
                  <a:gd name="T27" fmla="*/ 73036108 h 112"/>
                  <a:gd name="T28" fmla="*/ 18 w 85"/>
                  <a:gd name="T29" fmla="*/ 73036108 h 112"/>
                  <a:gd name="T30" fmla="*/ 15 w 85"/>
                  <a:gd name="T31" fmla="*/ 259939179 h 112"/>
                  <a:gd name="T32" fmla="*/ 14 w 85"/>
                  <a:gd name="T33" fmla="*/ 396871642 h 112"/>
                  <a:gd name="T34" fmla="*/ 14 w 85"/>
                  <a:gd name="T35" fmla="*/ 396871642 h 112"/>
                  <a:gd name="T36" fmla="*/ 14 w 85"/>
                  <a:gd name="T37" fmla="*/ 540509746 h 112"/>
                  <a:gd name="T38" fmla="*/ 14 w 85"/>
                  <a:gd name="T39" fmla="*/ 540509746 h 112"/>
                  <a:gd name="T40" fmla="*/ 14 w 85"/>
                  <a:gd name="T41" fmla="*/ 383880336 h 112"/>
                  <a:gd name="T42" fmla="*/ 14 w 85"/>
                  <a:gd name="T43" fmla="*/ 477302301 h 112"/>
                  <a:gd name="T44" fmla="*/ 14 w 85"/>
                  <a:gd name="T45" fmla="*/ 354018077 h 112"/>
                  <a:gd name="T46" fmla="*/ 14 w 85"/>
                  <a:gd name="T47" fmla="*/ 354018077 h 112"/>
                  <a:gd name="T48" fmla="*/ 14 w 85"/>
                  <a:gd name="T49" fmla="*/ 204756370 h 112"/>
                  <a:gd name="T50" fmla="*/ 14 w 85"/>
                  <a:gd name="T51" fmla="*/ 134109449 h 112"/>
                  <a:gd name="T52" fmla="*/ 14 w 85"/>
                  <a:gd name="T53" fmla="*/ 73036108 h 112"/>
                  <a:gd name="T54" fmla="*/ 14 w 85"/>
                  <a:gd name="T55" fmla="*/ 0 h 112"/>
                  <a:gd name="T56" fmla="*/ 14 w 85"/>
                  <a:gd name="T57" fmla="*/ 0 h 112"/>
                  <a:gd name="T58" fmla="*/ 14 w 85"/>
                  <a:gd name="T59" fmla="*/ 0 h 112"/>
                  <a:gd name="T60" fmla="*/ 14 w 85"/>
                  <a:gd name="T61" fmla="*/ 0 h 112"/>
                  <a:gd name="T62" fmla="*/ 14 w 85"/>
                  <a:gd name="T63" fmla="*/ 73036108 h 112"/>
                  <a:gd name="T64" fmla="*/ 14 w 85"/>
                  <a:gd name="T65" fmla="*/ 134109449 h 112"/>
                  <a:gd name="T66" fmla="*/ 14 w 85"/>
                  <a:gd name="T67" fmla="*/ 204756370 h 112"/>
                  <a:gd name="T68" fmla="*/ 14 w 85"/>
                  <a:gd name="T69" fmla="*/ 335355826 h 112"/>
                  <a:gd name="T70" fmla="*/ 14 w 85"/>
                  <a:gd name="T71" fmla="*/ 354018077 h 112"/>
                  <a:gd name="T72" fmla="*/ 14 w 85"/>
                  <a:gd name="T73" fmla="*/ 335355826 h 112"/>
                  <a:gd name="T74" fmla="*/ 14 w 85"/>
                  <a:gd name="T75" fmla="*/ 354018077 h 112"/>
                  <a:gd name="T76" fmla="*/ 14 w 85"/>
                  <a:gd name="T77" fmla="*/ 500228020 h 112"/>
                  <a:gd name="T78" fmla="*/ 13 w 85"/>
                  <a:gd name="T79" fmla="*/ 695701096 h 112"/>
                  <a:gd name="T80" fmla="*/ 10 w 85"/>
                  <a:gd name="T81" fmla="*/ 729786566 h 112"/>
                  <a:gd name="T82" fmla="*/ 0 w 85"/>
                  <a:gd name="T83" fmla="*/ 1207091993 h 112"/>
                  <a:gd name="T84" fmla="*/ 0 w 85"/>
                  <a:gd name="T85" fmla="*/ 1279624115 h 112"/>
                  <a:gd name="T86" fmla="*/ 3 w 85"/>
                  <a:gd name="T87" fmla="*/ 1350262926 h 112"/>
                  <a:gd name="T88" fmla="*/ 5 w 85"/>
                  <a:gd name="T89" fmla="*/ 1412485803 h 112"/>
                  <a:gd name="T90" fmla="*/ 5 w 85"/>
                  <a:gd name="T91" fmla="*/ 1483106634 h 112"/>
                  <a:gd name="T92" fmla="*/ 13 w 85"/>
                  <a:gd name="T93" fmla="*/ 1499777468 h 112"/>
                  <a:gd name="T94" fmla="*/ 14 w 85"/>
                  <a:gd name="T95" fmla="*/ 1628141172 h 112"/>
                  <a:gd name="T96" fmla="*/ 14 w 85"/>
                  <a:gd name="T97" fmla="*/ 1780338948 h 112"/>
                  <a:gd name="T98" fmla="*/ 14 w 85"/>
                  <a:gd name="T99" fmla="*/ 1923702182 h 112"/>
                  <a:gd name="T100" fmla="*/ 13 w 85"/>
                  <a:gd name="T101" fmla="*/ 1975451654 h 112"/>
                  <a:gd name="T102" fmla="*/ 11 w 85"/>
                  <a:gd name="T103" fmla="*/ 2011876403 h 112"/>
                  <a:gd name="T104" fmla="*/ 11 w 85"/>
                  <a:gd name="T105" fmla="*/ 2085971953 h 112"/>
                  <a:gd name="T106" fmla="*/ 11 w 85"/>
                  <a:gd name="T107" fmla="*/ 2125737748 h 112"/>
                  <a:gd name="T108" fmla="*/ 12 w 85"/>
                  <a:gd name="T109" fmla="*/ 2147483647 h 112"/>
                  <a:gd name="T110" fmla="*/ 13 w 85"/>
                  <a:gd name="T111" fmla="*/ 2147483647 h 112"/>
                  <a:gd name="T112" fmla="*/ 14 w 85"/>
                  <a:gd name="T113" fmla="*/ 2147483647 h 11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5"/>
                  <a:gd name="T172" fmla="*/ 0 h 112"/>
                  <a:gd name="T173" fmla="*/ 85 w 85"/>
                  <a:gd name="T174" fmla="*/ 112 h 11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5" h="112">
                    <a:moveTo>
                      <a:pt x="18" y="101"/>
                    </a:moveTo>
                    <a:lnTo>
                      <a:pt x="20" y="111"/>
                    </a:lnTo>
                    <a:lnTo>
                      <a:pt x="40" y="111"/>
                    </a:lnTo>
                    <a:lnTo>
                      <a:pt x="40" y="110"/>
                    </a:lnTo>
                    <a:lnTo>
                      <a:pt x="37" y="107"/>
                    </a:lnTo>
                    <a:lnTo>
                      <a:pt x="39" y="94"/>
                    </a:lnTo>
                    <a:lnTo>
                      <a:pt x="42" y="96"/>
                    </a:lnTo>
                    <a:lnTo>
                      <a:pt x="40" y="111"/>
                    </a:lnTo>
                    <a:lnTo>
                      <a:pt x="61" y="111"/>
                    </a:lnTo>
                    <a:lnTo>
                      <a:pt x="62" y="107"/>
                    </a:lnTo>
                    <a:lnTo>
                      <a:pt x="60" y="106"/>
                    </a:lnTo>
                    <a:lnTo>
                      <a:pt x="60" y="78"/>
                    </a:lnTo>
                    <a:lnTo>
                      <a:pt x="56" y="72"/>
                    </a:lnTo>
                    <a:lnTo>
                      <a:pt x="60" y="72"/>
                    </a:lnTo>
                    <a:lnTo>
                      <a:pt x="59" y="57"/>
                    </a:lnTo>
                    <a:lnTo>
                      <a:pt x="63" y="59"/>
                    </a:lnTo>
                    <a:lnTo>
                      <a:pt x="66" y="58"/>
                    </a:lnTo>
                    <a:lnTo>
                      <a:pt x="66" y="57"/>
                    </a:lnTo>
                    <a:lnTo>
                      <a:pt x="67" y="53"/>
                    </a:lnTo>
                    <a:lnTo>
                      <a:pt x="67" y="51"/>
                    </a:lnTo>
                    <a:lnTo>
                      <a:pt x="67" y="49"/>
                    </a:lnTo>
                    <a:lnTo>
                      <a:pt x="60" y="28"/>
                    </a:lnTo>
                    <a:lnTo>
                      <a:pt x="62" y="25"/>
                    </a:lnTo>
                    <a:lnTo>
                      <a:pt x="61" y="23"/>
                    </a:lnTo>
                    <a:lnTo>
                      <a:pt x="67" y="18"/>
                    </a:lnTo>
                    <a:lnTo>
                      <a:pt x="69" y="15"/>
                    </a:lnTo>
                    <a:lnTo>
                      <a:pt x="69" y="13"/>
                    </a:lnTo>
                    <a:lnTo>
                      <a:pt x="84" y="3"/>
                    </a:lnTo>
                    <a:lnTo>
                      <a:pt x="81" y="0"/>
                    </a:lnTo>
                    <a:lnTo>
                      <a:pt x="77" y="3"/>
                    </a:lnTo>
                    <a:lnTo>
                      <a:pt x="78" y="4"/>
                    </a:lnTo>
                    <a:lnTo>
                      <a:pt x="68" y="12"/>
                    </a:lnTo>
                    <a:lnTo>
                      <a:pt x="67" y="11"/>
                    </a:lnTo>
                    <a:lnTo>
                      <a:pt x="57" y="18"/>
                    </a:lnTo>
                    <a:lnTo>
                      <a:pt x="55" y="18"/>
                    </a:lnTo>
                    <a:lnTo>
                      <a:pt x="50" y="22"/>
                    </a:lnTo>
                    <a:lnTo>
                      <a:pt x="50" y="24"/>
                    </a:lnTo>
                    <a:lnTo>
                      <a:pt x="46" y="25"/>
                    </a:lnTo>
                    <a:lnTo>
                      <a:pt x="43" y="24"/>
                    </a:lnTo>
                    <a:lnTo>
                      <a:pt x="44" y="23"/>
                    </a:lnTo>
                    <a:lnTo>
                      <a:pt x="48" y="17"/>
                    </a:lnTo>
                    <a:lnTo>
                      <a:pt x="47" y="16"/>
                    </a:lnTo>
                    <a:lnTo>
                      <a:pt x="43" y="21"/>
                    </a:lnTo>
                    <a:lnTo>
                      <a:pt x="43" y="16"/>
                    </a:lnTo>
                    <a:lnTo>
                      <a:pt x="47" y="16"/>
                    </a:lnTo>
                    <a:lnTo>
                      <a:pt x="48" y="17"/>
                    </a:lnTo>
                    <a:lnTo>
                      <a:pt x="50" y="16"/>
                    </a:lnTo>
                    <a:lnTo>
                      <a:pt x="49" y="13"/>
                    </a:lnTo>
                    <a:lnTo>
                      <a:pt x="49" y="9"/>
                    </a:lnTo>
                    <a:lnTo>
                      <a:pt x="48" y="7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6" y="3"/>
                    </a:lnTo>
                    <a:lnTo>
                      <a:pt x="44" y="1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3" y="0"/>
                    </a:lnTo>
                    <a:lnTo>
                      <a:pt x="30" y="1"/>
                    </a:lnTo>
                    <a:lnTo>
                      <a:pt x="30" y="3"/>
                    </a:lnTo>
                    <a:lnTo>
                      <a:pt x="28" y="4"/>
                    </a:lnTo>
                    <a:lnTo>
                      <a:pt x="27" y="6"/>
                    </a:lnTo>
                    <a:lnTo>
                      <a:pt x="26" y="7"/>
                    </a:lnTo>
                    <a:lnTo>
                      <a:pt x="26" y="9"/>
                    </a:lnTo>
                    <a:lnTo>
                      <a:pt x="26" y="11"/>
                    </a:lnTo>
                    <a:lnTo>
                      <a:pt x="23" y="15"/>
                    </a:lnTo>
                    <a:lnTo>
                      <a:pt x="24" y="16"/>
                    </a:lnTo>
                    <a:lnTo>
                      <a:pt x="26" y="16"/>
                    </a:lnTo>
                    <a:lnTo>
                      <a:pt x="29" y="15"/>
                    </a:lnTo>
                    <a:lnTo>
                      <a:pt x="30" y="20"/>
                    </a:lnTo>
                    <a:lnTo>
                      <a:pt x="26" y="16"/>
                    </a:lnTo>
                    <a:lnTo>
                      <a:pt x="24" y="16"/>
                    </a:lnTo>
                    <a:lnTo>
                      <a:pt x="30" y="22"/>
                    </a:lnTo>
                    <a:lnTo>
                      <a:pt x="30" y="23"/>
                    </a:lnTo>
                    <a:lnTo>
                      <a:pt x="13" y="31"/>
                    </a:lnTo>
                    <a:lnTo>
                      <a:pt x="11" y="31"/>
                    </a:lnTo>
                    <a:lnTo>
                      <a:pt x="10" y="33"/>
                    </a:lnTo>
                    <a:lnTo>
                      <a:pt x="7" y="41"/>
                    </a:lnTo>
                    <a:lnTo>
                      <a:pt x="0" y="54"/>
                    </a:lnTo>
                    <a:lnTo>
                      <a:pt x="0" y="56"/>
                    </a:lnTo>
                    <a:lnTo>
                      <a:pt x="0" y="57"/>
                    </a:lnTo>
                    <a:lnTo>
                      <a:pt x="0" y="59"/>
                    </a:lnTo>
                    <a:lnTo>
                      <a:pt x="3" y="60"/>
                    </a:lnTo>
                    <a:lnTo>
                      <a:pt x="10" y="60"/>
                    </a:lnTo>
                    <a:lnTo>
                      <a:pt x="5" y="63"/>
                    </a:lnTo>
                    <a:lnTo>
                      <a:pt x="5" y="65"/>
                    </a:lnTo>
                    <a:lnTo>
                      <a:pt x="5" y="66"/>
                    </a:lnTo>
                    <a:lnTo>
                      <a:pt x="6" y="67"/>
                    </a:lnTo>
                    <a:lnTo>
                      <a:pt x="13" y="67"/>
                    </a:lnTo>
                    <a:lnTo>
                      <a:pt x="18" y="60"/>
                    </a:lnTo>
                    <a:lnTo>
                      <a:pt x="19" y="73"/>
                    </a:lnTo>
                    <a:lnTo>
                      <a:pt x="25" y="74"/>
                    </a:lnTo>
                    <a:lnTo>
                      <a:pt x="20" y="79"/>
                    </a:lnTo>
                    <a:lnTo>
                      <a:pt x="20" y="83"/>
                    </a:lnTo>
                    <a:lnTo>
                      <a:pt x="15" y="86"/>
                    </a:lnTo>
                    <a:lnTo>
                      <a:pt x="13" y="87"/>
                    </a:lnTo>
                    <a:lnTo>
                      <a:pt x="13" y="88"/>
                    </a:lnTo>
                    <a:lnTo>
                      <a:pt x="12" y="88"/>
                    </a:lnTo>
                    <a:lnTo>
                      <a:pt x="11" y="90"/>
                    </a:lnTo>
                    <a:lnTo>
                      <a:pt x="11" y="91"/>
                    </a:lnTo>
                    <a:lnTo>
                      <a:pt x="11" y="93"/>
                    </a:lnTo>
                    <a:lnTo>
                      <a:pt x="11" y="94"/>
                    </a:lnTo>
                    <a:lnTo>
                      <a:pt x="11" y="95"/>
                    </a:lnTo>
                    <a:lnTo>
                      <a:pt x="12" y="97"/>
                    </a:lnTo>
                    <a:lnTo>
                      <a:pt x="12" y="98"/>
                    </a:lnTo>
                    <a:lnTo>
                      <a:pt x="13" y="98"/>
                    </a:lnTo>
                    <a:lnTo>
                      <a:pt x="13" y="99"/>
                    </a:lnTo>
                    <a:lnTo>
                      <a:pt x="15" y="100"/>
                    </a:lnTo>
                    <a:lnTo>
                      <a:pt x="16" y="101"/>
                    </a:lnTo>
                    <a:lnTo>
                      <a:pt x="18" y="101"/>
                    </a:lnTo>
                  </a:path>
                </a:pathLst>
              </a:custGeom>
              <a:solidFill>
                <a:srgbClr val="FF0000"/>
              </a:solidFill>
              <a:ln w="9525" cap="rnd" cmpd="sng">
                <a:noFill/>
                <a:prstDash val="solid"/>
                <a:round/>
                <a:headEnd/>
                <a:tailEnd/>
              </a:ln>
              <a:effectLst>
                <a:outerShdw blurRad="25400" dist="25400" dir="7800000" algn="ctr" rotWithShape="0">
                  <a:srgbClr val="292929"/>
                </a:outerShdw>
              </a:effec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 31"/>
              <p:cNvSpPr>
                <a:spLocks/>
              </p:cNvSpPr>
              <p:nvPr/>
            </p:nvSpPr>
            <p:spPr bwMode="auto">
              <a:xfrm flipH="1">
                <a:off x="11883735" y="1390427"/>
                <a:ext cx="82657" cy="142341"/>
              </a:xfrm>
              <a:custGeom>
                <a:avLst/>
                <a:gdLst>
                  <a:gd name="T0" fmla="*/ 14 w 85"/>
                  <a:gd name="T1" fmla="*/ 2147483647 h 112"/>
                  <a:gd name="T2" fmla="*/ 14 w 85"/>
                  <a:gd name="T3" fmla="*/ 2147483647 h 112"/>
                  <a:gd name="T4" fmla="*/ 14 w 85"/>
                  <a:gd name="T5" fmla="*/ 2117978454 h 112"/>
                  <a:gd name="T6" fmla="*/ 14 w 85"/>
                  <a:gd name="T7" fmla="*/ 2147483647 h 112"/>
                  <a:gd name="T8" fmla="*/ 14 w 85"/>
                  <a:gd name="T9" fmla="*/ 2147483647 h 112"/>
                  <a:gd name="T10" fmla="*/ 14 w 85"/>
                  <a:gd name="T11" fmla="*/ 1750042837 h 112"/>
                  <a:gd name="T12" fmla="*/ 14 w 85"/>
                  <a:gd name="T13" fmla="*/ 1621731899 h 112"/>
                  <a:gd name="T14" fmla="*/ 14 w 85"/>
                  <a:gd name="T15" fmla="*/ 1317720951 h 112"/>
                  <a:gd name="T16" fmla="*/ 14 w 85"/>
                  <a:gd name="T17" fmla="*/ 1279624115 h 112"/>
                  <a:gd name="T18" fmla="*/ 14 w 85"/>
                  <a:gd name="T19" fmla="*/ 1146226954 h 112"/>
                  <a:gd name="T20" fmla="*/ 14 w 85"/>
                  <a:gd name="T21" fmla="*/ 636233371 h 112"/>
                  <a:gd name="T22" fmla="*/ 14 w 85"/>
                  <a:gd name="T23" fmla="*/ 512016268 h 112"/>
                  <a:gd name="T24" fmla="*/ 15 w 85"/>
                  <a:gd name="T25" fmla="*/ 335355826 h 112"/>
                  <a:gd name="T26" fmla="*/ 20 w 85"/>
                  <a:gd name="T27" fmla="*/ 73036108 h 112"/>
                  <a:gd name="T28" fmla="*/ 18 w 85"/>
                  <a:gd name="T29" fmla="*/ 73036108 h 112"/>
                  <a:gd name="T30" fmla="*/ 15 w 85"/>
                  <a:gd name="T31" fmla="*/ 259939179 h 112"/>
                  <a:gd name="T32" fmla="*/ 14 w 85"/>
                  <a:gd name="T33" fmla="*/ 396871642 h 112"/>
                  <a:gd name="T34" fmla="*/ 14 w 85"/>
                  <a:gd name="T35" fmla="*/ 396871642 h 112"/>
                  <a:gd name="T36" fmla="*/ 14 w 85"/>
                  <a:gd name="T37" fmla="*/ 540509746 h 112"/>
                  <a:gd name="T38" fmla="*/ 14 w 85"/>
                  <a:gd name="T39" fmla="*/ 540509746 h 112"/>
                  <a:gd name="T40" fmla="*/ 14 w 85"/>
                  <a:gd name="T41" fmla="*/ 383880336 h 112"/>
                  <a:gd name="T42" fmla="*/ 14 w 85"/>
                  <a:gd name="T43" fmla="*/ 477302301 h 112"/>
                  <a:gd name="T44" fmla="*/ 14 w 85"/>
                  <a:gd name="T45" fmla="*/ 354018077 h 112"/>
                  <a:gd name="T46" fmla="*/ 14 w 85"/>
                  <a:gd name="T47" fmla="*/ 354018077 h 112"/>
                  <a:gd name="T48" fmla="*/ 14 w 85"/>
                  <a:gd name="T49" fmla="*/ 204756370 h 112"/>
                  <a:gd name="T50" fmla="*/ 14 w 85"/>
                  <a:gd name="T51" fmla="*/ 134109449 h 112"/>
                  <a:gd name="T52" fmla="*/ 14 w 85"/>
                  <a:gd name="T53" fmla="*/ 73036108 h 112"/>
                  <a:gd name="T54" fmla="*/ 14 w 85"/>
                  <a:gd name="T55" fmla="*/ 0 h 112"/>
                  <a:gd name="T56" fmla="*/ 14 w 85"/>
                  <a:gd name="T57" fmla="*/ 0 h 112"/>
                  <a:gd name="T58" fmla="*/ 14 w 85"/>
                  <a:gd name="T59" fmla="*/ 0 h 112"/>
                  <a:gd name="T60" fmla="*/ 14 w 85"/>
                  <a:gd name="T61" fmla="*/ 0 h 112"/>
                  <a:gd name="T62" fmla="*/ 14 w 85"/>
                  <a:gd name="T63" fmla="*/ 73036108 h 112"/>
                  <a:gd name="T64" fmla="*/ 14 w 85"/>
                  <a:gd name="T65" fmla="*/ 134109449 h 112"/>
                  <a:gd name="T66" fmla="*/ 14 w 85"/>
                  <a:gd name="T67" fmla="*/ 204756370 h 112"/>
                  <a:gd name="T68" fmla="*/ 14 w 85"/>
                  <a:gd name="T69" fmla="*/ 335355826 h 112"/>
                  <a:gd name="T70" fmla="*/ 14 w 85"/>
                  <a:gd name="T71" fmla="*/ 354018077 h 112"/>
                  <a:gd name="T72" fmla="*/ 14 w 85"/>
                  <a:gd name="T73" fmla="*/ 335355826 h 112"/>
                  <a:gd name="T74" fmla="*/ 14 w 85"/>
                  <a:gd name="T75" fmla="*/ 354018077 h 112"/>
                  <a:gd name="T76" fmla="*/ 14 w 85"/>
                  <a:gd name="T77" fmla="*/ 500228020 h 112"/>
                  <a:gd name="T78" fmla="*/ 13 w 85"/>
                  <a:gd name="T79" fmla="*/ 695701096 h 112"/>
                  <a:gd name="T80" fmla="*/ 10 w 85"/>
                  <a:gd name="T81" fmla="*/ 729786566 h 112"/>
                  <a:gd name="T82" fmla="*/ 0 w 85"/>
                  <a:gd name="T83" fmla="*/ 1207091993 h 112"/>
                  <a:gd name="T84" fmla="*/ 0 w 85"/>
                  <a:gd name="T85" fmla="*/ 1279624115 h 112"/>
                  <a:gd name="T86" fmla="*/ 3 w 85"/>
                  <a:gd name="T87" fmla="*/ 1350262926 h 112"/>
                  <a:gd name="T88" fmla="*/ 5 w 85"/>
                  <a:gd name="T89" fmla="*/ 1412485803 h 112"/>
                  <a:gd name="T90" fmla="*/ 5 w 85"/>
                  <a:gd name="T91" fmla="*/ 1483106634 h 112"/>
                  <a:gd name="T92" fmla="*/ 13 w 85"/>
                  <a:gd name="T93" fmla="*/ 1499777468 h 112"/>
                  <a:gd name="T94" fmla="*/ 14 w 85"/>
                  <a:gd name="T95" fmla="*/ 1628141172 h 112"/>
                  <a:gd name="T96" fmla="*/ 14 w 85"/>
                  <a:gd name="T97" fmla="*/ 1780338948 h 112"/>
                  <a:gd name="T98" fmla="*/ 14 w 85"/>
                  <a:gd name="T99" fmla="*/ 1923702182 h 112"/>
                  <a:gd name="T100" fmla="*/ 13 w 85"/>
                  <a:gd name="T101" fmla="*/ 1975451654 h 112"/>
                  <a:gd name="T102" fmla="*/ 11 w 85"/>
                  <a:gd name="T103" fmla="*/ 2011876403 h 112"/>
                  <a:gd name="T104" fmla="*/ 11 w 85"/>
                  <a:gd name="T105" fmla="*/ 2085971953 h 112"/>
                  <a:gd name="T106" fmla="*/ 11 w 85"/>
                  <a:gd name="T107" fmla="*/ 2125737748 h 112"/>
                  <a:gd name="T108" fmla="*/ 12 w 85"/>
                  <a:gd name="T109" fmla="*/ 2147483647 h 112"/>
                  <a:gd name="T110" fmla="*/ 13 w 85"/>
                  <a:gd name="T111" fmla="*/ 2147483647 h 112"/>
                  <a:gd name="T112" fmla="*/ 14 w 85"/>
                  <a:gd name="T113" fmla="*/ 2147483647 h 11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5"/>
                  <a:gd name="T172" fmla="*/ 0 h 112"/>
                  <a:gd name="T173" fmla="*/ 85 w 85"/>
                  <a:gd name="T174" fmla="*/ 112 h 11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5" h="112">
                    <a:moveTo>
                      <a:pt x="18" y="101"/>
                    </a:moveTo>
                    <a:lnTo>
                      <a:pt x="20" y="111"/>
                    </a:lnTo>
                    <a:lnTo>
                      <a:pt x="40" y="111"/>
                    </a:lnTo>
                    <a:lnTo>
                      <a:pt x="40" y="110"/>
                    </a:lnTo>
                    <a:lnTo>
                      <a:pt x="37" y="107"/>
                    </a:lnTo>
                    <a:lnTo>
                      <a:pt x="39" y="94"/>
                    </a:lnTo>
                    <a:lnTo>
                      <a:pt x="42" y="96"/>
                    </a:lnTo>
                    <a:lnTo>
                      <a:pt x="40" y="111"/>
                    </a:lnTo>
                    <a:lnTo>
                      <a:pt x="61" y="111"/>
                    </a:lnTo>
                    <a:lnTo>
                      <a:pt x="62" y="107"/>
                    </a:lnTo>
                    <a:lnTo>
                      <a:pt x="60" y="106"/>
                    </a:lnTo>
                    <a:lnTo>
                      <a:pt x="60" y="78"/>
                    </a:lnTo>
                    <a:lnTo>
                      <a:pt x="56" y="72"/>
                    </a:lnTo>
                    <a:lnTo>
                      <a:pt x="60" y="72"/>
                    </a:lnTo>
                    <a:lnTo>
                      <a:pt x="59" y="57"/>
                    </a:lnTo>
                    <a:lnTo>
                      <a:pt x="63" y="59"/>
                    </a:lnTo>
                    <a:lnTo>
                      <a:pt x="66" y="58"/>
                    </a:lnTo>
                    <a:lnTo>
                      <a:pt x="66" y="57"/>
                    </a:lnTo>
                    <a:lnTo>
                      <a:pt x="67" y="53"/>
                    </a:lnTo>
                    <a:lnTo>
                      <a:pt x="67" y="51"/>
                    </a:lnTo>
                    <a:lnTo>
                      <a:pt x="67" y="49"/>
                    </a:lnTo>
                    <a:lnTo>
                      <a:pt x="60" y="28"/>
                    </a:lnTo>
                    <a:lnTo>
                      <a:pt x="62" y="25"/>
                    </a:lnTo>
                    <a:lnTo>
                      <a:pt x="61" y="23"/>
                    </a:lnTo>
                    <a:lnTo>
                      <a:pt x="67" y="18"/>
                    </a:lnTo>
                    <a:lnTo>
                      <a:pt x="69" y="15"/>
                    </a:lnTo>
                    <a:lnTo>
                      <a:pt x="69" y="13"/>
                    </a:lnTo>
                    <a:lnTo>
                      <a:pt x="84" y="3"/>
                    </a:lnTo>
                    <a:lnTo>
                      <a:pt x="81" y="0"/>
                    </a:lnTo>
                    <a:lnTo>
                      <a:pt x="77" y="3"/>
                    </a:lnTo>
                    <a:lnTo>
                      <a:pt x="78" y="4"/>
                    </a:lnTo>
                    <a:lnTo>
                      <a:pt x="68" y="12"/>
                    </a:lnTo>
                    <a:lnTo>
                      <a:pt x="67" y="11"/>
                    </a:lnTo>
                    <a:lnTo>
                      <a:pt x="57" y="18"/>
                    </a:lnTo>
                    <a:lnTo>
                      <a:pt x="55" y="18"/>
                    </a:lnTo>
                    <a:lnTo>
                      <a:pt x="50" y="22"/>
                    </a:lnTo>
                    <a:lnTo>
                      <a:pt x="50" y="24"/>
                    </a:lnTo>
                    <a:lnTo>
                      <a:pt x="46" y="25"/>
                    </a:lnTo>
                    <a:lnTo>
                      <a:pt x="43" y="24"/>
                    </a:lnTo>
                    <a:lnTo>
                      <a:pt x="44" y="23"/>
                    </a:lnTo>
                    <a:lnTo>
                      <a:pt x="48" y="17"/>
                    </a:lnTo>
                    <a:lnTo>
                      <a:pt x="47" y="16"/>
                    </a:lnTo>
                    <a:lnTo>
                      <a:pt x="43" y="21"/>
                    </a:lnTo>
                    <a:lnTo>
                      <a:pt x="43" y="16"/>
                    </a:lnTo>
                    <a:lnTo>
                      <a:pt x="47" y="16"/>
                    </a:lnTo>
                    <a:lnTo>
                      <a:pt x="48" y="17"/>
                    </a:lnTo>
                    <a:lnTo>
                      <a:pt x="50" y="16"/>
                    </a:lnTo>
                    <a:lnTo>
                      <a:pt x="49" y="13"/>
                    </a:lnTo>
                    <a:lnTo>
                      <a:pt x="49" y="9"/>
                    </a:lnTo>
                    <a:lnTo>
                      <a:pt x="48" y="7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6" y="3"/>
                    </a:lnTo>
                    <a:lnTo>
                      <a:pt x="44" y="1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3" y="0"/>
                    </a:lnTo>
                    <a:lnTo>
                      <a:pt x="30" y="1"/>
                    </a:lnTo>
                    <a:lnTo>
                      <a:pt x="30" y="3"/>
                    </a:lnTo>
                    <a:lnTo>
                      <a:pt x="28" y="4"/>
                    </a:lnTo>
                    <a:lnTo>
                      <a:pt x="27" y="6"/>
                    </a:lnTo>
                    <a:lnTo>
                      <a:pt x="26" y="7"/>
                    </a:lnTo>
                    <a:lnTo>
                      <a:pt x="26" y="9"/>
                    </a:lnTo>
                    <a:lnTo>
                      <a:pt x="26" y="11"/>
                    </a:lnTo>
                    <a:lnTo>
                      <a:pt x="23" y="15"/>
                    </a:lnTo>
                    <a:lnTo>
                      <a:pt x="24" y="16"/>
                    </a:lnTo>
                    <a:lnTo>
                      <a:pt x="26" y="16"/>
                    </a:lnTo>
                    <a:lnTo>
                      <a:pt x="29" y="15"/>
                    </a:lnTo>
                    <a:lnTo>
                      <a:pt x="30" y="20"/>
                    </a:lnTo>
                    <a:lnTo>
                      <a:pt x="26" y="16"/>
                    </a:lnTo>
                    <a:lnTo>
                      <a:pt x="24" y="16"/>
                    </a:lnTo>
                    <a:lnTo>
                      <a:pt x="30" y="22"/>
                    </a:lnTo>
                    <a:lnTo>
                      <a:pt x="30" y="23"/>
                    </a:lnTo>
                    <a:lnTo>
                      <a:pt x="13" y="31"/>
                    </a:lnTo>
                    <a:lnTo>
                      <a:pt x="11" y="31"/>
                    </a:lnTo>
                    <a:lnTo>
                      <a:pt x="10" y="33"/>
                    </a:lnTo>
                    <a:lnTo>
                      <a:pt x="7" y="41"/>
                    </a:lnTo>
                    <a:lnTo>
                      <a:pt x="0" y="54"/>
                    </a:lnTo>
                    <a:lnTo>
                      <a:pt x="0" y="56"/>
                    </a:lnTo>
                    <a:lnTo>
                      <a:pt x="0" y="57"/>
                    </a:lnTo>
                    <a:lnTo>
                      <a:pt x="0" y="59"/>
                    </a:lnTo>
                    <a:lnTo>
                      <a:pt x="3" y="60"/>
                    </a:lnTo>
                    <a:lnTo>
                      <a:pt x="10" y="60"/>
                    </a:lnTo>
                    <a:lnTo>
                      <a:pt x="5" y="63"/>
                    </a:lnTo>
                    <a:lnTo>
                      <a:pt x="5" y="65"/>
                    </a:lnTo>
                    <a:lnTo>
                      <a:pt x="5" y="66"/>
                    </a:lnTo>
                    <a:lnTo>
                      <a:pt x="6" y="67"/>
                    </a:lnTo>
                    <a:lnTo>
                      <a:pt x="13" y="67"/>
                    </a:lnTo>
                    <a:lnTo>
                      <a:pt x="18" y="60"/>
                    </a:lnTo>
                    <a:lnTo>
                      <a:pt x="19" y="73"/>
                    </a:lnTo>
                    <a:lnTo>
                      <a:pt x="25" y="74"/>
                    </a:lnTo>
                    <a:lnTo>
                      <a:pt x="20" y="79"/>
                    </a:lnTo>
                    <a:lnTo>
                      <a:pt x="20" y="83"/>
                    </a:lnTo>
                    <a:lnTo>
                      <a:pt x="15" y="86"/>
                    </a:lnTo>
                    <a:lnTo>
                      <a:pt x="13" y="87"/>
                    </a:lnTo>
                    <a:lnTo>
                      <a:pt x="13" y="88"/>
                    </a:lnTo>
                    <a:lnTo>
                      <a:pt x="12" y="88"/>
                    </a:lnTo>
                    <a:lnTo>
                      <a:pt x="11" y="90"/>
                    </a:lnTo>
                    <a:lnTo>
                      <a:pt x="11" y="91"/>
                    </a:lnTo>
                    <a:lnTo>
                      <a:pt x="11" y="93"/>
                    </a:lnTo>
                    <a:lnTo>
                      <a:pt x="11" y="94"/>
                    </a:lnTo>
                    <a:lnTo>
                      <a:pt x="11" y="95"/>
                    </a:lnTo>
                    <a:lnTo>
                      <a:pt x="12" y="97"/>
                    </a:lnTo>
                    <a:lnTo>
                      <a:pt x="12" y="98"/>
                    </a:lnTo>
                    <a:lnTo>
                      <a:pt x="13" y="98"/>
                    </a:lnTo>
                    <a:lnTo>
                      <a:pt x="13" y="99"/>
                    </a:lnTo>
                    <a:lnTo>
                      <a:pt x="15" y="100"/>
                    </a:lnTo>
                    <a:lnTo>
                      <a:pt x="16" y="101"/>
                    </a:lnTo>
                    <a:lnTo>
                      <a:pt x="18" y="101"/>
                    </a:lnTo>
                  </a:path>
                </a:pathLst>
              </a:custGeom>
              <a:solidFill>
                <a:srgbClr val="FF0000"/>
              </a:solidFill>
              <a:ln w="9525" cap="rnd" cmpd="sng">
                <a:noFill/>
                <a:prstDash val="solid"/>
                <a:round/>
                <a:headEnd/>
                <a:tailEnd/>
              </a:ln>
              <a:effectLst>
                <a:outerShdw blurRad="25400" dist="25400" dir="7800000" algn="ctr" rotWithShape="0">
                  <a:srgbClr val="292929"/>
                </a:outerShdw>
              </a:effec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 31"/>
              <p:cNvSpPr>
                <a:spLocks/>
              </p:cNvSpPr>
              <p:nvPr/>
            </p:nvSpPr>
            <p:spPr bwMode="auto">
              <a:xfrm flipH="1">
                <a:off x="11447792" y="1230932"/>
                <a:ext cx="82657" cy="142341"/>
              </a:xfrm>
              <a:custGeom>
                <a:avLst/>
                <a:gdLst>
                  <a:gd name="T0" fmla="*/ 14 w 85"/>
                  <a:gd name="T1" fmla="*/ 2147483647 h 112"/>
                  <a:gd name="T2" fmla="*/ 14 w 85"/>
                  <a:gd name="T3" fmla="*/ 2147483647 h 112"/>
                  <a:gd name="T4" fmla="*/ 14 w 85"/>
                  <a:gd name="T5" fmla="*/ 2117978454 h 112"/>
                  <a:gd name="T6" fmla="*/ 14 w 85"/>
                  <a:gd name="T7" fmla="*/ 2147483647 h 112"/>
                  <a:gd name="T8" fmla="*/ 14 w 85"/>
                  <a:gd name="T9" fmla="*/ 2147483647 h 112"/>
                  <a:gd name="T10" fmla="*/ 14 w 85"/>
                  <a:gd name="T11" fmla="*/ 1750042837 h 112"/>
                  <a:gd name="T12" fmla="*/ 14 w 85"/>
                  <a:gd name="T13" fmla="*/ 1621731899 h 112"/>
                  <a:gd name="T14" fmla="*/ 14 w 85"/>
                  <a:gd name="T15" fmla="*/ 1317720951 h 112"/>
                  <a:gd name="T16" fmla="*/ 14 w 85"/>
                  <a:gd name="T17" fmla="*/ 1279624115 h 112"/>
                  <a:gd name="T18" fmla="*/ 14 w 85"/>
                  <a:gd name="T19" fmla="*/ 1146226954 h 112"/>
                  <a:gd name="T20" fmla="*/ 14 w 85"/>
                  <a:gd name="T21" fmla="*/ 636233371 h 112"/>
                  <a:gd name="T22" fmla="*/ 14 w 85"/>
                  <a:gd name="T23" fmla="*/ 512016268 h 112"/>
                  <a:gd name="T24" fmla="*/ 15 w 85"/>
                  <a:gd name="T25" fmla="*/ 335355826 h 112"/>
                  <a:gd name="T26" fmla="*/ 20 w 85"/>
                  <a:gd name="T27" fmla="*/ 73036108 h 112"/>
                  <a:gd name="T28" fmla="*/ 18 w 85"/>
                  <a:gd name="T29" fmla="*/ 73036108 h 112"/>
                  <a:gd name="T30" fmla="*/ 15 w 85"/>
                  <a:gd name="T31" fmla="*/ 259939179 h 112"/>
                  <a:gd name="T32" fmla="*/ 14 w 85"/>
                  <a:gd name="T33" fmla="*/ 396871642 h 112"/>
                  <a:gd name="T34" fmla="*/ 14 w 85"/>
                  <a:gd name="T35" fmla="*/ 396871642 h 112"/>
                  <a:gd name="T36" fmla="*/ 14 w 85"/>
                  <a:gd name="T37" fmla="*/ 540509746 h 112"/>
                  <a:gd name="T38" fmla="*/ 14 w 85"/>
                  <a:gd name="T39" fmla="*/ 540509746 h 112"/>
                  <a:gd name="T40" fmla="*/ 14 w 85"/>
                  <a:gd name="T41" fmla="*/ 383880336 h 112"/>
                  <a:gd name="T42" fmla="*/ 14 w 85"/>
                  <a:gd name="T43" fmla="*/ 477302301 h 112"/>
                  <a:gd name="T44" fmla="*/ 14 w 85"/>
                  <a:gd name="T45" fmla="*/ 354018077 h 112"/>
                  <a:gd name="T46" fmla="*/ 14 w 85"/>
                  <a:gd name="T47" fmla="*/ 354018077 h 112"/>
                  <a:gd name="T48" fmla="*/ 14 w 85"/>
                  <a:gd name="T49" fmla="*/ 204756370 h 112"/>
                  <a:gd name="T50" fmla="*/ 14 w 85"/>
                  <a:gd name="T51" fmla="*/ 134109449 h 112"/>
                  <a:gd name="T52" fmla="*/ 14 w 85"/>
                  <a:gd name="T53" fmla="*/ 73036108 h 112"/>
                  <a:gd name="T54" fmla="*/ 14 w 85"/>
                  <a:gd name="T55" fmla="*/ 0 h 112"/>
                  <a:gd name="T56" fmla="*/ 14 w 85"/>
                  <a:gd name="T57" fmla="*/ 0 h 112"/>
                  <a:gd name="T58" fmla="*/ 14 w 85"/>
                  <a:gd name="T59" fmla="*/ 0 h 112"/>
                  <a:gd name="T60" fmla="*/ 14 w 85"/>
                  <a:gd name="T61" fmla="*/ 0 h 112"/>
                  <a:gd name="T62" fmla="*/ 14 w 85"/>
                  <a:gd name="T63" fmla="*/ 73036108 h 112"/>
                  <a:gd name="T64" fmla="*/ 14 w 85"/>
                  <a:gd name="T65" fmla="*/ 134109449 h 112"/>
                  <a:gd name="T66" fmla="*/ 14 w 85"/>
                  <a:gd name="T67" fmla="*/ 204756370 h 112"/>
                  <a:gd name="T68" fmla="*/ 14 w 85"/>
                  <a:gd name="T69" fmla="*/ 335355826 h 112"/>
                  <a:gd name="T70" fmla="*/ 14 w 85"/>
                  <a:gd name="T71" fmla="*/ 354018077 h 112"/>
                  <a:gd name="T72" fmla="*/ 14 w 85"/>
                  <a:gd name="T73" fmla="*/ 335355826 h 112"/>
                  <a:gd name="T74" fmla="*/ 14 w 85"/>
                  <a:gd name="T75" fmla="*/ 354018077 h 112"/>
                  <a:gd name="T76" fmla="*/ 14 w 85"/>
                  <a:gd name="T77" fmla="*/ 500228020 h 112"/>
                  <a:gd name="T78" fmla="*/ 13 w 85"/>
                  <a:gd name="T79" fmla="*/ 695701096 h 112"/>
                  <a:gd name="T80" fmla="*/ 10 w 85"/>
                  <a:gd name="T81" fmla="*/ 729786566 h 112"/>
                  <a:gd name="T82" fmla="*/ 0 w 85"/>
                  <a:gd name="T83" fmla="*/ 1207091993 h 112"/>
                  <a:gd name="T84" fmla="*/ 0 w 85"/>
                  <a:gd name="T85" fmla="*/ 1279624115 h 112"/>
                  <a:gd name="T86" fmla="*/ 3 w 85"/>
                  <a:gd name="T87" fmla="*/ 1350262926 h 112"/>
                  <a:gd name="T88" fmla="*/ 5 w 85"/>
                  <a:gd name="T89" fmla="*/ 1412485803 h 112"/>
                  <a:gd name="T90" fmla="*/ 5 w 85"/>
                  <a:gd name="T91" fmla="*/ 1483106634 h 112"/>
                  <a:gd name="T92" fmla="*/ 13 w 85"/>
                  <a:gd name="T93" fmla="*/ 1499777468 h 112"/>
                  <a:gd name="T94" fmla="*/ 14 w 85"/>
                  <a:gd name="T95" fmla="*/ 1628141172 h 112"/>
                  <a:gd name="T96" fmla="*/ 14 w 85"/>
                  <a:gd name="T97" fmla="*/ 1780338948 h 112"/>
                  <a:gd name="T98" fmla="*/ 14 w 85"/>
                  <a:gd name="T99" fmla="*/ 1923702182 h 112"/>
                  <a:gd name="T100" fmla="*/ 13 w 85"/>
                  <a:gd name="T101" fmla="*/ 1975451654 h 112"/>
                  <a:gd name="T102" fmla="*/ 11 w 85"/>
                  <a:gd name="T103" fmla="*/ 2011876403 h 112"/>
                  <a:gd name="T104" fmla="*/ 11 w 85"/>
                  <a:gd name="T105" fmla="*/ 2085971953 h 112"/>
                  <a:gd name="T106" fmla="*/ 11 w 85"/>
                  <a:gd name="T107" fmla="*/ 2125737748 h 112"/>
                  <a:gd name="T108" fmla="*/ 12 w 85"/>
                  <a:gd name="T109" fmla="*/ 2147483647 h 112"/>
                  <a:gd name="T110" fmla="*/ 13 w 85"/>
                  <a:gd name="T111" fmla="*/ 2147483647 h 112"/>
                  <a:gd name="T112" fmla="*/ 14 w 85"/>
                  <a:gd name="T113" fmla="*/ 2147483647 h 11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5"/>
                  <a:gd name="T172" fmla="*/ 0 h 112"/>
                  <a:gd name="T173" fmla="*/ 85 w 85"/>
                  <a:gd name="T174" fmla="*/ 112 h 11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5" h="112">
                    <a:moveTo>
                      <a:pt x="18" y="101"/>
                    </a:moveTo>
                    <a:lnTo>
                      <a:pt x="20" y="111"/>
                    </a:lnTo>
                    <a:lnTo>
                      <a:pt x="40" y="111"/>
                    </a:lnTo>
                    <a:lnTo>
                      <a:pt x="40" y="110"/>
                    </a:lnTo>
                    <a:lnTo>
                      <a:pt x="37" y="107"/>
                    </a:lnTo>
                    <a:lnTo>
                      <a:pt x="39" y="94"/>
                    </a:lnTo>
                    <a:lnTo>
                      <a:pt x="42" y="96"/>
                    </a:lnTo>
                    <a:lnTo>
                      <a:pt x="40" y="111"/>
                    </a:lnTo>
                    <a:lnTo>
                      <a:pt x="61" y="111"/>
                    </a:lnTo>
                    <a:lnTo>
                      <a:pt x="62" y="107"/>
                    </a:lnTo>
                    <a:lnTo>
                      <a:pt x="60" y="106"/>
                    </a:lnTo>
                    <a:lnTo>
                      <a:pt x="60" y="78"/>
                    </a:lnTo>
                    <a:lnTo>
                      <a:pt x="56" y="72"/>
                    </a:lnTo>
                    <a:lnTo>
                      <a:pt x="60" y="72"/>
                    </a:lnTo>
                    <a:lnTo>
                      <a:pt x="59" y="57"/>
                    </a:lnTo>
                    <a:lnTo>
                      <a:pt x="63" y="59"/>
                    </a:lnTo>
                    <a:lnTo>
                      <a:pt x="66" y="58"/>
                    </a:lnTo>
                    <a:lnTo>
                      <a:pt x="66" y="57"/>
                    </a:lnTo>
                    <a:lnTo>
                      <a:pt x="67" y="53"/>
                    </a:lnTo>
                    <a:lnTo>
                      <a:pt x="67" y="51"/>
                    </a:lnTo>
                    <a:lnTo>
                      <a:pt x="67" y="49"/>
                    </a:lnTo>
                    <a:lnTo>
                      <a:pt x="60" y="28"/>
                    </a:lnTo>
                    <a:lnTo>
                      <a:pt x="62" y="25"/>
                    </a:lnTo>
                    <a:lnTo>
                      <a:pt x="61" y="23"/>
                    </a:lnTo>
                    <a:lnTo>
                      <a:pt x="67" y="18"/>
                    </a:lnTo>
                    <a:lnTo>
                      <a:pt x="69" y="15"/>
                    </a:lnTo>
                    <a:lnTo>
                      <a:pt x="69" y="13"/>
                    </a:lnTo>
                    <a:lnTo>
                      <a:pt x="84" y="3"/>
                    </a:lnTo>
                    <a:lnTo>
                      <a:pt x="81" y="0"/>
                    </a:lnTo>
                    <a:lnTo>
                      <a:pt x="77" y="3"/>
                    </a:lnTo>
                    <a:lnTo>
                      <a:pt x="78" y="4"/>
                    </a:lnTo>
                    <a:lnTo>
                      <a:pt x="68" y="12"/>
                    </a:lnTo>
                    <a:lnTo>
                      <a:pt x="67" y="11"/>
                    </a:lnTo>
                    <a:lnTo>
                      <a:pt x="57" y="18"/>
                    </a:lnTo>
                    <a:lnTo>
                      <a:pt x="55" y="18"/>
                    </a:lnTo>
                    <a:lnTo>
                      <a:pt x="50" y="22"/>
                    </a:lnTo>
                    <a:lnTo>
                      <a:pt x="50" y="24"/>
                    </a:lnTo>
                    <a:lnTo>
                      <a:pt x="46" y="25"/>
                    </a:lnTo>
                    <a:lnTo>
                      <a:pt x="43" y="24"/>
                    </a:lnTo>
                    <a:lnTo>
                      <a:pt x="44" y="23"/>
                    </a:lnTo>
                    <a:lnTo>
                      <a:pt x="48" y="17"/>
                    </a:lnTo>
                    <a:lnTo>
                      <a:pt x="47" y="16"/>
                    </a:lnTo>
                    <a:lnTo>
                      <a:pt x="43" y="21"/>
                    </a:lnTo>
                    <a:lnTo>
                      <a:pt x="43" y="16"/>
                    </a:lnTo>
                    <a:lnTo>
                      <a:pt x="47" y="16"/>
                    </a:lnTo>
                    <a:lnTo>
                      <a:pt x="48" y="17"/>
                    </a:lnTo>
                    <a:lnTo>
                      <a:pt x="50" y="16"/>
                    </a:lnTo>
                    <a:lnTo>
                      <a:pt x="49" y="13"/>
                    </a:lnTo>
                    <a:lnTo>
                      <a:pt x="49" y="9"/>
                    </a:lnTo>
                    <a:lnTo>
                      <a:pt x="48" y="7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6" y="3"/>
                    </a:lnTo>
                    <a:lnTo>
                      <a:pt x="44" y="1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3" y="0"/>
                    </a:lnTo>
                    <a:lnTo>
                      <a:pt x="30" y="1"/>
                    </a:lnTo>
                    <a:lnTo>
                      <a:pt x="30" y="3"/>
                    </a:lnTo>
                    <a:lnTo>
                      <a:pt x="28" y="4"/>
                    </a:lnTo>
                    <a:lnTo>
                      <a:pt x="27" y="6"/>
                    </a:lnTo>
                    <a:lnTo>
                      <a:pt x="26" y="7"/>
                    </a:lnTo>
                    <a:lnTo>
                      <a:pt x="26" y="9"/>
                    </a:lnTo>
                    <a:lnTo>
                      <a:pt x="26" y="11"/>
                    </a:lnTo>
                    <a:lnTo>
                      <a:pt x="23" y="15"/>
                    </a:lnTo>
                    <a:lnTo>
                      <a:pt x="24" y="16"/>
                    </a:lnTo>
                    <a:lnTo>
                      <a:pt x="26" y="16"/>
                    </a:lnTo>
                    <a:lnTo>
                      <a:pt x="29" y="15"/>
                    </a:lnTo>
                    <a:lnTo>
                      <a:pt x="30" y="20"/>
                    </a:lnTo>
                    <a:lnTo>
                      <a:pt x="26" y="16"/>
                    </a:lnTo>
                    <a:lnTo>
                      <a:pt x="24" y="16"/>
                    </a:lnTo>
                    <a:lnTo>
                      <a:pt x="30" y="22"/>
                    </a:lnTo>
                    <a:lnTo>
                      <a:pt x="30" y="23"/>
                    </a:lnTo>
                    <a:lnTo>
                      <a:pt x="13" y="31"/>
                    </a:lnTo>
                    <a:lnTo>
                      <a:pt x="11" y="31"/>
                    </a:lnTo>
                    <a:lnTo>
                      <a:pt x="10" y="33"/>
                    </a:lnTo>
                    <a:lnTo>
                      <a:pt x="7" y="41"/>
                    </a:lnTo>
                    <a:lnTo>
                      <a:pt x="0" y="54"/>
                    </a:lnTo>
                    <a:lnTo>
                      <a:pt x="0" y="56"/>
                    </a:lnTo>
                    <a:lnTo>
                      <a:pt x="0" y="57"/>
                    </a:lnTo>
                    <a:lnTo>
                      <a:pt x="0" y="59"/>
                    </a:lnTo>
                    <a:lnTo>
                      <a:pt x="3" y="60"/>
                    </a:lnTo>
                    <a:lnTo>
                      <a:pt x="10" y="60"/>
                    </a:lnTo>
                    <a:lnTo>
                      <a:pt x="5" y="63"/>
                    </a:lnTo>
                    <a:lnTo>
                      <a:pt x="5" y="65"/>
                    </a:lnTo>
                    <a:lnTo>
                      <a:pt x="5" y="66"/>
                    </a:lnTo>
                    <a:lnTo>
                      <a:pt x="6" y="67"/>
                    </a:lnTo>
                    <a:lnTo>
                      <a:pt x="13" y="67"/>
                    </a:lnTo>
                    <a:lnTo>
                      <a:pt x="18" y="60"/>
                    </a:lnTo>
                    <a:lnTo>
                      <a:pt x="19" y="73"/>
                    </a:lnTo>
                    <a:lnTo>
                      <a:pt x="25" y="74"/>
                    </a:lnTo>
                    <a:lnTo>
                      <a:pt x="20" y="79"/>
                    </a:lnTo>
                    <a:lnTo>
                      <a:pt x="20" y="83"/>
                    </a:lnTo>
                    <a:lnTo>
                      <a:pt x="15" y="86"/>
                    </a:lnTo>
                    <a:lnTo>
                      <a:pt x="13" y="87"/>
                    </a:lnTo>
                    <a:lnTo>
                      <a:pt x="13" y="88"/>
                    </a:lnTo>
                    <a:lnTo>
                      <a:pt x="12" y="88"/>
                    </a:lnTo>
                    <a:lnTo>
                      <a:pt x="11" y="90"/>
                    </a:lnTo>
                    <a:lnTo>
                      <a:pt x="11" y="91"/>
                    </a:lnTo>
                    <a:lnTo>
                      <a:pt x="11" y="93"/>
                    </a:lnTo>
                    <a:lnTo>
                      <a:pt x="11" y="94"/>
                    </a:lnTo>
                    <a:lnTo>
                      <a:pt x="11" y="95"/>
                    </a:lnTo>
                    <a:lnTo>
                      <a:pt x="12" y="97"/>
                    </a:lnTo>
                    <a:lnTo>
                      <a:pt x="12" y="98"/>
                    </a:lnTo>
                    <a:lnTo>
                      <a:pt x="13" y="98"/>
                    </a:lnTo>
                    <a:lnTo>
                      <a:pt x="13" y="99"/>
                    </a:lnTo>
                    <a:lnTo>
                      <a:pt x="15" y="100"/>
                    </a:lnTo>
                    <a:lnTo>
                      <a:pt x="16" y="101"/>
                    </a:lnTo>
                    <a:lnTo>
                      <a:pt x="18" y="101"/>
                    </a:lnTo>
                  </a:path>
                </a:pathLst>
              </a:custGeom>
              <a:solidFill>
                <a:srgbClr val="FF0000"/>
              </a:solidFill>
              <a:ln w="9525" cap="rnd" cmpd="sng">
                <a:noFill/>
                <a:prstDash val="solid"/>
                <a:round/>
                <a:headEnd/>
                <a:tailEnd/>
              </a:ln>
              <a:effectLst>
                <a:outerShdw blurRad="25400" dist="25400" dir="7800000" algn="ctr" rotWithShape="0">
                  <a:srgbClr val="292929"/>
                </a:outerShdw>
              </a:effec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object 21"/>
              <p:cNvSpPr/>
              <p:nvPr/>
            </p:nvSpPr>
            <p:spPr>
              <a:xfrm flipH="1">
                <a:off x="11270764" y="1694058"/>
                <a:ext cx="373269" cy="232574"/>
              </a:xfrm>
              <a:prstGeom prst="rect">
                <a:avLst/>
              </a:prstGeom>
              <a:blipFill>
                <a:blip r:embed="rId30" cstate="email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effectLst>
                <a:glow rad="50800">
                  <a:srgbClr val="FF0000">
                    <a:alpha val="65000"/>
                  </a:srgbClr>
                </a:glow>
              </a:effectLst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object 21"/>
              <p:cNvSpPr/>
              <p:nvPr/>
            </p:nvSpPr>
            <p:spPr>
              <a:xfrm flipH="1">
                <a:off x="11100072" y="1449990"/>
                <a:ext cx="373269" cy="232574"/>
              </a:xfrm>
              <a:prstGeom prst="rect">
                <a:avLst/>
              </a:prstGeom>
              <a:blipFill>
                <a:blip r:embed="rId30" cstate="email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effectLst>
                <a:glow rad="50800">
                  <a:srgbClr val="FF0000">
                    <a:alpha val="65000"/>
                  </a:srgbClr>
                </a:glow>
              </a:effectLst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33" name="Group 332"/>
          <p:cNvGrpSpPr/>
          <p:nvPr/>
        </p:nvGrpSpPr>
        <p:grpSpPr>
          <a:xfrm>
            <a:off x="7844484" y="3631589"/>
            <a:ext cx="961407" cy="864374"/>
            <a:chOff x="8065702" y="2968703"/>
            <a:chExt cx="1746240" cy="1539051"/>
          </a:xfrm>
        </p:grpSpPr>
        <p:sp>
          <p:nvSpPr>
            <p:cNvPr id="68" name="object 30"/>
            <p:cNvSpPr/>
            <p:nvPr/>
          </p:nvSpPr>
          <p:spPr>
            <a:xfrm>
              <a:off x="8065702" y="3442630"/>
              <a:ext cx="1521860" cy="740537"/>
            </a:xfrm>
            <a:prstGeom prst="rect">
              <a:avLst/>
            </a:prstGeom>
            <a:blipFill>
              <a:blip r:embed="rId3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bject 31"/>
            <p:cNvSpPr/>
            <p:nvPr/>
          </p:nvSpPr>
          <p:spPr>
            <a:xfrm>
              <a:off x="8075853" y="3450415"/>
              <a:ext cx="1309370" cy="741045"/>
            </a:xfrm>
            <a:custGeom>
              <a:avLst/>
              <a:gdLst/>
              <a:ahLst/>
              <a:cxnLst/>
              <a:rect l="l" t="t" r="r" b="b"/>
              <a:pathLst>
                <a:path w="1309370" h="741045">
                  <a:moveTo>
                    <a:pt x="0" y="723646"/>
                  </a:moveTo>
                  <a:lnTo>
                    <a:pt x="6922" y="665436"/>
                  </a:lnTo>
                  <a:lnTo>
                    <a:pt x="20583" y="597141"/>
                  </a:lnTo>
                  <a:lnTo>
                    <a:pt x="30121" y="560121"/>
                  </a:lnTo>
                  <a:lnTo>
                    <a:pt x="41560" y="521672"/>
                  </a:lnTo>
                  <a:lnTo>
                    <a:pt x="54973" y="482157"/>
                  </a:lnTo>
                  <a:lnTo>
                    <a:pt x="70433" y="441941"/>
                  </a:lnTo>
                  <a:lnTo>
                    <a:pt x="88011" y="401386"/>
                  </a:lnTo>
                  <a:lnTo>
                    <a:pt x="107779" y="360858"/>
                  </a:lnTo>
                  <a:lnTo>
                    <a:pt x="129811" y="320720"/>
                  </a:lnTo>
                  <a:lnTo>
                    <a:pt x="154178" y="281336"/>
                  </a:lnTo>
                  <a:lnTo>
                    <a:pt x="180952" y="243070"/>
                  </a:lnTo>
                  <a:lnTo>
                    <a:pt x="210207" y="206286"/>
                  </a:lnTo>
                  <a:lnTo>
                    <a:pt x="242014" y="171347"/>
                  </a:lnTo>
                  <a:lnTo>
                    <a:pt x="276446" y="138618"/>
                  </a:lnTo>
                  <a:lnTo>
                    <a:pt x="313574" y="108462"/>
                  </a:lnTo>
                  <a:lnTo>
                    <a:pt x="353472" y="81244"/>
                  </a:lnTo>
                  <a:lnTo>
                    <a:pt x="396212" y="57327"/>
                  </a:lnTo>
                  <a:lnTo>
                    <a:pt x="441865" y="37075"/>
                  </a:lnTo>
                  <a:lnTo>
                    <a:pt x="490505" y="20853"/>
                  </a:lnTo>
                  <a:lnTo>
                    <a:pt x="542204" y="9023"/>
                  </a:lnTo>
                  <a:lnTo>
                    <a:pt x="597033" y="1951"/>
                  </a:lnTo>
                  <a:lnTo>
                    <a:pt x="655066" y="0"/>
                  </a:lnTo>
                  <a:lnTo>
                    <a:pt x="710862" y="1784"/>
                  </a:lnTo>
                  <a:lnTo>
                    <a:pt x="763852" y="8737"/>
                  </a:lnTo>
                  <a:lnTo>
                    <a:pt x="814081" y="20500"/>
                  </a:lnTo>
                  <a:lnTo>
                    <a:pt x="861593" y="36712"/>
                  </a:lnTo>
                  <a:lnTo>
                    <a:pt x="906432" y="57014"/>
                  </a:lnTo>
                  <a:lnTo>
                    <a:pt x="948642" y="81043"/>
                  </a:lnTo>
                  <a:lnTo>
                    <a:pt x="988267" y="108442"/>
                  </a:lnTo>
                  <a:lnTo>
                    <a:pt x="1025350" y="138848"/>
                  </a:lnTo>
                  <a:lnTo>
                    <a:pt x="1059938" y="171903"/>
                  </a:lnTo>
                  <a:lnTo>
                    <a:pt x="1092072" y="207245"/>
                  </a:lnTo>
                  <a:lnTo>
                    <a:pt x="1121798" y="244515"/>
                  </a:lnTo>
                  <a:lnTo>
                    <a:pt x="1149159" y="283352"/>
                  </a:lnTo>
                  <a:lnTo>
                    <a:pt x="1174200" y="323397"/>
                  </a:lnTo>
                  <a:lnTo>
                    <a:pt x="1196965" y="364288"/>
                  </a:lnTo>
                  <a:lnTo>
                    <a:pt x="1217497" y="405667"/>
                  </a:lnTo>
                  <a:lnTo>
                    <a:pt x="1235841" y="447171"/>
                  </a:lnTo>
                  <a:lnTo>
                    <a:pt x="1252041" y="488442"/>
                  </a:lnTo>
                  <a:lnTo>
                    <a:pt x="1266142" y="529119"/>
                  </a:lnTo>
                  <a:lnTo>
                    <a:pt x="1278186" y="568842"/>
                  </a:lnTo>
                  <a:lnTo>
                    <a:pt x="1288219" y="607251"/>
                  </a:lnTo>
                  <a:lnTo>
                    <a:pt x="1302426" y="678684"/>
                  </a:lnTo>
                  <a:lnTo>
                    <a:pt x="1306689" y="710988"/>
                  </a:lnTo>
                  <a:lnTo>
                    <a:pt x="1309116" y="740537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object 32"/>
            <p:cNvSpPr/>
            <p:nvPr/>
          </p:nvSpPr>
          <p:spPr>
            <a:xfrm>
              <a:off x="8071281" y="4081224"/>
              <a:ext cx="1313688" cy="301751"/>
            </a:xfrm>
            <a:prstGeom prst="rect">
              <a:avLst/>
            </a:prstGeom>
            <a:blipFill>
              <a:blip r:embed="rId3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object 33"/>
            <p:cNvSpPr/>
            <p:nvPr/>
          </p:nvSpPr>
          <p:spPr>
            <a:xfrm>
              <a:off x="8071281" y="4081224"/>
              <a:ext cx="1313815" cy="302260"/>
            </a:xfrm>
            <a:custGeom>
              <a:avLst/>
              <a:gdLst/>
              <a:ahLst/>
              <a:cxnLst/>
              <a:rect l="l" t="t" r="r" b="b"/>
              <a:pathLst>
                <a:path w="1313815" h="302260">
                  <a:moveTo>
                    <a:pt x="0" y="150876"/>
                  </a:moveTo>
                  <a:lnTo>
                    <a:pt x="33491" y="103193"/>
                  </a:lnTo>
                  <a:lnTo>
                    <a:pt x="89690" y="74732"/>
                  </a:lnTo>
                  <a:lnTo>
                    <a:pt x="126748" y="61776"/>
                  </a:lnTo>
                  <a:lnTo>
                    <a:pt x="169243" y="49793"/>
                  </a:lnTo>
                  <a:lnTo>
                    <a:pt x="216775" y="38875"/>
                  </a:lnTo>
                  <a:lnTo>
                    <a:pt x="268943" y="29114"/>
                  </a:lnTo>
                  <a:lnTo>
                    <a:pt x="325345" y="20602"/>
                  </a:lnTo>
                  <a:lnTo>
                    <a:pt x="385581" y="13431"/>
                  </a:lnTo>
                  <a:lnTo>
                    <a:pt x="449250" y="7693"/>
                  </a:lnTo>
                  <a:lnTo>
                    <a:pt x="515951" y="3480"/>
                  </a:lnTo>
                  <a:lnTo>
                    <a:pt x="585282" y="885"/>
                  </a:lnTo>
                  <a:lnTo>
                    <a:pt x="656844" y="0"/>
                  </a:lnTo>
                  <a:lnTo>
                    <a:pt x="728405" y="885"/>
                  </a:lnTo>
                  <a:lnTo>
                    <a:pt x="797736" y="3480"/>
                  </a:lnTo>
                  <a:lnTo>
                    <a:pt x="864437" y="7693"/>
                  </a:lnTo>
                  <a:lnTo>
                    <a:pt x="928106" y="13431"/>
                  </a:lnTo>
                  <a:lnTo>
                    <a:pt x="988342" y="20602"/>
                  </a:lnTo>
                  <a:lnTo>
                    <a:pt x="1044744" y="29114"/>
                  </a:lnTo>
                  <a:lnTo>
                    <a:pt x="1096912" y="38875"/>
                  </a:lnTo>
                  <a:lnTo>
                    <a:pt x="1144444" y="49793"/>
                  </a:lnTo>
                  <a:lnTo>
                    <a:pt x="1186939" y="61776"/>
                  </a:lnTo>
                  <a:lnTo>
                    <a:pt x="1223997" y="74732"/>
                  </a:lnTo>
                  <a:lnTo>
                    <a:pt x="1280196" y="103193"/>
                  </a:lnTo>
                  <a:lnTo>
                    <a:pt x="1309833" y="134438"/>
                  </a:lnTo>
                  <a:lnTo>
                    <a:pt x="1313688" y="150876"/>
                  </a:lnTo>
                  <a:lnTo>
                    <a:pt x="1309833" y="167313"/>
                  </a:lnTo>
                  <a:lnTo>
                    <a:pt x="1280196" y="198558"/>
                  </a:lnTo>
                  <a:lnTo>
                    <a:pt x="1223997" y="227019"/>
                  </a:lnTo>
                  <a:lnTo>
                    <a:pt x="1186939" y="239975"/>
                  </a:lnTo>
                  <a:lnTo>
                    <a:pt x="1144444" y="251958"/>
                  </a:lnTo>
                  <a:lnTo>
                    <a:pt x="1096912" y="262876"/>
                  </a:lnTo>
                  <a:lnTo>
                    <a:pt x="1044744" y="272637"/>
                  </a:lnTo>
                  <a:lnTo>
                    <a:pt x="988342" y="281149"/>
                  </a:lnTo>
                  <a:lnTo>
                    <a:pt x="928106" y="288320"/>
                  </a:lnTo>
                  <a:lnTo>
                    <a:pt x="864437" y="294058"/>
                  </a:lnTo>
                  <a:lnTo>
                    <a:pt x="797736" y="298271"/>
                  </a:lnTo>
                  <a:lnTo>
                    <a:pt x="728405" y="300866"/>
                  </a:lnTo>
                  <a:lnTo>
                    <a:pt x="656844" y="301752"/>
                  </a:lnTo>
                  <a:lnTo>
                    <a:pt x="585282" y="300866"/>
                  </a:lnTo>
                  <a:lnTo>
                    <a:pt x="515951" y="298271"/>
                  </a:lnTo>
                  <a:lnTo>
                    <a:pt x="449250" y="294058"/>
                  </a:lnTo>
                  <a:lnTo>
                    <a:pt x="385581" y="288320"/>
                  </a:lnTo>
                  <a:lnTo>
                    <a:pt x="325345" y="281149"/>
                  </a:lnTo>
                  <a:lnTo>
                    <a:pt x="268943" y="272637"/>
                  </a:lnTo>
                  <a:lnTo>
                    <a:pt x="216775" y="262876"/>
                  </a:lnTo>
                  <a:lnTo>
                    <a:pt x="169243" y="251958"/>
                  </a:lnTo>
                  <a:lnTo>
                    <a:pt x="126748" y="239975"/>
                  </a:lnTo>
                  <a:lnTo>
                    <a:pt x="89690" y="227019"/>
                  </a:lnTo>
                  <a:lnTo>
                    <a:pt x="33491" y="198558"/>
                  </a:lnTo>
                  <a:lnTo>
                    <a:pt x="3854" y="167313"/>
                  </a:lnTo>
                  <a:lnTo>
                    <a:pt x="0" y="150876"/>
                  </a:lnTo>
                  <a:close/>
                </a:path>
              </a:pathLst>
            </a:custGeom>
            <a:ln w="609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object 51"/>
            <p:cNvSpPr/>
            <p:nvPr/>
          </p:nvSpPr>
          <p:spPr>
            <a:xfrm>
              <a:off x="8892717" y="4021787"/>
              <a:ext cx="391668" cy="327660"/>
            </a:xfrm>
            <a:prstGeom prst="rect">
              <a:avLst/>
            </a:prstGeom>
            <a:blipFill>
              <a:blip r:embed="rId3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object 52"/>
            <p:cNvSpPr/>
            <p:nvPr/>
          </p:nvSpPr>
          <p:spPr>
            <a:xfrm>
              <a:off x="8985681" y="4114751"/>
              <a:ext cx="205740" cy="141731"/>
            </a:xfrm>
            <a:prstGeom prst="rect">
              <a:avLst/>
            </a:prstGeom>
            <a:blipFill>
              <a:blip r:embed="rId3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object 54"/>
            <p:cNvSpPr/>
            <p:nvPr/>
          </p:nvSpPr>
          <p:spPr>
            <a:xfrm>
              <a:off x="8414181" y="4047696"/>
              <a:ext cx="391668" cy="327660"/>
            </a:xfrm>
            <a:prstGeom prst="rect">
              <a:avLst/>
            </a:prstGeom>
            <a:blipFill>
              <a:blip r:embed="rId3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object 55"/>
            <p:cNvSpPr/>
            <p:nvPr/>
          </p:nvSpPr>
          <p:spPr>
            <a:xfrm>
              <a:off x="8507144" y="4140660"/>
              <a:ext cx="205740" cy="141731"/>
            </a:xfrm>
            <a:prstGeom prst="rect">
              <a:avLst/>
            </a:prstGeom>
            <a:blipFill>
              <a:blip r:embed="rId3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object 59"/>
            <p:cNvSpPr txBox="1"/>
            <p:nvPr/>
          </p:nvSpPr>
          <p:spPr>
            <a:xfrm>
              <a:off x="8524670" y="4103322"/>
              <a:ext cx="119380" cy="19367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X</a:t>
              </a: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6" name="object 60"/>
            <p:cNvSpPr txBox="1"/>
            <p:nvPr/>
          </p:nvSpPr>
          <p:spPr>
            <a:xfrm>
              <a:off x="9027591" y="4075509"/>
              <a:ext cx="119380" cy="19367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X</a:t>
              </a: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99" name="object 78"/>
            <p:cNvSpPr/>
            <p:nvPr/>
          </p:nvSpPr>
          <p:spPr>
            <a:xfrm>
              <a:off x="8101760" y="4015692"/>
              <a:ext cx="390144" cy="327660"/>
            </a:xfrm>
            <a:prstGeom prst="rect">
              <a:avLst/>
            </a:prstGeom>
            <a:blipFill>
              <a:blip r:embed="rId3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object 79"/>
            <p:cNvSpPr/>
            <p:nvPr/>
          </p:nvSpPr>
          <p:spPr>
            <a:xfrm>
              <a:off x="8194725" y="4108655"/>
              <a:ext cx="204216" cy="141731"/>
            </a:xfrm>
            <a:prstGeom prst="rect">
              <a:avLst/>
            </a:prstGeom>
            <a:blipFill>
              <a:blip r:embed="rId3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object 80"/>
            <p:cNvSpPr txBox="1"/>
            <p:nvPr/>
          </p:nvSpPr>
          <p:spPr>
            <a:xfrm>
              <a:off x="8211616" y="4070682"/>
              <a:ext cx="119380" cy="19367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X</a:t>
              </a: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2" name="object 81"/>
            <p:cNvSpPr/>
            <p:nvPr/>
          </p:nvSpPr>
          <p:spPr>
            <a:xfrm>
              <a:off x="8671736" y="3898343"/>
              <a:ext cx="391668" cy="327660"/>
            </a:xfrm>
            <a:prstGeom prst="rect">
              <a:avLst/>
            </a:prstGeom>
            <a:blipFill>
              <a:blip r:embed="rId3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object 82"/>
            <p:cNvSpPr/>
            <p:nvPr/>
          </p:nvSpPr>
          <p:spPr>
            <a:xfrm>
              <a:off x="8764701" y="3991307"/>
              <a:ext cx="205740" cy="141731"/>
            </a:xfrm>
            <a:prstGeom prst="rect">
              <a:avLst/>
            </a:prstGeom>
            <a:blipFill>
              <a:blip r:embed="rId3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object 83"/>
            <p:cNvSpPr txBox="1"/>
            <p:nvPr/>
          </p:nvSpPr>
          <p:spPr>
            <a:xfrm>
              <a:off x="8782481" y="3953335"/>
              <a:ext cx="119380" cy="19367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X</a:t>
              </a: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6" name="object 87"/>
            <p:cNvSpPr/>
            <p:nvPr/>
          </p:nvSpPr>
          <p:spPr>
            <a:xfrm>
              <a:off x="8502572" y="2980896"/>
              <a:ext cx="1309116" cy="559308"/>
            </a:xfrm>
            <a:prstGeom prst="rect">
              <a:avLst/>
            </a:prstGeom>
            <a:blipFill>
              <a:blip r:embed="rId3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object 88"/>
            <p:cNvSpPr/>
            <p:nvPr/>
          </p:nvSpPr>
          <p:spPr>
            <a:xfrm>
              <a:off x="8502572" y="2980896"/>
              <a:ext cx="1309370" cy="559435"/>
            </a:xfrm>
            <a:custGeom>
              <a:avLst/>
              <a:gdLst/>
              <a:ahLst/>
              <a:cxnLst/>
              <a:rect l="l" t="t" r="r" b="b"/>
              <a:pathLst>
                <a:path w="1309370" h="559435">
                  <a:moveTo>
                    <a:pt x="0" y="546608"/>
                  </a:moveTo>
                  <a:lnTo>
                    <a:pt x="8448" y="495680"/>
                  </a:lnTo>
                  <a:lnTo>
                    <a:pt x="25805" y="435220"/>
                  </a:lnTo>
                  <a:lnTo>
                    <a:pt x="52934" y="368507"/>
                  </a:lnTo>
                  <a:lnTo>
                    <a:pt x="70433" y="333831"/>
                  </a:lnTo>
                  <a:lnTo>
                    <a:pt x="90699" y="298822"/>
                  </a:lnTo>
                  <a:lnTo>
                    <a:pt x="113840" y="263890"/>
                  </a:lnTo>
                  <a:lnTo>
                    <a:pt x="139963" y="229445"/>
                  </a:lnTo>
                  <a:lnTo>
                    <a:pt x="169178" y="195898"/>
                  </a:lnTo>
                  <a:lnTo>
                    <a:pt x="201591" y="163658"/>
                  </a:lnTo>
                  <a:lnTo>
                    <a:pt x="237311" y="133136"/>
                  </a:lnTo>
                  <a:lnTo>
                    <a:pt x="276446" y="104742"/>
                  </a:lnTo>
                  <a:lnTo>
                    <a:pt x="319103" y="78885"/>
                  </a:lnTo>
                  <a:lnTo>
                    <a:pt x="365390" y="55975"/>
                  </a:lnTo>
                  <a:lnTo>
                    <a:pt x="415417" y="36424"/>
                  </a:lnTo>
                  <a:lnTo>
                    <a:pt x="469289" y="20641"/>
                  </a:lnTo>
                  <a:lnTo>
                    <a:pt x="527116" y="9036"/>
                  </a:lnTo>
                  <a:lnTo>
                    <a:pt x="589006" y="2018"/>
                  </a:lnTo>
                  <a:lnTo>
                    <a:pt x="655066" y="0"/>
                  </a:lnTo>
                  <a:lnTo>
                    <a:pt x="718602" y="1878"/>
                  </a:lnTo>
                  <a:lnTo>
                    <a:pt x="778483" y="8804"/>
                  </a:lnTo>
                  <a:lnTo>
                    <a:pt x="834774" y="20371"/>
                  </a:lnTo>
                  <a:lnTo>
                    <a:pt x="887540" y="36173"/>
                  </a:lnTo>
                  <a:lnTo>
                    <a:pt x="936848" y="55805"/>
                  </a:lnTo>
                  <a:lnTo>
                    <a:pt x="982763" y="78859"/>
                  </a:lnTo>
                  <a:lnTo>
                    <a:pt x="1025350" y="104930"/>
                  </a:lnTo>
                  <a:lnTo>
                    <a:pt x="1064677" y="133612"/>
                  </a:lnTo>
                  <a:lnTo>
                    <a:pt x="1100809" y="164498"/>
                  </a:lnTo>
                  <a:lnTo>
                    <a:pt x="1133811" y="197184"/>
                  </a:lnTo>
                  <a:lnTo>
                    <a:pt x="1163749" y="231262"/>
                  </a:lnTo>
                  <a:lnTo>
                    <a:pt x="1190690" y="266326"/>
                  </a:lnTo>
                  <a:lnTo>
                    <a:pt x="1214699" y="301972"/>
                  </a:lnTo>
                  <a:lnTo>
                    <a:pt x="1235841" y="337791"/>
                  </a:lnTo>
                  <a:lnTo>
                    <a:pt x="1254183" y="373380"/>
                  </a:lnTo>
                  <a:lnTo>
                    <a:pt x="1269791" y="408330"/>
                  </a:lnTo>
                  <a:lnTo>
                    <a:pt x="1293066" y="474694"/>
                  </a:lnTo>
                  <a:lnTo>
                    <a:pt x="1306193" y="533636"/>
                  </a:lnTo>
                  <a:lnTo>
                    <a:pt x="1309116" y="559308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object 89"/>
            <p:cNvSpPr/>
            <p:nvPr/>
          </p:nvSpPr>
          <p:spPr>
            <a:xfrm>
              <a:off x="8498001" y="3457907"/>
              <a:ext cx="1313687" cy="228600"/>
            </a:xfrm>
            <a:prstGeom prst="rect">
              <a:avLst/>
            </a:prstGeom>
            <a:blipFill>
              <a:blip r:embed="rId3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object 90"/>
            <p:cNvSpPr/>
            <p:nvPr/>
          </p:nvSpPr>
          <p:spPr>
            <a:xfrm>
              <a:off x="8498001" y="3457907"/>
              <a:ext cx="1313815" cy="228600"/>
            </a:xfrm>
            <a:custGeom>
              <a:avLst/>
              <a:gdLst/>
              <a:ahLst/>
              <a:cxnLst/>
              <a:rect l="l" t="t" r="r" b="b"/>
              <a:pathLst>
                <a:path w="1313815" h="228600">
                  <a:moveTo>
                    <a:pt x="0" y="114300"/>
                  </a:moveTo>
                  <a:lnTo>
                    <a:pt x="38298" y="75754"/>
                  </a:lnTo>
                  <a:lnTo>
                    <a:pt x="102275" y="53028"/>
                  </a:lnTo>
                  <a:lnTo>
                    <a:pt x="144317" y="42814"/>
                  </a:lnTo>
                  <a:lnTo>
                    <a:pt x="192404" y="33480"/>
                  </a:lnTo>
                  <a:lnTo>
                    <a:pt x="246043" y="25112"/>
                  </a:lnTo>
                  <a:lnTo>
                    <a:pt x="304741" y="17796"/>
                  </a:lnTo>
                  <a:lnTo>
                    <a:pt x="368003" y="11618"/>
                  </a:lnTo>
                  <a:lnTo>
                    <a:pt x="435338" y="6664"/>
                  </a:lnTo>
                  <a:lnTo>
                    <a:pt x="506252" y="3019"/>
                  </a:lnTo>
                  <a:lnTo>
                    <a:pt x="580251" y="769"/>
                  </a:lnTo>
                  <a:lnTo>
                    <a:pt x="656844" y="0"/>
                  </a:lnTo>
                  <a:lnTo>
                    <a:pt x="733436" y="769"/>
                  </a:lnTo>
                  <a:lnTo>
                    <a:pt x="807435" y="3019"/>
                  </a:lnTo>
                  <a:lnTo>
                    <a:pt x="878349" y="6664"/>
                  </a:lnTo>
                  <a:lnTo>
                    <a:pt x="945684" y="11618"/>
                  </a:lnTo>
                  <a:lnTo>
                    <a:pt x="1008946" y="17796"/>
                  </a:lnTo>
                  <a:lnTo>
                    <a:pt x="1067644" y="25112"/>
                  </a:lnTo>
                  <a:lnTo>
                    <a:pt x="1121283" y="33480"/>
                  </a:lnTo>
                  <a:lnTo>
                    <a:pt x="1169370" y="42814"/>
                  </a:lnTo>
                  <a:lnTo>
                    <a:pt x="1211412" y="53028"/>
                  </a:lnTo>
                  <a:lnTo>
                    <a:pt x="1275389" y="75754"/>
                  </a:lnTo>
                  <a:lnTo>
                    <a:pt x="1309268" y="100971"/>
                  </a:lnTo>
                  <a:lnTo>
                    <a:pt x="1313688" y="114300"/>
                  </a:lnTo>
                  <a:lnTo>
                    <a:pt x="1309268" y="127628"/>
                  </a:lnTo>
                  <a:lnTo>
                    <a:pt x="1275389" y="152845"/>
                  </a:lnTo>
                  <a:lnTo>
                    <a:pt x="1211412" y="175571"/>
                  </a:lnTo>
                  <a:lnTo>
                    <a:pt x="1169370" y="185785"/>
                  </a:lnTo>
                  <a:lnTo>
                    <a:pt x="1121283" y="195119"/>
                  </a:lnTo>
                  <a:lnTo>
                    <a:pt x="1067644" y="203487"/>
                  </a:lnTo>
                  <a:lnTo>
                    <a:pt x="1008946" y="210803"/>
                  </a:lnTo>
                  <a:lnTo>
                    <a:pt x="945684" y="216981"/>
                  </a:lnTo>
                  <a:lnTo>
                    <a:pt x="878349" y="221935"/>
                  </a:lnTo>
                  <a:lnTo>
                    <a:pt x="807435" y="225580"/>
                  </a:lnTo>
                  <a:lnTo>
                    <a:pt x="733436" y="227830"/>
                  </a:lnTo>
                  <a:lnTo>
                    <a:pt x="656844" y="228600"/>
                  </a:lnTo>
                  <a:lnTo>
                    <a:pt x="580251" y="227830"/>
                  </a:lnTo>
                  <a:lnTo>
                    <a:pt x="506252" y="225580"/>
                  </a:lnTo>
                  <a:lnTo>
                    <a:pt x="435338" y="221935"/>
                  </a:lnTo>
                  <a:lnTo>
                    <a:pt x="368003" y="216981"/>
                  </a:lnTo>
                  <a:lnTo>
                    <a:pt x="304741" y="210803"/>
                  </a:lnTo>
                  <a:lnTo>
                    <a:pt x="246043" y="203487"/>
                  </a:lnTo>
                  <a:lnTo>
                    <a:pt x="192405" y="195119"/>
                  </a:lnTo>
                  <a:lnTo>
                    <a:pt x="144317" y="185785"/>
                  </a:lnTo>
                  <a:lnTo>
                    <a:pt x="102275" y="175571"/>
                  </a:lnTo>
                  <a:lnTo>
                    <a:pt x="38298" y="152845"/>
                  </a:lnTo>
                  <a:lnTo>
                    <a:pt x="4419" y="127628"/>
                  </a:lnTo>
                  <a:lnTo>
                    <a:pt x="0" y="114300"/>
                  </a:lnTo>
                  <a:close/>
                </a:path>
              </a:pathLst>
            </a:custGeom>
            <a:ln w="609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object 91"/>
            <p:cNvSpPr/>
            <p:nvPr/>
          </p:nvSpPr>
          <p:spPr>
            <a:xfrm>
              <a:off x="8819565" y="3514296"/>
              <a:ext cx="274320" cy="92963"/>
            </a:xfrm>
            <a:prstGeom prst="rect">
              <a:avLst/>
            </a:prstGeom>
            <a:blipFill>
              <a:blip r:embed="rId3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object 92"/>
            <p:cNvSpPr/>
            <p:nvPr/>
          </p:nvSpPr>
          <p:spPr>
            <a:xfrm>
              <a:off x="9023781" y="3276551"/>
              <a:ext cx="275844" cy="91439"/>
            </a:xfrm>
            <a:prstGeom prst="rect">
              <a:avLst/>
            </a:prstGeom>
            <a:blipFill>
              <a:blip r:embed="rId3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object 93"/>
            <p:cNvSpPr/>
            <p:nvPr/>
          </p:nvSpPr>
          <p:spPr>
            <a:xfrm>
              <a:off x="9093884" y="3349703"/>
              <a:ext cx="192024" cy="245363"/>
            </a:xfrm>
            <a:prstGeom prst="rect">
              <a:avLst/>
            </a:prstGeom>
            <a:blipFill>
              <a:blip r:embed="rId4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object 96"/>
            <p:cNvSpPr/>
            <p:nvPr/>
          </p:nvSpPr>
          <p:spPr>
            <a:xfrm>
              <a:off x="9176181" y="3428951"/>
              <a:ext cx="275844" cy="91439"/>
            </a:xfrm>
            <a:prstGeom prst="rect">
              <a:avLst/>
            </a:prstGeom>
            <a:blipFill>
              <a:blip r:embed="rId3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object 97"/>
            <p:cNvSpPr/>
            <p:nvPr/>
          </p:nvSpPr>
          <p:spPr>
            <a:xfrm>
              <a:off x="9154844" y="3556967"/>
              <a:ext cx="274320" cy="92963"/>
            </a:xfrm>
            <a:prstGeom prst="rect">
              <a:avLst/>
            </a:prstGeom>
            <a:blipFill>
              <a:blip r:embed="rId3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object 98"/>
            <p:cNvSpPr/>
            <p:nvPr/>
          </p:nvSpPr>
          <p:spPr>
            <a:xfrm>
              <a:off x="9420020" y="3503628"/>
              <a:ext cx="274320" cy="92963"/>
            </a:xfrm>
            <a:prstGeom prst="rect">
              <a:avLst/>
            </a:prstGeom>
            <a:blipFill>
              <a:blip r:embed="rId3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object 99"/>
            <p:cNvSpPr/>
            <p:nvPr/>
          </p:nvSpPr>
          <p:spPr>
            <a:xfrm>
              <a:off x="8770796" y="3451812"/>
              <a:ext cx="192024" cy="245363"/>
            </a:xfrm>
            <a:prstGeom prst="rect">
              <a:avLst/>
            </a:prstGeom>
            <a:blipFill>
              <a:blip r:embed="rId4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object 100"/>
            <p:cNvSpPr/>
            <p:nvPr/>
          </p:nvSpPr>
          <p:spPr>
            <a:xfrm>
              <a:off x="8993301" y="3214068"/>
              <a:ext cx="192024" cy="246887"/>
            </a:xfrm>
            <a:prstGeom prst="rect">
              <a:avLst/>
            </a:prstGeom>
            <a:blipFill>
              <a:blip r:embed="rId4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object 101"/>
            <p:cNvSpPr/>
            <p:nvPr/>
          </p:nvSpPr>
          <p:spPr>
            <a:xfrm>
              <a:off x="8792894" y="3182825"/>
              <a:ext cx="236220" cy="100965"/>
            </a:xfrm>
            <a:custGeom>
              <a:avLst/>
              <a:gdLst/>
              <a:ahLst/>
              <a:cxnLst/>
              <a:rect l="l" t="t" r="r" b="b"/>
              <a:pathLst>
                <a:path w="236220" h="100964">
                  <a:moveTo>
                    <a:pt x="0" y="0"/>
                  </a:moveTo>
                  <a:lnTo>
                    <a:pt x="29194" y="31781"/>
                  </a:lnTo>
                  <a:lnTo>
                    <a:pt x="59055" y="56515"/>
                  </a:lnTo>
                  <a:lnTo>
                    <a:pt x="98044" y="70691"/>
                  </a:lnTo>
                  <a:lnTo>
                    <a:pt x="121793" y="75438"/>
                  </a:lnTo>
                  <a:lnTo>
                    <a:pt x="137757" y="80464"/>
                  </a:lnTo>
                  <a:lnTo>
                    <a:pt x="184531" y="94234"/>
                  </a:lnTo>
                  <a:lnTo>
                    <a:pt x="223964" y="99752"/>
                  </a:lnTo>
                  <a:lnTo>
                    <a:pt x="236220" y="100584"/>
                  </a:lnTo>
                </a:path>
              </a:pathLst>
            </a:custGeom>
            <a:ln w="198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object 102"/>
            <p:cNvSpPr/>
            <p:nvPr/>
          </p:nvSpPr>
          <p:spPr>
            <a:xfrm>
              <a:off x="8658020" y="3467051"/>
              <a:ext cx="201548" cy="83057"/>
            </a:xfrm>
            <a:prstGeom prst="rect">
              <a:avLst/>
            </a:prstGeom>
            <a:blipFill>
              <a:blip r:embed="rId4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" name="object 242"/>
            <p:cNvSpPr/>
            <p:nvPr/>
          </p:nvSpPr>
          <p:spPr>
            <a:xfrm>
              <a:off x="8975774" y="3895106"/>
              <a:ext cx="696468" cy="612648"/>
            </a:xfrm>
            <a:prstGeom prst="rect">
              <a:avLst/>
            </a:prstGeom>
            <a:blipFill>
              <a:blip r:embed="rId4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8" name="object 244"/>
            <p:cNvSpPr/>
            <p:nvPr/>
          </p:nvSpPr>
          <p:spPr>
            <a:xfrm>
              <a:off x="8850044" y="2968703"/>
              <a:ext cx="694944" cy="611124"/>
            </a:xfrm>
            <a:prstGeom prst="rect">
              <a:avLst/>
            </a:prstGeom>
            <a:blipFill>
              <a:blip r:embed="rId4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7" name="object 242"/>
            <p:cNvSpPr/>
            <p:nvPr/>
          </p:nvSpPr>
          <p:spPr>
            <a:xfrm>
              <a:off x="8203850" y="3610594"/>
              <a:ext cx="696468" cy="612648"/>
            </a:xfrm>
            <a:prstGeom prst="rect">
              <a:avLst/>
            </a:prstGeom>
            <a:blipFill>
              <a:blip r:embed="rId4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89" name="Straight Arrow Connector 288"/>
          <p:cNvCxnSpPr/>
          <p:nvPr/>
        </p:nvCxnSpPr>
        <p:spPr>
          <a:xfrm flipV="1">
            <a:off x="6088023" y="2706192"/>
            <a:ext cx="84709" cy="1539521"/>
          </a:xfrm>
          <a:prstGeom prst="straightConnector1">
            <a:avLst/>
          </a:prstGeom>
          <a:ln w="12700">
            <a:solidFill>
              <a:srgbClr val="00CC00"/>
            </a:solidFill>
            <a:headEnd type="triangle"/>
            <a:tailEnd type="triangle" w="med" len="med"/>
          </a:ln>
          <a:effectLst>
            <a:outerShdw blurRad="38100" dist="25400" dir="5400000" algn="ctr" rotWithShape="0">
              <a:schemeClr val="tx1">
                <a:lumMod val="85000"/>
                <a:lumOff val="1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Arrow Connector 289"/>
          <p:cNvCxnSpPr/>
          <p:nvPr/>
        </p:nvCxnSpPr>
        <p:spPr>
          <a:xfrm>
            <a:off x="4175575" y="2274971"/>
            <a:ext cx="1011234" cy="1516538"/>
          </a:xfrm>
          <a:prstGeom prst="straightConnector1">
            <a:avLst/>
          </a:prstGeom>
          <a:ln w="12700">
            <a:solidFill>
              <a:srgbClr val="00CC00"/>
            </a:solidFill>
            <a:headEnd type="triangle"/>
            <a:tailEnd type="triangle" w="med" len="med"/>
          </a:ln>
          <a:effectLst>
            <a:outerShdw blurRad="25400" dist="25400" dir="5400000" algn="ctr" rotWithShape="0">
              <a:schemeClr val="tx1">
                <a:lumMod val="85000"/>
                <a:lumOff val="1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Arrow Connector 290"/>
          <p:cNvCxnSpPr/>
          <p:nvPr/>
        </p:nvCxnSpPr>
        <p:spPr>
          <a:xfrm>
            <a:off x="5372683" y="3998314"/>
            <a:ext cx="92433" cy="1323770"/>
          </a:xfrm>
          <a:prstGeom prst="straightConnector1">
            <a:avLst/>
          </a:prstGeom>
          <a:ln w="12700">
            <a:solidFill>
              <a:srgbClr val="00CC00"/>
            </a:solidFill>
            <a:headEnd type="triangle"/>
            <a:tailEnd type="triangle" w="med" len="med"/>
          </a:ln>
          <a:effectLst>
            <a:outerShdw blurRad="25400" dist="25400" dir="5400000" algn="ctr" rotWithShape="0">
              <a:schemeClr val="tx1">
                <a:lumMod val="85000"/>
                <a:lumOff val="1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Arrow Connector 291"/>
          <p:cNvCxnSpPr/>
          <p:nvPr/>
        </p:nvCxnSpPr>
        <p:spPr>
          <a:xfrm flipH="1">
            <a:off x="6290405" y="3690047"/>
            <a:ext cx="514611" cy="589204"/>
          </a:xfrm>
          <a:prstGeom prst="straightConnector1">
            <a:avLst/>
          </a:prstGeom>
          <a:ln w="12700">
            <a:solidFill>
              <a:srgbClr val="00CC00"/>
            </a:solidFill>
            <a:headEnd type="triangle"/>
            <a:tailEnd type="triangle" w="med" len="med"/>
          </a:ln>
          <a:effectLst>
            <a:outerShdw blurRad="38100" dist="25400" dir="5400000" algn="ctr" rotWithShape="0">
              <a:schemeClr val="tx1">
                <a:lumMod val="85000"/>
                <a:lumOff val="1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Arrow Connector 292"/>
          <p:cNvCxnSpPr/>
          <p:nvPr/>
        </p:nvCxnSpPr>
        <p:spPr>
          <a:xfrm>
            <a:off x="4389246" y="3521208"/>
            <a:ext cx="336871" cy="838851"/>
          </a:xfrm>
          <a:prstGeom prst="straightConnector1">
            <a:avLst/>
          </a:prstGeom>
          <a:ln w="12700">
            <a:solidFill>
              <a:srgbClr val="00CC00"/>
            </a:solidFill>
            <a:headEnd type="triangle"/>
            <a:tailEnd type="triangle" w="med" len="med"/>
          </a:ln>
          <a:effectLst>
            <a:outerShdw blurRad="50800" dist="25400" dir="5400000" algn="ctr" rotWithShape="0">
              <a:schemeClr val="tx1">
                <a:lumMod val="85000"/>
                <a:lumOff val="1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Arrow Connector 294"/>
          <p:cNvCxnSpPr/>
          <p:nvPr/>
        </p:nvCxnSpPr>
        <p:spPr>
          <a:xfrm flipH="1">
            <a:off x="5248759" y="3155646"/>
            <a:ext cx="63832" cy="704690"/>
          </a:xfrm>
          <a:prstGeom prst="straightConnector1">
            <a:avLst/>
          </a:prstGeom>
          <a:ln w="12700">
            <a:solidFill>
              <a:srgbClr val="00B0F0"/>
            </a:solidFill>
            <a:headEnd type="triangle"/>
            <a:tailEnd type="triangle" w="med" len="med"/>
          </a:ln>
          <a:effectLst>
            <a:outerShdw blurRad="38100" dist="25400" dir="5400000" algn="ctr" rotWithShape="0">
              <a:schemeClr val="tx1">
                <a:lumMod val="85000"/>
                <a:lumOff val="1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Arrow Connector 295"/>
          <p:cNvCxnSpPr/>
          <p:nvPr/>
        </p:nvCxnSpPr>
        <p:spPr>
          <a:xfrm flipV="1">
            <a:off x="6871141" y="4648931"/>
            <a:ext cx="254828" cy="804687"/>
          </a:xfrm>
          <a:prstGeom prst="straightConnector1">
            <a:avLst/>
          </a:prstGeom>
          <a:ln w="12700">
            <a:solidFill>
              <a:srgbClr val="00CC00"/>
            </a:solidFill>
            <a:headEnd type="triangle"/>
            <a:tailEnd type="triangle" w="med" len="med"/>
          </a:ln>
          <a:effectLst>
            <a:outerShdw blurRad="25400" dist="25400" dir="5400000" algn="ctr" rotWithShape="0">
              <a:schemeClr val="tx1">
                <a:lumMod val="85000"/>
                <a:lumOff val="1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1" name="Picture 250"/>
          <p:cNvPicPr>
            <a:picLocks noChangeAspect="1"/>
          </p:cNvPicPr>
          <p:nvPr/>
        </p:nvPicPr>
        <p:blipFill>
          <a:blip r:embed="rId2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13528" y="4776639"/>
            <a:ext cx="635052" cy="243618"/>
          </a:xfrm>
          <a:prstGeom prst="rect">
            <a:avLst/>
          </a:prstGeom>
          <a:ln>
            <a:noFill/>
          </a:ln>
          <a:effectLst>
            <a:glow rad="635">
              <a:schemeClr val="tx1"/>
            </a:glow>
            <a:outerShdw blurRad="50800" dist="12700" dir="5400000" sx="80000" sy="80000" algn="ctr" rotWithShape="0">
              <a:schemeClr val="tx1"/>
            </a:outerShdw>
          </a:effectLst>
        </p:spPr>
      </p:pic>
      <p:sp>
        <p:nvSpPr>
          <p:cNvPr id="288" name="object 238"/>
          <p:cNvSpPr txBox="1"/>
          <p:nvPr/>
        </p:nvSpPr>
        <p:spPr>
          <a:xfrm>
            <a:off x="7128459" y="4642296"/>
            <a:ext cx="709277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50800" dir="5400000" algn="ctr" rotWithShape="0">
                    <a:prstClr val="white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Surveillance /  Recon / BDA</a:t>
            </a: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50800" dir="5400000" algn="ctr" rotWithShape="0">
                  <a:prstClr val="white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97" name="Straight Arrow Connector 296"/>
          <p:cNvCxnSpPr>
            <a:endCxn id="251" idx="2"/>
          </p:cNvCxnSpPr>
          <p:nvPr/>
        </p:nvCxnSpPr>
        <p:spPr>
          <a:xfrm flipV="1">
            <a:off x="7191761" y="5020257"/>
            <a:ext cx="439293" cy="455720"/>
          </a:xfrm>
          <a:prstGeom prst="straightConnector1">
            <a:avLst/>
          </a:prstGeom>
          <a:ln w="12700">
            <a:solidFill>
              <a:srgbClr val="00CC00"/>
            </a:solidFill>
            <a:headEnd type="triangle"/>
            <a:tailEnd type="triangle" w="med" len="med"/>
          </a:ln>
          <a:effectLst>
            <a:outerShdw blurRad="25400" dist="25400" dir="5400000" algn="ctr" rotWithShape="0">
              <a:schemeClr val="tx1">
                <a:lumMod val="85000"/>
                <a:lumOff val="1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Arrow Connector 297"/>
          <p:cNvCxnSpPr>
            <a:endCxn id="175" idx="0"/>
          </p:cNvCxnSpPr>
          <p:nvPr/>
        </p:nvCxnSpPr>
        <p:spPr>
          <a:xfrm>
            <a:off x="6253590" y="4545373"/>
            <a:ext cx="321825" cy="957679"/>
          </a:xfrm>
          <a:prstGeom prst="straightConnector1">
            <a:avLst/>
          </a:prstGeom>
          <a:ln w="12700">
            <a:solidFill>
              <a:srgbClr val="00CC00"/>
            </a:solidFill>
            <a:headEnd type="triangle"/>
            <a:tailEnd type="triangle" w="med" len="med"/>
          </a:ln>
          <a:effectLst>
            <a:outerShdw blurRad="25400" dist="25400" dir="5400000" algn="ctr" rotWithShape="0">
              <a:schemeClr val="tx1">
                <a:lumMod val="85000"/>
                <a:lumOff val="1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Arrow Connector 298"/>
          <p:cNvCxnSpPr/>
          <p:nvPr/>
        </p:nvCxnSpPr>
        <p:spPr>
          <a:xfrm flipH="1" flipV="1">
            <a:off x="4463333" y="3549988"/>
            <a:ext cx="589070" cy="311034"/>
          </a:xfrm>
          <a:prstGeom prst="straightConnector1">
            <a:avLst/>
          </a:prstGeom>
          <a:ln w="12700">
            <a:solidFill>
              <a:srgbClr val="00B0F0"/>
            </a:solidFill>
            <a:headEnd type="triangle"/>
            <a:tailEnd type="triangle" w="med" len="med"/>
          </a:ln>
          <a:effectLst>
            <a:outerShdw blurRad="25400" dist="25400" dir="5400000" algn="ctr" rotWithShape="0">
              <a:schemeClr val="tx1">
                <a:lumMod val="85000"/>
                <a:lumOff val="1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Arrow Connector 299"/>
          <p:cNvCxnSpPr/>
          <p:nvPr/>
        </p:nvCxnSpPr>
        <p:spPr>
          <a:xfrm flipH="1" flipV="1">
            <a:off x="4318806" y="3590994"/>
            <a:ext cx="104534" cy="1148202"/>
          </a:xfrm>
          <a:prstGeom prst="straightConnector1">
            <a:avLst/>
          </a:prstGeom>
          <a:ln w="12700">
            <a:solidFill>
              <a:srgbClr val="00B0F0"/>
            </a:solidFill>
            <a:headEnd type="triangle"/>
            <a:tailEnd type="triangle" w="med" len="med"/>
          </a:ln>
          <a:effectLst>
            <a:outerShdw blurRad="25400" dist="25400" dir="5400000" algn="ctr" rotWithShape="0">
              <a:schemeClr val="tx1">
                <a:lumMod val="85000"/>
                <a:lumOff val="1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Arrow Connector 300"/>
          <p:cNvCxnSpPr/>
          <p:nvPr/>
        </p:nvCxnSpPr>
        <p:spPr>
          <a:xfrm flipH="1" flipV="1">
            <a:off x="4092702" y="2240403"/>
            <a:ext cx="274218" cy="1132804"/>
          </a:xfrm>
          <a:prstGeom prst="straightConnector1">
            <a:avLst/>
          </a:prstGeom>
          <a:ln w="12700">
            <a:solidFill>
              <a:srgbClr val="00B0F0"/>
            </a:solidFill>
            <a:headEnd type="triangle"/>
            <a:tailEnd type="triangle" w="med" len="med"/>
          </a:ln>
          <a:effectLst>
            <a:outerShdw blurRad="25400" dist="25400" dir="5400000" algn="ctr" rotWithShape="0">
              <a:schemeClr val="tx1">
                <a:lumMod val="85000"/>
                <a:lumOff val="1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Arrow Connector 301"/>
          <p:cNvCxnSpPr/>
          <p:nvPr/>
        </p:nvCxnSpPr>
        <p:spPr>
          <a:xfrm flipV="1">
            <a:off x="3800198" y="2240403"/>
            <a:ext cx="255563" cy="2621709"/>
          </a:xfrm>
          <a:prstGeom prst="straightConnector1">
            <a:avLst/>
          </a:prstGeom>
          <a:ln w="12700">
            <a:solidFill>
              <a:srgbClr val="00B0F0"/>
            </a:solidFill>
            <a:headEnd type="triangle"/>
            <a:tailEnd type="triangle" w="med" len="med"/>
          </a:ln>
          <a:effectLst>
            <a:outerShdw blurRad="25400" dist="25400" dir="5400000" algn="ctr" rotWithShape="0">
              <a:schemeClr val="tx1">
                <a:lumMod val="85000"/>
                <a:lumOff val="1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Arrow Connector 302"/>
          <p:cNvCxnSpPr/>
          <p:nvPr/>
        </p:nvCxnSpPr>
        <p:spPr>
          <a:xfrm flipV="1">
            <a:off x="2716885" y="2202651"/>
            <a:ext cx="1326765" cy="1787569"/>
          </a:xfrm>
          <a:prstGeom prst="straightConnector1">
            <a:avLst/>
          </a:prstGeom>
          <a:ln w="12700">
            <a:solidFill>
              <a:srgbClr val="00B0F0"/>
            </a:solidFill>
            <a:headEnd type="triangle"/>
            <a:tailEnd type="triangle" w="med" len="med"/>
          </a:ln>
          <a:effectLst>
            <a:outerShdw blurRad="25400" dist="25400" dir="5400000" algn="ctr" rotWithShape="0">
              <a:schemeClr val="tx1">
                <a:lumMod val="85000"/>
                <a:lumOff val="1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3" name="object 27"/>
          <p:cNvSpPr/>
          <p:nvPr/>
        </p:nvSpPr>
        <p:spPr>
          <a:xfrm>
            <a:off x="4529882" y="4944519"/>
            <a:ext cx="612060" cy="400679"/>
          </a:xfrm>
          <a:prstGeom prst="rect">
            <a:avLst/>
          </a:prstGeom>
          <a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4" name="object 27"/>
          <p:cNvSpPr/>
          <p:nvPr/>
        </p:nvSpPr>
        <p:spPr>
          <a:xfrm>
            <a:off x="4486838" y="4712140"/>
            <a:ext cx="612060" cy="400679"/>
          </a:xfrm>
          <a:prstGeom prst="rect">
            <a:avLst/>
          </a:prstGeom>
          <a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5" name="object 115"/>
          <p:cNvSpPr/>
          <p:nvPr/>
        </p:nvSpPr>
        <p:spPr>
          <a:xfrm rot="748745">
            <a:off x="2470314" y="4020671"/>
            <a:ext cx="442961" cy="171074"/>
          </a:xfrm>
          <a:prstGeom prst="rect">
            <a:avLst/>
          </a:prstGeom>
          <a:blipFill>
            <a:blip r:embed="rId4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6" name="object 124"/>
          <p:cNvSpPr/>
          <p:nvPr/>
        </p:nvSpPr>
        <p:spPr>
          <a:xfrm>
            <a:off x="2425572" y="3995475"/>
            <a:ext cx="535979" cy="249956"/>
          </a:xfrm>
          <a:custGeom>
            <a:avLst/>
            <a:gdLst/>
            <a:ahLst/>
            <a:cxnLst/>
            <a:rect l="l" t="t" r="r" b="b"/>
            <a:pathLst>
              <a:path w="1076325" h="253364">
                <a:moveTo>
                  <a:pt x="0" y="126492"/>
                </a:moveTo>
                <a:lnTo>
                  <a:pt x="19221" y="92868"/>
                </a:lnTo>
                <a:lnTo>
                  <a:pt x="73462" y="62653"/>
                </a:lnTo>
                <a:lnTo>
                  <a:pt x="112111" y="49200"/>
                </a:lnTo>
                <a:lnTo>
                  <a:pt x="157591" y="37052"/>
                </a:lnTo>
                <a:lnTo>
                  <a:pt x="209259" y="26359"/>
                </a:lnTo>
                <a:lnTo>
                  <a:pt x="266474" y="17272"/>
                </a:lnTo>
                <a:lnTo>
                  <a:pt x="328594" y="9941"/>
                </a:lnTo>
                <a:lnTo>
                  <a:pt x="394978" y="4519"/>
                </a:lnTo>
                <a:lnTo>
                  <a:pt x="464985" y="1154"/>
                </a:lnTo>
                <a:lnTo>
                  <a:pt x="537972" y="0"/>
                </a:lnTo>
                <a:lnTo>
                  <a:pt x="610958" y="1154"/>
                </a:lnTo>
                <a:lnTo>
                  <a:pt x="680965" y="4519"/>
                </a:lnTo>
                <a:lnTo>
                  <a:pt x="747349" y="9941"/>
                </a:lnTo>
                <a:lnTo>
                  <a:pt x="809469" y="17272"/>
                </a:lnTo>
                <a:lnTo>
                  <a:pt x="866684" y="26359"/>
                </a:lnTo>
                <a:lnTo>
                  <a:pt x="918352" y="37052"/>
                </a:lnTo>
                <a:lnTo>
                  <a:pt x="963832" y="49200"/>
                </a:lnTo>
                <a:lnTo>
                  <a:pt x="1002481" y="62653"/>
                </a:lnTo>
                <a:lnTo>
                  <a:pt x="1056722" y="92868"/>
                </a:lnTo>
                <a:lnTo>
                  <a:pt x="1075944" y="126492"/>
                </a:lnTo>
                <a:lnTo>
                  <a:pt x="1071031" y="143654"/>
                </a:lnTo>
                <a:lnTo>
                  <a:pt x="1033658" y="175724"/>
                </a:lnTo>
                <a:lnTo>
                  <a:pt x="963832" y="203783"/>
                </a:lnTo>
                <a:lnTo>
                  <a:pt x="918352" y="215931"/>
                </a:lnTo>
                <a:lnTo>
                  <a:pt x="866684" y="226624"/>
                </a:lnTo>
                <a:lnTo>
                  <a:pt x="809469" y="235712"/>
                </a:lnTo>
                <a:lnTo>
                  <a:pt x="747349" y="243042"/>
                </a:lnTo>
                <a:lnTo>
                  <a:pt x="680965" y="248464"/>
                </a:lnTo>
                <a:lnTo>
                  <a:pt x="610958" y="251829"/>
                </a:lnTo>
                <a:lnTo>
                  <a:pt x="537972" y="252984"/>
                </a:lnTo>
                <a:lnTo>
                  <a:pt x="464985" y="251829"/>
                </a:lnTo>
                <a:lnTo>
                  <a:pt x="394978" y="248464"/>
                </a:lnTo>
                <a:lnTo>
                  <a:pt x="328594" y="243042"/>
                </a:lnTo>
                <a:lnTo>
                  <a:pt x="266474" y="235712"/>
                </a:lnTo>
                <a:lnTo>
                  <a:pt x="209259" y="226624"/>
                </a:lnTo>
                <a:lnTo>
                  <a:pt x="157591" y="215931"/>
                </a:lnTo>
                <a:lnTo>
                  <a:pt x="112111" y="203783"/>
                </a:lnTo>
                <a:lnTo>
                  <a:pt x="73462" y="190330"/>
                </a:lnTo>
                <a:lnTo>
                  <a:pt x="19221" y="160115"/>
                </a:lnTo>
                <a:lnTo>
                  <a:pt x="0" y="126492"/>
                </a:lnTo>
                <a:close/>
              </a:path>
            </a:pathLst>
          </a:custGeom>
          <a:ln w="3175">
            <a:solidFill>
              <a:srgbClr val="339933"/>
            </a:solidFill>
          </a:ln>
          <a:effectLst>
            <a:glow rad="25400">
              <a:srgbClr val="00FF00"/>
            </a:glow>
          </a:effectLst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158717" y="5325329"/>
            <a:ext cx="982755" cy="662447"/>
            <a:chOff x="6455459" y="4469083"/>
            <a:chExt cx="982755" cy="662447"/>
          </a:xfrm>
        </p:grpSpPr>
        <p:pic>
          <p:nvPicPr>
            <p:cNvPr id="253" name="Picture 252"/>
            <p:cNvPicPr>
              <a:picLocks noChangeAspect="1"/>
            </p:cNvPicPr>
            <p:nvPr/>
          </p:nvPicPr>
          <p:blipFill>
            <a:blip r:embed="rId4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7711" y="4469952"/>
              <a:ext cx="581523" cy="434113"/>
            </a:xfrm>
            <a:prstGeom prst="rect">
              <a:avLst/>
            </a:prstGeom>
          </p:spPr>
        </p:pic>
        <p:sp>
          <p:nvSpPr>
            <p:cNvPr id="255" name="object 124"/>
            <p:cNvSpPr/>
            <p:nvPr/>
          </p:nvSpPr>
          <p:spPr>
            <a:xfrm>
              <a:off x="6455459" y="4469083"/>
              <a:ext cx="908537" cy="483598"/>
            </a:xfrm>
            <a:custGeom>
              <a:avLst/>
              <a:gdLst/>
              <a:ahLst/>
              <a:cxnLst/>
              <a:rect l="l" t="t" r="r" b="b"/>
              <a:pathLst>
                <a:path w="1076325" h="253364">
                  <a:moveTo>
                    <a:pt x="0" y="126492"/>
                  </a:moveTo>
                  <a:lnTo>
                    <a:pt x="19221" y="92868"/>
                  </a:lnTo>
                  <a:lnTo>
                    <a:pt x="73462" y="62653"/>
                  </a:lnTo>
                  <a:lnTo>
                    <a:pt x="112111" y="49200"/>
                  </a:lnTo>
                  <a:lnTo>
                    <a:pt x="157591" y="37052"/>
                  </a:lnTo>
                  <a:lnTo>
                    <a:pt x="209259" y="26359"/>
                  </a:lnTo>
                  <a:lnTo>
                    <a:pt x="266474" y="17272"/>
                  </a:lnTo>
                  <a:lnTo>
                    <a:pt x="328594" y="9941"/>
                  </a:lnTo>
                  <a:lnTo>
                    <a:pt x="394978" y="4519"/>
                  </a:lnTo>
                  <a:lnTo>
                    <a:pt x="464985" y="1154"/>
                  </a:lnTo>
                  <a:lnTo>
                    <a:pt x="537972" y="0"/>
                  </a:lnTo>
                  <a:lnTo>
                    <a:pt x="610958" y="1154"/>
                  </a:lnTo>
                  <a:lnTo>
                    <a:pt x="680965" y="4519"/>
                  </a:lnTo>
                  <a:lnTo>
                    <a:pt x="747349" y="9941"/>
                  </a:lnTo>
                  <a:lnTo>
                    <a:pt x="809469" y="17272"/>
                  </a:lnTo>
                  <a:lnTo>
                    <a:pt x="866684" y="26359"/>
                  </a:lnTo>
                  <a:lnTo>
                    <a:pt x="918352" y="37052"/>
                  </a:lnTo>
                  <a:lnTo>
                    <a:pt x="963832" y="49200"/>
                  </a:lnTo>
                  <a:lnTo>
                    <a:pt x="1002481" y="62653"/>
                  </a:lnTo>
                  <a:lnTo>
                    <a:pt x="1056722" y="92868"/>
                  </a:lnTo>
                  <a:lnTo>
                    <a:pt x="1075944" y="126492"/>
                  </a:lnTo>
                  <a:lnTo>
                    <a:pt x="1071031" y="143654"/>
                  </a:lnTo>
                  <a:lnTo>
                    <a:pt x="1033658" y="175724"/>
                  </a:lnTo>
                  <a:lnTo>
                    <a:pt x="963832" y="203783"/>
                  </a:lnTo>
                  <a:lnTo>
                    <a:pt x="918352" y="215931"/>
                  </a:lnTo>
                  <a:lnTo>
                    <a:pt x="866684" y="226624"/>
                  </a:lnTo>
                  <a:lnTo>
                    <a:pt x="809469" y="235712"/>
                  </a:lnTo>
                  <a:lnTo>
                    <a:pt x="747349" y="243042"/>
                  </a:lnTo>
                  <a:lnTo>
                    <a:pt x="680965" y="248464"/>
                  </a:lnTo>
                  <a:lnTo>
                    <a:pt x="610958" y="251829"/>
                  </a:lnTo>
                  <a:lnTo>
                    <a:pt x="537972" y="252984"/>
                  </a:lnTo>
                  <a:lnTo>
                    <a:pt x="464985" y="251829"/>
                  </a:lnTo>
                  <a:lnTo>
                    <a:pt x="394978" y="248464"/>
                  </a:lnTo>
                  <a:lnTo>
                    <a:pt x="328594" y="243042"/>
                  </a:lnTo>
                  <a:lnTo>
                    <a:pt x="266474" y="235712"/>
                  </a:lnTo>
                  <a:lnTo>
                    <a:pt x="209259" y="226624"/>
                  </a:lnTo>
                  <a:lnTo>
                    <a:pt x="157591" y="215931"/>
                  </a:lnTo>
                  <a:lnTo>
                    <a:pt x="112111" y="203783"/>
                  </a:lnTo>
                  <a:lnTo>
                    <a:pt x="73462" y="190330"/>
                  </a:lnTo>
                  <a:lnTo>
                    <a:pt x="19221" y="160115"/>
                  </a:lnTo>
                  <a:lnTo>
                    <a:pt x="0" y="126492"/>
                  </a:lnTo>
                  <a:close/>
                </a:path>
              </a:pathLst>
            </a:custGeom>
            <a:ln w="28956">
              <a:solidFill>
                <a:srgbClr val="339933"/>
              </a:solidFill>
            </a:ln>
            <a:effectLst>
              <a:glow rad="25400">
                <a:srgbClr val="00FF00"/>
              </a:glow>
            </a:effectLst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7" name="object 132"/>
            <p:cNvSpPr txBox="1"/>
            <p:nvPr/>
          </p:nvSpPr>
          <p:spPr>
            <a:xfrm>
              <a:off x="6549214" y="4980207"/>
              <a:ext cx="889000" cy="1513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1" u="none" strike="noStrike" kern="1200" cap="none" spc="-4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50800" dist="50800" dir="5400000" algn="ctr" rotWithShape="0">
                      <a:prstClr val="white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Forward Base</a:t>
              </a:r>
              <a:endParaRPr kumimoji="0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50800" dir="5400000" algn="ctr" rotWithShape="0">
                    <a:prstClr val="white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18" name="object 132"/>
          <p:cNvSpPr txBox="1"/>
          <p:nvPr/>
        </p:nvSpPr>
        <p:spPr>
          <a:xfrm>
            <a:off x="2417079" y="4197230"/>
            <a:ext cx="661934" cy="2693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50800" dir="5400000" algn="ctr" rotWithShape="0">
                    <a:prstClr val="white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 Sanctuary</a:t>
            </a: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50800" dir="5400000" algn="ctr" rotWithShape="0">
                  <a:prstClr val="white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E064D-516F-4018-88E2-AA55DAC2ABA6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875436"/>
            <a:ext cx="9144000" cy="274320"/>
          </a:xfrm>
        </p:spPr>
        <p:txBody>
          <a:bodyPr/>
          <a:lstStyle/>
          <a:p>
            <a:r>
              <a:rPr lang="en-US" dirty="0"/>
              <a:t>ALE Long Range Missions, Data, and Comms</a:t>
            </a:r>
          </a:p>
        </p:txBody>
      </p:sp>
      <p:sp>
        <p:nvSpPr>
          <p:cNvPr id="62" name="object 23"/>
          <p:cNvSpPr/>
          <p:nvPr/>
        </p:nvSpPr>
        <p:spPr>
          <a:xfrm>
            <a:off x="55933" y="1272391"/>
            <a:ext cx="2241865" cy="5153069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bg1"/>
            </a:solidFill>
          </a:ln>
          <a:effectLst>
            <a:outerShdw blurRad="12700" dir="5400000" algn="ctr" rotWithShape="0">
              <a:schemeClr val="tx1">
                <a:alpha val="40000"/>
              </a:schemeClr>
            </a:outerShdw>
          </a:effectLst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bject 25"/>
          <p:cNvSpPr/>
          <p:nvPr/>
        </p:nvSpPr>
        <p:spPr>
          <a:xfrm>
            <a:off x="248428" y="2869727"/>
            <a:ext cx="962668" cy="482953"/>
          </a:xfrm>
          <a:prstGeom prst="rect">
            <a:avLst/>
          </a:prstGeom>
          <a:blipFill>
            <a:blip r:embed="rId4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/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bject 27"/>
          <p:cNvSpPr/>
          <p:nvPr/>
        </p:nvSpPr>
        <p:spPr>
          <a:xfrm>
            <a:off x="247484" y="3309471"/>
            <a:ext cx="910752" cy="596215"/>
          </a:xfrm>
          <a:prstGeom prst="rect">
            <a:avLst/>
          </a:prstGeom>
          <a:blipFill>
            <a:blip r:embed="rId4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object 106"/>
          <p:cNvSpPr txBox="1"/>
          <p:nvPr/>
        </p:nvSpPr>
        <p:spPr>
          <a:xfrm>
            <a:off x="132490" y="2035314"/>
            <a:ext cx="1991162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39289" algn="l"/>
              </a:tabLst>
              <a:defRPr/>
            </a:pPr>
            <a:r>
              <a:rPr kumimoji="0" lang="en-US" sz="1000" b="1" i="0" u="none" strike="noStrike" kern="1200" cap="none" spc="-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Launch Platforms       Missions</a:t>
            </a:r>
            <a:endParaRPr kumimoji="0" sz="1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2" name="object 110"/>
          <p:cNvSpPr/>
          <p:nvPr/>
        </p:nvSpPr>
        <p:spPr>
          <a:xfrm>
            <a:off x="293064" y="4239611"/>
            <a:ext cx="782188" cy="269278"/>
          </a:xfrm>
          <a:prstGeom prst="rect">
            <a:avLst/>
          </a:prstGeom>
          <a:blipFill>
            <a:blip r:embed="rId4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object 112"/>
          <p:cNvSpPr txBox="1"/>
          <p:nvPr/>
        </p:nvSpPr>
        <p:spPr>
          <a:xfrm>
            <a:off x="82479" y="5818383"/>
            <a:ext cx="34163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 Arial"/>
                <a:cs typeface="Arial"/>
              </a:rPr>
              <a:t>F</a:t>
            </a:r>
            <a:r>
              <a:rPr kumimoji="0" sz="900" b="1" i="0" u="none" strike="noStrike" kern="1200" cap="none" spc="-15" normalizeH="0" baseline="0" noProof="0" dirty="0">
                <a:ln>
                  <a:noFill/>
                </a:ln>
                <a:uLnTx/>
                <a:uFillTx/>
                <a:latin typeface=" Arial"/>
                <a:cs typeface="Arial"/>
              </a:rPr>
              <a:t>A</a:t>
            </a:r>
            <a:r>
              <a:rPr kumimoji="0" sz="900" b="1" i="0" u="none" strike="noStrike" kern="1200" cap="none" spc="-5" normalizeH="0" baseline="0" noProof="0" dirty="0">
                <a:ln>
                  <a:noFill/>
                </a:ln>
                <a:uLnTx/>
                <a:uFillTx/>
                <a:latin typeface=" Arial"/>
                <a:cs typeface="Arial"/>
              </a:rPr>
              <a:t>RA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uLnTx/>
              <a:uFillTx/>
              <a:latin typeface=" Arial"/>
              <a:cs typeface="Arial"/>
            </a:endParaRPr>
          </a:p>
        </p:txBody>
      </p:sp>
      <p:sp>
        <p:nvSpPr>
          <p:cNvPr id="162" name="object 114"/>
          <p:cNvSpPr txBox="1"/>
          <p:nvPr/>
        </p:nvSpPr>
        <p:spPr>
          <a:xfrm>
            <a:off x="99433" y="5400565"/>
            <a:ext cx="41148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 Arial"/>
                <a:cs typeface="Arial"/>
              </a:rPr>
              <a:t>FL</a:t>
            </a:r>
            <a:r>
              <a:rPr kumimoji="0" sz="900" b="1" i="0" u="none" strike="noStrike" kern="1200" cap="none" spc="-5" normalizeH="0" baseline="0" noProof="0" dirty="0">
                <a:ln>
                  <a:noFill/>
                </a:ln>
                <a:uLnTx/>
                <a:uFillTx/>
                <a:latin typeface=" Arial"/>
                <a:cs typeface="Arial"/>
              </a:rPr>
              <a:t>R</a:t>
            </a:r>
            <a:r>
              <a:rPr kumimoji="0" sz="900" b="1" i="0" u="none" strike="noStrike" kern="1200" cap="none" spc="-20" normalizeH="0" baseline="0" noProof="0" dirty="0">
                <a:ln>
                  <a:noFill/>
                </a:ln>
                <a:uLnTx/>
                <a:uFillTx/>
                <a:latin typeface=" Arial"/>
                <a:cs typeface="Arial"/>
              </a:rPr>
              <a:t>A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 Arial"/>
                <a:cs typeface="Arial"/>
              </a:rPr>
              <a:t>A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uLnTx/>
              <a:uFillTx/>
              <a:latin typeface=" Arial"/>
              <a:cs typeface="Arial"/>
            </a:endParaRPr>
          </a:p>
        </p:txBody>
      </p:sp>
      <p:sp>
        <p:nvSpPr>
          <p:cNvPr id="166" name="object 118"/>
          <p:cNvSpPr txBox="1"/>
          <p:nvPr/>
        </p:nvSpPr>
        <p:spPr>
          <a:xfrm>
            <a:off x="91508" y="2323096"/>
            <a:ext cx="42672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5" normalizeH="0" baseline="0" noProof="0" dirty="0">
                <a:ln>
                  <a:noFill/>
                </a:ln>
                <a:uLnTx/>
                <a:uFillTx/>
                <a:latin typeface=" Arial"/>
                <a:cs typeface="Arial"/>
              </a:rPr>
              <a:t>CH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 Arial"/>
                <a:cs typeface="Arial"/>
              </a:rPr>
              <a:t>-47F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uLnTx/>
              <a:uFillTx/>
              <a:latin typeface=" Arial"/>
              <a:cs typeface="Arial"/>
            </a:endParaRPr>
          </a:p>
        </p:txBody>
      </p:sp>
      <p:sp>
        <p:nvSpPr>
          <p:cNvPr id="168" name="object 120"/>
          <p:cNvSpPr txBox="1"/>
          <p:nvPr/>
        </p:nvSpPr>
        <p:spPr>
          <a:xfrm>
            <a:off x="109424" y="4985389"/>
            <a:ext cx="409892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-15" normalizeH="0" baseline="0" noProof="0" dirty="0">
                <a:ln>
                  <a:noFill/>
                </a:ln>
                <a:uLnTx/>
                <a:uFillTx/>
                <a:latin typeface=" Arial"/>
                <a:cs typeface="Arial"/>
              </a:rPr>
              <a:t>FT</a:t>
            </a:r>
            <a:r>
              <a:rPr kumimoji="0" sz="900" b="1" i="0" u="none" strike="noStrike" kern="1200" cap="none" spc="-5" normalizeH="0" baseline="0" noProof="0" dirty="0">
                <a:ln>
                  <a:noFill/>
                </a:ln>
                <a:uLnTx/>
                <a:uFillTx/>
                <a:latin typeface=" Arial"/>
                <a:cs typeface="Arial"/>
              </a:rPr>
              <a:t>U</a:t>
            </a:r>
            <a:r>
              <a:rPr kumimoji="0" sz="900" b="1" i="0" u="none" strike="noStrike" kern="1200" cap="none" spc="-20" normalizeH="0" baseline="0" noProof="0" dirty="0">
                <a:ln>
                  <a:noFill/>
                </a:ln>
                <a:uLnTx/>
                <a:uFillTx/>
                <a:latin typeface=" Arial"/>
                <a:cs typeface="Arial"/>
              </a:rPr>
              <a:t>A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 Arial"/>
                <a:cs typeface="Arial"/>
              </a:rPr>
              <a:t>S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uLnTx/>
              <a:uFillTx/>
              <a:latin typeface=" Arial"/>
              <a:cs typeface="Arial"/>
            </a:endParaRPr>
          </a:p>
        </p:txBody>
      </p:sp>
      <p:sp>
        <p:nvSpPr>
          <p:cNvPr id="182" name="object 138"/>
          <p:cNvSpPr txBox="1"/>
          <p:nvPr/>
        </p:nvSpPr>
        <p:spPr>
          <a:xfrm>
            <a:off x="68747" y="1294821"/>
            <a:ext cx="2203911" cy="684162"/>
          </a:xfrm>
          <a:prstGeom prst="rect">
            <a:avLst/>
          </a:prstGeom>
          <a:solidFill>
            <a:srgbClr val="000000"/>
          </a:solidFill>
          <a:ln w="12191">
            <a:solidFill>
              <a:srgbClr val="FFFFFF"/>
            </a:solidFill>
          </a:ln>
        </p:spPr>
        <p:txBody>
          <a:bodyPr vert="horz" wrap="square" lIns="0" tIns="67945" rIns="0" bIns="0" rtlCol="0">
            <a:spAutoFit/>
          </a:bodyPr>
          <a:lstStyle/>
          <a:p>
            <a:pPr marL="77470" marR="89535" lvl="0" indent="-1270" algn="ctr" defTabSz="914400" rtl="0" eaLnBrk="1" fontAlgn="auto" latinLnBrk="0" hangingPunct="1">
              <a:lnSpc>
                <a:spcPts val="1200"/>
              </a:lnSpc>
              <a:spcBef>
                <a:spcPts val="5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ALE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Vehicles </a:t>
            </a:r>
            <a:r>
              <a:rPr kumimoji="0" lang="en-US" sz="10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Configurable Multiple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Mission Equipment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Packages</a:t>
            </a:r>
            <a:r>
              <a:rPr kumimoji="0" lang="en-US" sz="1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Launched from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Manned / Unmanned</a:t>
            </a:r>
            <a:r>
              <a:rPr kumimoji="0" sz="1000" b="0" i="0" u="none" strike="noStrike" kern="1200" cap="none" spc="-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Aircraft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4" name="object 140"/>
          <p:cNvSpPr/>
          <p:nvPr/>
        </p:nvSpPr>
        <p:spPr>
          <a:xfrm>
            <a:off x="406358" y="4073630"/>
            <a:ext cx="199644" cy="265175"/>
          </a:xfrm>
          <a:prstGeom prst="rect">
            <a:avLst/>
          </a:prstGeom>
          <a:blipFill>
            <a:blip r:embed="rId5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6" name="object 142"/>
          <p:cNvSpPr txBox="1"/>
          <p:nvPr/>
        </p:nvSpPr>
        <p:spPr>
          <a:xfrm>
            <a:off x="145365" y="4403771"/>
            <a:ext cx="3949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 Arial"/>
                <a:cs typeface="Arial"/>
              </a:rPr>
              <a:t>M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uLnTx/>
                <a:uFillTx/>
                <a:latin typeface=" Arial"/>
                <a:cs typeface="Arial"/>
              </a:rPr>
              <a:t>Q</a:t>
            </a:r>
            <a:r>
              <a:rPr kumimoji="0" sz="900" b="1" i="0" u="none" strike="noStrike" kern="1200" cap="none" spc="-5" normalizeH="0" baseline="0" noProof="0" dirty="0">
                <a:ln>
                  <a:noFill/>
                </a:ln>
                <a:uLnTx/>
                <a:uFillTx/>
                <a:latin typeface=" Arial"/>
                <a:cs typeface="Arial"/>
              </a:rPr>
              <a:t>-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 Arial"/>
                <a:cs typeface="Arial"/>
              </a:rPr>
              <a:t>1C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uLnTx/>
              <a:uFillTx/>
              <a:latin typeface=" Arial"/>
              <a:cs typeface="Arial"/>
            </a:endParaRPr>
          </a:p>
        </p:txBody>
      </p:sp>
      <p:sp>
        <p:nvSpPr>
          <p:cNvPr id="190" name="object 146"/>
          <p:cNvSpPr txBox="1"/>
          <p:nvPr/>
        </p:nvSpPr>
        <p:spPr>
          <a:xfrm>
            <a:off x="103614" y="2796699"/>
            <a:ext cx="6616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5" normalizeH="0" baseline="0" noProof="0" dirty="0">
                <a:ln>
                  <a:noFill/>
                </a:ln>
                <a:uLnTx/>
                <a:uFillTx/>
                <a:latin typeface=" Arial"/>
                <a:cs typeface="Arial"/>
              </a:rPr>
              <a:t>UH-60L/V/M</a:t>
            </a:r>
            <a:endParaRPr kumimoji="0" sz="900" b="0" i="0" u="none" strike="noStrike" kern="1200" cap="none" spc="0" normalizeH="0" baseline="0" noProof="0">
              <a:ln>
                <a:noFill/>
              </a:ln>
              <a:uLnTx/>
              <a:uFillTx/>
              <a:latin typeface=" Arial"/>
              <a:cs typeface="Arial"/>
            </a:endParaRPr>
          </a:p>
        </p:txBody>
      </p:sp>
      <p:sp>
        <p:nvSpPr>
          <p:cNvPr id="191" name="object 148"/>
          <p:cNvSpPr/>
          <p:nvPr/>
        </p:nvSpPr>
        <p:spPr>
          <a:xfrm>
            <a:off x="373087" y="3402816"/>
            <a:ext cx="199644" cy="263652"/>
          </a:xfrm>
          <a:prstGeom prst="rect">
            <a:avLst/>
          </a:prstGeom>
          <a:blipFill>
            <a:blip r:embed="rId5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object 150"/>
          <p:cNvSpPr txBox="1"/>
          <p:nvPr/>
        </p:nvSpPr>
        <p:spPr>
          <a:xfrm>
            <a:off x="132515" y="3308735"/>
            <a:ext cx="54483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15" normalizeH="0" baseline="0" noProof="0" dirty="0">
                <a:ln>
                  <a:noFill/>
                </a:ln>
                <a:uLnTx/>
                <a:uFillTx/>
                <a:latin typeface=" Arial"/>
                <a:cs typeface="Arial"/>
              </a:rPr>
              <a:t>A</a:t>
            </a:r>
            <a:r>
              <a:rPr kumimoji="0" sz="900" b="1" i="0" u="none" strike="noStrike" kern="1200" cap="none" spc="-5" normalizeH="0" baseline="0" noProof="0" dirty="0">
                <a:ln>
                  <a:noFill/>
                </a:ln>
                <a:uLnTx/>
                <a:uFillTx/>
                <a:latin typeface=" Arial"/>
                <a:cs typeface="Arial"/>
              </a:rPr>
              <a:t>H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 Arial"/>
                <a:cs typeface="Arial"/>
              </a:rPr>
              <a:t>-64</a:t>
            </a:r>
            <a:r>
              <a:rPr kumimoji="0" sz="900" b="1" i="0" u="none" strike="noStrike" kern="1200" cap="none" spc="-5" normalizeH="0" baseline="0" noProof="0" dirty="0">
                <a:ln>
                  <a:noFill/>
                </a:ln>
                <a:uLnTx/>
                <a:uFillTx/>
                <a:latin typeface=" Arial"/>
                <a:cs typeface="Arial"/>
              </a:rPr>
              <a:t>E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uLnTx/>
              <a:uFillTx/>
              <a:latin typeface=" Arial"/>
              <a:cs typeface="Arial"/>
            </a:endParaRPr>
          </a:p>
        </p:txBody>
      </p:sp>
      <p:sp>
        <p:nvSpPr>
          <p:cNvPr id="219" name="object 180"/>
          <p:cNvSpPr/>
          <p:nvPr/>
        </p:nvSpPr>
        <p:spPr>
          <a:xfrm>
            <a:off x="235803" y="2382400"/>
            <a:ext cx="1075946" cy="374191"/>
          </a:xfrm>
          <a:prstGeom prst="rect">
            <a:avLst/>
          </a:prstGeom>
          <a:blipFill>
            <a:blip r:embed="rId5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2" name="object 50"/>
          <p:cNvSpPr/>
          <p:nvPr/>
        </p:nvSpPr>
        <p:spPr>
          <a:xfrm>
            <a:off x="540666" y="5014702"/>
            <a:ext cx="495593" cy="267205"/>
          </a:xfrm>
          <a:prstGeom prst="rect">
            <a:avLst/>
          </a:prstGeom>
          <a:blipFill>
            <a:blip r:embed="rId5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9" name="object 132"/>
          <p:cNvSpPr txBox="1"/>
          <p:nvPr/>
        </p:nvSpPr>
        <p:spPr>
          <a:xfrm>
            <a:off x="3338417" y="5445456"/>
            <a:ext cx="661934" cy="2693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1200" cap="none" spc="-4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50800" dist="50800" dir="5400000" algn="ctr" rotWithShape="0">
                    <a:prstClr val="white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Enroute</a:t>
            </a:r>
            <a:endParaRPr kumimoji="0" lang="en-US" sz="900" b="1" i="1" u="none" strike="noStrike" kern="1200" cap="none" spc="-4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50800" dir="5400000" algn="ctr" rotWithShape="0">
                  <a:prstClr val="white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ctr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50800" dir="5400000" algn="ctr" rotWithShape="0">
                    <a:prstClr val="white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MDTFF</a:t>
            </a: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50800" dir="5400000" algn="ctr" rotWithShape="0">
                  <a:prstClr val="white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22" name="Straight Arrow Connector 321"/>
          <p:cNvCxnSpPr/>
          <p:nvPr/>
        </p:nvCxnSpPr>
        <p:spPr>
          <a:xfrm flipH="1">
            <a:off x="5721329" y="4490211"/>
            <a:ext cx="218504" cy="825523"/>
          </a:xfrm>
          <a:prstGeom prst="straightConnector1">
            <a:avLst/>
          </a:prstGeom>
          <a:ln w="12700">
            <a:solidFill>
              <a:srgbClr val="00CC00"/>
            </a:solidFill>
            <a:headEnd type="triangle"/>
            <a:tailEnd type="triangle" w="med" len="med"/>
          </a:ln>
          <a:effectLst>
            <a:outerShdw blurRad="25400" dist="25400" dir="5400000" algn="ctr" rotWithShape="0">
              <a:schemeClr val="tx1">
                <a:lumMod val="85000"/>
                <a:lumOff val="1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2" name="object 232"/>
          <p:cNvSpPr txBox="1"/>
          <p:nvPr/>
        </p:nvSpPr>
        <p:spPr>
          <a:xfrm>
            <a:off x="6894126" y="4452658"/>
            <a:ext cx="492759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LLAM</a:t>
            </a: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5" name="object 77"/>
          <p:cNvSpPr/>
          <p:nvPr/>
        </p:nvSpPr>
        <p:spPr>
          <a:xfrm>
            <a:off x="6737109" y="4443247"/>
            <a:ext cx="706522" cy="169503"/>
          </a:xfrm>
          <a:custGeom>
            <a:avLst/>
            <a:gdLst/>
            <a:ahLst/>
            <a:cxnLst/>
            <a:rect l="l" t="t" r="r" b="b"/>
            <a:pathLst>
              <a:path w="1114425" h="207644">
                <a:moveTo>
                  <a:pt x="557022" y="207263"/>
                </a:moveTo>
                <a:lnTo>
                  <a:pt x="632598" y="206318"/>
                </a:lnTo>
                <a:lnTo>
                  <a:pt x="705086" y="203565"/>
                </a:lnTo>
                <a:lnTo>
                  <a:pt x="773822" y="199126"/>
                </a:lnTo>
                <a:lnTo>
                  <a:pt x="838143" y="193124"/>
                </a:lnTo>
                <a:lnTo>
                  <a:pt x="897384" y="185683"/>
                </a:lnTo>
                <a:lnTo>
                  <a:pt x="950880" y="176926"/>
                </a:lnTo>
                <a:lnTo>
                  <a:pt x="997969" y="166976"/>
                </a:lnTo>
                <a:lnTo>
                  <a:pt x="1037985" y="155955"/>
                </a:lnTo>
                <a:lnTo>
                  <a:pt x="1094143" y="131196"/>
                </a:lnTo>
                <a:lnTo>
                  <a:pt x="1114044" y="103631"/>
                </a:lnTo>
                <a:lnTo>
                  <a:pt x="1108958" y="89560"/>
                </a:lnTo>
                <a:lnTo>
                  <a:pt x="1070264" y="63275"/>
                </a:lnTo>
                <a:lnTo>
                  <a:pt x="997969" y="40287"/>
                </a:lnTo>
                <a:lnTo>
                  <a:pt x="950880" y="30337"/>
                </a:lnTo>
                <a:lnTo>
                  <a:pt x="897384" y="21580"/>
                </a:lnTo>
                <a:lnTo>
                  <a:pt x="838143" y="14139"/>
                </a:lnTo>
                <a:lnTo>
                  <a:pt x="773822" y="8137"/>
                </a:lnTo>
                <a:lnTo>
                  <a:pt x="705086" y="3698"/>
                </a:lnTo>
                <a:lnTo>
                  <a:pt x="632598" y="945"/>
                </a:lnTo>
                <a:lnTo>
                  <a:pt x="557022" y="0"/>
                </a:lnTo>
                <a:lnTo>
                  <a:pt x="481445" y="945"/>
                </a:lnTo>
                <a:lnTo>
                  <a:pt x="408957" y="3698"/>
                </a:lnTo>
                <a:lnTo>
                  <a:pt x="340221" y="8137"/>
                </a:lnTo>
                <a:lnTo>
                  <a:pt x="275900" y="14139"/>
                </a:lnTo>
                <a:lnTo>
                  <a:pt x="216659" y="21580"/>
                </a:lnTo>
                <a:lnTo>
                  <a:pt x="163163" y="30337"/>
                </a:lnTo>
                <a:lnTo>
                  <a:pt x="116074" y="40287"/>
                </a:lnTo>
                <a:lnTo>
                  <a:pt x="76058" y="51307"/>
                </a:lnTo>
                <a:lnTo>
                  <a:pt x="19900" y="76067"/>
                </a:lnTo>
                <a:lnTo>
                  <a:pt x="0" y="103631"/>
                </a:lnTo>
                <a:lnTo>
                  <a:pt x="5085" y="117703"/>
                </a:lnTo>
                <a:lnTo>
                  <a:pt x="43779" y="143988"/>
                </a:lnTo>
                <a:lnTo>
                  <a:pt x="116074" y="166976"/>
                </a:lnTo>
                <a:lnTo>
                  <a:pt x="163163" y="176926"/>
                </a:lnTo>
                <a:lnTo>
                  <a:pt x="216659" y="185683"/>
                </a:lnTo>
                <a:lnTo>
                  <a:pt x="275900" y="193124"/>
                </a:lnTo>
                <a:lnTo>
                  <a:pt x="340221" y="199126"/>
                </a:lnTo>
                <a:lnTo>
                  <a:pt x="408957" y="203565"/>
                </a:lnTo>
                <a:lnTo>
                  <a:pt x="481445" y="206318"/>
                </a:lnTo>
                <a:lnTo>
                  <a:pt x="557022" y="207263"/>
                </a:lnTo>
                <a:close/>
              </a:path>
            </a:pathLst>
          </a:custGeom>
          <a:ln w="9525">
            <a:solidFill>
              <a:srgbClr val="FF0000"/>
            </a:solidFill>
            <a:prstDash val="dash"/>
          </a:ln>
          <a:effectLst>
            <a:glow rad="25400">
              <a:schemeClr val="tx1"/>
            </a:glow>
          </a:effectLst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7" name="Straight Arrow Connector 326"/>
          <p:cNvCxnSpPr/>
          <p:nvPr/>
        </p:nvCxnSpPr>
        <p:spPr>
          <a:xfrm flipV="1">
            <a:off x="6171927" y="3169725"/>
            <a:ext cx="447483" cy="1097918"/>
          </a:xfrm>
          <a:prstGeom prst="straightConnector1">
            <a:avLst/>
          </a:prstGeom>
          <a:ln w="12700">
            <a:solidFill>
              <a:srgbClr val="00CC00"/>
            </a:solidFill>
            <a:headEnd type="triangle"/>
            <a:tailEnd type="triangle" w="med" len="med"/>
          </a:ln>
          <a:effectLst>
            <a:outerShdw blurRad="38100" dist="25400" dir="5400000" algn="ctr" rotWithShape="0">
              <a:schemeClr val="tx1">
                <a:lumMod val="85000"/>
                <a:lumOff val="1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>
            <a:off x="6365358" y="2970517"/>
            <a:ext cx="1013663" cy="1139764"/>
            <a:chOff x="7000646" y="2978471"/>
            <a:chExt cx="1013663" cy="1139764"/>
          </a:xfrm>
        </p:grpSpPr>
        <p:sp>
          <p:nvSpPr>
            <p:cNvPr id="179" name="object 132"/>
            <p:cNvSpPr txBox="1"/>
            <p:nvPr/>
          </p:nvSpPr>
          <p:spPr>
            <a:xfrm>
              <a:off x="7125309" y="3966912"/>
              <a:ext cx="889000" cy="1513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" b="1" i="1" u="none" strike="noStrike" kern="1200" cap="none" spc="-4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50800" dist="50800" dir="5400000" algn="ctr" rotWithShape="0">
                      <a:prstClr val="white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For</a:t>
              </a:r>
              <a:r>
                <a:rPr kumimoji="0" lang="en-US" sz="900" b="1" i="1" u="none" strike="noStrike" kern="1200" cap="none" spc="-4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50800" dist="50800" dir="5400000" algn="ctr" rotWithShape="0">
                      <a:prstClr val="white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</a:t>
              </a:r>
              <a:r>
                <a:rPr kumimoji="0" sz="900" b="1" i="1" u="none" strike="noStrike" kern="1200" cap="none" spc="-75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50800" dist="50800" dir="5400000" algn="ctr" rotWithShape="0">
                      <a:prstClr val="white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900" b="1" i="1" u="none" strike="noStrike" kern="1200" cap="none" spc="-4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50800" dist="50800" dir="5400000" algn="ctr" rotWithShape="0">
                      <a:prstClr val="white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Decoy</a:t>
              </a:r>
              <a:endParaRPr kumimoji="0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50800" dir="5400000" algn="ctr" rotWithShape="0">
                    <a:prstClr val="white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0" name="object 136"/>
            <p:cNvSpPr/>
            <p:nvPr/>
          </p:nvSpPr>
          <p:spPr>
            <a:xfrm rot="1725454">
              <a:off x="7000646" y="2978471"/>
              <a:ext cx="471614" cy="329893"/>
            </a:xfrm>
            <a:prstGeom prst="rect">
              <a:avLst/>
            </a:prstGeom>
            <a:blipFill>
              <a:blip r:embed="rId5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7459387" y="3696270"/>
              <a:ext cx="314710" cy="282575"/>
              <a:chOff x="7459387" y="3696270"/>
              <a:chExt cx="314710" cy="282575"/>
            </a:xfrm>
          </p:grpSpPr>
          <p:sp>
            <p:nvSpPr>
              <p:cNvPr id="266" name="object 39"/>
              <p:cNvSpPr/>
              <p:nvPr/>
            </p:nvSpPr>
            <p:spPr>
              <a:xfrm>
                <a:off x="7539147" y="3696270"/>
                <a:ext cx="234950" cy="282575"/>
              </a:xfrm>
              <a:custGeom>
                <a:avLst/>
                <a:gdLst/>
                <a:ahLst/>
                <a:cxnLst/>
                <a:rect l="l" t="t" r="r" b="b"/>
                <a:pathLst>
                  <a:path w="234950" h="282575">
                    <a:moveTo>
                      <a:pt x="232282" y="0"/>
                    </a:moveTo>
                    <a:lnTo>
                      <a:pt x="234937" y="43498"/>
                    </a:lnTo>
                    <a:lnTo>
                      <a:pt x="228943" y="85831"/>
                    </a:lnTo>
                    <a:lnTo>
                      <a:pt x="214959" y="126200"/>
                    </a:lnTo>
                    <a:lnTo>
                      <a:pt x="193640" y="163806"/>
                    </a:lnTo>
                    <a:lnTo>
                      <a:pt x="165642" y="197851"/>
                    </a:lnTo>
                    <a:lnTo>
                      <a:pt x="131623" y="227536"/>
                    </a:lnTo>
                    <a:lnTo>
                      <a:pt x="92239" y="252063"/>
                    </a:lnTo>
                    <a:lnTo>
                      <a:pt x="48145" y="270633"/>
                    </a:lnTo>
                    <a:lnTo>
                      <a:pt x="0" y="282448"/>
                    </a:lnTo>
                  </a:path>
                </a:pathLst>
              </a:custGeom>
              <a:ln w="19050">
                <a:solidFill>
                  <a:srgbClr val="0070C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object 40"/>
              <p:cNvSpPr/>
              <p:nvPr/>
            </p:nvSpPr>
            <p:spPr>
              <a:xfrm>
                <a:off x="7492156" y="3707064"/>
                <a:ext cx="241935" cy="234315"/>
              </a:xfrm>
              <a:custGeom>
                <a:avLst/>
                <a:gdLst/>
                <a:ahLst/>
                <a:cxnLst/>
                <a:rect l="l" t="t" r="r" b="b"/>
                <a:pathLst>
                  <a:path w="241934" h="234314">
                    <a:moveTo>
                      <a:pt x="241680" y="0"/>
                    </a:moveTo>
                    <a:lnTo>
                      <a:pt x="240848" y="43081"/>
                    </a:lnTo>
                    <a:lnTo>
                      <a:pt x="230114" y="84070"/>
                    </a:lnTo>
                    <a:lnTo>
                      <a:pt x="210411" y="122028"/>
                    </a:lnTo>
                    <a:lnTo>
                      <a:pt x="182673" y="156019"/>
                    </a:lnTo>
                    <a:lnTo>
                      <a:pt x="147833" y="185104"/>
                    </a:lnTo>
                    <a:lnTo>
                      <a:pt x="106824" y="208347"/>
                    </a:lnTo>
                    <a:lnTo>
                      <a:pt x="60580" y="224809"/>
                    </a:lnTo>
                    <a:lnTo>
                      <a:pt x="10032" y="233553"/>
                    </a:lnTo>
                    <a:lnTo>
                      <a:pt x="6603" y="233807"/>
                    </a:lnTo>
                    <a:lnTo>
                      <a:pt x="3301" y="234061"/>
                    </a:lnTo>
                    <a:lnTo>
                      <a:pt x="0" y="234315"/>
                    </a:lnTo>
                  </a:path>
                </a:pathLst>
              </a:custGeom>
              <a:ln w="19050">
                <a:solidFill>
                  <a:srgbClr val="0070C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object 40"/>
              <p:cNvSpPr/>
              <p:nvPr/>
            </p:nvSpPr>
            <p:spPr>
              <a:xfrm>
                <a:off x="7459387" y="3706558"/>
                <a:ext cx="240922" cy="188847"/>
              </a:xfrm>
              <a:custGeom>
                <a:avLst/>
                <a:gdLst/>
                <a:ahLst/>
                <a:cxnLst/>
                <a:rect l="l" t="t" r="r" b="b"/>
                <a:pathLst>
                  <a:path w="241934" h="234314">
                    <a:moveTo>
                      <a:pt x="241680" y="0"/>
                    </a:moveTo>
                    <a:lnTo>
                      <a:pt x="240848" y="43081"/>
                    </a:lnTo>
                    <a:lnTo>
                      <a:pt x="230114" y="84070"/>
                    </a:lnTo>
                    <a:lnTo>
                      <a:pt x="210411" y="122028"/>
                    </a:lnTo>
                    <a:lnTo>
                      <a:pt x="182673" y="156019"/>
                    </a:lnTo>
                    <a:lnTo>
                      <a:pt x="147833" y="185104"/>
                    </a:lnTo>
                    <a:lnTo>
                      <a:pt x="106824" y="208347"/>
                    </a:lnTo>
                    <a:lnTo>
                      <a:pt x="60580" y="224809"/>
                    </a:lnTo>
                    <a:lnTo>
                      <a:pt x="10032" y="233553"/>
                    </a:lnTo>
                    <a:lnTo>
                      <a:pt x="6603" y="233807"/>
                    </a:lnTo>
                    <a:lnTo>
                      <a:pt x="3301" y="234061"/>
                    </a:lnTo>
                    <a:lnTo>
                      <a:pt x="0" y="234315"/>
                    </a:lnTo>
                  </a:path>
                </a:pathLst>
              </a:custGeom>
              <a:ln w="19050">
                <a:solidFill>
                  <a:srgbClr val="0070C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object 40"/>
              <p:cNvSpPr/>
              <p:nvPr/>
            </p:nvSpPr>
            <p:spPr>
              <a:xfrm>
                <a:off x="7466629" y="3728557"/>
                <a:ext cx="164974" cy="118798"/>
              </a:xfrm>
              <a:custGeom>
                <a:avLst/>
                <a:gdLst/>
                <a:ahLst/>
                <a:cxnLst/>
                <a:rect l="l" t="t" r="r" b="b"/>
                <a:pathLst>
                  <a:path w="241934" h="234314">
                    <a:moveTo>
                      <a:pt x="241680" y="0"/>
                    </a:moveTo>
                    <a:lnTo>
                      <a:pt x="240848" y="43081"/>
                    </a:lnTo>
                    <a:lnTo>
                      <a:pt x="230114" y="84070"/>
                    </a:lnTo>
                    <a:lnTo>
                      <a:pt x="210411" y="122028"/>
                    </a:lnTo>
                    <a:lnTo>
                      <a:pt x="182673" y="156019"/>
                    </a:lnTo>
                    <a:lnTo>
                      <a:pt x="147833" y="185104"/>
                    </a:lnTo>
                    <a:lnTo>
                      <a:pt x="106824" y="208347"/>
                    </a:lnTo>
                    <a:lnTo>
                      <a:pt x="60580" y="224809"/>
                    </a:lnTo>
                    <a:lnTo>
                      <a:pt x="10032" y="233553"/>
                    </a:lnTo>
                    <a:lnTo>
                      <a:pt x="6603" y="233807"/>
                    </a:lnTo>
                    <a:lnTo>
                      <a:pt x="3301" y="234061"/>
                    </a:lnTo>
                    <a:lnTo>
                      <a:pt x="0" y="234315"/>
                    </a:lnTo>
                  </a:path>
                </a:pathLst>
              </a:custGeom>
              <a:ln w="19050">
                <a:solidFill>
                  <a:srgbClr val="0070C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349" name="Straight Arrow Connector 348"/>
          <p:cNvCxnSpPr/>
          <p:nvPr/>
        </p:nvCxnSpPr>
        <p:spPr>
          <a:xfrm flipV="1">
            <a:off x="5508099" y="2748377"/>
            <a:ext cx="1681344" cy="332477"/>
          </a:xfrm>
          <a:prstGeom prst="straightConnector1">
            <a:avLst/>
          </a:prstGeom>
          <a:ln w="12700">
            <a:solidFill>
              <a:srgbClr val="00B0F0"/>
            </a:solidFill>
            <a:headEnd type="triangle"/>
            <a:tailEnd type="triangle" w="med" len="med"/>
          </a:ln>
          <a:effectLst>
            <a:outerShdw blurRad="50800" dist="25400" dir="5400000" algn="ctr" rotWithShape="0">
              <a:schemeClr val="tx1">
                <a:lumMod val="85000"/>
                <a:lumOff val="1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Rectangle 352"/>
          <p:cNvSpPr/>
          <p:nvPr/>
        </p:nvSpPr>
        <p:spPr>
          <a:xfrm>
            <a:off x="1135228" y="2238327"/>
            <a:ext cx="1121599" cy="4004522"/>
          </a:xfrm>
          <a:prstGeom prst="rect">
            <a:avLst/>
          </a:prstGeom>
          <a:gradFill flip="none" rotWithShape="1">
            <a:gsLst>
              <a:gs pos="19000">
                <a:schemeClr val="accent1">
                  <a:lumMod val="5000"/>
                  <a:lumOff val="95000"/>
                </a:schemeClr>
              </a:gs>
              <a:gs pos="0">
                <a:srgbClr val="CCFFFF"/>
              </a:gs>
              <a:gs pos="67000">
                <a:srgbClr val="CCFFFF"/>
              </a:gs>
              <a:gs pos="0">
                <a:schemeClr val="accent1">
                  <a:lumMod val="30000"/>
                  <a:lumOff val="70000"/>
                </a:schemeClr>
              </a:gs>
            </a:gsLst>
            <a:path path="rect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object 153"/>
          <p:cNvSpPr txBox="1"/>
          <p:nvPr/>
        </p:nvSpPr>
        <p:spPr>
          <a:xfrm>
            <a:off x="1162221" y="2358695"/>
            <a:ext cx="1056898" cy="445635"/>
          </a:xfrm>
          <a:prstGeom prst="rect">
            <a:avLst/>
          </a:prstGeom>
          <a:solidFill>
            <a:schemeClr val="tx1"/>
          </a:solidFill>
          <a:ln w="12192">
            <a:solidFill>
              <a:srgbClr val="FFFFFF"/>
            </a:solidFill>
          </a:ln>
        </p:spPr>
        <p:txBody>
          <a:bodyPr vert="horz" wrap="square" lIns="0" tIns="60325" rIns="0" bIns="0" rtlCol="0">
            <a:spAutoFit/>
          </a:bodyPr>
          <a:lstStyle/>
          <a:p>
            <a:pPr marL="72390" marR="66040" lvl="0" indent="0" algn="ctr" defTabSz="914400" rtl="0" eaLnBrk="1" fontAlgn="auto" latinLnBrk="0" hangingPunct="1">
              <a:lnSpc>
                <a:spcPts val="1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Extended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Range  Comms Relay</a:t>
            </a:r>
            <a:r>
              <a:rPr kumimoji="0" sz="1000" b="0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(ERCR)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8" name="object 156"/>
          <p:cNvSpPr/>
          <p:nvPr/>
        </p:nvSpPr>
        <p:spPr>
          <a:xfrm>
            <a:off x="1142610" y="4308349"/>
            <a:ext cx="1056898" cy="399428"/>
          </a:xfrm>
          <a:custGeom>
            <a:avLst/>
            <a:gdLst/>
            <a:ahLst/>
            <a:cxnLst/>
            <a:rect l="l" t="t" r="r" b="b"/>
            <a:pathLst>
              <a:path w="1663064" h="365760">
                <a:moveTo>
                  <a:pt x="0" y="365760"/>
                </a:moveTo>
                <a:lnTo>
                  <a:pt x="1662683" y="365760"/>
                </a:lnTo>
                <a:lnTo>
                  <a:pt x="1662683" y="0"/>
                </a:lnTo>
                <a:lnTo>
                  <a:pt x="0" y="0"/>
                </a:lnTo>
                <a:lnTo>
                  <a:pt x="0" y="365760"/>
                </a:lnTo>
                <a:close/>
              </a:path>
            </a:pathLst>
          </a:custGeom>
          <a:solidFill>
            <a:schemeClr val="tx1"/>
          </a:solidFill>
          <a:ln w="12191">
            <a:solidFill>
              <a:srgbClr val="FFFFFF"/>
            </a:solidFill>
          </a:ln>
        </p:spPr>
        <p:txBody>
          <a:bodyPr wrap="square" lIns="0" tIns="36576" rIns="0" bIns="0" rtlCol="0" anchor="ctr"/>
          <a:lstStyle/>
          <a:p>
            <a:pPr marL="43180" marR="80010" lvl="0" indent="0" algn="ctr" defTabSz="914400" rtl="0" eaLnBrk="1" fontAlgn="auto" latinLnBrk="0" hangingPunct="1">
              <a:lnSpc>
                <a:spcPts val="1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Long-Range Loitering  Aerial Munition</a:t>
            </a:r>
            <a:r>
              <a:rPr kumimoji="0" lang="en-US" sz="1000" b="0" i="0" u="none" strike="noStrike" kern="120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0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(LLAM)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1" name="object 159"/>
          <p:cNvSpPr txBox="1"/>
          <p:nvPr/>
        </p:nvSpPr>
        <p:spPr>
          <a:xfrm>
            <a:off x="1152145" y="4974023"/>
            <a:ext cx="1056898" cy="211340"/>
          </a:xfrm>
          <a:prstGeom prst="rect">
            <a:avLst/>
          </a:prstGeom>
          <a:solidFill>
            <a:srgbClr val="000000"/>
          </a:solidFill>
          <a:ln w="12192">
            <a:solidFill>
              <a:srgbClr val="FFFFFF"/>
            </a:solidFill>
          </a:ln>
        </p:spPr>
        <p:txBody>
          <a:bodyPr vert="horz" wrap="square" lIns="0" tIns="45720" rIns="0" bIns="36576" rtlCol="0" anchor="ctr">
            <a:spAutoFit/>
          </a:bodyPr>
          <a:lstStyle/>
          <a:p>
            <a:pPr marR="0" lvl="0" algn="ctr" defTabSz="914400" rtl="0" eaLnBrk="1" fontAlgn="auto" latinLnBrk="0" hangingPunct="1">
              <a:lnSpc>
                <a:spcPts val="1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Counter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Drone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3" name="object 161"/>
          <p:cNvSpPr txBox="1"/>
          <p:nvPr/>
        </p:nvSpPr>
        <p:spPr>
          <a:xfrm>
            <a:off x="1151119" y="5451609"/>
            <a:ext cx="1056898" cy="153888"/>
          </a:xfrm>
          <a:prstGeom prst="rect">
            <a:avLst/>
          </a:prstGeom>
          <a:solidFill>
            <a:srgbClr val="000000"/>
          </a:solidFill>
          <a:ln w="12192">
            <a:solidFill>
              <a:srgbClr val="FFFFFF"/>
            </a:solidFill>
          </a:ln>
        </p:spPr>
        <p:txBody>
          <a:bodyPr vert="horz" wrap="square" lIns="0" tIns="0" rIns="0" bIns="0" rtlCol="0" anchor="ctr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Force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Decoy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7" name="object 165"/>
          <p:cNvSpPr txBox="1"/>
          <p:nvPr/>
        </p:nvSpPr>
        <p:spPr>
          <a:xfrm>
            <a:off x="1162927" y="3070576"/>
            <a:ext cx="1058886" cy="305853"/>
          </a:xfrm>
          <a:prstGeom prst="rect">
            <a:avLst/>
          </a:prstGeom>
          <a:solidFill>
            <a:srgbClr val="000000"/>
          </a:solidFill>
          <a:ln w="12192">
            <a:solidFill>
              <a:srgbClr val="FFFFFF"/>
            </a:solidFill>
          </a:ln>
        </p:spPr>
        <p:txBody>
          <a:bodyPr vert="horz" wrap="square" lIns="0" tIns="48895" rIns="0" bIns="0" rtlCol="0">
            <a:spAutoFit/>
          </a:bodyPr>
          <a:lstStyle/>
          <a:p>
            <a:pPr marL="72390" marR="96520" lvl="0" indent="0" algn="ctr" defTabSz="914400" rtl="0" eaLnBrk="1" fontAlgn="auto" latinLnBrk="0" hangingPunct="1">
              <a:lnSpc>
                <a:spcPts val="1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Surveillance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econ</a:t>
            </a:r>
            <a:r>
              <a:rPr kumimoji="0" lang="en-US" sz="1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US" sz="1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BDA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1" name="object 182"/>
          <p:cNvSpPr txBox="1"/>
          <p:nvPr/>
        </p:nvSpPr>
        <p:spPr>
          <a:xfrm>
            <a:off x="1151031" y="5871745"/>
            <a:ext cx="1068088" cy="178895"/>
          </a:xfrm>
          <a:prstGeom prst="rect">
            <a:avLst/>
          </a:prstGeom>
          <a:solidFill>
            <a:srgbClr val="000000"/>
          </a:solidFill>
          <a:ln w="12192">
            <a:solidFill>
              <a:srgbClr val="FFFFFF"/>
            </a:solidFill>
          </a:ln>
        </p:spPr>
        <p:txBody>
          <a:bodyPr vert="horz" wrap="square" lIns="0" tIns="24765" rIns="0" bIns="0" rtlCol="0" anchor="ctr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Supply/Resupply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8" name="object 132"/>
          <p:cNvSpPr txBox="1"/>
          <p:nvPr/>
        </p:nvSpPr>
        <p:spPr>
          <a:xfrm>
            <a:off x="6426641" y="5733667"/>
            <a:ext cx="8890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50800" dir="5400000" algn="ctr" rotWithShape="0">
                    <a:prstClr val="white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Forward Element</a:t>
            </a: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50800" dir="5400000" algn="ctr" rotWithShape="0">
                  <a:prstClr val="white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1" name="object 139"/>
          <p:cNvSpPr/>
          <p:nvPr/>
        </p:nvSpPr>
        <p:spPr>
          <a:xfrm>
            <a:off x="4979094" y="1928784"/>
            <a:ext cx="422789" cy="453866"/>
          </a:xfrm>
          <a:prstGeom prst="rect">
            <a:avLst/>
          </a:prstGeom>
          <a:blipFill>
            <a:blip r:embed="rId5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/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79" name="Straight Arrow Connector 378"/>
          <p:cNvCxnSpPr/>
          <p:nvPr/>
        </p:nvCxnSpPr>
        <p:spPr>
          <a:xfrm flipH="1" flipV="1">
            <a:off x="5180083" y="2325936"/>
            <a:ext cx="21165" cy="154184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Straight Arrow Connector 383"/>
          <p:cNvCxnSpPr/>
          <p:nvPr/>
        </p:nvCxnSpPr>
        <p:spPr>
          <a:xfrm flipH="1" flipV="1">
            <a:off x="5273951" y="2176734"/>
            <a:ext cx="331065" cy="312455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object 215"/>
          <p:cNvSpPr txBox="1"/>
          <p:nvPr/>
        </p:nvSpPr>
        <p:spPr>
          <a:xfrm>
            <a:off x="4913448" y="3018589"/>
            <a:ext cx="48831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5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sz="900" b="1" i="0" u="none" strike="noStrike" kern="1200" cap="none" spc="-3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</a:t>
            </a:r>
          </a:p>
        </p:txBody>
      </p:sp>
      <p:sp>
        <p:nvSpPr>
          <p:cNvPr id="90" name="object 62"/>
          <p:cNvSpPr/>
          <p:nvPr/>
        </p:nvSpPr>
        <p:spPr>
          <a:xfrm>
            <a:off x="4699147" y="2996907"/>
            <a:ext cx="790661" cy="191792"/>
          </a:xfrm>
          <a:custGeom>
            <a:avLst/>
            <a:gdLst/>
            <a:ahLst/>
            <a:cxnLst/>
            <a:rect l="l" t="t" r="r" b="b"/>
            <a:pathLst>
              <a:path w="1247140" h="234950">
                <a:moveTo>
                  <a:pt x="623315" y="234696"/>
                </a:moveTo>
                <a:lnTo>
                  <a:pt x="696016" y="233905"/>
                </a:lnTo>
                <a:lnTo>
                  <a:pt x="766252" y="231594"/>
                </a:lnTo>
                <a:lnTo>
                  <a:pt x="833554" y="227850"/>
                </a:lnTo>
                <a:lnTo>
                  <a:pt x="897456" y="222761"/>
                </a:lnTo>
                <a:lnTo>
                  <a:pt x="957490" y="216416"/>
                </a:lnTo>
                <a:lnTo>
                  <a:pt x="1013188" y="208903"/>
                </a:lnTo>
                <a:lnTo>
                  <a:pt x="1064085" y="200310"/>
                </a:lnTo>
                <a:lnTo>
                  <a:pt x="1109711" y="190726"/>
                </a:lnTo>
                <a:lnTo>
                  <a:pt x="1149601" y="180239"/>
                </a:lnTo>
                <a:lnTo>
                  <a:pt x="1210298" y="156908"/>
                </a:lnTo>
                <a:lnTo>
                  <a:pt x="1242439" y="131025"/>
                </a:lnTo>
                <a:lnTo>
                  <a:pt x="1246631" y="117348"/>
                </a:lnTo>
                <a:lnTo>
                  <a:pt x="1242439" y="103670"/>
                </a:lnTo>
                <a:lnTo>
                  <a:pt x="1210298" y="77787"/>
                </a:lnTo>
                <a:lnTo>
                  <a:pt x="1149601" y="54456"/>
                </a:lnTo>
                <a:lnTo>
                  <a:pt x="1109711" y="43969"/>
                </a:lnTo>
                <a:lnTo>
                  <a:pt x="1064085" y="34385"/>
                </a:lnTo>
                <a:lnTo>
                  <a:pt x="1013188" y="25792"/>
                </a:lnTo>
                <a:lnTo>
                  <a:pt x="957490" y="18279"/>
                </a:lnTo>
                <a:lnTo>
                  <a:pt x="897456" y="11934"/>
                </a:lnTo>
                <a:lnTo>
                  <a:pt x="833554" y="6845"/>
                </a:lnTo>
                <a:lnTo>
                  <a:pt x="766252" y="3101"/>
                </a:lnTo>
                <a:lnTo>
                  <a:pt x="696016" y="790"/>
                </a:lnTo>
                <a:lnTo>
                  <a:pt x="623315" y="0"/>
                </a:lnTo>
                <a:lnTo>
                  <a:pt x="550615" y="790"/>
                </a:lnTo>
                <a:lnTo>
                  <a:pt x="480379" y="3101"/>
                </a:lnTo>
                <a:lnTo>
                  <a:pt x="413077" y="6845"/>
                </a:lnTo>
                <a:lnTo>
                  <a:pt x="349175" y="11934"/>
                </a:lnTo>
                <a:lnTo>
                  <a:pt x="289141" y="18279"/>
                </a:lnTo>
                <a:lnTo>
                  <a:pt x="233443" y="25792"/>
                </a:lnTo>
                <a:lnTo>
                  <a:pt x="182546" y="34385"/>
                </a:lnTo>
                <a:lnTo>
                  <a:pt x="136920" y="43969"/>
                </a:lnTo>
                <a:lnTo>
                  <a:pt x="97030" y="54456"/>
                </a:lnTo>
                <a:lnTo>
                  <a:pt x="36333" y="77787"/>
                </a:lnTo>
                <a:lnTo>
                  <a:pt x="4192" y="103670"/>
                </a:lnTo>
                <a:lnTo>
                  <a:pt x="0" y="117348"/>
                </a:lnTo>
                <a:lnTo>
                  <a:pt x="4192" y="131025"/>
                </a:lnTo>
                <a:lnTo>
                  <a:pt x="36333" y="156908"/>
                </a:lnTo>
                <a:lnTo>
                  <a:pt x="97030" y="180239"/>
                </a:lnTo>
                <a:lnTo>
                  <a:pt x="136920" y="190726"/>
                </a:lnTo>
                <a:lnTo>
                  <a:pt x="182546" y="200310"/>
                </a:lnTo>
                <a:lnTo>
                  <a:pt x="233443" y="208903"/>
                </a:lnTo>
                <a:lnTo>
                  <a:pt x="289141" y="216416"/>
                </a:lnTo>
                <a:lnTo>
                  <a:pt x="349175" y="222761"/>
                </a:lnTo>
                <a:lnTo>
                  <a:pt x="413077" y="227850"/>
                </a:lnTo>
                <a:lnTo>
                  <a:pt x="480379" y="231594"/>
                </a:lnTo>
                <a:lnTo>
                  <a:pt x="550615" y="233905"/>
                </a:lnTo>
                <a:lnTo>
                  <a:pt x="623315" y="234696"/>
                </a:lnTo>
                <a:close/>
              </a:path>
            </a:pathLst>
          </a:custGeom>
          <a:ln w="19811">
            <a:solidFill>
              <a:srgbClr val="0066CC"/>
            </a:solidFill>
            <a:prstDash val="sysDash"/>
          </a:ln>
          <a:effectLst>
            <a:glow rad="25400">
              <a:schemeClr val="bg1"/>
            </a:glow>
          </a:effectLst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2" name="Picture 251"/>
          <p:cNvPicPr>
            <a:picLocks noChangeAspect="1"/>
          </p:cNvPicPr>
          <p:nvPr/>
        </p:nvPicPr>
        <p:blipFill>
          <a:blip r:embed="rId5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50836" y="2781356"/>
            <a:ext cx="826631" cy="317110"/>
          </a:xfrm>
          <a:prstGeom prst="rect">
            <a:avLst/>
          </a:prstGeom>
          <a:ln>
            <a:noFill/>
          </a:ln>
          <a:effectLst>
            <a:outerShdw blurRad="12700" dist="12700" dir="5400000" algn="ctr" rotWithShape="0">
              <a:schemeClr val="tx1"/>
            </a:outerShdw>
          </a:effectLst>
        </p:spPr>
      </p:pic>
      <p:cxnSp>
        <p:nvCxnSpPr>
          <p:cNvPr id="386" name="Straight Arrow Connector 385"/>
          <p:cNvCxnSpPr/>
          <p:nvPr/>
        </p:nvCxnSpPr>
        <p:spPr>
          <a:xfrm flipH="1" flipV="1">
            <a:off x="5342918" y="2117504"/>
            <a:ext cx="1067577" cy="342415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2" name="Rounded Rectangle 391"/>
          <p:cNvSpPr/>
          <p:nvPr/>
        </p:nvSpPr>
        <p:spPr>
          <a:xfrm>
            <a:off x="7690859" y="5019584"/>
            <a:ext cx="1193684" cy="1276606"/>
          </a:xfrm>
          <a:prstGeom prst="roundRect">
            <a:avLst/>
          </a:prstGeom>
          <a:solidFill>
            <a:srgbClr val="CCFF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" name="object 241"/>
          <p:cNvSpPr txBox="1"/>
          <p:nvPr/>
        </p:nvSpPr>
        <p:spPr>
          <a:xfrm>
            <a:off x="7690861" y="5130733"/>
            <a:ext cx="1239260" cy="209994"/>
          </a:xfrm>
          <a:prstGeom prst="rect">
            <a:avLst/>
          </a:prstGeom>
          <a:noFill/>
          <a:ln w="12192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/>
              </a:rPr>
              <a:t>Ground Network</a:t>
            </a:r>
          </a:p>
          <a:p>
            <a:pPr marL="0" marR="0" lvl="0" indent="0" algn="ctr" defTabSz="9144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/>
              </a:rPr>
              <a:t>(ITN-TSM/Link 16)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 Black"/>
            </a:endParaRPr>
          </a:p>
        </p:txBody>
      </p:sp>
      <p:sp>
        <p:nvSpPr>
          <p:cNvPr id="309" name="object 241"/>
          <p:cNvSpPr txBox="1"/>
          <p:nvPr/>
        </p:nvSpPr>
        <p:spPr>
          <a:xfrm>
            <a:off x="7694914" y="5421383"/>
            <a:ext cx="1239260" cy="209994"/>
          </a:xfrm>
          <a:prstGeom prst="rect">
            <a:avLst/>
          </a:prstGeom>
          <a:noFill/>
          <a:ln w="12192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/>
              </a:rPr>
              <a:t>Air Network</a:t>
            </a:r>
          </a:p>
          <a:p>
            <a:pPr marL="0" marR="0" lvl="0" indent="0" algn="ctr" defTabSz="9144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/>
              </a:rPr>
              <a:t>(ITN-TSM/Link 16)</a:t>
            </a:r>
          </a:p>
        </p:txBody>
      </p:sp>
      <p:sp>
        <p:nvSpPr>
          <p:cNvPr id="310" name="object 241"/>
          <p:cNvSpPr txBox="1"/>
          <p:nvPr/>
        </p:nvSpPr>
        <p:spPr>
          <a:xfrm>
            <a:off x="7661691" y="5697735"/>
            <a:ext cx="1239260" cy="205184"/>
          </a:xfrm>
          <a:prstGeom prst="rect">
            <a:avLst/>
          </a:prstGeom>
          <a:noFill/>
          <a:ln w="12192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/>
              </a:rPr>
              <a:t>ALE Control Data Link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/>
              </a:rPr>
              <a:t>(CDL)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 Black"/>
            </a:endParaRPr>
          </a:p>
        </p:txBody>
      </p:sp>
      <p:sp>
        <p:nvSpPr>
          <p:cNvPr id="391" name="object 241"/>
          <p:cNvSpPr txBox="1"/>
          <p:nvPr/>
        </p:nvSpPr>
        <p:spPr>
          <a:xfrm>
            <a:off x="7665909" y="5972553"/>
            <a:ext cx="1239260" cy="107402"/>
          </a:xfrm>
          <a:prstGeom prst="rect">
            <a:avLst/>
          </a:prstGeom>
          <a:noFill/>
          <a:ln w="12192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/>
              </a:rPr>
              <a:t>BFT2 / 3</a:t>
            </a: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 Black"/>
            </a:endParaRPr>
          </a:p>
        </p:txBody>
      </p:sp>
      <p:cxnSp>
        <p:nvCxnSpPr>
          <p:cNvPr id="304" name="Straight Arrow Connector 303"/>
          <p:cNvCxnSpPr/>
          <p:nvPr/>
        </p:nvCxnSpPr>
        <p:spPr>
          <a:xfrm flipV="1">
            <a:off x="7899368" y="5075653"/>
            <a:ext cx="782545" cy="2716"/>
          </a:xfrm>
          <a:prstGeom prst="straightConnector1">
            <a:avLst/>
          </a:prstGeom>
          <a:ln w="28575">
            <a:solidFill>
              <a:srgbClr val="00CC00"/>
            </a:solidFill>
            <a:headEnd type="triangle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Arrow Connector 304"/>
          <p:cNvCxnSpPr/>
          <p:nvPr/>
        </p:nvCxnSpPr>
        <p:spPr>
          <a:xfrm flipV="1">
            <a:off x="7916692" y="5388196"/>
            <a:ext cx="765451" cy="2165"/>
          </a:xfrm>
          <a:prstGeom prst="straightConnector1">
            <a:avLst/>
          </a:prstGeom>
          <a:ln w="19050">
            <a:solidFill>
              <a:srgbClr val="00B0F0"/>
            </a:solidFill>
            <a:headEnd type="triangle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/>
          <p:cNvCxnSpPr/>
          <p:nvPr/>
        </p:nvCxnSpPr>
        <p:spPr>
          <a:xfrm>
            <a:off x="7942866" y="5669243"/>
            <a:ext cx="69422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Arrow Connector 389"/>
          <p:cNvCxnSpPr/>
          <p:nvPr/>
        </p:nvCxnSpPr>
        <p:spPr>
          <a:xfrm flipV="1">
            <a:off x="7908144" y="5942450"/>
            <a:ext cx="782545" cy="2716"/>
          </a:xfrm>
          <a:prstGeom prst="straightConnector1">
            <a:avLst/>
          </a:prstGeom>
          <a:ln w="3175">
            <a:solidFill>
              <a:schemeClr val="tx1"/>
            </a:solidFill>
            <a:prstDash val="dash"/>
            <a:headEnd type="triangle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5" name="Straight Connector 394"/>
          <p:cNvCxnSpPr/>
          <p:nvPr/>
        </p:nvCxnSpPr>
        <p:spPr>
          <a:xfrm>
            <a:off x="8101904" y="3231362"/>
            <a:ext cx="323677" cy="59285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Straight Connector 395"/>
          <p:cNvCxnSpPr/>
          <p:nvPr/>
        </p:nvCxnSpPr>
        <p:spPr>
          <a:xfrm>
            <a:off x="8175340" y="3151377"/>
            <a:ext cx="343109" cy="65344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/>
          <p:cNvCxnSpPr/>
          <p:nvPr/>
        </p:nvCxnSpPr>
        <p:spPr>
          <a:xfrm>
            <a:off x="8060339" y="3296366"/>
            <a:ext cx="314560" cy="59252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4" name="Picture 253"/>
          <p:cNvPicPr>
            <a:picLocks noChangeAspect="1"/>
          </p:cNvPicPr>
          <p:nvPr/>
        </p:nvPicPr>
        <p:blipFill>
          <a:blip r:embed="rId57" cstate="email">
            <a:duotone>
              <a:prstClr val="black"/>
              <a:srgbClr val="333D3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57681" flipH="1">
            <a:off x="2509457" y="2034478"/>
            <a:ext cx="903268" cy="248224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sp>
        <p:nvSpPr>
          <p:cNvPr id="265" name="object 139"/>
          <p:cNvSpPr/>
          <p:nvPr/>
        </p:nvSpPr>
        <p:spPr>
          <a:xfrm rot="1639882">
            <a:off x="4594330" y="1682471"/>
            <a:ext cx="422789" cy="453866"/>
          </a:xfrm>
          <a:prstGeom prst="rect">
            <a:avLst/>
          </a:prstGeom>
          <a:blipFill>
            <a:blip r:embed="rId5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/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8" name="Straight Arrow Connector 267"/>
          <p:cNvCxnSpPr/>
          <p:nvPr/>
        </p:nvCxnSpPr>
        <p:spPr>
          <a:xfrm flipH="1">
            <a:off x="3106512" y="1935122"/>
            <a:ext cx="1490290" cy="178127"/>
          </a:xfrm>
          <a:prstGeom prst="straightConnector1">
            <a:avLst/>
          </a:prstGeom>
          <a:ln w="28575">
            <a:solidFill>
              <a:srgbClr val="7030A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Arrow Connector 319"/>
          <p:cNvCxnSpPr/>
          <p:nvPr/>
        </p:nvCxnSpPr>
        <p:spPr>
          <a:xfrm flipH="1">
            <a:off x="4229812" y="1983264"/>
            <a:ext cx="387581" cy="174732"/>
          </a:xfrm>
          <a:prstGeom prst="straightConnector1">
            <a:avLst/>
          </a:prstGeom>
          <a:ln w="28575">
            <a:solidFill>
              <a:srgbClr val="7030A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Arrow Connector 322"/>
          <p:cNvCxnSpPr>
            <a:cxnSpLocks/>
            <a:endCxn id="254" idx="2"/>
          </p:cNvCxnSpPr>
          <p:nvPr/>
        </p:nvCxnSpPr>
        <p:spPr>
          <a:xfrm flipV="1">
            <a:off x="2624733" y="2281676"/>
            <a:ext cx="352283" cy="1716638"/>
          </a:xfrm>
          <a:prstGeom prst="straightConnector1">
            <a:avLst/>
          </a:prstGeom>
          <a:ln w="12700">
            <a:solidFill>
              <a:srgbClr val="00B0F0"/>
            </a:solidFill>
            <a:headEnd type="triangle"/>
            <a:tailEnd type="triangle" w="med" len="med"/>
          </a:ln>
          <a:effectLst>
            <a:outerShdw blurRad="25400" dist="25400" dir="5400000" algn="ctr" rotWithShape="0">
              <a:schemeClr val="tx1">
                <a:lumMod val="85000"/>
                <a:lumOff val="1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Arrow Connector 323"/>
          <p:cNvCxnSpPr/>
          <p:nvPr/>
        </p:nvCxnSpPr>
        <p:spPr>
          <a:xfrm flipV="1">
            <a:off x="7914689" y="6132740"/>
            <a:ext cx="782545" cy="2716"/>
          </a:xfrm>
          <a:prstGeom prst="straightConnector1">
            <a:avLst/>
          </a:prstGeom>
          <a:ln w="28575">
            <a:solidFill>
              <a:srgbClr val="7030A0"/>
            </a:solidFill>
            <a:prstDash val="sysDash"/>
            <a:headEnd type="triangle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8" name="object 241"/>
          <p:cNvSpPr txBox="1"/>
          <p:nvPr/>
        </p:nvSpPr>
        <p:spPr>
          <a:xfrm>
            <a:off x="7705088" y="6172253"/>
            <a:ext cx="1239260" cy="107402"/>
          </a:xfrm>
          <a:prstGeom prst="rect">
            <a:avLst/>
          </a:prstGeom>
          <a:noFill/>
          <a:ln w="12192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/>
              </a:rPr>
              <a:t>WB SATCOM</a:t>
            </a: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 Black"/>
            </a:endParaRPr>
          </a:p>
        </p:txBody>
      </p:sp>
      <p:cxnSp>
        <p:nvCxnSpPr>
          <p:cNvPr id="321" name="Straight Arrow Connector 320"/>
          <p:cNvCxnSpPr/>
          <p:nvPr/>
        </p:nvCxnSpPr>
        <p:spPr>
          <a:xfrm flipH="1">
            <a:off x="3957800" y="1928784"/>
            <a:ext cx="828320" cy="2900489"/>
          </a:xfrm>
          <a:prstGeom prst="straightConnector1">
            <a:avLst/>
          </a:prstGeom>
          <a:ln w="28575">
            <a:solidFill>
              <a:srgbClr val="7030A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object 173"/>
          <p:cNvSpPr/>
          <p:nvPr/>
        </p:nvSpPr>
        <p:spPr>
          <a:xfrm>
            <a:off x="3948179" y="3180114"/>
            <a:ext cx="751777" cy="421161"/>
          </a:xfrm>
          <a:prstGeom prst="rect">
            <a:avLst/>
          </a:prstGeom>
          <a:blipFill>
            <a:blip r:embed="rId5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6" name="Picture 325"/>
          <p:cNvPicPr>
            <a:picLocks noChangeAspect="1"/>
          </p:cNvPicPr>
          <p:nvPr/>
        </p:nvPicPr>
        <p:blipFill>
          <a:blip r:embed="rId59" cstate="email">
            <a:duotone>
              <a:prstClr val="black"/>
              <a:srgbClr val="333D3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57681" flipH="1">
            <a:off x="36858" y="3861012"/>
            <a:ext cx="1214641" cy="248224"/>
          </a:xfrm>
          <a:prstGeom prst="rect">
            <a:avLst/>
          </a:prstGeom>
        </p:spPr>
      </p:pic>
      <p:sp>
        <p:nvSpPr>
          <p:cNvPr id="329" name="object 142"/>
          <p:cNvSpPr txBox="1"/>
          <p:nvPr/>
        </p:nvSpPr>
        <p:spPr>
          <a:xfrm>
            <a:off x="160657" y="4090624"/>
            <a:ext cx="3949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 Arial"/>
                <a:cs typeface="Arial"/>
              </a:rPr>
              <a:t>C-12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uLnTx/>
              <a:uFillTx/>
              <a:latin typeface=" Arial"/>
              <a:cs typeface="Arial"/>
            </a:endParaRPr>
          </a:p>
        </p:txBody>
      </p:sp>
      <p:pic>
        <p:nvPicPr>
          <p:cNvPr id="337" name="Picture 336"/>
          <p:cNvPicPr>
            <a:picLocks noChangeAspect="1"/>
          </p:cNvPicPr>
          <p:nvPr/>
        </p:nvPicPr>
        <p:blipFill>
          <a:blip r:embed="rId6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4066">
            <a:off x="6142817" y="2418422"/>
            <a:ext cx="524785" cy="263570"/>
          </a:xfrm>
          <a:prstGeom prst="rect">
            <a:avLst/>
          </a:prstGeom>
          <a:effectLst/>
        </p:spPr>
      </p:pic>
      <p:pic>
        <p:nvPicPr>
          <p:cNvPr id="338" name="Picture 337"/>
          <p:cNvPicPr>
            <a:picLocks noChangeAspect="1"/>
          </p:cNvPicPr>
          <p:nvPr/>
        </p:nvPicPr>
        <p:blipFill>
          <a:blip r:embed="rId6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38748">
            <a:off x="7103315" y="2499294"/>
            <a:ext cx="524785" cy="263570"/>
          </a:xfrm>
          <a:prstGeom prst="rect">
            <a:avLst/>
          </a:prstGeom>
          <a:effectLst/>
        </p:spPr>
      </p:pic>
      <p:pic>
        <p:nvPicPr>
          <p:cNvPr id="339" name="Picture 338"/>
          <p:cNvPicPr>
            <a:picLocks noChangeAspect="1"/>
          </p:cNvPicPr>
          <p:nvPr/>
        </p:nvPicPr>
        <p:blipFill>
          <a:blip r:embed="rId6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4066">
            <a:off x="6997279" y="4303683"/>
            <a:ext cx="524785" cy="263570"/>
          </a:xfrm>
          <a:prstGeom prst="rect">
            <a:avLst/>
          </a:prstGeom>
          <a:effectLst/>
        </p:spPr>
      </p:pic>
      <p:sp>
        <p:nvSpPr>
          <p:cNvPr id="335" name="object 132"/>
          <p:cNvSpPr txBox="1"/>
          <p:nvPr/>
        </p:nvSpPr>
        <p:spPr>
          <a:xfrm>
            <a:off x="4813970" y="1695980"/>
            <a:ext cx="859858" cy="2693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WB SATCOM</a:t>
            </a:r>
          </a:p>
          <a:p>
            <a:pPr marL="12700" marR="0" lvl="0" indent="0" algn="ctr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Satellite</a:t>
            </a:r>
          </a:p>
        </p:txBody>
      </p:sp>
      <p:sp>
        <p:nvSpPr>
          <p:cNvPr id="340" name="object 132"/>
          <p:cNvSpPr txBox="1"/>
          <p:nvPr/>
        </p:nvSpPr>
        <p:spPr>
          <a:xfrm>
            <a:off x="5141942" y="1969023"/>
            <a:ext cx="859858" cy="2693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BFT2/3</a:t>
            </a:r>
          </a:p>
          <a:p>
            <a:pPr marL="12700" marR="0" lvl="0" indent="0" algn="ctr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Satellite</a:t>
            </a:r>
          </a:p>
        </p:txBody>
      </p:sp>
      <p:cxnSp>
        <p:nvCxnSpPr>
          <p:cNvPr id="343" name="Straight Arrow Connector 342"/>
          <p:cNvCxnSpPr/>
          <p:nvPr/>
        </p:nvCxnSpPr>
        <p:spPr>
          <a:xfrm flipV="1">
            <a:off x="3437891" y="2044102"/>
            <a:ext cx="1884909" cy="8654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1" name="object 169"/>
          <p:cNvSpPr txBox="1"/>
          <p:nvPr/>
        </p:nvSpPr>
        <p:spPr>
          <a:xfrm>
            <a:off x="2437110" y="5709316"/>
            <a:ext cx="2600220" cy="54864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43180" rIns="0" bIns="0" rtlCol="0" anchor="ctr">
            <a:spAutoFit/>
          </a:bodyPr>
          <a:lstStyle/>
          <a:p>
            <a:pPr marL="12700" marR="5080" indent="635" algn="ctr">
              <a:lnSpc>
                <a:spcPts val="1100"/>
              </a:lnSpc>
            </a:pP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Autonomous Support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Comms,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Force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Protection,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SA/SU,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and Sustainment at Extended</a:t>
            </a:r>
            <a:r>
              <a:rPr sz="11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Distances</a:t>
            </a:r>
            <a:endParaRPr sz="11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347" name="Picture 346">
            <a:extLst>
              <a:ext uri="{FF2B5EF4-FFF2-40B4-BE49-F238E27FC236}">
                <a16:creationId xmlns:a16="http://schemas.microsoft.com/office/drawing/2014/main" id="{0D5116BF-7380-103C-8525-3C985C5BF5C3}"/>
              </a:ext>
            </a:extLst>
          </p:cNvPr>
          <p:cNvPicPr>
            <a:picLocks noChangeAspect="1"/>
          </p:cNvPicPr>
          <p:nvPr/>
        </p:nvPicPr>
        <p:blipFill>
          <a:blip r:embed="rId6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229" y="6037493"/>
            <a:ext cx="653914" cy="288998"/>
          </a:xfrm>
          <a:prstGeom prst="rect">
            <a:avLst/>
          </a:prstGeom>
        </p:spPr>
      </p:pic>
      <p:pic>
        <p:nvPicPr>
          <p:cNvPr id="350" name="Picture 349">
            <a:extLst>
              <a:ext uri="{FF2B5EF4-FFF2-40B4-BE49-F238E27FC236}">
                <a16:creationId xmlns:a16="http://schemas.microsoft.com/office/drawing/2014/main" id="{DA2D631E-BE67-AEFC-8E0A-B78ACADFA2FB}"/>
              </a:ext>
            </a:extLst>
          </p:cNvPr>
          <p:cNvPicPr>
            <a:picLocks noChangeAspect="1"/>
          </p:cNvPicPr>
          <p:nvPr/>
        </p:nvPicPr>
        <p:blipFill>
          <a:blip r:embed="rId6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853" y="5904511"/>
            <a:ext cx="573543" cy="211231"/>
          </a:xfrm>
          <a:prstGeom prst="rect">
            <a:avLst/>
          </a:prstGeom>
        </p:spPr>
      </p:pic>
      <p:grpSp>
        <p:nvGrpSpPr>
          <p:cNvPr id="351" name="Group 350">
            <a:extLst>
              <a:ext uri="{FF2B5EF4-FFF2-40B4-BE49-F238E27FC236}">
                <a16:creationId xmlns:a16="http://schemas.microsoft.com/office/drawing/2014/main" id="{6D44ED53-34F9-9736-9F6E-A2316C123B68}"/>
              </a:ext>
            </a:extLst>
          </p:cNvPr>
          <p:cNvGrpSpPr/>
          <p:nvPr/>
        </p:nvGrpSpPr>
        <p:grpSpPr>
          <a:xfrm>
            <a:off x="317236" y="5503116"/>
            <a:ext cx="795396" cy="354967"/>
            <a:chOff x="131843" y="5101469"/>
            <a:chExt cx="795396" cy="354967"/>
          </a:xfrm>
        </p:grpSpPr>
        <p:pic>
          <p:nvPicPr>
            <p:cNvPr id="352" name="Picture 351">
              <a:extLst>
                <a:ext uri="{FF2B5EF4-FFF2-40B4-BE49-F238E27FC236}">
                  <a16:creationId xmlns:a16="http://schemas.microsoft.com/office/drawing/2014/main" id="{A84F09F7-B1A8-D015-13E7-EE3A76FC5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31843" y="5248667"/>
              <a:ext cx="510747" cy="207769"/>
            </a:xfrm>
            <a:prstGeom prst="rect">
              <a:avLst/>
            </a:prstGeom>
          </p:spPr>
        </p:pic>
        <p:pic>
          <p:nvPicPr>
            <p:cNvPr id="354" name="Picture 12" descr="B360_Orthos_2021_Set1_Left_WBO_v004">
              <a:extLst>
                <a:ext uri="{FF2B5EF4-FFF2-40B4-BE49-F238E27FC236}">
                  <a16:creationId xmlns:a16="http://schemas.microsoft.com/office/drawing/2014/main" id="{5004F034-F9CB-D7B5-7194-10E6D634F6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4" cstate="email">
              <a:extLst>
                <a:ext uri="{BEBA8EAE-BF5A-486C-A8C5-ECC9F3942E4B}">
                  <a14:imgProps xmlns:a14="http://schemas.microsoft.com/office/drawing/2010/main">
                    <a14:imgLayer r:embed="rId65">
                      <a14:imgEffect>
                        <a14:sharpenSoften amount="50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337114" y="5101469"/>
              <a:ext cx="590125" cy="209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5" name="Picture 354">
            <a:extLst>
              <a:ext uri="{FF2B5EF4-FFF2-40B4-BE49-F238E27FC236}">
                <a16:creationId xmlns:a16="http://schemas.microsoft.com/office/drawing/2014/main" id="{892E75F6-8E8C-B592-C2C5-D1AF7CD6DF76}"/>
              </a:ext>
            </a:extLst>
          </p:cNvPr>
          <p:cNvPicPr>
            <a:picLocks noChangeAspect="1"/>
          </p:cNvPicPr>
          <p:nvPr/>
        </p:nvPicPr>
        <p:blipFill>
          <a:blip r:embed="rId6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9371">
            <a:off x="275025" y="4726145"/>
            <a:ext cx="524785" cy="263570"/>
          </a:xfrm>
          <a:prstGeom prst="rect">
            <a:avLst/>
          </a:prstGeom>
          <a:effectLst/>
        </p:spPr>
      </p:pic>
      <p:sp>
        <p:nvSpPr>
          <p:cNvPr id="356" name="object 229">
            <a:extLst>
              <a:ext uri="{FF2B5EF4-FFF2-40B4-BE49-F238E27FC236}">
                <a16:creationId xmlns:a16="http://schemas.microsoft.com/office/drawing/2014/main" id="{10E9216D-CB9C-3A92-58AE-607C0F5411CD}"/>
              </a:ext>
            </a:extLst>
          </p:cNvPr>
          <p:cNvSpPr/>
          <p:nvPr/>
        </p:nvSpPr>
        <p:spPr>
          <a:xfrm rot="20289899">
            <a:off x="554475" y="4748682"/>
            <a:ext cx="445554" cy="362156"/>
          </a:xfrm>
          <a:prstGeom prst="rect">
            <a:avLst/>
          </a:prstGeom>
          <a:blipFill>
            <a:blip r:embed="rId6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357" name="Picture 356">
            <a:extLst>
              <a:ext uri="{FF2B5EF4-FFF2-40B4-BE49-F238E27FC236}">
                <a16:creationId xmlns:a16="http://schemas.microsoft.com/office/drawing/2014/main" id="{3F834D01-B99E-6DE4-5616-03F5609B1A83}"/>
              </a:ext>
            </a:extLst>
          </p:cNvPr>
          <p:cNvPicPr>
            <a:picLocks noChangeAspect="1"/>
          </p:cNvPicPr>
          <p:nvPr/>
        </p:nvPicPr>
        <p:blipFill>
          <a:blip r:embed="rId6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8885" y="4511732"/>
            <a:ext cx="580480" cy="513362"/>
          </a:xfrm>
          <a:prstGeom prst="rect">
            <a:avLst/>
          </a:prstGeom>
        </p:spPr>
      </p:pic>
      <p:sp>
        <p:nvSpPr>
          <p:cNvPr id="359" name="object 156">
            <a:extLst>
              <a:ext uri="{FF2B5EF4-FFF2-40B4-BE49-F238E27FC236}">
                <a16:creationId xmlns:a16="http://schemas.microsoft.com/office/drawing/2014/main" id="{1DABD3E8-1C9F-A57E-42B5-8E016D3B1AE2}"/>
              </a:ext>
            </a:extLst>
          </p:cNvPr>
          <p:cNvSpPr/>
          <p:nvPr/>
        </p:nvSpPr>
        <p:spPr>
          <a:xfrm>
            <a:off x="1165478" y="3642675"/>
            <a:ext cx="1056898" cy="399428"/>
          </a:xfrm>
          <a:custGeom>
            <a:avLst/>
            <a:gdLst/>
            <a:ahLst/>
            <a:cxnLst/>
            <a:rect l="l" t="t" r="r" b="b"/>
            <a:pathLst>
              <a:path w="1663064" h="365760">
                <a:moveTo>
                  <a:pt x="0" y="365760"/>
                </a:moveTo>
                <a:lnTo>
                  <a:pt x="1662683" y="365760"/>
                </a:lnTo>
                <a:lnTo>
                  <a:pt x="1662683" y="0"/>
                </a:lnTo>
                <a:lnTo>
                  <a:pt x="0" y="0"/>
                </a:lnTo>
                <a:lnTo>
                  <a:pt x="0" y="365760"/>
                </a:lnTo>
                <a:close/>
              </a:path>
            </a:pathLst>
          </a:custGeom>
          <a:solidFill>
            <a:schemeClr val="tx1"/>
          </a:solidFill>
          <a:ln w="12191">
            <a:solidFill>
              <a:srgbClr val="FFFFFF"/>
            </a:solidFill>
          </a:ln>
        </p:spPr>
        <p:txBody>
          <a:bodyPr wrap="square" lIns="0" tIns="36576" rIns="0" bIns="0" rtlCol="0" anchor="ctr"/>
          <a:lstStyle/>
          <a:p>
            <a:pPr marL="43180" marR="80010" lvl="0" indent="0" algn="ctr" defTabSz="914400" rtl="0" eaLnBrk="1" fontAlgn="auto" latinLnBrk="0" hangingPunct="1">
              <a:lnSpc>
                <a:spcPts val="1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Electronic Warfare (EW) Sensors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37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40">
        <p14:prism isInverted="1"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155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37"/>
          <a:stretch/>
        </p:blipFill>
        <p:spPr>
          <a:xfrm flipH="1">
            <a:off x="1936129" y="1831059"/>
            <a:ext cx="6660924" cy="2471632"/>
          </a:xfrm>
          <a:prstGeom prst="rect">
            <a:avLst/>
          </a:prstGeom>
        </p:spPr>
      </p:pic>
      <p:sp>
        <p:nvSpPr>
          <p:cNvPr id="207" name="Oval 206"/>
          <p:cNvSpPr/>
          <p:nvPr/>
        </p:nvSpPr>
        <p:spPr>
          <a:xfrm>
            <a:off x="6649252" y="1478785"/>
            <a:ext cx="2504387" cy="2070910"/>
          </a:xfrm>
          <a:prstGeom prst="ellipse">
            <a:avLst/>
          </a:prstGeom>
          <a:solidFill>
            <a:srgbClr val="0099FF">
              <a:alpha val="65000"/>
            </a:srgbClr>
          </a:solidFill>
          <a:ln w="12700" cap="flat" cmpd="sng" algn="ctr">
            <a:solidFill>
              <a:srgbClr val="0099FF"/>
            </a:solidFill>
            <a:prstDash val="solid"/>
            <a:miter lim="800000"/>
          </a:ln>
          <a:effectLst>
            <a:softEdge rad="317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9" name="Picture 15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260" y="3010386"/>
            <a:ext cx="9165260" cy="35505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" y="1234846"/>
            <a:ext cx="9153834" cy="28205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52494" y="1201123"/>
            <a:ext cx="7230069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 i="1" kern="0" dirty="0">
                <a:latin typeface="Arial" panose="020B0604020202020204" pitchFamily="34" charset="0"/>
                <a:cs typeface="Arial" panose="020B0604020202020204" pitchFamily="34" charset="0"/>
              </a:rPr>
              <a:t>Shared Real-time/Near Real-time Joint Airspace Situational Awareness</a:t>
            </a:r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11291843" y="6622991"/>
            <a:ext cx="900157" cy="2273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EE064D-516F-4018-88E2-AA55DAC2ABA6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lowchart: Magnetic Disk 330"/>
          <p:cNvSpPr/>
          <p:nvPr/>
        </p:nvSpPr>
        <p:spPr>
          <a:xfrm>
            <a:off x="4374108" y="2935253"/>
            <a:ext cx="875234" cy="1056764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1306"/>
              <a:gd name="connsiteX1" fmla="*/ 5000 w 10000"/>
              <a:gd name="connsiteY1" fmla="*/ 0 h 11306"/>
              <a:gd name="connsiteX2" fmla="*/ 10000 w 10000"/>
              <a:gd name="connsiteY2" fmla="*/ 1667 h 11306"/>
              <a:gd name="connsiteX3" fmla="*/ 10000 w 10000"/>
              <a:gd name="connsiteY3" fmla="*/ 8333 h 11306"/>
              <a:gd name="connsiteX4" fmla="*/ 5000 w 10000"/>
              <a:gd name="connsiteY4" fmla="*/ 10000 h 11306"/>
              <a:gd name="connsiteX5" fmla="*/ 0 w 10000"/>
              <a:gd name="connsiteY5" fmla="*/ 8333 h 11306"/>
              <a:gd name="connsiteX6" fmla="*/ 0 w 10000"/>
              <a:gd name="connsiteY6" fmla="*/ 1667 h 11306"/>
              <a:gd name="connsiteX0" fmla="*/ 10000 w 10000"/>
              <a:gd name="connsiteY0" fmla="*/ 1667 h 11306"/>
              <a:gd name="connsiteX1" fmla="*/ 5000 w 10000"/>
              <a:gd name="connsiteY1" fmla="*/ 3334 h 11306"/>
              <a:gd name="connsiteX2" fmla="*/ 0 w 10000"/>
              <a:gd name="connsiteY2" fmla="*/ 1667 h 11306"/>
              <a:gd name="connsiteX0" fmla="*/ 0 w 10000"/>
              <a:gd name="connsiteY0" fmla="*/ 1667 h 11306"/>
              <a:gd name="connsiteX1" fmla="*/ 5000 w 10000"/>
              <a:gd name="connsiteY1" fmla="*/ 0 h 11306"/>
              <a:gd name="connsiteX2" fmla="*/ 10000 w 10000"/>
              <a:gd name="connsiteY2" fmla="*/ 1667 h 11306"/>
              <a:gd name="connsiteX3" fmla="*/ 10000 w 10000"/>
              <a:gd name="connsiteY3" fmla="*/ 8333 h 11306"/>
              <a:gd name="connsiteX4" fmla="*/ 4970 w 10000"/>
              <a:gd name="connsiteY4" fmla="*/ 11306 h 11306"/>
              <a:gd name="connsiteX5" fmla="*/ 0 w 10000"/>
              <a:gd name="connsiteY5" fmla="*/ 8333 h 11306"/>
              <a:gd name="connsiteX6" fmla="*/ 0 w 10000"/>
              <a:gd name="connsiteY6" fmla="*/ 1667 h 11306"/>
              <a:gd name="connsiteX0" fmla="*/ 0 w 10000"/>
              <a:gd name="connsiteY0" fmla="*/ 1667 h 11306"/>
              <a:gd name="connsiteX1" fmla="*/ 5000 w 10000"/>
              <a:gd name="connsiteY1" fmla="*/ 0 h 11306"/>
              <a:gd name="connsiteX2" fmla="*/ 10000 w 10000"/>
              <a:gd name="connsiteY2" fmla="*/ 1667 h 11306"/>
              <a:gd name="connsiteX3" fmla="*/ 10000 w 10000"/>
              <a:gd name="connsiteY3" fmla="*/ 8333 h 11306"/>
              <a:gd name="connsiteX4" fmla="*/ 0 w 10000"/>
              <a:gd name="connsiteY4" fmla="*/ 8333 h 11306"/>
              <a:gd name="connsiteX5" fmla="*/ 0 w 10000"/>
              <a:gd name="connsiteY5" fmla="*/ 1667 h 11306"/>
              <a:gd name="connsiteX0" fmla="*/ 10000 w 10000"/>
              <a:gd name="connsiteY0" fmla="*/ 1667 h 11306"/>
              <a:gd name="connsiteX1" fmla="*/ 5000 w 10000"/>
              <a:gd name="connsiteY1" fmla="*/ 3334 h 11306"/>
              <a:gd name="connsiteX2" fmla="*/ 0 w 10000"/>
              <a:gd name="connsiteY2" fmla="*/ 1667 h 11306"/>
              <a:gd name="connsiteX0" fmla="*/ 0 w 10000"/>
              <a:gd name="connsiteY0" fmla="*/ 1667 h 11306"/>
              <a:gd name="connsiteX1" fmla="*/ 5000 w 10000"/>
              <a:gd name="connsiteY1" fmla="*/ 0 h 11306"/>
              <a:gd name="connsiteX2" fmla="*/ 10000 w 10000"/>
              <a:gd name="connsiteY2" fmla="*/ 1667 h 11306"/>
              <a:gd name="connsiteX3" fmla="*/ 10000 w 10000"/>
              <a:gd name="connsiteY3" fmla="*/ 8333 h 11306"/>
              <a:gd name="connsiteX4" fmla="*/ 4970 w 10000"/>
              <a:gd name="connsiteY4" fmla="*/ 11306 h 11306"/>
              <a:gd name="connsiteX5" fmla="*/ 0 w 10000"/>
              <a:gd name="connsiteY5" fmla="*/ 8333 h 11306"/>
              <a:gd name="connsiteX6" fmla="*/ 0 w 10000"/>
              <a:gd name="connsiteY6" fmla="*/ 1667 h 11306"/>
              <a:gd name="connsiteX0" fmla="*/ 0 w 10000"/>
              <a:gd name="connsiteY0" fmla="*/ 1667 h 11306"/>
              <a:gd name="connsiteX1" fmla="*/ 5000 w 10000"/>
              <a:gd name="connsiteY1" fmla="*/ 0 h 11306"/>
              <a:gd name="connsiteX2" fmla="*/ 10000 w 10000"/>
              <a:gd name="connsiteY2" fmla="*/ 1667 h 11306"/>
              <a:gd name="connsiteX3" fmla="*/ 10000 w 10000"/>
              <a:gd name="connsiteY3" fmla="*/ 8333 h 11306"/>
              <a:gd name="connsiteX4" fmla="*/ 4686 w 10000"/>
              <a:gd name="connsiteY4" fmla="*/ 9175 h 11306"/>
              <a:gd name="connsiteX5" fmla="*/ 0 w 10000"/>
              <a:gd name="connsiteY5" fmla="*/ 8333 h 11306"/>
              <a:gd name="connsiteX6" fmla="*/ 0 w 10000"/>
              <a:gd name="connsiteY6" fmla="*/ 1667 h 11306"/>
              <a:gd name="connsiteX0" fmla="*/ 10000 w 10000"/>
              <a:gd name="connsiteY0" fmla="*/ 1667 h 11306"/>
              <a:gd name="connsiteX1" fmla="*/ 5000 w 10000"/>
              <a:gd name="connsiteY1" fmla="*/ 3334 h 11306"/>
              <a:gd name="connsiteX2" fmla="*/ 0 w 10000"/>
              <a:gd name="connsiteY2" fmla="*/ 1667 h 11306"/>
              <a:gd name="connsiteX0" fmla="*/ 0 w 10000"/>
              <a:gd name="connsiteY0" fmla="*/ 1667 h 11306"/>
              <a:gd name="connsiteX1" fmla="*/ 5000 w 10000"/>
              <a:gd name="connsiteY1" fmla="*/ 0 h 11306"/>
              <a:gd name="connsiteX2" fmla="*/ 10000 w 10000"/>
              <a:gd name="connsiteY2" fmla="*/ 1667 h 11306"/>
              <a:gd name="connsiteX3" fmla="*/ 10000 w 10000"/>
              <a:gd name="connsiteY3" fmla="*/ 8333 h 11306"/>
              <a:gd name="connsiteX4" fmla="*/ 4970 w 10000"/>
              <a:gd name="connsiteY4" fmla="*/ 11306 h 11306"/>
              <a:gd name="connsiteX5" fmla="*/ 0 w 10000"/>
              <a:gd name="connsiteY5" fmla="*/ 8333 h 11306"/>
              <a:gd name="connsiteX6" fmla="*/ 0 w 10000"/>
              <a:gd name="connsiteY6" fmla="*/ 1667 h 11306"/>
              <a:gd name="connsiteX0" fmla="*/ 0 w 10000"/>
              <a:gd name="connsiteY0" fmla="*/ 1667 h 11385"/>
              <a:gd name="connsiteX1" fmla="*/ 5000 w 10000"/>
              <a:gd name="connsiteY1" fmla="*/ 0 h 11385"/>
              <a:gd name="connsiteX2" fmla="*/ 10000 w 10000"/>
              <a:gd name="connsiteY2" fmla="*/ 1667 h 11385"/>
              <a:gd name="connsiteX3" fmla="*/ 10000 w 10000"/>
              <a:gd name="connsiteY3" fmla="*/ 8333 h 11385"/>
              <a:gd name="connsiteX4" fmla="*/ 5014 w 10000"/>
              <a:gd name="connsiteY4" fmla="*/ 11385 h 11385"/>
              <a:gd name="connsiteX5" fmla="*/ 0 w 10000"/>
              <a:gd name="connsiteY5" fmla="*/ 8333 h 11385"/>
              <a:gd name="connsiteX6" fmla="*/ 0 w 10000"/>
              <a:gd name="connsiteY6" fmla="*/ 1667 h 11385"/>
              <a:gd name="connsiteX0" fmla="*/ 10000 w 10000"/>
              <a:gd name="connsiteY0" fmla="*/ 1667 h 11385"/>
              <a:gd name="connsiteX1" fmla="*/ 5000 w 10000"/>
              <a:gd name="connsiteY1" fmla="*/ 3334 h 11385"/>
              <a:gd name="connsiteX2" fmla="*/ 0 w 10000"/>
              <a:gd name="connsiteY2" fmla="*/ 1667 h 11385"/>
              <a:gd name="connsiteX0" fmla="*/ 0 w 10000"/>
              <a:gd name="connsiteY0" fmla="*/ 1667 h 11385"/>
              <a:gd name="connsiteX1" fmla="*/ 5000 w 10000"/>
              <a:gd name="connsiteY1" fmla="*/ 0 h 11385"/>
              <a:gd name="connsiteX2" fmla="*/ 10000 w 10000"/>
              <a:gd name="connsiteY2" fmla="*/ 1667 h 11385"/>
              <a:gd name="connsiteX3" fmla="*/ 10000 w 10000"/>
              <a:gd name="connsiteY3" fmla="*/ 8333 h 11385"/>
              <a:gd name="connsiteX4" fmla="*/ 4970 w 10000"/>
              <a:gd name="connsiteY4" fmla="*/ 11306 h 11385"/>
              <a:gd name="connsiteX5" fmla="*/ 0 w 10000"/>
              <a:gd name="connsiteY5" fmla="*/ 8333 h 11385"/>
              <a:gd name="connsiteX6" fmla="*/ 0 w 10000"/>
              <a:gd name="connsiteY6" fmla="*/ 1667 h 11385"/>
              <a:gd name="connsiteX0" fmla="*/ 0 w 10000"/>
              <a:gd name="connsiteY0" fmla="*/ 1667 h 11399"/>
              <a:gd name="connsiteX1" fmla="*/ 5000 w 10000"/>
              <a:gd name="connsiteY1" fmla="*/ 0 h 11399"/>
              <a:gd name="connsiteX2" fmla="*/ 10000 w 10000"/>
              <a:gd name="connsiteY2" fmla="*/ 1667 h 11399"/>
              <a:gd name="connsiteX3" fmla="*/ 10000 w 10000"/>
              <a:gd name="connsiteY3" fmla="*/ 8333 h 11399"/>
              <a:gd name="connsiteX4" fmla="*/ 5014 w 10000"/>
              <a:gd name="connsiteY4" fmla="*/ 11385 h 11399"/>
              <a:gd name="connsiteX5" fmla="*/ 0 w 10000"/>
              <a:gd name="connsiteY5" fmla="*/ 8333 h 11399"/>
              <a:gd name="connsiteX6" fmla="*/ 0 w 10000"/>
              <a:gd name="connsiteY6" fmla="*/ 1667 h 11399"/>
              <a:gd name="connsiteX0" fmla="*/ 10000 w 10000"/>
              <a:gd name="connsiteY0" fmla="*/ 1667 h 11399"/>
              <a:gd name="connsiteX1" fmla="*/ 5000 w 10000"/>
              <a:gd name="connsiteY1" fmla="*/ 3334 h 11399"/>
              <a:gd name="connsiteX2" fmla="*/ 0 w 10000"/>
              <a:gd name="connsiteY2" fmla="*/ 1667 h 11399"/>
              <a:gd name="connsiteX0" fmla="*/ 0 w 10000"/>
              <a:gd name="connsiteY0" fmla="*/ 1667 h 11399"/>
              <a:gd name="connsiteX1" fmla="*/ 5000 w 10000"/>
              <a:gd name="connsiteY1" fmla="*/ 0 h 11399"/>
              <a:gd name="connsiteX2" fmla="*/ 10000 w 10000"/>
              <a:gd name="connsiteY2" fmla="*/ 1667 h 11399"/>
              <a:gd name="connsiteX3" fmla="*/ 10000 w 10000"/>
              <a:gd name="connsiteY3" fmla="*/ 8333 h 11399"/>
              <a:gd name="connsiteX4" fmla="*/ 4970 w 10000"/>
              <a:gd name="connsiteY4" fmla="*/ 11306 h 11399"/>
              <a:gd name="connsiteX5" fmla="*/ 0 w 10000"/>
              <a:gd name="connsiteY5" fmla="*/ 8333 h 11399"/>
              <a:gd name="connsiteX6" fmla="*/ 0 w 10000"/>
              <a:gd name="connsiteY6" fmla="*/ 1667 h 11399"/>
              <a:gd name="connsiteX0" fmla="*/ 0 w 10000"/>
              <a:gd name="connsiteY0" fmla="*/ 1667 h 11433"/>
              <a:gd name="connsiteX1" fmla="*/ 5000 w 10000"/>
              <a:gd name="connsiteY1" fmla="*/ 0 h 11433"/>
              <a:gd name="connsiteX2" fmla="*/ 10000 w 10000"/>
              <a:gd name="connsiteY2" fmla="*/ 1667 h 11433"/>
              <a:gd name="connsiteX3" fmla="*/ 10000 w 10000"/>
              <a:gd name="connsiteY3" fmla="*/ 8333 h 11433"/>
              <a:gd name="connsiteX4" fmla="*/ 5014 w 10000"/>
              <a:gd name="connsiteY4" fmla="*/ 11385 h 11433"/>
              <a:gd name="connsiteX5" fmla="*/ 0 w 10000"/>
              <a:gd name="connsiteY5" fmla="*/ 8333 h 11433"/>
              <a:gd name="connsiteX6" fmla="*/ 0 w 10000"/>
              <a:gd name="connsiteY6" fmla="*/ 1667 h 11433"/>
              <a:gd name="connsiteX0" fmla="*/ 10000 w 10000"/>
              <a:gd name="connsiteY0" fmla="*/ 1667 h 11433"/>
              <a:gd name="connsiteX1" fmla="*/ 5000 w 10000"/>
              <a:gd name="connsiteY1" fmla="*/ 3334 h 11433"/>
              <a:gd name="connsiteX2" fmla="*/ 0 w 10000"/>
              <a:gd name="connsiteY2" fmla="*/ 1667 h 11433"/>
              <a:gd name="connsiteX0" fmla="*/ 0 w 10000"/>
              <a:gd name="connsiteY0" fmla="*/ 1667 h 11433"/>
              <a:gd name="connsiteX1" fmla="*/ 5000 w 10000"/>
              <a:gd name="connsiteY1" fmla="*/ 0 h 11433"/>
              <a:gd name="connsiteX2" fmla="*/ 10000 w 10000"/>
              <a:gd name="connsiteY2" fmla="*/ 1667 h 11433"/>
              <a:gd name="connsiteX3" fmla="*/ 10000 w 10000"/>
              <a:gd name="connsiteY3" fmla="*/ 8333 h 11433"/>
              <a:gd name="connsiteX4" fmla="*/ 4970 w 10000"/>
              <a:gd name="connsiteY4" fmla="*/ 11306 h 11433"/>
              <a:gd name="connsiteX5" fmla="*/ 0 w 10000"/>
              <a:gd name="connsiteY5" fmla="*/ 8333 h 11433"/>
              <a:gd name="connsiteX6" fmla="*/ 0 w 10000"/>
              <a:gd name="connsiteY6" fmla="*/ 1667 h 11433"/>
              <a:gd name="connsiteX0" fmla="*/ 0 w 10000"/>
              <a:gd name="connsiteY0" fmla="*/ 1667 h 12712"/>
              <a:gd name="connsiteX1" fmla="*/ 5000 w 10000"/>
              <a:gd name="connsiteY1" fmla="*/ 0 h 12712"/>
              <a:gd name="connsiteX2" fmla="*/ 10000 w 10000"/>
              <a:gd name="connsiteY2" fmla="*/ 1667 h 12712"/>
              <a:gd name="connsiteX3" fmla="*/ 10000 w 10000"/>
              <a:gd name="connsiteY3" fmla="*/ 8333 h 12712"/>
              <a:gd name="connsiteX4" fmla="*/ 5014 w 10000"/>
              <a:gd name="connsiteY4" fmla="*/ 11385 h 12712"/>
              <a:gd name="connsiteX5" fmla="*/ 0 w 10000"/>
              <a:gd name="connsiteY5" fmla="*/ 8333 h 12712"/>
              <a:gd name="connsiteX6" fmla="*/ 0 w 10000"/>
              <a:gd name="connsiteY6" fmla="*/ 1667 h 12712"/>
              <a:gd name="connsiteX0" fmla="*/ 10000 w 10000"/>
              <a:gd name="connsiteY0" fmla="*/ 1667 h 12712"/>
              <a:gd name="connsiteX1" fmla="*/ 5000 w 10000"/>
              <a:gd name="connsiteY1" fmla="*/ 3334 h 12712"/>
              <a:gd name="connsiteX2" fmla="*/ 0 w 10000"/>
              <a:gd name="connsiteY2" fmla="*/ 1667 h 12712"/>
              <a:gd name="connsiteX0" fmla="*/ 0 w 10000"/>
              <a:gd name="connsiteY0" fmla="*/ 1667 h 12712"/>
              <a:gd name="connsiteX1" fmla="*/ 5000 w 10000"/>
              <a:gd name="connsiteY1" fmla="*/ 0 h 12712"/>
              <a:gd name="connsiteX2" fmla="*/ 10000 w 10000"/>
              <a:gd name="connsiteY2" fmla="*/ 1667 h 12712"/>
              <a:gd name="connsiteX3" fmla="*/ 10000 w 10000"/>
              <a:gd name="connsiteY3" fmla="*/ 8333 h 12712"/>
              <a:gd name="connsiteX4" fmla="*/ 4910 w 10000"/>
              <a:gd name="connsiteY4" fmla="*/ 12712 h 12712"/>
              <a:gd name="connsiteX5" fmla="*/ 0 w 10000"/>
              <a:gd name="connsiteY5" fmla="*/ 8333 h 12712"/>
              <a:gd name="connsiteX6" fmla="*/ 0 w 10000"/>
              <a:gd name="connsiteY6" fmla="*/ 1667 h 12712"/>
              <a:gd name="connsiteX0" fmla="*/ 0 w 10000"/>
              <a:gd name="connsiteY0" fmla="*/ 1667 h 12722"/>
              <a:gd name="connsiteX1" fmla="*/ 5000 w 10000"/>
              <a:gd name="connsiteY1" fmla="*/ 0 h 12722"/>
              <a:gd name="connsiteX2" fmla="*/ 10000 w 10000"/>
              <a:gd name="connsiteY2" fmla="*/ 1667 h 12722"/>
              <a:gd name="connsiteX3" fmla="*/ 10000 w 10000"/>
              <a:gd name="connsiteY3" fmla="*/ 8333 h 12722"/>
              <a:gd name="connsiteX4" fmla="*/ 4895 w 10000"/>
              <a:gd name="connsiteY4" fmla="*/ 12691 h 12722"/>
              <a:gd name="connsiteX5" fmla="*/ 0 w 10000"/>
              <a:gd name="connsiteY5" fmla="*/ 8333 h 12722"/>
              <a:gd name="connsiteX6" fmla="*/ 0 w 10000"/>
              <a:gd name="connsiteY6" fmla="*/ 1667 h 12722"/>
              <a:gd name="connsiteX0" fmla="*/ 10000 w 10000"/>
              <a:gd name="connsiteY0" fmla="*/ 1667 h 12722"/>
              <a:gd name="connsiteX1" fmla="*/ 5000 w 10000"/>
              <a:gd name="connsiteY1" fmla="*/ 3334 h 12722"/>
              <a:gd name="connsiteX2" fmla="*/ 0 w 10000"/>
              <a:gd name="connsiteY2" fmla="*/ 1667 h 12722"/>
              <a:gd name="connsiteX0" fmla="*/ 0 w 10000"/>
              <a:gd name="connsiteY0" fmla="*/ 1667 h 12722"/>
              <a:gd name="connsiteX1" fmla="*/ 5000 w 10000"/>
              <a:gd name="connsiteY1" fmla="*/ 0 h 12722"/>
              <a:gd name="connsiteX2" fmla="*/ 10000 w 10000"/>
              <a:gd name="connsiteY2" fmla="*/ 1667 h 12722"/>
              <a:gd name="connsiteX3" fmla="*/ 10000 w 10000"/>
              <a:gd name="connsiteY3" fmla="*/ 8333 h 12722"/>
              <a:gd name="connsiteX4" fmla="*/ 4910 w 10000"/>
              <a:gd name="connsiteY4" fmla="*/ 12712 h 12722"/>
              <a:gd name="connsiteX5" fmla="*/ 0 w 10000"/>
              <a:gd name="connsiteY5" fmla="*/ 8333 h 12722"/>
              <a:gd name="connsiteX6" fmla="*/ 0 w 10000"/>
              <a:gd name="connsiteY6" fmla="*/ 1667 h 12722"/>
              <a:gd name="connsiteX0" fmla="*/ 0 w 10000"/>
              <a:gd name="connsiteY0" fmla="*/ 1667 h 12738"/>
              <a:gd name="connsiteX1" fmla="*/ 5000 w 10000"/>
              <a:gd name="connsiteY1" fmla="*/ 0 h 12738"/>
              <a:gd name="connsiteX2" fmla="*/ 10000 w 10000"/>
              <a:gd name="connsiteY2" fmla="*/ 1667 h 12738"/>
              <a:gd name="connsiteX3" fmla="*/ 10000 w 10000"/>
              <a:gd name="connsiteY3" fmla="*/ 8333 h 12738"/>
              <a:gd name="connsiteX4" fmla="*/ 4895 w 10000"/>
              <a:gd name="connsiteY4" fmla="*/ 12691 h 12738"/>
              <a:gd name="connsiteX5" fmla="*/ 0 w 10000"/>
              <a:gd name="connsiteY5" fmla="*/ 8333 h 12738"/>
              <a:gd name="connsiteX6" fmla="*/ 0 w 10000"/>
              <a:gd name="connsiteY6" fmla="*/ 1667 h 12738"/>
              <a:gd name="connsiteX0" fmla="*/ 10000 w 10000"/>
              <a:gd name="connsiteY0" fmla="*/ 1667 h 12738"/>
              <a:gd name="connsiteX1" fmla="*/ 5000 w 10000"/>
              <a:gd name="connsiteY1" fmla="*/ 3334 h 12738"/>
              <a:gd name="connsiteX2" fmla="*/ 0 w 10000"/>
              <a:gd name="connsiteY2" fmla="*/ 1667 h 12738"/>
              <a:gd name="connsiteX0" fmla="*/ 0 w 10000"/>
              <a:gd name="connsiteY0" fmla="*/ 1667 h 12738"/>
              <a:gd name="connsiteX1" fmla="*/ 5000 w 10000"/>
              <a:gd name="connsiteY1" fmla="*/ 0 h 12738"/>
              <a:gd name="connsiteX2" fmla="*/ 10000 w 10000"/>
              <a:gd name="connsiteY2" fmla="*/ 1667 h 12738"/>
              <a:gd name="connsiteX3" fmla="*/ 10000 w 10000"/>
              <a:gd name="connsiteY3" fmla="*/ 8333 h 12738"/>
              <a:gd name="connsiteX4" fmla="*/ 4910 w 10000"/>
              <a:gd name="connsiteY4" fmla="*/ 12712 h 12738"/>
              <a:gd name="connsiteX5" fmla="*/ 0 w 10000"/>
              <a:gd name="connsiteY5" fmla="*/ 8333 h 12738"/>
              <a:gd name="connsiteX6" fmla="*/ 0 w 10000"/>
              <a:gd name="connsiteY6" fmla="*/ 1667 h 12738"/>
              <a:gd name="connsiteX0" fmla="*/ 0 w 10000"/>
              <a:gd name="connsiteY0" fmla="*/ 1667 h 12776"/>
              <a:gd name="connsiteX1" fmla="*/ 5000 w 10000"/>
              <a:gd name="connsiteY1" fmla="*/ 0 h 12776"/>
              <a:gd name="connsiteX2" fmla="*/ 10000 w 10000"/>
              <a:gd name="connsiteY2" fmla="*/ 1667 h 12776"/>
              <a:gd name="connsiteX3" fmla="*/ 10000 w 10000"/>
              <a:gd name="connsiteY3" fmla="*/ 8333 h 12776"/>
              <a:gd name="connsiteX4" fmla="*/ 4895 w 10000"/>
              <a:gd name="connsiteY4" fmla="*/ 12691 h 12776"/>
              <a:gd name="connsiteX5" fmla="*/ 0 w 10000"/>
              <a:gd name="connsiteY5" fmla="*/ 8333 h 12776"/>
              <a:gd name="connsiteX6" fmla="*/ 0 w 10000"/>
              <a:gd name="connsiteY6" fmla="*/ 1667 h 12776"/>
              <a:gd name="connsiteX0" fmla="*/ 10000 w 10000"/>
              <a:gd name="connsiteY0" fmla="*/ 1667 h 12776"/>
              <a:gd name="connsiteX1" fmla="*/ 5000 w 10000"/>
              <a:gd name="connsiteY1" fmla="*/ 3334 h 12776"/>
              <a:gd name="connsiteX2" fmla="*/ 0 w 10000"/>
              <a:gd name="connsiteY2" fmla="*/ 1667 h 12776"/>
              <a:gd name="connsiteX0" fmla="*/ 0 w 10000"/>
              <a:gd name="connsiteY0" fmla="*/ 1667 h 12776"/>
              <a:gd name="connsiteX1" fmla="*/ 5000 w 10000"/>
              <a:gd name="connsiteY1" fmla="*/ 0 h 12776"/>
              <a:gd name="connsiteX2" fmla="*/ 10000 w 10000"/>
              <a:gd name="connsiteY2" fmla="*/ 1667 h 12776"/>
              <a:gd name="connsiteX3" fmla="*/ 10000 w 10000"/>
              <a:gd name="connsiteY3" fmla="*/ 8333 h 12776"/>
              <a:gd name="connsiteX4" fmla="*/ 4910 w 10000"/>
              <a:gd name="connsiteY4" fmla="*/ 12712 h 12776"/>
              <a:gd name="connsiteX5" fmla="*/ 0 w 10000"/>
              <a:gd name="connsiteY5" fmla="*/ 8333 h 12776"/>
              <a:gd name="connsiteX6" fmla="*/ 0 w 10000"/>
              <a:gd name="connsiteY6" fmla="*/ 1667 h 12776"/>
              <a:gd name="connsiteX0" fmla="*/ 0 w 10000"/>
              <a:gd name="connsiteY0" fmla="*/ 1667 h 12792"/>
              <a:gd name="connsiteX1" fmla="*/ 5000 w 10000"/>
              <a:gd name="connsiteY1" fmla="*/ 0 h 12792"/>
              <a:gd name="connsiteX2" fmla="*/ 10000 w 10000"/>
              <a:gd name="connsiteY2" fmla="*/ 1667 h 12792"/>
              <a:gd name="connsiteX3" fmla="*/ 10000 w 10000"/>
              <a:gd name="connsiteY3" fmla="*/ 8333 h 12792"/>
              <a:gd name="connsiteX4" fmla="*/ 4895 w 10000"/>
              <a:gd name="connsiteY4" fmla="*/ 12691 h 12792"/>
              <a:gd name="connsiteX5" fmla="*/ 0 w 10000"/>
              <a:gd name="connsiteY5" fmla="*/ 8333 h 12792"/>
              <a:gd name="connsiteX6" fmla="*/ 0 w 10000"/>
              <a:gd name="connsiteY6" fmla="*/ 1667 h 12792"/>
              <a:gd name="connsiteX0" fmla="*/ 10000 w 10000"/>
              <a:gd name="connsiteY0" fmla="*/ 1667 h 12792"/>
              <a:gd name="connsiteX1" fmla="*/ 5000 w 10000"/>
              <a:gd name="connsiteY1" fmla="*/ 3334 h 12792"/>
              <a:gd name="connsiteX2" fmla="*/ 0 w 10000"/>
              <a:gd name="connsiteY2" fmla="*/ 1667 h 12792"/>
              <a:gd name="connsiteX0" fmla="*/ 0 w 10000"/>
              <a:gd name="connsiteY0" fmla="*/ 1667 h 12792"/>
              <a:gd name="connsiteX1" fmla="*/ 5000 w 10000"/>
              <a:gd name="connsiteY1" fmla="*/ 0 h 12792"/>
              <a:gd name="connsiteX2" fmla="*/ 10000 w 10000"/>
              <a:gd name="connsiteY2" fmla="*/ 1667 h 12792"/>
              <a:gd name="connsiteX3" fmla="*/ 10000 w 10000"/>
              <a:gd name="connsiteY3" fmla="*/ 8333 h 12792"/>
              <a:gd name="connsiteX4" fmla="*/ 4910 w 10000"/>
              <a:gd name="connsiteY4" fmla="*/ 12712 h 12792"/>
              <a:gd name="connsiteX5" fmla="*/ 0 w 10000"/>
              <a:gd name="connsiteY5" fmla="*/ 8333 h 12792"/>
              <a:gd name="connsiteX6" fmla="*/ 0 w 10000"/>
              <a:gd name="connsiteY6" fmla="*/ 1667 h 12792"/>
              <a:gd name="connsiteX0" fmla="*/ 0 w 10000"/>
              <a:gd name="connsiteY0" fmla="*/ 1667 h 12792"/>
              <a:gd name="connsiteX1" fmla="*/ 5000 w 10000"/>
              <a:gd name="connsiteY1" fmla="*/ 0 h 12792"/>
              <a:gd name="connsiteX2" fmla="*/ 10000 w 10000"/>
              <a:gd name="connsiteY2" fmla="*/ 1667 h 12792"/>
              <a:gd name="connsiteX3" fmla="*/ 10000 w 10000"/>
              <a:gd name="connsiteY3" fmla="*/ 8333 h 12792"/>
              <a:gd name="connsiteX4" fmla="*/ 4895 w 10000"/>
              <a:gd name="connsiteY4" fmla="*/ 12691 h 12792"/>
              <a:gd name="connsiteX5" fmla="*/ 0 w 10000"/>
              <a:gd name="connsiteY5" fmla="*/ 8333 h 12792"/>
              <a:gd name="connsiteX6" fmla="*/ 0 w 10000"/>
              <a:gd name="connsiteY6" fmla="*/ 1667 h 12792"/>
              <a:gd name="connsiteX0" fmla="*/ 10000 w 10000"/>
              <a:gd name="connsiteY0" fmla="*/ 1667 h 12792"/>
              <a:gd name="connsiteX1" fmla="*/ 5000 w 10000"/>
              <a:gd name="connsiteY1" fmla="*/ 3334 h 12792"/>
              <a:gd name="connsiteX2" fmla="*/ 0 w 10000"/>
              <a:gd name="connsiteY2" fmla="*/ 1667 h 12792"/>
              <a:gd name="connsiteX0" fmla="*/ 0 w 10000"/>
              <a:gd name="connsiteY0" fmla="*/ 1667 h 12792"/>
              <a:gd name="connsiteX1" fmla="*/ 5000 w 10000"/>
              <a:gd name="connsiteY1" fmla="*/ 0 h 12792"/>
              <a:gd name="connsiteX2" fmla="*/ 10000 w 10000"/>
              <a:gd name="connsiteY2" fmla="*/ 1667 h 12792"/>
              <a:gd name="connsiteX3" fmla="*/ 10000 w 10000"/>
              <a:gd name="connsiteY3" fmla="*/ 8333 h 12792"/>
              <a:gd name="connsiteX4" fmla="*/ 4910 w 10000"/>
              <a:gd name="connsiteY4" fmla="*/ 12712 h 12792"/>
              <a:gd name="connsiteX5" fmla="*/ 0 w 10000"/>
              <a:gd name="connsiteY5" fmla="*/ 8333 h 12792"/>
              <a:gd name="connsiteX6" fmla="*/ 0 w 10000"/>
              <a:gd name="connsiteY6" fmla="*/ 1667 h 12792"/>
              <a:gd name="connsiteX0" fmla="*/ 0 w 10000"/>
              <a:gd name="connsiteY0" fmla="*/ 1667 h 12792"/>
              <a:gd name="connsiteX1" fmla="*/ 5000 w 10000"/>
              <a:gd name="connsiteY1" fmla="*/ 0 h 12792"/>
              <a:gd name="connsiteX2" fmla="*/ 10000 w 10000"/>
              <a:gd name="connsiteY2" fmla="*/ 1667 h 12792"/>
              <a:gd name="connsiteX3" fmla="*/ 10000 w 10000"/>
              <a:gd name="connsiteY3" fmla="*/ 8333 h 12792"/>
              <a:gd name="connsiteX4" fmla="*/ 4895 w 10000"/>
              <a:gd name="connsiteY4" fmla="*/ 12691 h 12792"/>
              <a:gd name="connsiteX5" fmla="*/ 0 w 10000"/>
              <a:gd name="connsiteY5" fmla="*/ 8333 h 12792"/>
              <a:gd name="connsiteX6" fmla="*/ 0 w 10000"/>
              <a:gd name="connsiteY6" fmla="*/ 1667 h 12792"/>
              <a:gd name="connsiteX0" fmla="*/ 10000 w 10000"/>
              <a:gd name="connsiteY0" fmla="*/ 1667 h 12792"/>
              <a:gd name="connsiteX1" fmla="*/ 5030 w 10000"/>
              <a:gd name="connsiteY1" fmla="*/ 5142 h 12792"/>
              <a:gd name="connsiteX2" fmla="*/ 0 w 10000"/>
              <a:gd name="connsiteY2" fmla="*/ 1667 h 12792"/>
              <a:gd name="connsiteX0" fmla="*/ 0 w 10000"/>
              <a:gd name="connsiteY0" fmla="*/ 1667 h 12792"/>
              <a:gd name="connsiteX1" fmla="*/ 5000 w 10000"/>
              <a:gd name="connsiteY1" fmla="*/ 0 h 12792"/>
              <a:gd name="connsiteX2" fmla="*/ 10000 w 10000"/>
              <a:gd name="connsiteY2" fmla="*/ 1667 h 12792"/>
              <a:gd name="connsiteX3" fmla="*/ 10000 w 10000"/>
              <a:gd name="connsiteY3" fmla="*/ 8333 h 12792"/>
              <a:gd name="connsiteX4" fmla="*/ 4910 w 10000"/>
              <a:gd name="connsiteY4" fmla="*/ 12712 h 12792"/>
              <a:gd name="connsiteX5" fmla="*/ 0 w 10000"/>
              <a:gd name="connsiteY5" fmla="*/ 8333 h 12792"/>
              <a:gd name="connsiteX6" fmla="*/ 0 w 10000"/>
              <a:gd name="connsiteY6" fmla="*/ 1667 h 12792"/>
              <a:gd name="connsiteX0" fmla="*/ 0 w 10000"/>
              <a:gd name="connsiteY0" fmla="*/ 2169 h 13294"/>
              <a:gd name="connsiteX1" fmla="*/ 5000 w 10000"/>
              <a:gd name="connsiteY1" fmla="*/ 502 h 13294"/>
              <a:gd name="connsiteX2" fmla="*/ 10000 w 10000"/>
              <a:gd name="connsiteY2" fmla="*/ 2169 h 13294"/>
              <a:gd name="connsiteX3" fmla="*/ 10000 w 10000"/>
              <a:gd name="connsiteY3" fmla="*/ 8835 h 13294"/>
              <a:gd name="connsiteX4" fmla="*/ 4895 w 10000"/>
              <a:gd name="connsiteY4" fmla="*/ 13193 h 13294"/>
              <a:gd name="connsiteX5" fmla="*/ 0 w 10000"/>
              <a:gd name="connsiteY5" fmla="*/ 8835 h 13294"/>
              <a:gd name="connsiteX6" fmla="*/ 0 w 10000"/>
              <a:gd name="connsiteY6" fmla="*/ 2169 h 13294"/>
              <a:gd name="connsiteX0" fmla="*/ 10000 w 10000"/>
              <a:gd name="connsiteY0" fmla="*/ 2169 h 13294"/>
              <a:gd name="connsiteX1" fmla="*/ 5030 w 10000"/>
              <a:gd name="connsiteY1" fmla="*/ 5644 h 13294"/>
              <a:gd name="connsiteX2" fmla="*/ 0 w 10000"/>
              <a:gd name="connsiteY2" fmla="*/ 2169 h 13294"/>
              <a:gd name="connsiteX0" fmla="*/ 0 w 10000"/>
              <a:gd name="connsiteY0" fmla="*/ 2169 h 13294"/>
              <a:gd name="connsiteX1" fmla="*/ 5000 w 10000"/>
              <a:gd name="connsiteY1" fmla="*/ 0 h 13294"/>
              <a:gd name="connsiteX2" fmla="*/ 10000 w 10000"/>
              <a:gd name="connsiteY2" fmla="*/ 2169 h 13294"/>
              <a:gd name="connsiteX3" fmla="*/ 10000 w 10000"/>
              <a:gd name="connsiteY3" fmla="*/ 8835 h 13294"/>
              <a:gd name="connsiteX4" fmla="*/ 4910 w 10000"/>
              <a:gd name="connsiteY4" fmla="*/ 13214 h 13294"/>
              <a:gd name="connsiteX5" fmla="*/ 0 w 10000"/>
              <a:gd name="connsiteY5" fmla="*/ 8835 h 13294"/>
              <a:gd name="connsiteX6" fmla="*/ 0 w 10000"/>
              <a:gd name="connsiteY6" fmla="*/ 2169 h 1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3294" stroke="0" extrusionOk="0">
                <a:moveTo>
                  <a:pt x="0" y="2169"/>
                </a:moveTo>
                <a:cubicBezTo>
                  <a:pt x="0" y="1248"/>
                  <a:pt x="2239" y="502"/>
                  <a:pt x="5000" y="502"/>
                </a:cubicBezTo>
                <a:cubicBezTo>
                  <a:pt x="7761" y="502"/>
                  <a:pt x="10000" y="1248"/>
                  <a:pt x="10000" y="2169"/>
                </a:cubicBezTo>
                <a:lnTo>
                  <a:pt x="10000" y="8835"/>
                </a:lnTo>
                <a:cubicBezTo>
                  <a:pt x="9233" y="10689"/>
                  <a:pt x="7039" y="13695"/>
                  <a:pt x="4895" y="13193"/>
                </a:cubicBezTo>
                <a:cubicBezTo>
                  <a:pt x="3228" y="13896"/>
                  <a:pt x="751" y="10789"/>
                  <a:pt x="0" y="8835"/>
                </a:cubicBezTo>
                <a:lnTo>
                  <a:pt x="0" y="2169"/>
                </a:lnTo>
                <a:close/>
              </a:path>
              <a:path w="10000" h="13294" fill="none" extrusionOk="0">
                <a:moveTo>
                  <a:pt x="10000" y="2169"/>
                </a:moveTo>
                <a:cubicBezTo>
                  <a:pt x="10000" y="3090"/>
                  <a:pt x="7791" y="5644"/>
                  <a:pt x="5030" y="5644"/>
                </a:cubicBezTo>
                <a:cubicBezTo>
                  <a:pt x="2269" y="5644"/>
                  <a:pt x="0" y="3090"/>
                  <a:pt x="0" y="2169"/>
                </a:cubicBezTo>
              </a:path>
              <a:path w="10000" h="13294" fill="none">
                <a:moveTo>
                  <a:pt x="0" y="2169"/>
                </a:moveTo>
                <a:cubicBezTo>
                  <a:pt x="0" y="1248"/>
                  <a:pt x="2239" y="0"/>
                  <a:pt x="5000" y="0"/>
                </a:cubicBezTo>
                <a:cubicBezTo>
                  <a:pt x="7761" y="0"/>
                  <a:pt x="10000" y="1248"/>
                  <a:pt x="10000" y="2169"/>
                </a:cubicBezTo>
                <a:lnTo>
                  <a:pt x="10000" y="8835"/>
                </a:lnTo>
                <a:cubicBezTo>
                  <a:pt x="10000" y="9756"/>
                  <a:pt x="7671" y="13214"/>
                  <a:pt x="4910" y="13214"/>
                </a:cubicBezTo>
                <a:cubicBezTo>
                  <a:pt x="2149" y="13214"/>
                  <a:pt x="0" y="9756"/>
                  <a:pt x="0" y="8835"/>
                </a:cubicBezTo>
                <a:lnTo>
                  <a:pt x="0" y="2169"/>
                </a:lnTo>
                <a:close/>
              </a:path>
            </a:pathLst>
          </a:custGeom>
          <a:solidFill>
            <a:srgbClr val="00CCFF">
              <a:alpha val="65000"/>
            </a:srgbClr>
          </a:solidFill>
          <a:ln w="635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824092" y="819626"/>
            <a:ext cx="7552067" cy="3648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defRPr sz="2400" b="1" spc="100">
                <a:solidFill>
                  <a:schemeClr val="bg1"/>
                </a:solidFill>
                <a:latin typeface="Eras Medium ITC" panose="020B06020305040208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Dynamic Airspace Synchronization</a:t>
            </a:r>
          </a:p>
        </p:txBody>
      </p:sp>
      <p:sp>
        <p:nvSpPr>
          <p:cNvPr id="13" name="Freeform 12"/>
          <p:cNvSpPr/>
          <p:nvPr/>
        </p:nvSpPr>
        <p:spPr>
          <a:xfrm rot="2039297">
            <a:off x="1289431" y="3675050"/>
            <a:ext cx="889086" cy="1120603"/>
          </a:xfrm>
          <a:custGeom>
            <a:avLst/>
            <a:gdLst>
              <a:gd name="connsiteX0" fmla="*/ 0 w 1623849"/>
              <a:gd name="connsiteY0" fmla="*/ 15765 h 693682"/>
              <a:gd name="connsiteX1" fmla="*/ 1623849 w 1623849"/>
              <a:gd name="connsiteY1" fmla="*/ 0 h 693682"/>
              <a:gd name="connsiteX2" fmla="*/ 662152 w 1623849"/>
              <a:gd name="connsiteY2" fmla="*/ 693682 h 693682"/>
              <a:gd name="connsiteX3" fmla="*/ 0 w 1623849"/>
              <a:gd name="connsiteY3" fmla="*/ 15765 h 693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3849" h="693682">
                <a:moveTo>
                  <a:pt x="0" y="15765"/>
                </a:moveTo>
                <a:lnTo>
                  <a:pt x="1623849" y="0"/>
                </a:lnTo>
                <a:lnTo>
                  <a:pt x="662152" y="693682"/>
                </a:lnTo>
                <a:lnTo>
                  <a:pt x="0" y="15765"/>
                </a:lnTo>
                <a:close/>
              </a:path>
            </a:pathLst>
          </a:custGeom>
          <a:gradFill rotWithShape="1">
            <a:gsLst>
              <a:gs pos="4000">
                <a:srgbClr val="1656A0">
                  <a:lumMod val="20000"/>
                  <a:lumOff val="80000"/>
                  <a:alpha val="0"/>
                </a:srgbClr>
              </a:gs>
              <a:gs pos="62000">
                <a:sysClr val="window" lastClr="FFFFFF">
                  <a:lumMod val="95000"/>
                </a:sysClr>
              </a:gs>
              <a:gs pos="34000">
                <a:srgbClr val="1656A0">
                  <a:lumMod val="40000"/>
                  <a:lumOff val="60000"/>
                  <a:alpha val="28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000" kern="0" dirty="0">
              <a:solidFill>
                <a:prstClr val="black"/>
              </a:solidFill>
            </a:endParaRPr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/>
        </p:nvGraphicFramePr>
        <p:xfrm>
          <a:off x="2018529" y="3763611"/>
          <a:ext cx="427341" cy="415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Photo Editor Photo" r:id="rId5" imgW="3191320" imgH="3524742" progId="">
                  <p:embed/>
                </p:oleObj>
              </mc:Choice>
              <mc:Fallback>
                <p:oleObj name="Photo Editor Photo" r:id="rId5" imgW="3191320" imgH="3524742" progId="">
                  <p:embed/>
                  <p:pic>
                    <p:nvPicPr>
                      <p:cNvPr id="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8529" y="3763611"/>
                        <a:ext cx="427341" cy="4156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2"/>
          <p:cNvGraphicFramePr>
            <a:graphicFrameLocks noChangeAspect="1"/>
          </p:cNvGraphicFramePr>
          <p:nvPr/>
        </p:nvGraphicFramePr>
        <p:xfrm>
          <a:off x="1216838" y="3855141"/>
          <a:ext cx="422794" cy="3431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Photo Editor Photo" r:id="rId7" imgW="3191320" imgH="3524742" progId="">
                  <p:embed/>
                </p:oleObj>
              </mc:Choice>
              <mc:Fallback>
                <p:oleObj name="Photo Editor Photo" r:id="rId7" imgW="3191320" imgH="3524742" progId="">
                  <p:embed/>
                  <p:pic>
                    <p:nvPicPr>
                      <p:cNvPr id="1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6838" y="3855141"/>
                        <a:ext cx="422794" cy="3431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1569866" y="3577781"/>
            <a:ext cx="406366" cy="457083"/>
            <a:chOff x="518746" y="4097675"/>
            <a:chExt cx="1326406" cy="1409306"/>
          </a:xfrm>
        </p:grpSpPr>
        <p:pic>
          <p:nvPicPr>
            <p:cNvPr id="18" name="Picture 777"/>
            <p:cNvPicPr>
              <a:picLocks noChangeAspect="1" noChangeArrowheads="1"/>
            </p:cNvPicPr>
            <p:nvPr/>
          </p:nvPicPr>
          <p:blipFill>
            <a:blip r:embed="rId8" cstate="email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746" y="4097675"/>
              <a:ext cx="1326406" cy="1409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38173" y="4343780"/>
              <a:ext cx="1097143" cy="571044"/>
            </a:xfrm>
            <a:prstGeom prst="rect">
              <a:avLst/>
            </a:prstGeom>
            <a:scene3d>
              <a:camera prst="perspectiveContrastingRightFacing"/>
              <a:lightRig rig="threePt" dir="t"/>
            </a:scene3d>
          </p:spPr>
        </p:pic>
        <p:cxnSp>
          <p:nvCxnSpPr>
            <p:cNvPr id="20" name="Straight Connector 19"/>
            <p:cNvCxnSpPr/>
            <p:nvPr/>
          </p:nvCxnSpPr>
          <p:spPr>
            <a:xfrm flipV="1">
              <a:off x="609600" y="4203497"/>
              <a:ext cx="890040" cy="184347"/>
            </a:xfrm>
            <a:prstGeom prst="line">
              <a:avLst/>
            </a:prstGeom>
            <a:noFill/>
            <a:ln w="38100" cap="flat" cmpd="sng" algn="ctr">
              <a:solidFill>
                <a:srgbClr val="44546A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>
            <a:xfrm>
              <a:off x="609600" y="4372303"/>
              <a:ext cx="42041" cy="651642"/>
            </a:xfrm>
            <a:prstGeom prst="line">
              <a:avLst/>
            </a:prstGeom>
            <a:noFill/>
            <a:ln w="57150" cap="flat" cmpd="sng" algn="ctr">
              <a:solidFill>
                <a:srgbClr val="44546A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>
            <a:xfrm flipV="1">
              <a:off x="830099" y="5127391"/>
              <a:ext cx="981434" cy="285714"/>
            </a:xfrm>
            <a:prstGeom prst="line">
              <a:avLst/>
            </a:prstGeom>
            <a:noFill/>
            <a:ln w="57150" cap="flat" cmpd="sng" algn="ctr">
              <a:solidFill>
                <a:srgbClr val="44546A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>
            <a:xfrm>
              <a:off x="670574" y="5201339"/>
              <a:ext cx="173941" cy="211766"/>
            </a:xfrm>
            <a:prstGeom prst="line">
              <a:avLst/>
            </a:prstGeom>
            <a:noFill/>
            <a:ln w="38100" cap="flat" cmpd="sng" algn="ctr">
              <a:solidFill>
                <a:srgbClr val="44546A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>
            <a:xfrm>
              <a:off x="1519935" y="4830299"/>
              <a:ext cx="291599" cy="224811"/>
            </a:xfrm>
            <a:prstGeom prst="line">
              <a:avLst/>
            </a:prstGeom>
            <a:noFill/>
            <a:ln w="28575" cap="flat" cmpd="sng" algn="ctr">
              <a:solidFill>
                <a:srgbClr val="44546A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>
            <a:xfrm>
              <a:off x="670574" y="5046118"/>
              <a:ext cx="0" cy="162547"/>
            </a:xfrm>
            <a:prstGeom prst="line">
              <a:avLst/>
            </a:prstGeom>
            <a:noFill/>
            <a:ln w="57150" cap="flat" cmpd="sng" algn="ctr">
              <a:solidFill>
                <a:srgbClr val="44546A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>
            <a:xfrm>
              <a:off x="1507294" y="4183620"/>
              <a:ext cx="8741" cy="637758"/>
            </a:xfrm>
            <a:prstGeom prst="line">
              <a:avLst/>
            </a:prstGeom>
            <a:noFill/>
            <a:ln w="38100" cap="flat" cmpd="sng" algn="ctr">
              <a:solidFill>
                <a:srgbClr val="44546A">
                  <a:lumMod val="50000"/>
                </a:srgbClr>
              </a:solidFill>
              <a:prstDash val="solid"/>
              <a:miter lim="800000"/>
            </a:ln>
            <a:effectLst/>
          </p:spPr>
        </p:cxnSp>
      </p:grpSp>
      <p:cxnSp>
        <p:nvCxnSpPr>
          <p:cNvPr id="27" name="Straight Connector 26"/>
          <p:cNvCxnSpPr>
            <a:cxnSpLocks/>
          </p:cNvCxnSpPr>
          <p:nvPr/>
        </p:nvCxnSpPr>
        <p:spPr>
          <a:xfrm>
            <a:off x="5064743" y="2075926"/>
            <a:ext cx="3170283" cy="2782207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ysDash"/>
            <a:miter lim="800000"/>
            <a:headEnd type="triangle" w="med" len="med"/>
            <a:tailEnd type="triangle" w="med" len="med"/>
          </a:ln>
          <a:effectLst>
            <a:outerShdw blurRad="25400" dist="25400" dir="5400000" sx="56000" sy="56000" algn="ctr" rotWithShape="0">
              <a:srgbClr val="000000">
                <a:alpha val="13000"/>
              </a:srgbClr>
            </a:outerShdw>
          </a:effectLst>
        </p:spPr>
      </p:cxnSp>
      <p:sp>
        <p:nvSpPr>
          <p:cNvPr id="28" name="Oval 27"/>
          <p:cNvSpPr/>
          <p:nvPr/>
        </p:nvSpPr>
        <p:spPr>
          <a:xfrm>
            <a:off x="292880" y="5168473"/>
            <a:ext cx="2161593" cy="495200"/>
          </a:xfrm>
          <a:prstGeom prst="ellipse">
            <a:avLst/>
          </a:prstGeom>
          <a:noFill/>
          <a:ln w="12700" cap="flat" cmpd="sng" algn="ctr">
            <a:solidFill>
              <a:srgbClr val="660066"/>
            </a:solidFill>
            <a:prstDash val="solid"/>
            <a:miter lim="800000"/>
          </a:ln>
          <a:effectLst>
            <a:glow rad="127000">
              <a:srgbClr val="0020FF"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721798" y="4767388"/>
            <a:ext cx="1014066" cy="382948"/>
          </a:xfrm>
          <a:prstGeom prst="ellipse">
            <a:avLst/>
          </a:prstGeom>
          <a:noFill/>
          <a:ln w="12700" cap="flat" cmpd="sng" algn="ctr">
            <a:solidFill>
              <a:srgbClr val="006600"/>
            </a:solidFill>
            <a:prstDash val="solid"/>
            <a:miter lim="800000"/>
          </a:ln>
          <a:effectLst>
            <a:glow rad="76200">
              <a:srgbClr val="66FF33">
                <a:alpha val="75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cxnSp>
        <p:nvCxnSpPr>
          <p:cNvPr id="33" name="Straight Connector 32"/>
          <p:cNvCxnSpPr>
            <a:cxnSpLocks/>
          </p:cNvCxnSpPr>
          <p:nvPr/>
        </p:nvCxnSpPr>
        <p:spPr>
          <a:xfrm>
            <a:off x="4859982" y="2056225"/>
            <a:ext cx="1159818" cy="2769240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ysDash"/>
            <a:miter lim="800000"/>
            <a:headEnd type="triangle" w="med" len="med"/>
            <a:tailEnd type="triangle" w="med" len="med"/>
          </a:ln>
          <a:effectLst>
            <a:outerShdw blurRad="25400" dist="25400" dir="5400000" sx="56000" sy="56000" algn="ctr" rotWithShape="0">
              <a:srgbClr val="000000">
                <a:alpha val="13000"/>
              </a:srgbClr>
            </a:outerShdw>
          </a:effectLst>
        </p:spPr>
      </p:cxnSp>
      <p:cxnSp>
        <p:nvCxnSpPr>
          <p:cNvPr id="34" name="Straight Connector 33"/>
          <p:cNvCxnSpPr>
            <a:cxnSpLocks/>
          </p:cNvCxnSpPr>
          <p:nvPr/>
        </p:nvCxnSpPr>
        <p:spPr>
          <a:xfrm flipH="1">
            <a:off x="4137593" y="2111895"/>
            <a:ext cx="321495" cy="2186627"/>
          </a:xfrm>
          <a:prstGeom prst="line">
            <a:avLst/>
          </a:prstGeom>
          <a:noFill/>
          <a:ln w="19050" cap="flat" cmpd="sng" algn="ctr">
            <a:solidFill>
              <a:srgbClr val="3399FF"/>
            </a:solidFill>
            <a:prstDash val="sysDash"/>
            <a:miter lim="800000"/>
            <a:headEnd type="triangle" w="med" len="med"/>
            <a:tailEnd type="triangle" w="med" len="med"/>
          </a:ln>
          <a:effectLst>
            <a:outerShdw blurRad="25400" dist="25400" dir="5400000" sx="56000" sy="56000" algn="ctr" rotWithShape="0">
              <a:srgbClr val="000000">
                <a:alpha val="13000"/>
              </a:srgbClr>
            </a:outerShdw>
          </a:effectLst>
        </p:spPr>
      </p:cxnSp>
      <p:sp>
        <p:nvSpPr>
          <p:cNvPr id="35" name="Freeform 34"/>
          <p:cNvSpPr/>
          <p:nvPr/>
        </p:nvSpPr>
        <p:spPr>
          <a:xfrm>
            <a:off x="5453657" y="3792377"/>
            <a:ext cx="2902485" cy="1517133"/>
          </a:xfrm>
          <a:custGeom>
            <a:avLst/>
            <a:gdLst>
              <a:gd name="connsiteX0" fmla="*/ 0 w 6103088"/>
              <a:gd name="connsiteY0" fmla="*/ 1346030 h 1346030"/>
              <a:gd name="connsiteX1" fmla="*/ 1924493 w 6103088"/>
              <a:gd name="connsiteY1" fmla="*/ 431630 h 1346030"/>
              <a:gd name="connsiteX2" fmla="*/ 3615070 w 6103088"/>
              <a:gd name="connsiteY2" fmla="*/ 6327 h 1346030"/>
              <a:gd name="connsiteX3" fmla="*/ 6103088 w 6103088"/>
              <a:gd name="connsiteY3" fmla="*/ 729341 h 1346030"/>
              <a:gd name="connsiteX4" fmla="*/ 6103088 w 6103088"/>
              <a:gd name="connsiteY4" fmla="*/ 729341 h 134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3088" h="1346030">
                <a:moveTo>
                  <a:pt x="0" y="1346030"/>
                </a:moveTo>
                <a:cubicBezTo>
                  <a:pt x="660990" y="1000472"/>
                  <a:pt x="1321981" y="654914"/>
                  <a:pt x="1924493" y="431630"/>
                </a:cubicBezTo>
                <a:cubicBezTo>
                  <a:pt x="2527005" y="208346"/>
                  <a:pt x="2918638" y="-43291"/>
                  <a:pt x="3615070" y="6327"/>
                </a:cubicBezTo>
                <a:cubicBezTo>
                  <a:pt x="4311502" y="55945"/>
                  <a:pt x="6103088" y="729341"/>
                  <a:pt x="6103088" y="729341"/>
                </a:cubicBezTo>
                <a:lnTo>
                  <a:pt x="6103088" y="729341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oval"/>
          </a:ln>
          <a:effectLst>
            <a:glow rad="25400">
              <a:srgbClr val="FFFF99"/>
            </a:glow>
          </a:effectLst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effectLst>
                <a:glow rad="101600">
                  <a:srgbClr val="660033"/>
                </a:glow>
              </a:effectLst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5719669" y="3963941"/>
            <a:ext cx="2685047" cy="1728221"/>
          </a:xfrm>
          <a:custGeom>
            <a:avLst/>
            <a:gdLst>
              <a:gd name="connsiteX0" fmla="*/ 0 w 6103088"/>
              <a:gd name="connsiteY0" fmla="*/ 1346030 h 1346030"/>
              <a:gd name="connsiteX1" fmla="*/ 1924493 w 6103088"/>
              <a:gd name="connsiteY1" fmla="*/ 431630 h 1346030"/>
              <a:gd name="connsiteX2" fmla="*/ 3615070 w 6103088"/>
              <a:gd name="connsiteY2" fmla="*/ 6327 h 1346030"/>
              <a:gd name="connsiteX3" fmla="*/ 6103088 w 6103088"/>
              <a:gd name="connsiteY3" fmla="*/ 729341 h 1346030"/>
              <a:gd name="connsiteX4" fmla="*/ 6103088 w 6103088"/>
              <a:gd name="connsiteY4" fmla="*/ 729341 h 134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3088" h="1346030">
                <a:moveTo>
                  <a:pt x="0" y="1346030"/>
                </a:moveTo>
                <a:cubicBezTo>
                  <a:pt x="660990" y="1000472"/>
                  <a:pt x="1321981" y="654914"/>
                  <a:pt x="1924493" y="431630"/>
                </a:cubicBezTo>
                <a:cubicBezTo>
                  <a:pt x="2527005" y="208346"/>
                  <a:pt x="2918638" y="-43291"/>
                  <a:pt x="3615070" y="6327"/>
                </a:cubicBezTo>
                <a:cubicBezTo>
                  <a:pt x="4311502" y="55945"/>
                  <a:pt x="6103088" y="729341"/>
                  <a:pt x="6103088" y="729341"/>
                </a:cubicBezTo>
                <a:lnTo>
                  <a:pt x="6103088" y="729341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oval"/>
          </a:ln>
          <a:effectLst>
            <a:glow rad="25400">
              <a:srgbClr val="FFFF99"/>
            </a:glow>
          </a:effectLst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625920" y="4445756"/>
            <a:ext cx="1596264" cy="1146414"/>
            <a:chOff x="281790" y="5178703"/>
            <a:chExt cx="1596264" cy="980781"/>
          </a:xfrm>
          <a:solidFill>
            <a:srgbClr val="9DCAF6">
              <a:lumMod val="60000"/>
              <a:lumOff val="40000"/>
              <a:alpha val="36000"/>
            </a:srgbClr>
          </a:solidFill>
        </p:grpSpPr>
        <p:sp>
          <p:nvSpPr>
            <p:cNvPr id="38" name="Flowchart: Magnetic Disk 37"/>
            <p:cNvSpPr/>
            <p:nvPr/>
          </p:nvSpPr>
          <p:spPr>
            <a:xfrm>
              <a:off x="558856" y="5396747"/>
              <a:ext cx="914400" cy="762737"/>
            </a:xfrm>
            <a:prstGeom prst="flowChartMagneticDisk">
              <a:avLst/>
            </a:prstGeom>
            <a:grpFill/>
            <a:ln w="635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lowchart: Magnetic Disk 330"/>
            <p:cNvSpPr/>
            <p:nvPr/>
          </p:nvSpPr>
          <p:spPr>
            <a:xfrm>
              <a:off x="281790" y="5178703"/>
              <a:ext cx="1596264" cy="664312"/>
            </a:xfrm>
            <a:custGeom>
              <a:avLst/>
              <a:gdLst>
                <a:gd name="connsiteX0" fmla="*/ 0 w 10000"/>
                <a:gd name="connsiteY0" fmla="*/ 1667 h 10000"/>
                <a:gd name="connsiteX1" fmla="*/ 5000 w 10000"/>
                <a:gd name="connsiteY1" fmla="*/ 0 h 10000"/>
                <a:gd name="connsiteX2" fmla="*/ 10000 w 10000"/>
                <a:gd name="connsiteY2" fmla="*/ 1667 h 10000"/>
                <a:gd name="connsiteX3" fmla="*/ 10000 w 10000"/>
                <a:gd name="connsiteY3" fmla="*/ 8333 h 10000"/>
                <a:gd name="connsiteX4" fmla="*/ 5000 w 10000"/>
                <a:gd name="connsiteY4" fmla="*/ 10000 h 10000"/>
                <a:gd name="connsiteX5" fmla="*/ 0 w 10000"/>
                <a:gd name="connsiteY5" fmla="*/ 8333 h 10000"/>
                <a:gd name="connsiteX6" fmla="*/ 0 w 10000"/>
                <a:gd name="connsiteY6" fmla="*/ 1667 h 10000"/>
                <a:gd name="connsiteX0" fmla="*/ 10000 w 10000"/>
                <a:gd name="connsiteY0" fmla="*/ 1667 h 10000"/>
                <a:gd name="connsiteX1" fmla="*/ 5000 w 10000"/>
                <a:gd name="connsiteY1" fmla="*/ 3334 h 10000"/>
                <a:gd name="connsiteX2" fmla="*/ 0 w 10000"/>
                <a:gd name="connsiteY2" fmla="*/ 1667 h 10000"/>
                <a:gd name="connsiteX0" fmla="*/ 0 w 10000"/>
                <a:gd name="connsiteY0" fmla="*/ 1667 h 10000"/>
                <a:gd name="connsiteX1" fmla="*/ 5000 w 10000"/>
                <a:gd name="connsiteY1" fmla="*/ 0 h 10000"/>
                <a:gd name="connsiteX2" fmla="*/ 10000 w 10000"/>
                <a:gd name="connsiteY2" fmla="*/ 1667 h 10000"/>
                <a:gd name="connsiteX3" fmla="*/ 10000 w 10000"/>
                <a:gd name="connsiteY3" fmla="*/ 8333 h 10000"/>
                <a:gd name="connsiteX4" fmla="*/ 5000 w 10000"/>
                <a:gd name="connsiteY4" fmla="*/ 10000 h 10000"/>
                <a:gd name="connsiteX5" fmla="*/ 0 w 10000"/>
                <a:gd name="connsiteY5" fmla="*/ 8333 h 10000"/>
                <a:gd name="connsiteX6" fmla="*/ 0 w 10000"/>
                <a:gd name="connsiteY6" fmla="*/ 1667 h 10000"/>
                <a:gd name="connsiteX0" fmla="*/ 0 w 10000"/>
                <a:gd name="connsiteY0" fmla="*/ 1667 h 11306"/>
                <a:gd name="connsiteX1" fmla="*/ 5000 w 10000"/>
                <a:gd name="connsiteY1" fmla="*/ 0 h 11306"/>
                <a:gd name="connsiteX2" fmla="*/ 10000 w 10000"/>
                <a:gd name="connsiteY2" fmla="*/ 1667 h 11306"/>
                <a:gd name="connsiteX3" fmla="*/ 10000 w 10000"/>
                <a:gd name="connsiteY3" fmla="*/ 8333 h 11306"/>
                <a:gd name="connsiteX4" fmla="*/ 5000 w 10000"/>
                <a:gd name="connsiteY4" fmla="*/ 10000 h 11306"/>
                <a:gd name="connsiteX5" fmla="*/ 0 w 10000"/>
                <a:gd name="connsiteY5" fmla="*/ 8333 h 11306"/>
                <a:gd name="connsiteX6" fmla="*/ 0 w 10000"/>
                <a:gd name="connsiteY6" fmla="*/ 1667 h 11306"/>
                <a:gd name="connsiteX0" fmla="*/ 10000 w 10000"/>
                <a:gd name="connsiteY0" fmla="*/ 1667 h 11306"/>
                <a:gd name="connsiteX1" fmla="*/ 5000 w 10000"/>
                <a:gd name="connsiteY1" fmla="*/ 3334 h 11306"/>
                <a:gd name="connsiteX2" fmla="*/ 0 w 10000"/>
                <a:gd name="connsiteY2" fmla="*/ 1667 h 11306"/>
                <a:gd name="connsiteX0" fmla="*/ 0 w 10000"/>
                <a:gd name="connsiteY0" fmla="*/ 1667 h 11306"/>
                <a:gd name="connsiteX1" fmla="*/ 5000 w 10000"/>
                <a:gd name="connsiteY1" fmla="*/ 0 h 11306"/>
                <a:gd name="connsiteX2" fmla="*/ 10000 w 10000"/>
                <a:gd name="connsiteY2" fmla="*/ 1667 h 11306"/>
                <a:gd name="connsiteX3" fmla="*/ 10000 w 10000"/>
                <a:gd name="connsiteY3" fmla="*/ 8333 h 11306"/>
                <a:gd name="connsiteX4" fmla="*/ 4970 w 10000"/>
                <a:gd name="connsiteY4" fmla="*/ 11306 h 11306"/>
                <a:gd name="connsiteX5" fmla="*/ 0 w 10000"/>
                <a:gd name="connsiteY5" fmla="*/ 8333 h 11306"/>
                <a:gd name="connsiteX6" fmla="*/ 0 w 10000"/>
                <a:gd name="connsiteY6" fmla="*/ 1667 h 11306"/>
                <a:gd name="connsiteX0" fmla="*/ 0 w 10000"/>
                <a:gd name="connsiteY0" fmla="*/ 1667 h 11306"/>
                <a:gd name="connsiteX1" fmla="*/ 5000 w 10000"/>
                <a:gd name="connsiteY1" fmla="*/ 0 h 11306"/>
                <a:gd name="connsiteX2" fmla="*/ 10000 w 10000"/>
                <a:gd name="connsiteY2" fmla="*/ 1667 h 11306"/>
                <a:gd name="connsiteX3" fmla="*/ 10000 w 10000"/>
                <a:gd name="connsiteY3" fmla="*/ 8333 h 11306"/>
                <a:gd name="connsiteX4" fmla="*/ 0 w 10000"/>
                <a:gd name="connsiteY4" fmla="*/ 8333 h 11306"/>
                <a:gd name="connsiteX5" fmla="*/ 0 w 10000"/>
                <a:gd name="connsiteY5" fmla="*/ 1667 h 11306"/>
                <a:gd name="connsiteX0" fmla="*/ 10000 w 10000"/>
                <a:gd name="connsiteY0" fmla="*/ 1667 h 11306"/>
                <a:gd name="connsiteX1" fmla="*/ 5000 w 10000"/>
                <a:gd name="connsiteY1" fmla="*/ 3334 h 11306"/>
                <a:gd name="connsiteX2" fmla="*/ 0 w 10000"/>
                <a:gd name="connsiteY2" fmla="*/ 1667 h 11306"/>
                <a:gd name="connsiteX0" fmla="*/ 0 w 10000"/>
                <a:gd name="connsiteY0" fmla="*/ 1667 h 11306"/>
                <a:gd name="connsiteX1" fmla="*/ 5000 w 10000"/>
                <a:gd name="connsiteY1" fmla="*/ 0 h 11306"/>
                <a:gd name="connsiteX2" fmla="*/ 10000 w 10000"/>
                <a:gd name="connsiteY2" fmla="*/ 1667 h 11306"/>
                <a:gd name="connsiteX3" fmla="*/ 10000 w 10000"/>
                <a:gd name="connsiteY3" fmla="*/ 8333 h 11306"/>
                <a:gd name="connsiteX4" fmla="*/ 4970 w 10000"/>
                <a:gd name="connsiteY4" fmla="*/ 11306 h 11306"/>
                <a:gd name="connsiteX5" fmla="*/ 0 w 10000"/>
                <a:gd name="connsiteY5" fmla="*/ 8333 h 11306"/>
                <a:gd name="connsiteX6" fmla="*/ 0 w 10000"/>
                <a:gd name="connsiteY6" fmla="*/ 1667 h 11306"/>
                <a:gd name="connsiteX0" fmla="*/ 0 w 10000"/>
                <a:gd name="connsiteY0" fmla="*/ 1667 h 11306"/>
                <a:gd name="connsiteX1" fmla="*/ 5000 w 10000"/>
                <a:gd name="connsiteY1" fmla="*/ 0 h 11306"/>
                <a:gd name="connsiteX2" fmla="*/ 10000 w 10000"/>
                <a:gd name="connsiteY2" fmla="*/ 1667 h 11306"/>
                <a:gd name="connsiteX3" fmla="*/ 10000 w 10000"/>
                <a:gd name="connsiteY3" fmla="*/ 8333 h 11306"/>
                <a:gd name="connsiteX4" fmla="*/ 4686 w 10000"/>
                <a:gd name="connsiteY4" fmla="*/ 9175 h 11306"/>
                <a:gd name="connsiteX5" fmla="*/ 0 w 10000"/>
                <a:gd name="connsiteY5" fmla="*/ 8333 h 11306"/>
                <a:gd name="connsiteX6" fmla="*/ 0 w 10000"/>
                <a:gd name="connsiteY6" fmla="*/ 1667 h 11306"/>
                <a:gd name="connsiteX0" fmla="*/ 10000 w 10000"/>
                <a:gd name="connsiteY0" fmla="*/ 1667 h 11306"/>
                <a:gd name="connsiteX1" fmla="*/ 5000 w 10000"/>
                <a:gd name="connsiteY1" fmla="*/ 3334 h 11306"/>
                <a:gd name="connsiteX2" fmla="*/ 0 w 10000"/>
                <a:gd name="connsiteY2" fmla="*/ 1667 h 11306"/>
                <a:gd name="connsiteX0" fmla="*/ 0 w 10000"/>
                <a:gd name="connsiteY0" fmla="*/ 1667 h 11306"/>
                <a:gd name="connsiteX1" fmla="*/ 5000 w 10000"/>
                <a:gd name="connsiteY1" fmla="*/ 0 h 11306"/>
                <a:gd name="connsiteX2" fmla="*/ 10000 w 10000"/>
                <a:gd name="connsiteY2" fmla="*/ 1667 h 11306"/>
                <a:gd name="connsiteX3" fmla="*/ 10000 w 10000"/>
                <a:gd name="connsiteY3" fmla="*/ 8333 h 11306"/>
                <a:gd name="connsiteX4" fmla="*/ 4970 w 10000"/>
                <a:gd name="connsiteY4" fmla="*/ 11306 h 11306"/>
                <a:gd name="connsiteX5" fmla="*/ 0 w 10000"/>
                <a:gd name="connsiteY5" fmla="*/ 8333 h 11306"/>
                <a:gd name="connsiteX6" fmla="*/ 0 w 10000"/>
                <a:gd name="connsiteY6" fmla="*/ 1667 h 11306"/>
                <a:gd name="connsiteX0" fmla="*/ 0 w 10000"/>
                <a:gd name="connsiteY0" fmla="*/ 1667 h 11385"/>
                <a:gd name="connsiteX1" fmla="*/ 5000 w 10000"/>
                <a:gd name="connsiteY1" fmla="*/ 0 h 11385"/>
                <a:gd name="connsiteX2" fmla="*/ 10000 w 10000"/>
                <a:gd name="connsiteY2" fmla="*/ 1667 h 11385"/>
                <a:gd name="connsiteX3" fmla="*/ 10000 w 10000"/>
                <a:gd name="connsiteY3" fmla="*/ 8333 h 11385"/>
                <a:gd name="connsiteX4" fmla="*/ 5014 w 10000"/>
                <a:gd name="connsiteY4" fmla="*/ 11385 h 11385"/>
                <a:gd name="connsiteX5" fmla="*/ 0 w 10000"/>
                <a:gd name="connsiteY5" fmla="*/ 8333 h 11385"/>
                <a:gd name="connsiteX6" fmla="*/ 0 w 10000"/>
                <a:gd name="connsiteY6" fmla="*/ 1667 h 11385"/>
                <a:gd name="connsiteX0" fmla="*/ 10000 w 10000"/>
                <a:gd name="connsiteY0" fmla="*/ 1667 h 11385"/>
                <a:gd name="connsiteX1" fmla="*/ 5000 w 10000"/>
                <a:gd name="connsiteY1" fmla="*/ 3334 h 11385"/>
                <a:gd name="connsiteX2" fmla="*/ 0 w 10000"/>
                <a:gd name="connsiteY2" fmla="*/ 1667 h 11385"/>
                <a:gd name="connsiteX0" fmla="*/ 0 w 10000"/>
                <a:gd name="connsiteY0" fmla="*/ 1667 h 11385"/>
                <a:gd name="connsiteX1" fmla="*/ 5000 w 10000"/>
                <a:gd name="connsiteY1" fmla="*/ 0 h 11385"/>
                <a:gd name="connsiteX2" fmla="*/ 10000 w 10000"/>
                <a:gd name="connsiteY2" fmla="*/ 1667 h 11385"/>
                <a:gd name="connsiteX3" fmla="*/ 10000 w 10000"/>
                <a:gd name="connsiteY3" fmla="*/ 8333 h 11385"/>
                <a:gd name="connsiteX4" fmla="*/ 4970 w 10000"/>
                <a:gd name="connsiteY4" fmla="*/ 11306 h 11385"/>
                <a:gd name="connsiteX5" fmla="*/ 0 w 10000"/>
                <a:gd name="connsiteY5" fmla="*/ 8333 h 11385"/>
                <a:gd name="connsiteX6" fmla="*/ 0 w 10000"/>
                <a:gd name="connsiteY6" fmla="*/ 1667 h 11385"/>
                <a:gd name="connsiteX0" fmla="*/ 0 w 10000"/>
                <a:gd name="connsiteY0" fmla="*/ 1667 h 11399"/>
                <a:gd name="connsiteX1" fmla="*/ 5000 w 10000"/>
                <a:gd name="connsiteY1" fmla="*/ 0 h 11399"/>
                <a:gd name="connsiteX2" fmla="*/ 10000 w 10000"/>
                <a:gd name="connsiteY2" fmla="*/ 1667 h 11399"/>
                <a:gd name="connsiteX3" fmla="*/ 10000 w 10000"/>
                <a:gd name="connsiteY3" fmla="*/ 8333 h 11399"/>
                <a:gd name="connsiteX4" fmla="*/ 5014 w 10000"/>
                <a:gd name="connsiteY4" fmla="*/ 11385 h 11399"/>
                <a:gd name="connsiteX5" fmla="*/ 0 w 10000"/>
                <a:gd name="connsiteY5" fmla="*/ 8333 h 11399"/>
                <a:gd name="connsiteX6" fmla="*/ 0 w 10000"/>
                <a:gd name="connsiteY6" fmla="*/ 1667 h 11399"/>
                <a:gd name="connsiteX0" fmla="*/ 10000 w 10000"/>
                <a:gd name="connsiteY0" fmla="*/ 1667 h 11399"/>
                <a:gd name="connsiteX1" fmla="*/ 5000 w 10000"/>
                <a:gd name="connsiteY1" fmla="*/ 3334 h 11399"/>
                <a:gd name="connsiteX2" fmla="*/ 0 w 10000"/>
                <a:gd name="connsiteY2" fmla="*/ 1667 h 11399"/>
                <a:gd name="connsiteX0" fmla="*/ 0 w 10000"/>
                <a:gd name="connsiteY0" fmla="*/ 1667 h 11399"/>
                <a:gd name="connsiteX1" fmla="*/ 5000 w 10000"/>
                <a:gd name="connsiteY1" fmla="*/ 0 h 11399"/>
                <a:gd name="connsiteX2" fmla="*/ 10000 w 10000"/>
                <a:gd name="connsiteY2" fmla="*/ 1667 h 11399"/>
                <a:gd name="connsiteX3" fmla="*/ 10000 w 10000"/>
                <a:gd name="connsiteY3" fmla="*/ 8333 h 11399"/>
                <a:gd name="connsiteX4" fmla="*/ 4970 w 10000"/>
                <a:gd name="connsiteY4" fmla="*/ 11306 h 11399"/>
                <a:gd name="connsiteX5" fmla="*/ 0 w 10000"/>
                <a:gd name="connsiteY5" fmla="*/ 8333 h 11399"/>
                <a:gd name="connsiteX6" fmla="*/ 0 w 10000"/>
                <a:gd name="connsiteY6" fmla="*/ 1667 h 11399"/>
                <a:gd name="connsiteX0" fmla="*/ 0 w 10000"/>
                <a:gd name="connsiteY0" fmla="*/ 1667 h 11433"/>
                <a:gd name="connsiteX1" fmla="*/ 5000 w 10000"/>
                <a:gd name="connsiteY1" fmla="*/ 0 h 11433"/>
                <a:gd name="connsiteX2" fmla="*/ 10000 w 10000"/>
                <a:gd name="connsiteY2" fmla="*/ 1667 h 11433"/>
                <a:gd name="connsiteX3" fmla="*/ 10000 w 10000"/>
                <a:gd name="connsiteY3" fmla="*/ 8333 h 11433"/>
                <a:gd name="connsiteX4" fmla="*/ 5014 w 10000"/>
                <a:gd name="connsiteY4" fmla="*/ 11385 h 11433"/>
                <a:gd name="connsiteX5" fmla="*/ 0 w 10000"/>
                <a:gd name="connsiteY5" fmla="*/ 8333 h 11433"/>
                <a:gd name="connsiteX6" fmla="*/ 0 w 10000"/>
                <a:gd name="connsiteY6" fmla="*/ 1667 h 11433"/>
                <a:gd name="connsiteX0" fmla="*/ 10000 w 10000"/>
                <a:gd name="connsiteY0" fmla="*/ 1667 h 11433"/>
                <a:gd name="connsiteX1" fmla="*/ 5000 w 10000"/>
                <a:gd name="connsiteY1" fmla="*/ 3334 h 11433"/>
                <a:gd name="connsiteX2" fmla="*/ 0 w 10000"/>
                <a:gd name="connsiteY2" fmla="*/ 1667 h 11433"/>
                <a:gd name="connsiteX0" fmla="*/ 0 w 10000"/>
                <a:gd name="connsiteY0" fmla="*/ 1667 h 11433"/>
                <a:gd name="connsiteX1" fmla="*/ 5000 w 10000"/>
                <a:gd name="connsiteY1" fmla="*/ 0 h 11433"/>
                <a:gd name="connsiteX2" fmla="*/ 10000 w 10000"/>
                <a:gd name="connsiteY2" fmla="*/ 1667 h 11433"/>
                <a:gd name="connsiteX3" fmla="*/ 10000 w 10000"/>
                <a:gd name="connsiteY3" fmla="*/ 8333 h 11433"/>
                <a:gd name="connsiteX4" fmla="*/ 4970 w 10000"/>
                <a:gd name="connsiteY4" fmla="*/ 11306 h 11433"/>
                <a:gd name="connsiteX5" fmla="*/ 0 w 10000"/>
                <a:gd name="connsiteY5" fmla="*/ 8333 h 11433"/>
                <a:gd name="connsiteX6" fmla="*/ 0 w 10000"/>
                <a:gd name="connsiteY6" fmla="*/ 1667 h 11433"/>
                <a:gd name="connsiteX0" fmla="*/ 0 w 10000"/>
                <a:gd name="connsiteY0" fmla="*/ 1667 h 12712"/>
                <a:gd name="connsiteX1" fmla="*/ 5000 w 10000"/>
                <a:gd name="connsiteY1" fmla="*/ 0 h 12712"/>
                <a:gd name="connsiteX2" fmla="*/ 10000 w 10000"/>
                <a:gd name="connsiteY2" fmla="*/ 1667 h 12712"/>
                <a:gd name="connsiteX3" fmla="*/ 10000 w 10000"/>
                <a:gd name="connsiteY3" fmla="*/ 8333 h 12712"/>
                <a:gd name="connsiteX4" fmla="*/ 5014 w 10000"/>
                <a:gd name="connsiteY4" fmla="*/ 11385 h 12712"/>
                <a:gd name="connsiteX5" fmla="*/ 0 w 10000"/>
                <a:gd name="connsiteY5" fmla="*/ 8333 h 12712"/>
                <a:gd name="connsiteX6" fmla="*/ 0 w 10000"/>
                <a:gd name="connsiteY6" fmla="*/ 1667 h 12712"/>
                <a:gd name="connsiteX0" fmla="*/ 10000 w 10000"/>
                <a:gd name="connsiteY0" fmla="*/ 1667 h 12712"/>
                <a:gd name="connsiteX1" fmla="*/ 5000 w 10000"/>
                <a:gd name="connsiteY1" fmla="*/ 3334 h 12712"/>
                <a:gd name="connsiteX2" fmla="*/ 0 w 10000"/>
                <a:gd name="connsiteY2" fmla="*/ 1667 h 12712"/>
                <a:gd name="connsiteX0" fmla="*/ 0 w 10000"/>
                <a:gd name="connsiteY0" fmla="*/ 1667 h 12712"/>
                <a:gd name="connsiteX1" fmla="*/ 5000 w 10000"/>
                <a:gd name="connsiteY1" fmla="*/ 0 h 12712"/>
                <a:gd name="connsiteX2" fmla="*/ 10000 w 10000"/>
                <a:gd name="connsiteY2" fmla="*/ 1667 h 12712"/>
                <a:gd name="connsiteX3" fmla="*/ 10000 w 10000"/>
                <a:gd name="connsiteY3" fmla="*/ 8333 h 12712"/>
                <a:gd name="connsiteX4" fmla="*/ 4910 w 10000"/>
                <a:gd name="connsiteY4" fmla="*/ 12712 h 12712"/>
                <a:gd name="connsiteX5" fmla="*/ 0 w 10000"/>
                <a:gd name="connsiteY5" fmla="*/ 8333 h 12712"/>
                <a:gd name="connsiteX6" fmla="*/ 0 w 10000"/>
                <a:gd name="connsiteY6" fmla="*/ 1667 h 12712"/>
                <a:gd name="connsiteX0" fmla="*/ 0 w 10000"/>
                <a:gd name="connsiteY0" fmla="*/ 1667 h 12722"/>
                <a:gd name="connsiteX1" fmla="*/ 5000 w 10000"/>
                <a:gd name="connsiteY1" fmla="*/ 0 h 12722"/>
                <a:gd name="connsiteX2" fmla="*/ 10000 w 10000"/>
                <a:gd name="connsiteY2" fmla="*/ 1667 h 12722"/>
                <a:gd name="connsiteX3" fmla="*/ 10000 w 10000"/>
                <a:gd name="connsiteY3" fmla="*/ 8333 h 12722"/>
                <a:gd name="connsiteX4" fmla="*/ 4895 w 10000"/>
                <a:gd name="connsiteY4" fmla="*/ 12691 h 12722"/>
                <a:gd name="connsiteX5" fmla="*/ 0 w 10000"/>
                <a:gd name="connsiteY5" fmla="*/ 8333 h 12722"/>
                <a:gd name="connsiteX6" fmla="*/ 0 w 10000"/>
                <a:gd name="connsiteY6" fmla="*/ 1667 h 12722"/>
                <a:gd name="connsiteX0" fmla="*/ 10000 w 10000"/>
                <a:gd name="connsiteY0" fmla="*/ 1667 h 12722"/>
                <a:gd name="connsiteX1" fmla="*/ 5000 w 10000"/>
                <a:gd name="connsiteY1" fmla="*/ 3334 h 12722"/>
                <a:gd name="connsiteX2" fmla="*/ 0 w 10000"/>
                <a:gd name="connsiteY2" fmla="*/ 1667 h 12722"/>
                <a:gd name="connsiteX0" fmla="*/ 0 w 10000"/>
                <a:gd name="connsiteY0" fmla="*/ 1667 h 12722"/>
                <a:gd name="connsiteX1" fmla="*/ 5000 w 10000"/>
                <a:gd name="connsiteY1" fmla="*/ 0 h 12722"/>
                <a:gd name="connsiteX2" fmla="*/ 10000 w 10000"/>
                <a:gd name="connsiteY2" fmla="*/ 1667 h 12722"/>
                <a:gd name="connsiteX3" fmla="*/ 10000 w 10000"/>
                <a:gd name="connsiteY3" fmla="*/ 8333 h 12722"/>
                <a:gd name="connsiteX4" fmla="*/ 4910 w 10000"/>
                <a:gd name="connsiteY4" fmla="*/ 12712 h 12722"/>
                <a:gd name="connsiteX5" fmla="*/ 0 w 10000"/>
                <a:gd name="connsiteY5" fmla="*/ 8333 h 12722"/>
                <a:gd name="connsiteX6" fmla="*/ 0 w 10000"/>
                <a:gd name="connsiteY6" fmla="*/ 1667 h 12722"/>
                <a:gd name="connsiteX0" fmla="*/ 0 w 10000"/>
                <a:gd name="connsiteY0" fmla="*/ 1667 h 12738"/>
                <a:gd name="connsiteX1" fmla="*/ 5000 w 10000"/>
                <a:gd name="connsiteY1" fmla="*/ 0 h 12738"/>
                <a:gd name="connsiteX2" fmla="*/ 10000 w 10000"/>
                <a:gd name="connsiteY2" fmla="*/ 1667 h 12738"/>
                <a:gd name="connsiteX3" fmla="*/ 10000 w 10000"/>
                <a:gd name="connsiteY3" fmla="*/ 8333 h 12738"/>
                <a:gd name="connsiteX4" fmla="*/ 4895 w 10000"/>
                <a:gd name="connsiteY4" fmla="*/ 12691 h 12738"/>
                <a:gd name="connsiteX5" fmla="*/ 0 w 10000"/>
                <a:gd name="connsiteY5" fmla="*/ 8333 h 12738"/>
                <a:gd name="connsiteX6" fmla="*/ 0 w 10000"/>
                <a:gd name="connsiteY6" fmla="*/ 1667 h 12738"/>
                <a:gd name="connsiteX0" fmla="*/ 10000 w 10000"/>
                <a:gd name="connsiteY0" fmla="*/ 1667 h 12738"/>
                <a:gd name="connsiteX1" fmla="*/ 5000 w 10000"/>
                <a:gd name="connsiteY1" fmla="*/ 3334 h 12738"/>
                <a:gd name="connsiteX2" fmla="*/ 0 w 10000"/>
                <a:gd name="connsiteY2" fmla="*/ 1667 h 12738"/>
                <a:gd name="connsiteX0" fmla="*/ 0 w 10000"/>
                <a:gd name="connsiteY0" fmla="*/ 1667 h 12738"/>
                <a:gd name="connsiteX1" fmla="*/ 5000 w 10000"/>
                <a:gd name="connsiteY1" fmla="*/ 0 h 12738"/>
                <a:gd name="connsiteX2" fmla="*/ 10000 w 10000"/>
                <a:gd name="connsiteY2" fmla="*/ 1667 h 12738"/>
                <a:gd name="connsiteX3" fmla="*/ 10000 w 10000"/>
                <a:gd name="connsiteY3" fmla="*/ 8333 h 12738"/>
                <a:gd name="connsiteX4" fmla="*/ 4910 w 10000"/>
                <a:gd name="connsiteY4" fmla="*/ 12712 h 12738"/>
                <a:gd name="connsiteX5" fmla="*/ 0 w 10000"/>
                <a:gd name="connsiteY5" fmla="*/ 8333 h 12738"/>
                <a:gd name="connsiteX6" fmla="*/ 0 w 10000"/>
                <a:gd name="connsiteY6" fmla="*/ 1667 h 12738"/>
                <a:gd name="connsiteX0" fmla="*/ 0 w 10000"/>
                <a:gd name="connsiteY0" fmla="*/ 1667 h 12776"/>
                <a:gd name="connsiteX1" fmla="*/ 5000 w 10000"/>
                <a:gd name="connsiteY1" fmla="*/ 0 h 12776"/>
                <a:gd name="connsiteX2" fmla="*/ 10000 w 10000"/>
                <a:gd name="connsiteY2" fmla="*/ 1667 h 12776"/>
                <a:gd name="connsiteX3" fmla="*/ 10000 w 10000"/>
                <a:gd name="connsiteY3" fmla="*/ 8333 h 12776"/>
                <a:gd name="connsiteX4" fmla="*/ 4895 w 10000"/>
                <a:gd name="connsiteY4" fmla="*/ 12691 h 12776"/>
                <a:gd name="connsiteX5" fmla="*/ 0 w 10000"/>
                <a:gd name="connsiteY5" fmla="*/ 8333 h 12776"/>
                <a:gd name="connsiteX6" fmla="*/ 0 w 10000"/>
                <a:gd name="connsiteY6" fmla="*/ 1667 h 12776"/>
                <a:gd name="connsiteX0" fmla="*/ 10000 w 10000"/>
                <a:gd name="connsiteY0" fmla="*/ 1667 h 12776"/>
                <a:gd name="connsiteX1" fmla="*/ 5000 w 10000"/>
                <a:gd name="connsiteY1" fmla="*/ 3334 h 12776"/>
                <a:gd name="connsiteX2" fmla="*/ 0 w 10000"/>
                <a:gd name="connsiteY2" fmla="*/ 1667 h 12776"/>
                <a:gd name="connsiteX0" fmla="*/ 0 w 10000"/>
                <a:gd name="connsiteY0" fmla="*/ 1667 h 12776"/>
                <a:gd name="connsiteX1" fmla="*/ 5000 w 10000"/>
                <a:gd name="connsiteY1" fmla="*/ 0 h 12776"/>
                <a:gd name="connsiteX2" fmla="*/ 10000 w 10000"/>
                <a:gd name="connsiteY2" fmla="*/ 1667 h 12776"/>
                <a:gd name="connsiteX3" fmla="*/ 10000 w 10000"/>
                <a:gd name="connsiteY3" fmla="*/ 8333 h 12776"/>
                <a:gd name="connsiteX4" fmla="*/ 4910 w 10000"/>
                <a:gd name="connsiteY4" fmla="*/ 12712 h 12776"/>
                <a:gd name="connsiteX5" fmla="*/ 0 w 10000"/>
                <a:gd name="connsiteY5" fmla="*/ 8333 h 12776"/>
                <a:gd name="connsiteX6" fmla="*/ 0 w 10000"/>
                <a:gd name="connsiteY6" fmla="*/ 1667 h 12776"/>
                <a:gd name="connsiteX0" fmla="*/ 0 w 10000"/>
                <a:gd name="connsiteY0" fmla="*/ 1667 h 12792"/>
                <a:gd name="connsiteX1" fmla="*/ 5000 w 10000"/>
                <a:gd name="connsiteY1" fmla="*/ 0 h 12792"/>
                <a:gd name="connsiteX2" fmla="*/ 10000 w 10000"/>
                <a:gd name="connsiteY2" fmla="*/ 1667 h 12792"/>
                <a:gd name="connsiteX3" fmla="*/ 10000 w 10000"/>
                <a:gd name="connsiteY3" fmla="*/ 8333 h 12792"/>
                <a:gd name="connsiteX4" fmla="*/ 4895 w 10000"/>
                <a:gd name="connsiteY4" fmla="*/ 12691 h 12792"/>
                <a:gd name="connsiteX5" fmla="*/ 0 w 10000"/>
                <a:gd name="connsiteY5" fmla="*/ 8333 h 12792"/>
                <a:gd name="connsiteX6" fmla="*/ 0 w 10000"/>
                <a:gd name="connsiteY6" fmla="*/ 1667 h 12792"/>
                <a:gd name="connsiteX0" fmla="*/ 10000 w 10000"/>
                <a:gd name="connsiteY0" fmla="*/ 1667 h 12792"/>
                <a:gd name="connsiteX1" fmla="*/ 5000 w 10000"/>
                <a:gd name="connsiteY1" fmla="*/ 3334 h 12792"/>
                <a:gd name="connsiteX2" fmla="*/ 0 w 10000"/>
                <a:gd name="connsiteY2" fmla="*/ 1667 h 12792"/>
                <a:gd name="connsiteX0" fmla="*/ 0 w 10000"/>
                <a:gd name="connsiteY0" fmla="*/ 1667 h 12792"/>
                <a:gd name="connsiteX1" fmla="*/ 5000 w 10000"/>
                <a:gd name="connsiteY1" fmla="*/ 0 h 12792"/>
                <a:gd name="connsiteX2" fmla="*/ 10000 w 10000"/>
                <a:gd name="connsiteY2" fmla="*/ 1667 h 12792"/>
                <a:gd name="connsiteX3" fmla="*/ 10000 w 10000"/>
                <a:gd name="connsiteY3" fmla="*/ 8333 h 12792"/>
                <a:gd name="connsiteX4" fmla="*/ 4910 w 10000"/>
                <a:gd name="connsiteY4" fmla="*/ 12712 h 12792"/>
                <a:gd name="connsiteX5" fmla="*/ 0 w 10000"/>
                <a:gd name="connsiteY5" fmla="*/ 8333 h 12792"/>
                <a:gd name="connsiteX6" fmla="*/ 0 w 10000"/>
                <a:gd name="connsiteY6" fmla="*/ 1667 h 12792"/>
                <a:gd name="connsiteX0" fmla="*/ 0 w 10000"/>
                <a:gd name="connsiteY0" fmla="*/ 1667 h 12792"/>
                <a:gd name="connsiteX1" fmla="*/ 5000 w 10000"/>
                <a:gd name="connsiteY1" fmla="*/ 0 h 12792"/>
                <a:gd name="connsiteX2" fmla="*/ 10000 w 10000"/>
                <a:gd name="connsiteY2" fmla="*/ 1667 h 12792"/>
                <a:gd name="connsiteX3" fmla="*/ 10000 w 10000"/>
                <a:gd name="connsiteY3" fmla="*/ 8333 h 12792"/>
                <a:gd name="connsiteX4" fmla="*/ 4895 w 10000"/>
                <a:gd name="connsiteY4" fmla="*/ 12691 h 12792"/>
                <a:gd name="connsiteX5" fmla="*/ 0 w 10000"/>
                <a:gd name="connsiteY5" fmla="*/ 8333 h 12792"/>
                <a:gd name="connsiteX6" fmla="*/ 0 w 10000"/>
                <a:gd name="connsiteY6" fmla="*/ 1667 h 12792"/>
                <a:gd name="connsiteX0" fmla="*/ 10000 w 10000"/>
                <a:gd name="connsiteY0" fmla="*/ 1667 h 12792"/>
                <a:gd name="connsiteX1" fmla="*/ 5000 w 10000"/>
                <a:gd name="connsiteY1" fmla="*/ 3334 h 12792"/>
                <a:gd name="connsiteX2" fmla="*/ 0 w 10000"/>
                <a:gd name="connsiteY2" fmla="*/ 1667 h 12792"/>
                <a:gd name="connsiteX0" fmla="*/ 0 w 10000"/>
                <a:gd name="connsiteY0" fmla="*/ 1667 h 12792"/>
                <a:gd name="connsiteX1" fmla="*/ 5000 w 10000"/>
                <a:gd name="connsiteY1" fmla="*/ 0 h 12792"/>
                <a:gd name="connsiteX2" fmla="*/ 10000 w 10000"/>
                <a:gd name="connsiteY2" fmla="*/ 1667 h 12792"/>
                <a:gd name="connsiteX3" fmla="*/ 10000 w 10000"/>
                <a:gd name="connsiteY3" fmla="*/ 8333 h 12792"/>
                <a:gd name="connsiteX4" fmla="*/ 4910 w 10000"/>
                <a:gd name="connsiteY4" fmla="*/ 12712 h 12792"/>
                <a:gd name="connsiteX5" fmla="*/ 0 w 10000"/>
                <a:gd name="connsiteY5" fmla="*/ 8333 h 12792"/>
                <a:gd name="connsiteX6" fmla="*/ 0 w 10000"/>
                <a:gd name="connsiteY6" fmla="*/ 1667 h 12792"/>
                <a:gd name="connsiteX0" fmla="*/ 0 w 10000"/>
                <a:gd name="connsiteY0" fmla="*/ 1667 h 12792"/>
                <a:gd name="connsiteX1" fmla="*/ 5000 w 10000"/>
                <a:gd name="connsiteY1" fmla="*/ 0 h 12792"/>
                <a:gd name="connsiteX2" fmla="*/ 10000 w 10000"/>
                <a:gd name="connsiteY2" fmla="*/ 1667 h 12792"/>
                <a:gd name="connsiteX3" fmla="*/ 10000 w 10000"/>
                <a:gd name="connsiteY3" fmla="*/ 8333 h 12792"/>
                <a:gd name="connsiteX4" fmla="*/ 4895 w 10000"/>
                <a:gd name="connsiteY4" fmla="*/ 12691 h 12792"/>
                <a:gd name="connsiteX5" fmla="*/ 0 w 10000"/>
                <a:gd name="connsiteY5" fmla="*/ 8333 h 12792"/>
                <a:gd name="connsiteX6" fmla="*/ 0 w 10000"/>
                <a:gd name="connsiteY6" fmla="*/ 1667 h 12792"/>
                <a:gd name="connsiteX0" fmla="*/ 10000 w 10000"/>
                <a:gd name="connsiteY0" fmla="*/ 1667 h 12792"/>
                <a:gd name="connsiteX1" fmla="*/ 5030 w 10000"/>
                <a:gd name="connsiteY1" fmla="*/ 5142 h 12792"/>
                <a:gd name="connsiteX2" fmla="*/ 0 w 10000"/>
                <a:gd name="connsiteY2" fmla="*/ 1667 h 12792"/>
                <a:gd name="connsiteX0" fmla="*/ 0 w 10000"/>
                <a:gd name="connsiteY0" fmla="*/ 1667 h 12792"/>
                <a:gd name="connsiteX1" fmla="*/ 5000 w 10000"/>
                <a:gd name="connsiteY1" fmla="*/ 0 h 12792"/>
                <a:gd name="connsiteX2" fmla="*/ 10000 w 10000"/>
                <a:gd name="connsiteY2" fmla="*/ 1667 h 12792"/>
                <a:gd name="connsiteX3" fmla="*/ 10000 w 10000"/>
                <a:gd name="connsiteY3" fmla="*/ 8333 h 12792"/>
                <a:gd name="connsiteX4" fmla="*/ 4910 w 10000"/>
                <a:gd name="connsiteY4" fmla="*/ 12712 h 12792"/>
                <a:gd name="connsiteX5" fmla="*/ 0 w 10000"/>
                <a:gd name="connsiteY5" fmla="*/ 8333 h 12792"/>
                <a:gd name="connsiteX6" fmla="*/ 0 w 10000"/>
                <a:gd name="connsiteY6" fmla="*/ 1667 h 12792"/>
                <a:gd name="connsiteX0" fmla="*/ 0 w 10000"/>
                <a:gd name="connsiteY0" fmla="*/ 2169 h 13294"/>
                <a:gd name="connsiteX1" fmla="*/ 5000 w 10000"/>
                <a:gd name="connsiteY1" fmla="*/ 502 h 13294"/>
                <a:gd name="connsiteX2" fmla="*/ 10000 w 10000"/>
                <a:gd name="connsiteY2" fmla="*/ 2169 h 13294"/>
                <a:gd name="connsiteX3" fmla="*/ 10000 w 10000"/>
                <a:gd name="connsiteY3" fmla="*/ 8835 h 13294"/>
                <a:gd name="connsiteX4" fmla="*/ 4895 w 10000"/>
                <a:gd name="connsiteY4" fmla="*/ 13193 h 13294"/>
                <a:gd name="connsiteX5" fmla="*/ 0 w 10000"/>
                <a:gd name="connsiteY5" fmla="*/ 8835 h 13294"/>
                <a:gd name="connsiteX6" fmla="*/ 0 w 10000"/>
                <a:gd name="connsiteY6" fmla="*/ 2169 h 13294"/>
                <a:gd name="connsiteX0" fmla="*/ 10000 w 10000"/>
                <a:gd name="connsiteY0" fmla="*/ 2169 h 13294"/>
                <a:gd name="connsiteX1" fmla="*/ 5030 w 10000"/>
                <a:gd name="connsiteY1" fmla="*/ 5644 h 13294"/>
                <a:gd name="connsiteX2" fmla="*/ 0 w 10000"/>
                <a:gd name="connsiteY2" fmla="*/ 2169 h 13294"/>
                <a:gd name="connsiteX0" fmla="*/ 0 w 10000"/>
                <a:gd name="connsiteY0" fmla="*/ 2169 h 13294"/>
                <a:gd name="connsiteX1" fmla="*/ 5000 w 10000"/>
                <a:gd name="connsiteY1" fmla="*/ 0 h 13294"/>
                <a:gd name="connsiteX2" fmla="*/ 10000 w 10000"/>
                <a:gd name="connsiteY2" fmla="*/ 2169 h 13294"/>
                <a:gd name="connsiteX3" fmla="*/ 10000 w 10000"/>
                <a:gd name="connsiteY3" fmla="*/ 8835 h 13294"/>
                <a:gd name="connsiteX4" fmla="*/ 4910 w 10000"/>
                <a:gd name="connsiteY4" fmla="*/ 13214 h 13294"/>
                <a:gd name="connsiteX5" fmla="*/ 0 w 10000"/>
                <a:gd name="connsiteY5" fmla="*/ 8835 h 13294"/>
                <a:gd name="connsiteX6" fmla="*/ 0 w 10000"/>
                <a:gd name="connsiteY6" fmla="*/ 2169 h 1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0" h="13294" stroke="0" extrusionOk="0">
                  <a:moveTo>
                    <a:pt x="0" y="2169"/>
                  </a:moveTo>
                  <a:cubicBezTo>
                    <a:pt x="0" y="1248"/>
                    <a:pt x="2239" y="502"/>
                    <a:pt x="5000" y="502"/>
                  </a:cubicBezTo>
                  <a:cubicBezTo>
                    <a:pt x="7761" y="502"/>
                    <a:pt x="10000" y="1248"/>
                    <a:pt x="10000" y="2169"/>
                  </a:cubicBezTo>
                  <a:lnTo>
                    <a:pt x="10000" y="8835"/>
                  </a:lnTo>
                  <a:cubicBezTo>
                    <a:pt x="9233" y="10689"/>
                    <a:pt x="7039" y="13695"/>
                    <a:pt x="4895" y="13193"/>
                  </a:cubicBezTo>
                  <a:cubicBezTo>
                    <a:pt x="3228" y="13896"/>
                    <a:pt x="751" y="10789"/>
                    <a:pt x="0" y="8835"/>
                  </a:cubicBezTo>
                  <a:lnTo>
                    <a:pt x="0" y="2169"/>
                  </a:lnTo>
                  <a:close/>
                </a:path>
                <a:path w="10000" h="13294" fill="none" extrusionOk="0">
                  <a:moveTo>
                    <a:pt x="10000" y="2169"/>
                  </a:moveTo>
                  <a:cubicBezTo>
                    <a:pt x="10000" y="3090"/>
                    <a:pt x="7791" y="5644"/>
                    <a:pt x="5030" y="5644"/>
                  </a:cubicBezTo>
                  <a:cubicBezTo>
                    <a:pt x="2269" y="5644"/>
                    <a:pt x="0" y="3090"/>
                    <a:pt x="0" y="2169"/>
                  </a:cubicBezTo>
                </a:path>
                <a:path w="10000" h="13294" fill="none">
                  <a:moveTo>
                    <a:pt x="0" y="2169"/>
                  </a:moveTo>
                  <a:cubicBezTo>
                    <a:pt x="0" y="1248"/>
                    <a:pt x="2239" y="0"/>
                    <a:pt x="5000" y="0"/>
                  </a:cubicBezTo>
                  <a:cubicBezTo>
                    <a:pt x="7761" y="0"/>
                    <a:pt x="10000" y="1248"/>
                    <a:pt x="10000" y="2169"/>
                  </a:cubicBezTo>
                  <a:lnTo>
                    <a:pt x="10000" y="8835"/>
                  </a:lnTo>
                  <a:cubicBezTo>
                    <a:pt x="10000" y="9756"/>
                    <a:pt x="7671" y="13214"/>
                    <a:pt x="4910" y="13214"/>
                  </a:cubicBezTo>
                  <a:cubicBezTo>
                    <a:pt x="2149" y="13214"/>
                    <a:pt x="0" y="9756"/>
                    <a:pt x="0" y="8835"/>
                  </a:cubicBezTo>
                  <a:lnTo>
                    <a:pt x="0" y="2169"/>
                  </a:lnTo>
                  <a:close/>
                </a:path>
              </a:pathLst>
            </a:custGeom>
            <a:grpFill/>
            <a:ln w="635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933854" y="4940935"/>
            <a:ext cx="2225809" cy="718109"/>
            <a:chOff x="6156121" y="4660976"/>
            <a:chExt cx="4208634" cy="718109"/>
          </a:xfrm>
          <a:effectLst>
            <a:glow rad="38100">
              <a:srgbClr val="66FFFF"/>
            </a:glow>
          </a:effectLst>
        </p:grpSpPr>
        <p:sp>
          <p:nvSpPr>
            <p:cNvPr id="42" name="Curved Right Arrow 41"/>
            <p:cNvSpPr/>
            <p:nvPr/>
          </p:nvSpPr>
          <p:spPr>
            <a:xfrm rot="16512211">
              <a:off x="8121730" y="2898943"/>
              <a:ext cx="282942" cy="4203109"/>
            </a:xfrm>
            <a:prstGeom prst="curvedRightArrow">
              <a:avLst/>
            </a:prstGeom>
            <a:solidFill>
              <a:srgbClr val="333D33"/>
            </a:solidFill>
            <a:ln w="12700" cap="flat" cmpd="sng" algn="ctr">
              <a:solidFill>
                <a:srgbClr val="333D33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43" name="Curved Right Arrow 42"/>
            <p:cNvSpPr/>
            <p:nvPr/>
          </p:nvSpPr>
          <p:spPr>
            <a:xfrm rot="16512211">
              <a:off x="8116205" y="3136059"/>
              <a:ext cx="282942" cy="4203109"/>
            </a:xfrm>
            <a:prstGeom prst="curvedRightArrow">
              <a:avLst/>
            </a:prstGeom>
            <a:solidFill>
              <a:srgbClr val="333D33"/>
            </a:solidFill>
            <a:ln w="12700" cap="flat" cmpd="sng" algn="ctr">
              <a:solidFill>
                <a:srgbClr val="333D33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cxnSp>
          <p:nvCxnSpPr>
            <p:cNvPr id="44" name="Straight Connector 43"/>
            <p:cNvCxnSpPr>
              <a:stCxn id="42" idx="1"/>
              <a:endCxn id="42" idx="1"/>
            </p:cNvCxnSpPr>
            <p:nvPr/>
          </p:nvCxnSpPr>
          <p:spPr>
            <a:xfrm>
              <a:off x="10297730" y="5114751"/>
              <a:ext cx="0" cy="0"/>
            </a:xfrm>
            <a:prstGeom prst="line">
              <a:avLst/>
            </a:prstGeom>
            <a:noFill/>
            <a:ln w="6350" cap="flat" cmpd="sng" algn="ctr">
              <a:solidFill>
                <a:srgbClr val="333D33"/>
              </a:solidFill>
              <a:prstDash val="solid"/>
              <a:miter lim="800000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>
            <a:xfrm flipH="1">
              <a:off x="10292205" y="5101706"/>
              <a:ext cx="7118" cy="243337"/>
            </a:xfrm>
            <a:prstGeom prst="line">
              <a:avLst/>
            </a:prstGeom>
            <a:noFill/>
            <a:ln w="6350" cap="flat" cmpd="sng" algn="ctr">
              <a:solidFill>
                <a:srgbClr val="333D33"/>
              </a:solidFill>
              <a:prstDash val="solid"/>
              <a:miter lim="800000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>
            <a:xfrm flipH="1">
              <a:off x="6173731" y="4660976"/>
              <a:ext cx="7118" cy="243337"/>
            </a:xfrm>
            <a:prstGeom prst="line">
              <a:avLst/>
            </a:prstGeom>
            <a:noFill/>
            <a:ln w="6350" cap="flat" cmpd="sng" algn="ctr">
              <a:solidFill>
                <a:srgbClr val="333D33"/>
              </a:solidFill>
              <a:prstDash val="solid"/>
              <a:miter lim="800000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>
            <a:xfrm flipH="1">
              <a:off x="10143735" y="5083768"/>
              <a:ext cx="7118" cy="243337"/>
            </a:xfrm>
            <a:prstGeom prst="line">
              <a:avLst/>
            </a:prstGeom>
            <a:noFill/>
            <a:ln w="6350" cap="flat" cmpd="sng" algn="ctr">
              <a:solidFill>
                <a:srgbClr val="333D33"/>
              </a:solidFill>
              <a:prstDash val="solid"/>
              <a:miter lim="800000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>
            <a:xfrm flipH="1">
              <a:off x="6237419" y="4670072"/>
              <a:ext cx="7118" cy="243337"/>
            </a:xfrm>
            <a:prstGeom prst="line">
              <a:avLst/>
            </a:prstGeom>
            <a:noFill/>
            <a:ln w="6350" cap="flat" cmpd="sng" algn="ctr">
              <a:solidFill>
                <a:srgbClr val="333D33"/>
              </a:solidFill>
              <a:prstDash val="solid"/>
              <a:miter lim="800000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>
            <a:xfrm flipH="1">
              <a:off x="10245094" y="5111043"/>
              <a:ext cx="7118" cy="243337"/>
            </a:xfrm>
            <a:prstGeom prst="line">
              <a:avLst/>
            </a:prstGeom>
            <a:noFill/>
            <a:ln w="6350" cap="flat" cmpd="sng" algn="ctr">
              <a:solidFill>
                <a:srgbClr val="333D33"/>
              </a:solidFill>
              <a:prstDash val="solid"/>
              <a:miter lim="800000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>
            <a:xfrm flipH="1">
              <a:off x="10171179" y="5090461"/>
              <a:ext cx="7118" cy="243337"/>
            </a:xfrm>
            <a:prstGeom prst="line">
              <a:avLst/>
            </a:prstGeom>
            <a:noFill/>
            <a:ln w="6350" cap="flat" cmpd="sng" algn="ctr">
              <a:solidFill>
                <a:srgbClr val="333D33"/>
              </a:solidFill>
              <a:prstDash val="solid"/>
              <a:miter lim="800000"/>
            </a:ln>
            <a:effectLst/>
          </p:spPr>
        </p:cxnSp>
      </p:grpSp>
      <p:grpSp>
        <p:nvGrpSpPr>
          <p:cNvPr id="51" name="Group 50"/>
          <p:cNvGrpSpPr/>
          <p:nvPr/>
        </p:nvGrpSpPr>
        <p:grpSpPr>
          <a:xfrm flipV="1">
            <a:off x="4915440" y="4429660"/>
            <a:ext cx="2238938" cy="718109"/>
            <a:chOff x="6156121" y="4660976"/>
            <a:chExt cx="4208634" cy="718109"/>
          </a:xfrm>
          <a:effectLst>
            <a:glow rad="38100">
              <a:srgbClr val="66FFFF"/>
            </a:glow>
          </a:effectLst>
        </p:grpSpPr>
        <p:sp>
          <p:nvSpPr>
            <p:cNvPr id="52" name="Curved Right Arrow 51"/>
            <p:cNvSpPr/>
            <p:nvPr/>
          </p:nvSpPr>
          <p:spPr>
            <a:xfrm rot="16512211">
              <a:off x="8121730" y="2898943"/>
              <a:ext cx="282942" cy="4203109"/>
            </a:xfrm>
            <a:prstGeom prst="curvedRightArrow">
              <a:avLst/>
            </a:prstGeom>
            <a:solidFill>
              <a:srgbClr val="333D33"/>
            </a:solidFill>
            <a:ln w="12700" cap="flat" cmpd="sng" algn="ctr">
              <a:solidFill>
                <a:srgbClr val="333D33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53" name="Curved Right Arrow 52"/>
            <p:cNvSpPr/>
            <p:nvPr/>
          </p:nvSpPr>
          <p:spPr>
            <a:xfrm rot="16512211">
              <a:off x="8116205" y="3136059"/>
              <a:ext cx="282942" cy="4203109"/>
            </a:xfrm>
            <a:prstGeom prst="curvedRightArrow">
              <a:avLst/>
            </a:prstGeom>
            <a:solidFill>
              <a:srgbClr val="333D33"/>
            </a:solidFill>
            <a:ln w="12700" cap="flat" cmpd="sng" algn="ctr">
              <a:solidFill>
                <a:srgbClr val="333D33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cxnSp>
          <p:nvCxnSpPr>
            <p:cNvPr id="54" name="Straight Connector 53"/>
            <p:cNvCxnSpPr>
              <a:stCxn id="52" idx="1"/>
              <a:endCxn id="52" idx="1"/>
            </p:cNvCxnSpPr>
            <p:nvPr/>
          </p:nvCxnSpPr>
          <p:spPr>
            <a:xfrm>
              <a:off x="10297730" y="5114751"/>
              <a:ext cx="0" cy="0"/>
            </a:xfrm>
            <a:prstGeom prst="line">
              <a:avLst/>
            </a:prstGeom>
            <a:noFill/>
            <a:ln w="6350" cap="flat" cmpd="sng" algn="ctr">
              <a:solidFill>
                <a:srgbClr val="333D33"/>
              </a:solidFill>
              <a:prstDash val="solid"/>
              <a:miter lim="800000"/>
            </a:ln>
            <a:effectLst/>
          </p:spPr>
        </p:cxnSp>
        <p:cxnSp>
          <p:nvCxnSpPr>
            <p:cNvPr id="55" name="Straight Connector 54"/>
            <p:cNvCxnSpPr/>
            <p:nvPr/>
          </p:nvCxnSpPr>
          <p:spPr>
            <a:xfrm flipH="1">
              <a:off x="10292205" y="5101706"/>
              <a:ext cx="7118" cy="243337"/>
            </a:xfrm>
            <a:prstGeom prst="line">
              <a:avLst/>
            </a:prstGeom>
            <a:noFill/>
            <a:ln w="6350" cap="flat" cmpd="sng" algn="ctr">
              <a:solidFill>
                <a:srgbClr val="333D33"/>
              </a:solidFill>
              <a:prstDash val="solid"/>
              <a:miter lim="800000"/>
            </a:ln>
            <a:effectLst/>
          </p:spPr>
        </p:cxnSp>
        <p:cxnSp>
          <p:nvCxnSpPr>
            <p:cNvPr id="56" name="Straight Connector 55"/>
            <p:cNvCxnSpPr/>
            <p:nvPr/>
          </p:nvCxnSpPr>
          <p:spPr>
            <a:xfrm flipH="1">
              <a:off x="6173731" y="4660976"/>
              <a:ext cx="7118" cy="243337"/>
            </a:xfrm>
            <a:prstGeom prst="line">
              <a:avLst/>
            </a:prstGeom>
            <a:noFill/>
            <a:ln w="6350" cap="flat" cmpd="sng" algn="ctr">
              <a:solidFill>
                <a:srgbClr val="333D33"/>
              </a:solidFill>
              <a:prstDash val="solid"/>
              <a:miter lim="800000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>
            <a:xfrm flipH="1">
              <a:off x="10143735" y="5083768"/>
              <a:ext cx="7118" cy="243337"/>
            </a:xfrm>
            <a:prstGeom prst="line">
              <a:avLst/>
            </a:prstGeom>
            <a:noFill/>
            <a:ln w="6350" cap="flat" cmpd="sng" algn="ctr">
              <a:solidFill>
                <a:srgbClr val="333D33"/>
              </a:solidFill>
              <a:prstDash val="solid"/>
              <a:miter lim="800000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>
            <a:xfrm flipH="1">
              <a:off x="6237419" y="4670072"/>
              <a:ext cx="7118" cy="243337"/>
            </a:xfrm>
            <a:prstGeom prst="line">
              <a:avLst/>
            </a:prstGeom>
            <a:noFill/>
            <a:ln w="6350" cap="flat" cmpd="sng" algn="ctr">
              <a:solidFill>
                <a:srgbClr val="333D33"/>
              </a:solidFill>
              <a:prstDash val="solid"/>
              <a:miter lim="800000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>
            <a:xfrm flipH="1">
              <a:off x="10245094" y="5111043"/>
              <a:ext cx="7118" cy="243337"/>
            </a:xfrm>
            <a:prstGeom prst="line">
              <a:avLst/>
            </a:prstGeom>
            <a:noFill/>
            <a:ln w="6350" cap="flat" cmpd="sng" algn="ctr">
              <a:solidFill>
                <a:srgbClr val="333D33"/>
              </a:solidFill>
              <a:prstDash val="solid"/>
              <a:miter lim="800000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>
            <a:xfrm flipH="1">
              <a:off x="10171179" y="5090461"/>
              <a:ext cx="7118" cy="243337"/>
            </a:xfrm>
            <a:prstGeom prst="line">
              <a:avLst/>
            </a:prstGeom>
            <a:noFill/>
            <a:ln w="6350" cap="flat" cmpd="sng" algn="ctr">
              <a:solidFill>
                <a:srgbClr val="333D33"/>
              </a:solidFill>
              <a:prstDash val="solid"/>
              <a:miter lim="800000"/>
            </a:ln>
            <a:effectLst/>
          </p:spPr>
        </p:cxnSp>
      </p:grpSp>
      <p:sp>
        <p:nvSpPr>
          <p:cNvPr id="61" name="TextBox 60"/>
          <p:cNvSpPr txBox="1"/>
          <p:nvPr/>
        </p:nvSpPr>
        <p:spPr>
          <a:xfrm>
            <a:off x="4626808" y="3757405"/>
            <a:ext cx="4836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prstClr val="white"/>
                </a:solidFill>
                <a:effectLst>
                  <a:outerShdw blurRad="76200" dist="76200" dir="7800000" algn="ctr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ROZ</a:t>
            </a:r>
          </a:p>
        </p:txBody>
      </p:sp>
      <p:cxnSp>
        <p:nvCxnSpPr>
          <p:cNvPr id="65" name="Straight Connector 64"/>
          <p:cNvCxnSpPr>
            <a:cxnSpLocks/>
          </p:cNvCxnSpPr>
          <p:nvPr/>
        </p:nvCxnSpPr>
        <p:spPr>
          <a:xfrm flipH="1">
            <a:off x="2185928" y="2116559"/>
            <a:ext cx="2188180" cy="2318212"/>
          </a:xfrm>
          <a:prstGeom prst="line">
            <a:avLst/>
          </a:prstGeom>
          <a:noFill/>
          <a:ln w="19050" cap="flat" cmpd="sng" algn="ctr">
            <a:solidFill>
              <a:srgbClr val="3399FF"/>
            </a:solidFill>
            <a:prstDash val="sysDash"/>
            <a:miter lim="800000"/>
            <a:headEnd type="triangle" w="med" len="med"/>
            <a:tailEnd type="triangle" w="med" len="med"/>
          </a:ln>
          <a:effectLst>
            <a:outerShdw blurRad="25400" dist="25400" dir="5400000" sx="56000" sy="56000" algn="ctr" rotWithShape="0">
              <a:srgbClr val="000000">
                <a:alpha val="13000"/>
              </a:srgbClr>
            </a:outerShdw>
          </a:effectLst>
        </p:spPr>
      </p:cxnSp>
      <p:cxnSp>
        <p:nvCxnSpPr>
          <p:cNvPr id="67" name="Straight Connector 66"/>
          <p:cNvCxnSpPr/>
          <p:nvPr/>
        </p:nvCxnSpPr>
        <p:spPr>
          <a:xfrm flipV="1">
            <a:off x="6598457" y="2818785"/>
            <a:ext cx="2407891" cy="5538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ysDash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cxnSp>
        <p:nvCxnSpPr>
          <p:cNvPr id="68" name="Straight Connector 67"/>
          <p:cNvCxnSpPr>
            <a:cxnSpLocks/>
          </p:cNvCxnSpPr>
          <p:nvPr/>
        </p:nvCxnSpPr>
        <p:spPr>
          <a:xfrm>
            <a:off x="2252560" y="4511371"/>
            <a:ext cx="1281581" cy="151230"/>
          </a:xfrm>
          <a:prstGeom prst="line">
            <a:avLst/>
          </a:prstGeom>
          <a:noFill/>
          <a:ln w="19050" cap="flat" cmpd="sng" algn="ctr">
            <a:solidFill>
              <a:srgbClr val="0099FF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69" name="Straight Arrow Connector 68"/>
          <p:cNvCxnSpPr/>
          <p:nvPr/>
        </p:nvCxnSpPr>
        <p:spPr>
          <a:xfrm>
            <a:off x="2290294" y="4593736"/>
            <a:ext cx="1131044" cy="1105757"/>
          </a:xfrm>
          <a:prstGeom prst="straightConnector1">
            <a:avLst/>
          </a:prstGeom>
          <a:noFill/>
          <a:ln w="28575" cap="flat" cmpd="sng" algn="ctr">
            <a:solidFill>
              <a:sysClr val="window" lastClr="FFFFFF"/>
            </a:solidFill>
            <a:prstDash val="sysDash"/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70" name="Oval 69"/>
          <p:cNvSpPr/>
          <p:nvPr/>
        </p:nvSpPr>
        <p:spPr>
          <a:xfrm rot="16200000">
            <a:off x="8368963" y="5515821"/>
            <a:ext cx="342055" cy="843571"/>
          </a:xfrm>
          <a:prstGeom prst="ellipse">
            <a:avLst/>
          </a:prstGeom>
          <a:noFill/>
          <a:ln w="19050" cap="flat" cmpd="sng" algn="ctr">
            <a:solidFill>
              <a:srgbClr val="CC9900"/>
            </a:solidFill>
            <a:prstDash val="solid"/>
            <a:miter lim="800000"/>
          </a:ln>
          <a:effectLst>
            <a:glow rad="63500">
              <a:srgbClr val="FFFF66"/>
            </a:glow>
          </a:effectLst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7783061" y="5299039"/>
            <a:ext cx="408769" cy="498316"/>
          </a:xfrm>
          <a:prstGeom prst="line">
            <a:avLst/>
          </a:prstGeom>
          <a:noFill/>
          <a:ln w="19050" cap="flat" cmpd="sng" algn="ctr">
            <a:solidFill>
              <a:srgbClr val="CC9900"/>
            </a:solidFill>
            <a:prstDash val="solid"/>
            <a:miter lim="800000"/>
            <a:headEnd type="triangle" w="med" len="med"/>
            <a:tailEnd type="triangle" w="med" len="med"/>
          </a:ln>
          <a:effectLst>
            <a:glow rad="50800">
              <a:srgbClr val="FFFF00"/>
            </a:glow>
          </a:effectLst>
        </p:spPr>
      </p:cxnSp>
      <p:sp>
        <p:nvSpPr>
          <p:cNvPr id="74" name="TextBox 73"/>
          <p:cNvSpPr txBox="1"/>
          <p:nvPr/>
        </p:nvSpPr>
        <p:spPr>
          <a:xfrm>
            <a:off x="291293" y="5931998"/>
            <a:ext cx="1463040" cy="24688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1">
                <a:ln w="9525">
                  <a:noFill/>
                </a:ln>
                <a:solidFill>
                  <a:prstClr val="white"/>
                </a:solidFill>
                <a:effectLst>
                  <a:outerShdw blurRad="50800" dist="50800" dir="7800000" algn="ctr" rotWithShape="0">
                    <a:schemeClr val="tx1"/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effectLst/>
              </a:rPr>
              <a:t>Supply/Resupply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-31034" y="4182072"/>
            <a:ext cx="703426" cy="324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900"/>
              </a:lnSpc>
            </a:pPr>
            <a:r>
              <a:rPr lang="en-US" sz="1050" b="1" dirty="0">
                <a:ln w="9525">
                  <a:noFill/>
                </a:ln>
                <a:solidFill>
                  <a:prstClr val="black"/>
                </a:solidFill>
                <a:latin typeface="Arial Narrow" panose="020B0606020202030204" pitchFamily="34" charset="0"/>
              </a:rPr>
              <a:t>Counter Drone</a:t>
            </a: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6145" y="3532675"/>
            <a:ext cx="767103" cy="263883"/>
          </a:xfrm>
          <a:prstGeom prst="rect">
            <a:avLst/>
          </a:prstGeom>
          <a:effectLst>
            <a:outerShdw blurRad="12700" dist="12700" dir="5400000" algn="ctr" rotWithShape="0">
              <a:schemeClr val="tx1">
                <a:lumMod val="75000"/>
                <a:lumOff val="25000"/>
              </a:schemeClr>
            </a:outerShdw>
          </a:effectLst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81" b="89949" l="0" r="98637">
                        <a14:backgroundMark x1="17036" y1="41738" x2="17036" y2="41738"/>
                        <a14:backgroundMark x1="36797" y1="67121" x2="36797" y2="67121"/>
                        <a14:backgroundMark x1="42249" y1="67462" x2="42249" y2="67462"/>
                        <a14:backgroundMark x1="45997" y1="65077" x2="45997" y2="65077"/>
                        <a14:backgroundMark x1="24191" y1="60136" x2="24191" y2="60136"/>
                        <a14:backgroundMark x1="19250" y1="32538" x2="19250" y2="32538"/>
                        <a14:backgroundMark x1="23339" y1="40204" x2="23339" y2="40204"/>
                        <a14:backgroundMark x1="26576" y1="41056" x2="26576" y2="41056"/>
                        <a14:backgroundMark x1="3918" y1="38160" x2="3918" y2="38160"/>
                        <a14:backgroundMark x1="9199" y1="33560" x2="9199" y2="33560"/>
                        <a14:backgroundMark x1="68654" y1="47700" x2="68654" y2="47700"/>
                        <a14:backgroundMark x1="10051" y1="40545" x2="10051" y2="40545"/>
                        <a14:backgroundMark x1="13118" y1="39864" x2="13118" y2="39864"/>
                        <a14:backgroundMark x1="11755" y1="45997" x2="11755" y2="45997"/>
                      </a14:backgroundRemoval>
                    </a14:imgEffect>
                    <a14:imgEffect>
                      <a14:sharpenSoften amount="550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236" y="5459776"/>
            <a:ext cx="1105345" cy="1105345"/>
          </a:xfrm>
          <a:prstGeom prst="rect">
            <a:avLst/>
          </a:prstGeom>
          <a:effectLst>
            <a:glow rad="12700">
              <a:schemeClr val="tx1"/>
            </a:glow>
            <a:outerShdw blurRad="25400" dist="25400" dir="5400000" algn="ctr" rotWithShape="0">
              <a:schemeClr val="tx1">
                <a:lumMod val="75000"/>
                <a:lumOff val="25000"/>
              </a:schemeClr>
            </a:outerShdw>
          </a:effectLst>
        </p:spPr>
      </p:pic>
      <p:pic>
        <p:nvPicPr>
          <p:cNvPr id="79" name="Picture 31" descr="GPS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 rot="882801">
            <a:off x="4125529" y="1657357"/>
            <a:ext cx="663388" cy="598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88900">
              <a:srgbClr val="1656A0">
                <a:lumMod val="20000"/>
                <a:lumOff val="80000"/>
                <a:alpha val="24000"/>
              </a:srgbClr>
            </a:glow>
          </a:effectLst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81" b="89949" l="0" r="98637">
                        <a14:backgroundMark x1="17036" y1="41738" x2="17036" y2="41738"/>
                        <a14:backgroundMark x1="36797" y1="67121" x2="36797" y2="67121"/>
                        <a14:backgroundMark x1="42249" y1="67462" x2="42249" y2="67462"/>
                        <a14:backgroundMark x1="45997" y1="65077" x2="45997" y2="65077"/>
                        <a14:backgroundMark x1="24191" y1="60136" x2="24191" y2="60136"/>
                        <a14:backgroundMark x1="19250" y1="32538" x2="19250" y2="32538"/>
                        <a14:backgroundMark x1="23339" y1="40204" x2="23339" y2="40204"/>
                        <a14:backgroundMark x1="26576" y1="41056" x2="26576" y2="41056"/>
                        <a14:backgroundMark x1="3918" y1="38160" x2="3918" y2="38160"/>
                        <a14:backgroundMark x1="9199" y1="33560" x2="9199" y2="33560"/>
                        <a14:backgroundMark x1="68654" y1="47700" x2="68654" y2="47700"/>
                        <a14:backgroundMark x1="10051" y1="40545" x2="10051" y2="40545"/>
                        <a14:backgroundMark x1="13118" y1="39864" x2="13118" y2="39864"/>
                        <a14:backgroundMark x1="11755" y1="45997" x2="11755" y2="45997"/>
                      </a14:backgroundRemoval>
                    </a14:imgEffect>
                    <a14:imgEffect>
                      <a14:sharpenSoften amount="550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887" y="5174177"/>
            <a:ext cx="789539" cy="789539"/>
          </a:xfrm>
          <a:prstGeom prst="rect">
            <a:avLst/>
          </a:prstGeom>
          <a:effectLst>
            <a:glow rad="12700">
              <a:schemeClr val="tx1"/>
            </a:glow>
            <a:outerShdw blurRad="25400" dist="25400" dir="5400000" algn="ctr" rotWithShape="0">
              <a:schemeClr val="tx1">
                <a:lumMod val="75000"/>
                <a:lumOff val="25000"/>
              </a:schemeClr>
            </a:outerShdw>
          </a:effectLst>
        </p:spPr>
      </p:pic>
      <p:cxnSp>
        <p:nvCxnSpPr>
          <p:cNvPr id="82" name="Straight Arrow Connector 81"/>
          <p:cNvCxnSpPr/>
          <p:nvPr/>
        </p:nvCxnSpPr>
        <p:spPr>
          <a:xfrm>
            <a:off x="4125658" y="5857333"/>
            <a:ext cx="757943" cy="295502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>
            <a:glow rad="25400">
              <a:srgbClr val="FFFF99"/>
            </a:glow>
          </a:effectLst>
        </p:spPr>
      </p:cxnSp>
      <p:cxnSp>
        <p:nvCxnSpPr>
          <p:cNvPr id="83" name="Straight Arrow Connector 82"/>
          <p:cNvCxnSpPr/>
          <p:nvPr/>
        </p:nvCxnSpPr>
        <p:spPr>
          <a:xfrm flipV="1">
            <a:off x="4136727" y="5728777"/>
            <a:ext cx="506027" cy="5326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>
            <a:glow rad="25400">
              <a:srgbClr val="FFFF99"/>
            </a:glow>
          </a:effectLst>
        </p:spPr>
      </p:cxnSp>
      <p:sp>
        <p:nvSpPr>
          <p:cNvPr id="84" name="Text Box 275"/>
          <p:cNvSpPr txBox="1">
            <a:spLocks noChangeArrowheads="1"/>
          </p:cNvSpPr>
          <p:nvPr/>
        </p:nvSpPr>
        <p:spPr bwMode="auto">
          <a:xfrm>
            <a:off x="109630" y="1558080"/>
            <a:ext cx="2298197" cy="173380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marL="117475" indent="-117475" defTabSz="285750">
              <a:lnSpc>
                <a:spcPts val="1100"/>
              </a:lnSpc>
              <a:spcBef>
                <a:spcPts val="300"/>
              </a:spcBef>
              <a:buFontTx/>
              <a:buChar char="•"/>
              <a:defRPr/>
            </a:pPr>
            <a:r>
              <a:rPr lang="en-US" sz="11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 Real-time Aircraft Tracking Below 3000 ft. AGL</a:t>
            </a:r>
          </a:p>
          <a:p>
            <a:pPr marL="117475" indent="-117475" defTabSz="285750">
              <a:lnSpc>
                <a:spcPts val="1100"/>
              </a:lnSpc>
              <a:spcBef>
                <a:spcPts val="300"/>
              </a:spcBef>
              <a:buFontTx/>
              <a:buChar char="•"/>
              <a:defRPr/>
            </a:pPr>
            <a:r>
              <a:rPr lang="en-US" sz="11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Non-radar SA for ATC</a:t>
            </a:r>
          </a:p>
          <a:p>
            <a:pPr marL="117475" indent="-117475" defTabSz="285750">
              <a:lnSpc>
                <a:spcPts val="1100"/>
              </a:lnSpc>
              <a:spcBef>
                <a:spcPts val="300"/>
              </a:spcBef>
              <a:buFontTx/>
              <a:buChar char="•"/>
              <a:defRPr/>
            </a:pPr>
            <a:r>
              <a:rPr lang="en-US" sz="11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Commercial/Coalition SA</a:t>
            </a:r>
          </a:p>
          <a:p>
            <a:pPr marL="117475" indent="-117475" defTabSz="285750">
              <a:lnSpc>
                <a:spcPts val="1100"/>
              </a:lnSpc>
              <a:spcBef>
                <a:spcPts val="300"/>
              </a:spcBef>
              <a:buFontTx/>
              <a:buChar char="•"/>
              <a:defRPr/>
            </a:pPr>
            <a:r>
              <a:rPr lang="en-US" sz="11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Airspace Management/De-confliction</a:t>
            </a:r>
          </a:p>
          <a:p>
            <a:pPr marL="117475" indent="-117475" defTabSz="285750">
              <a:lnSpc>
                <a:spcPts val="1100"/>
              </a:lnSpc>
              <a:spcBef>
                <a:spcPts val="400"/>
              </a:spcBef>
              <a:buFontTx/>
              <a:buChar char="•"/>
              <a:defRPr/>
            </a:pPr>
            <a:r>
              <a:rPr lang="en-US" sz="11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Airspace Control Measures to Cockpit (Air Corridors, GTLs, ROZs, SAFIREs, NOFLY)</a:t>
            </a:r>
          </a:p>
          <a:p>
            <a:pPr marL="117475" indent="-117475" defTabSz="285750">
              <a:lnSpc>
                <a:spcPts val="11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Fratricide Reduction	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5248907" y="1593632"/>
            <a:ext cx="1132740" cy="2206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000"/>
              </a:lnSpc>
              <a:defRPr sz="1050" b="1">
                <a:solidFill>
                  <a:prstClr val="black"/>
                </a:solidFill>
                <a:effectLst>
                  <a:outerShdw blurRad="50800" dist="76200" dir="7800000" algn="ctr" rotWithShape="0">
                    <a:schemeClr val="bg1"/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WB SATCOM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14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5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0813" flipH="1">
            <a:off x="6892619" y="2946973"/>
            <a:ext cx="633525" cy="216395"/>
          </a:xfrm>
          <a:prstGeom prst="rect">
            <a:avLst/>
          </a:prstGeom>
          <a:effectLst/>
        </p:spPr>
      </p:pic>
      <p:sp>
        <p:nvSpPr>
          <p:cNvPr id="108" name="TextBox 107"/>
          <p:cNvSpPr txBox="1"/>
          <p:nvPr/>
        </p:nvSpPr>
        <p:spPr>
          <a:xfrm>
            <a:off x="5286908" y="1823097"/>
            <a:ext cx="1566145" cy="374461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Comprehensive Joint Airspace/Aircraft COP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887040" y="3555466"/>
            <a:ext cx="671745" cy="2590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1">
                <a:ln w="9525">
                  <a:noFill/>
                </a:ln>
                <a:effectLst>
                  <a:outerShdw blurRad="50800" dist="38100" dir="7800000" algn="ctr" rotWithShape="0">
                    <a:schemeClr val="bg1">
                      <a:lumMod val="85000"/>
                    </a:scheme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n-US" sz="900" dirty="0">
                <a:solidFill>
                  <a:prstClr val="black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AMPS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1200201" y="4174428"/>
            <a:ext cx="1263637" cy="22057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ACM Changes</a:t>
            </a:r>
          </a:p>
        </p:txBody>
      </p:sp>
      <p:pic>
        <p:nvPicPr>
          <p:cNvPr id="112" name="Picture 111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67" y="5092429"/>
            <a:ext cx="1567054" cy="530273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744" y="4847899"/>
            <a:ext cx="1377398" cy="992875"/>
          </a:xfrm>
          <a:prstGeom prst="rect">
            <a:avLst/>
          </a:prstGeom>
        </p:spPr>
      </p:pic>
      <p:sp>
        <p:nvSpPr>
          <p:cNvPr id="114" name="TextBox 113"/>
          <p:cNvSpPr txBox="1"/>
          <p:nvPr/>
        </p:nvSpPr>
        <p:spPr>
          <a:xfrm>
            <a:off x="452082" y="5580983"/>
            <a:ext cx="1350460" cy="26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1">
                <a:ln w="9525">
                  <a:noFill/>
                </a:ln>
                <a:solidFill>
                  <a:prstClr val="white"/>
                </a:solidFill>
                <a:effectLst>
                  <a:outerShdw blurRad="50800" dist="50800" dir="7800000" algn="ctr" rotWithShape="0">
                    <a:schemeClr val="tx1"/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n-US" dirty="0">
                <a:effectLst>
                  <a:outerShdw blurRad="50800" dist="50800" dir="7800000" algn="ctr" rotWithShape="0">
                    <a:prstClr val="black"/>
                  </a:outerShdw>
                </a:effectLst>
              </a:rPr>
              <a:t>MAIN BASE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3335338" y="3183489"/>
            <a:ext cx="1061704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1">
                <a:ln w="9525">
                  <a:noFill/>
                </a:ln>
                <a:effectLst>
                  <a:outerShdw blurRad="50800" dist="50800" dir="7800000" algn="ctr" rotWithShape="0">
                    <a:schemeClr val="bg1"/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n-US" sz="1050" dirty="0">
                <a:solidFill>
                  <a:prstClr val="black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A-G COP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6521837" y="2622182"/>
            <a:ext cx="2421875" cy="220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100" b="1" i="1" dirty="0">
                <a:solidFill>
                  <a:prstClr val="black"/>
                </a:solidFill>
                <a:effectLst>
                  <a:outerShdw blurRad="50800" dist="38100" dir="7800000" algn="ctr" rotWithShape="0">
                    <a:prstClr val="whit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Airspace Coordination Altitude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1124" y="5588294"/>
            <a:ext cx="278771" cy="496784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3597" y="5479520"/>
            <a:ext cx="278771" cy="496784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043" y="5533603"/>
            <a:ext cx="278771" cy="496784"/>
          </a:xfrm>
          <a:prstGeom prst="rect">
            <a:avLst/>
          </a:prstGeom>
        </p:spPr>
      </p:pic>
      <p:sp>
        <p:nvSpPr>
          <p:cNvPr id="125" name="TextBox 124"/>
          <p:cNvSpPr txBox="1"/>
          <p:nvPr/>
        </p:nvSpPr>
        <p:spPr>
          <a:xfrm>
            <a:off x="8067078" y="1570122"/>
            <a:ext cx="1161876" cy="3231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en-US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SEAD/DEAD Operations</a:t>
            </a:r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548" y="4779634"/>
            <a:ext cx="936113" cy="366539"/>
          </a:xfrm>
          <a:prstGeom prst="rect">
            <a:avLst/>
          </a:prstGeom>
          <a:noFill/>
        </p:spPr>
      </p:pic>
      <p:sp>
        <p:nvSpPr>
          <p:cNvPr id="128" name="TextBox 127"/>
          <p:cNvSpPr txBox="1"/>
          <p:nvPr/>
        </p:nvSpPr>
        <p:spPr>
          <a:xfrm>
            <a:off x="5935438" y="4415411"/>
            <a:ext cx="986977" cy="220573"/>
          </a:xfrm>
          <a:prstGeom prst="rect">
            <a:avLst/>
          </a:prstGeom>
          <a:solidFill>
            <a:schemeClr val="accent5">
              <a:lumMod val="50000"/>
              <a:alpha val="67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000"/>
              </a:lnSpc>
              <a:defRPr sz="1100" b="1">
                <a:solidFill>
                  <a:schemeClr val="bg1"/>
                </a:solidFill>
                <a:effectLst>
                  <a:outerShdw blurRad="50800" dist="101600" dir="7800000" algn="ctr" rotWithShape="0">
                    <a:schemeClr val="tx1"/>
                  </a:outerShdw>
                </a:effectLst>
                <a:latin typeface=" Arial"/>
              </a:defRPr>
            </a:lvl1pPr>
          </a:lstStyle>
          <a:p>
            <a:r>
              <a:rPr lang="en-US" sz="900" dirty="0">
                <a:solidFill>
                  <a:prstClr val="whit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Air Corridors</a:t>
            </a:r>
          </a:p>
        </p:txBody>
      </p:sp>
      <p:pic>
        <p:nvPicPr>
          <p:cNvPr id="133" name="Picture 31" descr="GPS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 rot="882801">
            <a:off x="4658123" y="1595682"/>
            <a:ext cx="663388" cy="598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88900">
              <a:srgbClr val="1656A0">
                <a:lumMod val="20000"/>
                <a:lumOff val="80000"/>
                <a:alpha val="24000"/>
              </a:srgbClr>
            </a:glow>
          </a:effectLst>
        </p:spPr>
      </p:pic>
      <p:grpSp>
        <p:nvGrpSpPr>
          <p:cNvPr id="150" name="Group 149"/>
          <p:cNvGrpSpPr/>
          <p:nvPr/>
        </p:nvGrpSpPr>
        <p:grpSpPr>
          <a:xfrm>
            <a:off x="5496995" y="2274644"/>
            <a:ext cx="1072766" cy="490923"/>
            <a:chOff x="351473" y="3756660"/>
            <a:chExt cx="1047251" cy="441960"/>
          </a:xfrm>
        </p:grpSpPr>
        <p:pic>
          <p:nvPicPr>
            <p:cNvPr id="151" name="Picture 150"/>
            <p:cNvPicPr>
              <a:picLocks noChangeAspect="1"/>
            </p:cNvPicPr>
            <p:nvPr/>
          </p:nvPicPr>
          <p:blipFill>
            <a:blip r:embed="rId20" cstate="email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473" y="3756660"/>
              <a:ext cx="1035368" cy="44196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2" name="TextBox 151"/>
            <p:cNvSpPr txBox="1"/>
            <p:nvPr/>
          </p:nvSpPr>
          <p:spPr>
            <a:xfrm>
              <a:off x="560447" y="3862072"/>
              <a:ext cx="838277" cy="235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 Arial"/>
                </a:rPr>
                <a:t>Link 16</a:t>
              </a:r>
            </a:p>
          </p:txBody>
        </p:sp>
      </p:grpSp>
      <p:cxnSp>
        <p:nvCxnSpPr>
          <p:cNvPr id="153" name="Straight Arrow Connector 152"/>
          <p:cNvCxnSpPr/>
          <p:nvPr/>
        </p:nvCxnSpPr>
        <p:spPr>
          <a:xfrm flipV="1">
            <a:off x="2308547" y="2585003"/>
            <a:ext cx="3169897" cy="1861457"/>
          </a:xfrm>
          <a:prstGeom prst="straightConnector1">
            <a:avLst/>
          </a:prstGeom>
          <a:ln w="19050">
            <a:solidFill>
              <a:srgbClr val="FFC000"/>
            </a:solidFill>
            <a:headEnd type="triangle" w="med" len="med"/>
            <a:tailEnd type="triangle" w="med" len="med"/>
          </a:ln>
          <a:effectLst>
            <a:outerShdw blurRad="25400" dist="12700" dir="5400000" algn="ctr" rotWithShape="0">
              <a:srgbClr val="000000">
                <a:alpha val="52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/>
          <p:nvPr/>
        </p:nvCxnSpPr>
        <p:spPr>
          <a:xfrm flipV="1">
            <a:off x="6552985" y="2540635"/>
            <a:ext cx="553368" cy="55"/>
          </a:xfrm>
          <a:prstGeom prst="straightConnector1">
            <a:avLst/>
          </a:prstGeom>
          <a:ln w="19050">
            <a:solidFill>
              <a:srgbClr val="FFC000"/>
            </a:solidFill>
            <a:headEnd type="triangle" w="med" len="med"/>
            <a:tailEnd type="triangle" w="med" len="med"/>
          </a:ln>
          <a:effectLst>
            <a:outerShdw blurRad="25400" dist="12700" dir="5400000" algn="ctr" rotWithShape="0">
              <a:srgbClr val="000000">
                <a:alpha val="52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/>
          <p:cNvSpPr txBox="1"/>
          <p:nvPr/>
        </p:nvSpPr>
        <p:spPr>
          <a:xfrm>
            <a:off x="2423462" y="5875059"/>
            <a:ext cx="1151160" cy="307777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1">
                <a:ln w="9525">
                  <a:noFill/>
                </a:ln>
                <a:solidFill>
                  <a:prstClr val="white"/>
                </a:solidFill>
                <a:effectLst>
                  <a:outerShdw blurRad="50800" dist="50800" dir="7800000" algn="ctr" rotWithShape="0">
                    <a:schemeClr val="tx1"/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dirty="0">
                <a:effectLst/>
              </a:rPr>
              <a:t>AFATDS</a:t>
            </a:r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231" y="5540308"/>
            <a:ext cx="950065" cy="742000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2346" y="3902264"/>
            <a:ext cx="859745" cy="760337"/>
          </a:xfrm>
          <a:prstGeom prst="rect">
            <a:avLst/>
          </a:prstGeom>
        </p:spPr>
      </p:pic>
      <p:sp>
        <p:nvSpPr>
          <p:cNvPr id="162" name="TextBox 161"/>
          <p:cNvSpPr txBox="1"/>
          <p:nvPr/>
        </p:nvSpPr>
        <p:spPr>
          <a:xfrm>
            <a:off x="865600" y="3634380"/>
            <a:ext cx="671745" cy="2590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1">
                <a:ln w="9525">
                  <a:noFill/>
                </a:ln>
                <a:effectLst>
                  <a:outerShdw blurRad="50800" dist="38100" dir="7800000" algn="ctr" rotWithShape="0">
                    <a:schemeClr val="bg1">
                      <a:lumMod val="85000"/>
                    </a:scheme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n-US" sz="900" dirty="0">
                <a:solidFill>
                  <a:prstClr val="black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TAIS</a:t>
            </a:r>
          </a:p>
        </p:txBody>
      </p:sp>
      <p:sp>
        <p:nvSpPr>
          <p:cNvPr id="168" name="object 64"/>
          <p:cNvSpPr/>
          <p:nvPr/>
        </p:nvSpPr>
        <p:spPr>
          <a:xfrm>
            <a:off x="3123053" y="4607596"/>
            <a:ext cx="2215538" cy="638810"/>
          </a:xfrm>
          <a:custGeom>
            <a:avLst/>
            <a:gdLst/>
            <a:ahLst/>
            <a:cxnLst/>
            <a:rect l="l" t="t" r="r" b="b"/>
            <a:pathLst>
              <a:path w="2696210" h="638810">
                <a:moveTo>
                  <a:pt x="0" y="319278"/>
                </a:moveTo>
                <a:lnTo>
                  <a:pt x="17642" y="267503"/>
                </a:lnTo>
                <a:lnTo>
                  <a:pt x="48150" y="234420"/>
                </a:lnTo>
                <a:lnTo>
                  <a:pt x="92696" y="202713"/>
                </a:lnTo>
                <a:lnTo>
                  <a:pt x="150457" y="172576"/>
                </a:lnTo>
                <a:lnTo>
                  <a:pt x="220612" y="144204"/>
                </a:lnTo>
                <a:lnTo>
                  <a:pt x="260079" y="130740"/>
                </a:lnTo>
                <a:lnTo>
                  <a:pt x="302337" y="117792"/>
                </a:lnTo>
                <a:lnTo>
                  <a:pt x="347282" y="105382"/>
                </a:lnTo>
                <a:lnTo>
                  <a:pt x="394811" y="93535"/>
                </a:lnTo>
                <a:lnTo>
                  <a:pt x="444821" y="82276"/>
                </a:lnTo>
                <a:lnTo>
                  <a:pt x="497211" y="71629"/>
                </a:lnTo>
                <a:lnTo>
                  <a:pt x="551876" y="61618"/>
                </a:lnTo>
                <a:lnTo>
                  <a:pt x="608715" y="52268"/>
                </a:lnTo>
                <a:lnTo>
                  <a:pt x="667624" y="43603"/>
                </a:lnTo>
                <a:lnTo>
                  <a:pt x="728501" y="35647"/>
                </a:lnTo>
                <a:lnTo>
                  <a:pt x="791243" y="28426"/>
                </a:lnTo>
                <a:lnTo>
                  <a:pt x="855747" y="21963"/>
                </a:lnTo>
                <a:lnTo>
                  <a:pt x="921910" y="16282"/>
                </a:lnTo>
                <a:lnTo>
                  <a:pt x="989629" y="11408"/>
                </a:lnTo>
                <a:lnTo>
                  <a:pt x="1058803" y="7366"/>
                </a:lnTo>
                <a:lnTo>
                  <a:pt x="1129327" y="4180"/>
                </a:lnTo>
                <a:lnTo>
                  <a:pt x="1201099" y="1874"/>
                </a:lnTo>
                <a:lnTo>
                  <a:pt x="1274017" y="472"/>
                </a:lnTo>
                <a:lnTo>
                  <a:pt x="1347978" y="0"/>
                </a:lnTo>
                <a:lnTo>
                  <a:pt x="1421938" y="472"/>
                </a:lnTo>
                <a:lnTo>
                  <a:pt x="1494856" y="1874"/>
                </a:lnTo>
                <a:lnTo>
                  <a:pt x="1566628" y="4180"/>
                </a:lnTo>
                <a:lnTo>
                  <a:pt x="1637152" y="7366"/>
                </a:lnTo>
                <a:lnTo>
                  <a:pt x="1706326" y="11408"/>
                </a:lnTo>
                <a:lnTo>
                  <a:pt x="1774045" y="16282"/>
                </a:lnTo>
                <a:lnTo>
                  <a:pt x="1840208" y="21963"/>
                </a:lnTo>
                <a:lnTo>
                  <a:pt x="1904712" y="28426"/>
                </a:lnTo>
                <a:lnTo>
                  <a:pt x="1967454" y="35647"/>
                </a:lnTo>
                <a:lnTo>
                  <a:pt x="2028331" y="43603"/>
                </a:lnTo>
                <a:lnTo>
                  <a:pt x="2087240" y="52268"/>
                </a:lnTo>
                <a:lnTo>
                  <a:pt x="2144079" y="61618"/>
                </a:lnTo>
                <a:lnTo>
                  <a:pt x="2198744" y="71629"/>
                </a:lnTo>
                <a:lnTo>
                  <a:pt x="2251134" y="82276"/>
                </a:lnTo>
                <a:lnTo>
                  <a:pt x="2301144" y="93535"/>
                </a:lnTo>
                <a:lnTo>
                  <a:pt x="2348673" y="105382"/>
                </a:lnTo>
                <a:lnTo>
                  <a:pt x="2393618" y="117792"/>
                </a:lnTo>
                <a:lnTo>
                  <a:pt x="2435876" y="130740"/>
                </a:lnTo>
                <a:lnTo>
                  <a:pt x="2475343" y="144204"/>
                </a:lnTo>
                <a:lnTo>
                  <a:pt x="2511918" y="158157"/>
                </a:lnTo>
                <a:lnTo>
                  <a:pt x="2575979" y="187436"/>
                </a:lnTo>
                <a:lnTo>
                  <a:pt x="2627235" y="218383"/>
                </a:lnTo>
                <a:lnTo>
                  <a:pt x="2664865" y="250802"/>
                </a:lnTo>
                <a:lnTo>
                  <a:pt x="2688046" y="284498"/>
                </a:lnTo>
                <a:lnTo>
                  <a:pt x="2695956" y="319278"/>
                </a:lnTo>
                <a:lnTo>
                  <a:pt x="2693961" y="336790"/>
                </a:lnTo>
                <a:lnTo>
                  <a:pt x="2664865" y="387753"/>
                </a:lnTo>
                <a:lnTo>
                  <a:pt x="2627235" y="420172"/>
                </a:lnTo>
                <a:lnTo>
                  <a:pt x="2575979" y="451119"/>
                </a:lnTo>
                <a:lnTo>
                  <a:pt x="2511918" y="480398"/>
                </a:lnTo>
                <a:lnTo>
                  <a:pt x="2475343" y="494351"/>
                </a:lnTo>
                <a:lnTo>
                  <a:pt x="2435876" y="507815"/>
                </a:lnTo>
                <a:lnTo>
                  <a:pt x="2393618" y="520763"/>
                </a:lnTo>
                <a:lnTo>
                  <a:pt x="2348673" y="533173"/>
                </a:lnTo>
                <a:lnTo>
                  <a:pt x="2301144" y="545020"/>
                </a:lnTo>
                <a:lnTo>
                  <a:pt x="2251134" y="556279"/>
                </a:lnTo>
                <a:lnTo>
                  <a:pt x="2198744" y="566926"/>
                </a:lnTo>
                <a:lnTo>
                  <a:pt x="2144079" y="576937"/>
                </a:lnTo>
                <a:lnTo>
                  <a:pt x="2087240" y="586287"/>
                </a:lnTo>
                <a:lnTo>
                  <a:pt x="2028331" y="594952"/>
                </a:lnTo>
                <a:lnTo>
                  <a:pt x="1967454" y="602908"/>
                </a:lnTo>
                <a:lnTo>
                  <a:pt x="1904712" y="610129"/>
                </a:lnTo>
                <a:lnTo>
                  <a:pt x="1840208" y="616592"/>
                </a:lnTo>
                <a:lnTo>
                  <a:pt x="1774045" y="622273"/>
                </a:lnTo>
                <a:lnTo>
                  <a:pt x="1706326" y="627147"/>
                </a:lnTo>
                <a:lnTo>
                  <a:pt x="1637152" y="631189"/>
                </a:lnTo>
                <a:lnTo>
                  <a:pt x="1566628" y="634375"/>
                </a:lnTo>
                <a:lnTo>
                  <a:pt x="1494856" y="636681"/>
                </a:lnTo>
                <a:lnTo>
                  <a:pt x="1421938" y="638083"/>
                </a:lnTo>
                <a:lnTo>
                  <a:pt x="1347978" y="638556"/>
                </a:lnTo>
                <a:lnTo>
                  <a:pt x="1274017" y="638083"/>
                </a:lnTo>
                <a:lnTo>
                  <a:pt x="1201099" y="636681"/>
                </a:lnTo>
                <a:lnTo>
                  <a:pt x="1129327" y="634375"/>
                </a:lnTo>
                <a:lnTo>
                  <a:pt x="1058803" y="631189"/>
                </a:lnTo>
                <a:lnTo>
                  <a:pt x="989629" y="627147"/>
                </a:lnTo>
                <a:lnTo>
                  <a:pt x="921910" y="622273"/>
                </a:lnTo>
                <a:lnTo>
                  <a:pt x="855747" y="616592"/>
                </a:lnTo>
                <a:lnTo>
                  <a:pt x="791243" y="610129"/>
                </a:lnTo>
                <a:lnTo>
                  <a:pt x="728501" y="602908"/>
                </a:lnTo>
                <a:lnTo>
                  <a:pt x="667624" y="594952"/>
                </a:lnTo>
                <a:lnTo>
                  <a:pt x="608715" y="586287"/>
                </a:lnTo>
                <a:lnTo>
                  <a:pt x="551876" y="576937"/>
                </a:lnTo>
                <a:lnTo>
                  <a:pt x="497211" y="566926"/>
                </a:lnTo>
                <a:lnTo>
                  <a:pt x="444821" y="556279"/>
                </a:lnTo>
                <a:lnTo>
                  <a:pt x="394811" y="545020"/>
                </a:lnTo>
                <a:lnTo>
                  <a:pt x="347282" y="533173"/>
                </a:lnTo>
                <a:lnTo>
                  <a:pt x="302337" y="520763"/>
                </a:lnTo>
                <a:lnTo>
                  <a:pt x="260079" y="507815"/>
                </a:lnTo>
                <a:lnTo>
                  <a:pt x="220612" y="494351"/>
                </a:lnTo>
                <a:lnTo>
                  <a:pt x="184037" y="480398"/>
                </a:lnTo>
                <a:lnTo>
                  <a:pt x="119976" y="451119"/>
                </a:lnTo>
                <a:lnTo>
                  <a:pt x="68720" y="420172"/>
                </a:lnTo>
                <a:lnTo>
                  <a:pt x="31090" y="387753"/>
                </a:lnTo>
                <a:lnTo>
                  <a:pt x="7909" y="354057"/>
                </a:lnTo>
                <a:lnTo>
                  <a:pt x="0" y="319278"/>
                </a:lnTo>
                <a:close/>
              </a:path>
            </a:pathLst>
          </a:custGeom>
          <a:solidFill>
            <a:srgbClr val="99CCFF">
              <a:alpha val="54902"/>
            </a:srgbClr>
          </a:solidFill>
          <a:ln w="28956">
            <a:solidFill>
              <a:srgbClr val="0099FF"/>
            </a:solidFill>
          </a:ln>
          <a:effectLst>
            <a:glow rad="50800">
              <a:srgbClr val="00FFFF">
                <a:alpha val="40000"/>
              </a:srgbClr>
            </a:glow>
          </a:effectLst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9" name="object 175"/>
          <p:cNvSpPr/>
          <p:nvPr/>
        </p:nvSpPr>
        <p:spPr>
          <a:xfrm>
            <a:off x="2909559" y="4649068"/>
            <a:ext cx="846044" cy="294236"/>
          </a:xfrm>
          <a:prstGeom prst="rect">
            <a:avLst/>
          </a:prstGeom>
          <a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0" name="object 177"/>
          <p:cNvSpPr/>
          <p:nvPr/>
        </p:nvSpPr>
        <p:spPr>
          <a:xfrm>
            <a:off x="2799775" y="4818997"/>
            <a:ext cx="892551" cy="309443"/>
          </a:xfrm>
          <a:prstGeom prst="rect">
            <a:avLst/>
          </a:prstGeom>
          <a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71" name="Group 170"/>
          <p:cNvGrpSpPr/>
          <p:nvPr/>
        </p:nvGrpSpPr>
        <p:grpSpPr>
          <a:xfrm>
            <a:off x="3369106" y="4263967"/>
            <a:ext cx="1275088" cy="967325"/>
            <a:chOff x="3975779" y="3961733"/>
            <a:chExt cx="1346350" cy="1021387"/>
          </a:xfrm>
        </p:grpSpPr>
        <p:sp>
          <p:nvSpPr>
            <p:cNvPr id="179" name="object 193"/>
            <p:cNvSpPr/>
            <p:nvPr/>
          </p:nvSpPr>
          <p:spPr>
            <a:xfrm>
              <a:off x="4305059" y="4311162"/>
              <a:ext cx="865635" cy="493255"/>
            </a:xfrm>
            <a:prstGeom prst="rect">
              <a:avLst/>
            </a:prstGeom>
            <a:blipFill>
              <a:blip r:embed="rId2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object 199"/>
            <p:cNvSpPr/>
            <p:nvPr/>
          </p:nvSpPr>
          <p:spPr>
            <a:xfrm>
              <a:off x="4232316" y="4161893"/>
              <a:ext cx="751994" cy="428508"/>
            </a:xfrm>
            <a:prstGeom prst="rect">
              <a:avLst/>
            </a:prstGeom>
            <a:blipFill>
              <a:blip r:embed="rId2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object 201"/>
            <p:cNvSpPr/>
            <p:nvPr/>
          </p:nvSpPr>
          <p:spPr>
            <a:xfrm>
              <a:off x="3975779" y="3961733"/>
              <a:ext cx="751994" cy="428508"/>
            </a:xfrm>
            <a:prstGeom prst="rect">
              <a:avLst/>
            </a:prstGeom>
            <a:blipFill>
              <a:blip r:embed="rId2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object 203"/>
            <p:cNvSpPr/>
            <p:nvPr/>
          </p:nvSpPr>
          <p:spPr>
            <a:xfrm>
              <a:off x="4570135" y="4554612"/>
              <a:ext cx="751994" cy="428508"/>
            </a:xfrm>
            <a:prstGeom prst="rect">
              <a:avLst/>
            </a:prstGeom>
            <a:blipFill>
              <a:blip r:embed="rId2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172" name="Picture 171"/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53082" y="4697921"/>
            <a:ext cx="670504" cy="201152"/>
          </a:xfrm>
          <a:prstGeom prst="rect">
            <a:avLst/>
          </a:prstGeom>
        </p:spPr>
      </p:pic>
      <p:pic>
        <p:nvPicPr>
          <p:cNvPr id="173" name="Picture 172"/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713806" y="4575422"/>
            <a:ext cx="670504" cy="201152"/>
          </a:xfrm>
          <a:prstGeom prst="rect">
            <a:avLst/>
          </a:prstGeom>
        </p:spPr>
      </p:pic>
      <p:grpSp>
        <p:nvGrpSpPr>
          <p:cNvPr id="174" name="Group 173"/>
          <p:cNvGrpSpPr/>
          <p:nvPr/>
        </p:nvGrpSpPr>
        <p:grpSpPr>
          <a:xfrm>
            <a:off x="3762137" y="4245205"/>
            <a:ext cx="1275088" cy="967325"/>
            <a:chOff x="3975779" y="3961733"/>
            <a:chExt cx="1346350" cy="1021387"/>
          </a:xfrm>
        </p:grpSpPr>
        <p:sp>
          <p:nvSpPr>
            <p:cNvPr id="175" name="object 193"/>
            <p:cNvSpPr/>
            <p:nvPr/>
          </p:nvSpPr>
          <p:spPr>
            <a:xfrm>
              <a:off x="4305059" y="4311162"/>
              <a:ext cx="865635" cy="493255"/>
            </a:xfrm>
            <a:prstGeom prst="rect">
              <a:avLst/>
            </a:prstGeom>
            <a:blipFill>
              <a:blip r:embed="rId2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object 199"/>
            <p:cNvSpPr/>
            <p:nvPr/>
          </p:nvSpPr>
          <p:spPr>
            <a:xfrm>
              <a:off x="4232316" y="4161893"/>
              <a:ext cx="751994" cy="428508"/>
            </a:xfrm>
            <a:prstGeom prst="rect">
              <a:avLst/>
            </a:prstGeom>
            <a:blipFill>
              <a:blip r:embed="rId2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object 201"/>
            <p:cNvSpPr/>
            <p:nvPr/>
          </p:nvSpPr>
          <p:spPr>
            <a:xfrm>
              <a:off x="3975779" y="3961733"/>
              <a:ext cx="751994" cy="428508"/>
            </a:xfrm>
            <a:prstGeom prst="rect">
              <a:avLst/>
            </a:prstGeom>
            <a:blipFill>
              <a:blip r:embed="rId2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object 203"/>
            <p:cNvSpPr/>
            <p:nvPr/>
          </p:nvSpPr>
          <p:spPr>
            <a:xfrm>
              <a:off x="4570135" y="4554612"/>
              <a:ext cx="751994" cy="428508"/>
            </a:xfrm>
            <a:prstGeom prst="rect">
              <a:avLst/>
            </a:prstGeom>
            <a:blipFill>
              <a:blip r:embed="rId2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cxnSp>
        <p:nvCxnSpPr>
          <p:cNvPr id="154" name="Straight Arrow Connector 153"/>
          <p:cNvCxnSpPr>
            <a:cxnSpLocks/>
          </p:cNvCxnSpPr>
          <p:nvPr/>
        </p:nvCxnSpPr>
        <p:spPr>
          <a:xfrm flipV="1">
            <a:off x="4066616" y="2755050"/>
            <a:ext cx="2223739" cy="3000917"/>
          </a:xfrm>
          <a:prstGeom prst="straightConnector1">
            <a:avLst/>
          </a:prstGeom>
          <a:ln w="19050">
            <a:solidFill>
              <a:srgbClr val="FFC000"/>
            </a:solidFill>
            <a:headEnd type="triangle" w="med" len="med"/>
            <a:tailEnd type="triangle" w="med" len="med"/>
          </a:ln>
          <a:effectLst>
            <a:outerShdw blurRad="25400" dist="12700" dir="5400000" algn="ctr" rotWithShape="0">
              <a:srgbClr val="000000">
                <a:alpha val="52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5" name="Picture 184"/>
          <p:cNvPicPr>
            <a:picLocks noChangeAspect="1"/>
          </p:cNvPicPr>
          <p:nvPr/>
        </p:nvPicPr>
        <p:blipFill>
          <a:blip r:embed="rId30" cstate="email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33148" y="2973316"/>
            <a:ext cx="666090" cy="589073"/>
          </a:xfrm>
          <a:prstGeom prst="rect">
            <a:avLst/>
          </a:prstGeom>
        </p:spPr>
      </p:pic>
      <p:sp>
        <p:nvSpPr>
          <p:cNvPr id="186" name="TextBox 185"/>
          <p:cNvSpPr txBox="1"/>
          <p:nvPr/>
        </p:nvSpPr>
        <p:spPr>
          <a:xfrm>
            <a:off x="4165234" y="3234914"/>
            <a:ext cx="703426" cy="324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900"/>
              </a:lnSpc>
            </a:pPr>
            <a:r>
              <a:rPr lang="en-US" sz="1050" b="1" dirty="0">
                <a:ln w="9525">
                  <a:noFill/>
                </a:ln>
                <a:solidFill>
                  <a:prstClr val="black"/>
                </a:solidFill>
                <a:latin typeface="Arial Narrow" panose="020B0606020202030204" pitchFamily="34" charset="0"/>
              </a:rPr>
              <a:t>Force Decoy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3125103" y="5133907"/>
            <a:ext cx="1828800" cy="210312"/>
          </a:xfrm>
          <a:prstGeom prst="rect">
            <a:avLst/>
          </a:prstGeom>
          <a:solidFill>
            <a:sysClr val="windowText" lastClr="000000"/>
          </a:solidFill>
          <a:ln>
            <a:solidFill>
              <a:srgbClr val="FFC00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Internal Aerial Network</a:t>
            </a:r>
          </a:p>
        </p:txBody>
      </p:sp>
      <p:cxnSp>
        <p:nvCxnSpPr>
          <p:cNvPr id="198" name="Straight Connector 197"/>
          <p:cNvCxnSpPr>
            <a:cxnSpLocks/>
          </p:cNvCxnSpPr>
          <p:nvPr/>
        </p:nvCxnSpPr>
        <p:spPr>
          <a:xfrm flipV="1">
            <a:off x="4563623" y="3688443"/>
            <a:ext cx="148120" cy="890097"/>
          </a:xfrm>
          <a:prstGeom prst="line">
            <a:avLst/>
          </a:prstGeom>
          <a:noFill/>
          <a:ln w="19050" cap="flat" cmpd="sng" algn="ctr">
            <a:solidFill>
              <a:srgbClr val="0099FF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209" name="object 45"/>
          <p:cNvSpPr/>
          <p:nvPr/>
        </p:nvSpPr>
        <p:spPr>
          <a:xfrm>
            <a:off x="7220873" y="2441070"/>
            <a:ext cx="766572" cy="182879"/>
          </a:xfrm>
          <a:prstGeom prst="rect">
            <a:avLst/>
          </a:prstGeom>
          <a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white"/>
              </a:solidFill>
            </a:endParaRPr>
          </a:p>
        </p:txBody>
      </p:sp>
      <p:sp>
        <p:nvSpPr>
          <p:cNvPr id="210" name="object 128"/>
          <p:cNvSpPr/>
          <p:nvPr/>
        </p:nvSpPr>
        <p:spPr>
          <a:xfrm>
            <a:off x="6861880" y="1981955"/>
            <a:ext cx="809478" cy="428864"/>
          </a:xfrm>
          <a:prstGeom prst="rect">
            <a:avLst/>
          </a:prstGeom>
          <a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white"/>
              </a:solidFill>
            </a:endParaRPr>
          </a:p>
        </p:txBody>
      </p:sp>
      <p:sp>
        <p:nvSpPr>
          <p:cNvPr id="211" name="object 179"/>
          <p:cNvSpPr/>
          <p:nvPr/>
        </p:nvSpPr>
        <p:spPr>
          <a:xfrm>
            <a:off x="7635186" y="2067299"/>
            <a:ext cx="795527" cy="498348"/>
          </a:xfrm>
          <a:prstGeom prst="rect">
            <a:avLst/>
          </a:prstGeom>
          <a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white"/>
              </a:solidFill>
            </a:endParaRPr>
          </a:p>
        </p:txBody>
      </p:sp>
      <p:grpSp>
        <p:nvGrpSpPr>
          <p:cNvPr id="214" name="Group 185"/>
          <p:cNvGrpSpPr>
            <a:grpSpLocks/>
          </p:cNvGrpSpPr>
          <p:nvPr/>
        </p:nvGrpSpPr>
        <p:grpSpPr bwMode="auto">
          <a:xfrm rot="405012" flipH="1">
            <a:off x="7761896" y="1795186"/>
            <a:ext cx="1021291" cy="334765"/>
            <a:chOff x="5726485" y="1141785"/>
            <a:chExt cx="4446699" cy="1220769"/>
          </a:xfrm>
        </p:grpSpPr>
        <p:pic>
          <p:nvPicPr>
            <p:cNvPr id="215" name="Picture 163"/>
            <p:cNvPicPr>
              <a:picLocks noChangeAspect="1" noChangeArrowheads="1"/>
            </p:cNvPicPr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38610">
              <a:off x="5726485" y="1141785"/>
              <a:ext cx="4446699" cy="1220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6" name="Oval 215"/>
            <p:cNvSpPr/>
            <p:nvPr/>
          </p:nvSpPr>
          <p:spPr>
            <a:xfrm>
              <a:off x="6858000" y="1828582"/>
              <a:ext cx="914400" cy="380818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8" name="Picture 217"/>
          <p:cNvPicPr>
            <a:picLocks noChangeAspect="1"/>
          </p:cNvPicPr>
          <p:nvPr/>
        </p:nvPicPr>
        <p:blipFill rotWithShape="1"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6097" y="2325743"/>
            <a:ext cx="707816" cy="244283"/>
          </a:xfrm>
          <a:prstGeom prst="rect">
            <a:avLst/>
          </a:prstGeom>
        </p:spPr>
      </p:pic>
      <p:sp>
        <p:nvSpPr>
          <p:cNvPr id="222" name="TextBox 221"/>
          <p:cNvSpPr txBox="1"/>
          <p:nvPr/>
        </p:nvSpPr>
        <p:spPr>
          <a:xfrm>
            <a:off x="7799900" y="2867713"/>
            <a:ext cx="1161876" cy="2077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en-US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 Operations</a:t>
            </a:r>
          </a:p>
        </p:txBody>
      </p:sp>
      <p:pic>
        <p:nvPicPr>
          <p:cNvPr id="223" name="Picture 222"/>
          <p:cNvPicPr>
            <a:picLocks noChangeAspect="1"/>
          </p:cNvPicPr>
          <p:nvPr/>
        </p:nvPicPr>
        <p:blipFill>
          <a:blip r:embed="rId14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5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0813" flipH="1">
            <a:off x="7527613" y="3002948"/>
            <a:ext cx="633525" cy="216395"/>
          </a:xfrm>
          <a:prstGeom prst="rect">
            <a:avLst/>
          </a:prstGeom>
          <a:effectLst/>
        </p:spPr>
      </p:pic>
      <p:sp>
        <p:nvSpPr>
          <p:cNvPr id="227" name="TextBox 226"/>
          <p:cNvSpPr txBox="1"/>
          <p:nvPr/>
        </p:nvSpPr>
        <p:spPr>
          <a:xfrm>
            <a:off x="5433516" y="5915270"/>
            <a:ext cx="1463040" cy="24688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1">
                <a:ln w="9525">
                  <a:noFill/>
                </a:ln>
                <a:solidFill>
                  <a:prstClr val="white"/>
                </a:solidFill>
                <a:effectLst>
                  <a:outerShdw blurRad="50800" dist="50800" dir="7800000" algn="ctr" rotWithShape="0">
                    <a:schemeClr val="tx1"/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effectLst/>
              </a:rPr>
              <a:t>Gun Target Lines</a:t>
            </a:r>
          </a:p>
        </p:txBody>
      </p:sp>
      <p:cxnSp>
        <p:nvCxnSpPr>
          <p:cNvPr id="229" name="Straight Connector 228"/>
          <p:cNvCxnSpPr>
            <a:cxnSpLocks/>
          </p:cNvCxnSpPr>
          <p:nvPr/>
        </p:nvCxnSpPr>
        <p:spPr>
          <a:xfrm>
            <a:off x="5053488" y="3713986"/>
            <a:ext cx="781853" cy="1131907"/>
          </a:xfrm>
          <a:prstGeom prst="line">
            <a:avLst/>
          </a:prstGeom>
          <a:noFill/>
          <a:ln w="19050" cap="flat" cmpd="sng" algn="ctr">
            <a:solidFill>
              <a:srgbClr val="00B050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231" name="TextBox 230"/>
          <p:cNvSpPr txBox="1"/>
          <p:nvPr/>
        </p:nvSpPr>
        <p:spPr>
          <a:xfrm>
            <a:off x="5888159" y="5450532"/>
            <a:ext cx="986977" cy="220573"/>
          </a:xfrm>
          <a:prstGeom prst="rect">
            <a:avLst/>
          </a:prstGeom>
          <a:solidFill>
            <a:schemeClr val="accent5">
              <a:lumMod val="50000"/>
              <a:alpha val="67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000"/>
              </a:lnSpc>
              <a:defRPr sz="1100" b="1">
                <a:solidFill>
                  <a:schemeClr val="bg1"/>
                </a:solidFill>
                <a:effectLst>
                  <a:outerShdw blurRad="50800" dist="101600" dir="7800000" algn="ctr" rotWithShape="0">
                    <a:schemeClr val="tx1"/>
                  </a:outerShdw>
                </a:effectLst>
                <a:latin typeface=" Arial"/>
              </a:defRPr>
            </a:lvl1pPr>
          </a:lstStyle>
          <a:p>
            <a:r>
              <a:rPr lang="en-US" sz="900" dirty="0">
                <a:solidFill>
                  <a:prstClr val="whit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Air Corridors</a:t>
            </a:r>
          </a:p>
        </p:txBody>
      </p:sp>
      <p:cxnSp>
        <p:nvCxnSpPr>
          <p:cNvPr id="232" name="Straight Connector 231"/>
          <p:cNvCxnSpPr/>
          <p:nvPr/>
        </p:nvCxnSpPr>
        <p:spPr>
          <a:xfrm flipV="1">
            <a:off x="5123502" y="4954797"/>
            <a:ext cx="611121" cy="14669"/>
          </a:xfrm>
          <a:prstGeom prst="line">
            <a:avLst/>
          </a:prstGeom>
          <a:noFill/>
          <a:ln w="19050" cap="flat" cmpd="sng" algn="ctr">
            <a:solidFill>
              <a:srgbClr val="00B050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235" name="Flowchart: Magnetic Disk 330"/>
          <p:cNvSpPr/>
          <p:nvPr/>
        </p:nvSpPr>
        <p:spPr>
          <a:xfrm>
            <a:off x="7230725" y="4965135"/>
            <a:ext cx="875234" cy="29138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1306"/>
              <a:gd name="connsiteX1" fmla="*/ 5000 w 10000"/>
              <a:gd name="connsiteY1" fmla="*/ 0 h 11306"/>
              <a:gd name="connsiteX2" fmla="*/ 10000 w 10000"/>
              <a:gd name="connsiteY2" fmla="*/ 1667 h 11306"/>
              <a:gd name="connsiteX3" fmla="*/ 10000 w 10000"/>
              <a:gd name="connsiteY3" fmla="*/ 8333 h 11306"/>
              <a:gd name="connsiteX4" fmla="*/ 5000 w 10000"/>
              <a:gd name="connsiteY4" fmla="*/ 10000 h 11306"/>
              <a:gd name="connsiteX5" fmla="*/ 0 w 10000"/>
              <a:gd name="connsiteY5" fmla="*/ 8333 h 11306"/>
              <a:gd name="connsiteX6" fmla="*/ 0 w 10000"/>
              <a:gd name="connsiteY6" fmla="*/ 1667 h 11306"/>
              <a:gd name="connsiteX0" fmla="*/ 10000 w 10000"/>
              <a:gd name="connsiteY0" fmla="*/ 1667 h 11306"/>
              <a:gd name="connsiteX1" fmla="*/ 5000 w 10000"/>
              <a:gd name="connsiteY1" fmla="*/ 3334 h 11306"/>
              <a:gd name="connsiteX2" fmla="*/ 0 w 10000"/>
              <a:gd name="connsiteY2" fmla="*/ 1667 h 11306"/>
              <a:gd name="connsiteX0" fmla="*/ 0 w 10000"/>
              <a:gd name="connsiteY0" fmla="*/ 1667 h 11306"/>
              <a:gd name="connsiteX1" fmla="*/ 5000 w 10000"/>
              <a:gd name="connsiteY1" fmla="*/ 0 h 11306"/>
              <a:gd name="connsiteX2" fmla="*/ 10000 w 10000"/>
              <a:gd name="connsiteY2" fmla="*/ 1667 h 11306"/>
              <a:gd name="connsiteX3" fmla="*/ 10000 w 10000"/>
              <a:gd name="connsiteY3" fmla="*/ 8333 h 11306"/>
              <a:gd name="connsiteX4" fmla="*/ 4970 w 10000"/>
              <a:gd name="connsiteY4" fmla="*/ 11306 h 11306"/>
              <a:gd name="connsiteX5" fmla="*/ 0 w 10000"/>
              <a:gd name="connsiteY5" fmla="*/ 8333 h 11306"/>
              <a:gd name="connsiteX6" fmla="*/ 0 w 10000"/>
              <a:gd name="connsiteY6" fmla="*/ 1667 h 11306"/>
              <a:gd name="connsiteX0" fmla="*/ 0 w 10000"/>
              <a:gd name="connsiteY0" fmla="*/ 1667 h 11306"/>
              <a:gd name="connsiteX1" fmla="*/ 5000 w 10000"/>
              <a:gd name="connsiteY1" fmla="*/ 0 h 11306"/>
              <a:gd name="connsiteX2" fmla="*/ 10000 w 10000"/>
              <a:gd name="connsiteY2" fmla="*/ 1667 h 11306"/>
              <a:gd name="connsiteX3" fmla="*/ 10000 w 10000"/>
              <a:gd name="connsiteY3" fmla="*/ 8333 h 11306"/>
              <a:gd name="connsiteX4" fmla="*/ 0 w 10000"/>
              <a:gd name="connsiteY4" fmla="*/ 8333 h 11306"/>
              <a:gd name="connsiteX5" fmla="*/ 0 w 10000"/>
              <a:gd name="connsiteY5" fmla="*/ 1667 h 11306"/>
              <a:gd name="connsiteX0" fmla="*/ 10000 w 10000"/>
              <a:gd name="connsiteY0" fmla="*/ 1667 h 11306"/>
              <a:gd name="connsiteX1" fmla="*/ 5000 w 10000"/>
              <a:gd name="connsiteY1" fmla="*/ 3334 h 11306"/>
              <a:gd name="connsiteX2" fmla="*/ 0 w 10000"/>
              <a:gd name="connsiteY2" fmla="*/ 1667 h 11306"/>
              <a:gd name="connsiteX0" fmla="*/ 0 w 10000"/>
              <a:gd name="connsiteY0" fmla="*/ 1667 h 11306"/>
              <a:gd name="connsiteX1" fmla="*/ 5000 w 10000"/>
              <a:gd name="connsiteY1" fmla="*/ 0 h 11306"/>
              <a:gd name="connsiteX2" fmla="*/ 10000 w 10000"/>
              <a:gd name="connsiteY2" fmla="*/ 1667 h 11306"/>
              <a:gd name="connsiteX3" fmla="*/ 10000 w 10000"/>
              <a:gd name="connsiteY3" fmla="*/ 8333 h 11306"/>
              <a:gd name="connsiteX4" fmla="*/ 4970 w 10000"/>
              <a:gd name="connsiteY4" fmla="*/ 11306 h 11306"/>
              <a:gd name="connsiteX5" fmla="*/ 0 w 10000"/>
              <a:gd name="connsiteY5" fmla="*/ 8333 h 11306"/>
              <a:gd name="connsiteX6" fmla="*/ 0 w 10000"/>
              <a:gd name="connsiteY6" fmla="*/ 1667 h 11306"/>
              <a:gd name="connsiteX0" fmla="*/ 0 w 10000"/>
              <a:gd name="connsiteY0" fmla="*/ 1667 h 11306"/>
              <a:gd name="connsiteX1" fmla="*/ 5000 w 10000"/>
              <a:gd name="connsiteY1" fmla="*/ 0 h 11306"/>
              <a:gd name="connsiteX2" fmla="*/ 10000 w 10000"/>
              <a:gd name="connsiteY2" fmla="*/ 1667 h 11306"/>
              <a:gd name="connsiteX3" fmla="*/ 10000 w 10000"/>
              <a:gd name="connsiteY3" fmla="*/ 8333 h 11306"/>
              <a:gd name="connsiteX4" fmla="*/ 4686 w 10000"/>
              <a:gd name="connsiteY4" fmla="*/ 9175 h 11306"/>
              <a:gd name="connsiteX5" fmla="*/ 0 w 10000"/>
              <a:gd name="connsiteY5" fmla="*/ 8333 h 11306"/>
              <a:gd name="connsiteX6" fmla="*/ 0 w 10000"/>
              <a:gd name="connsiteY6" fmla="*/ 1667 h 11306"/>
              <a:gd name="connsiteX0" fmla="*/ 10000 w 10000"/>
              <a:gd name="connsiteY0" fmla="*/ 1667 h 11306"/>
              <a:gd name="connsiteX1" fmla="*/ 5000 w 10000"/>
              <a:gd name="connsiteY1" fmla="*/ 3334 h 11306"/>
              <a:gd name="connsiteX2" fmla="*/ 0 w 10000"/>
              <a:gd name="connsiteY2" fmla="*/ 1667 h 11306"/>
              <a:gd name="connsiteX0" fmla="*/ 0 w 10000"/>
              <a:gd name="connsiteY0" fmla="*/ 1667 h 11306"/>
              <a:gd name="connsiteX1" fmla="*/ 5000 w 10000"/>
              <a:gd name="connsiteY1" fmla="*/ 0 h 11306"/>
              <a:gd name="connsiteX2" fmla="*/ 10000 w 10000"/>
              <a:gd name="connsiteY2" fmla="*/ 1667 h 11306"/>
              <a:gd name="connsiteX3" fmla="*/ 10000 w 10000"/>
              <a:gd name="connsiteY3" fmla="*/ 8333 h 11306"/>
              <a:gd name="connsiteX4" fmla="*/ 4970 w 10000"/>
              <a:gd name="connsiteY4" fmla="*/ 11306 h 11306"/>
              <a:gd name="connsiteX5" fmla="*/ 0 w 10000"/>
              <a:gd name="connsiteY5" fmla="*/ 8333 h 11306"/>
              <a:gd name="connsiteX6" fmla="*/ 0 w 10000"/>
              <a:gd name="connsiteY6" fmla="*/ 1667 h 11306"/>
              <a:gd name="connsiteX0" fmla="*/ 0 w 10000"/>
              <a:gd name="connsiteY0" fmla="*/ 1667 h 11385"/>
              <a:gd name="connsiteX1" fmla="*/ 5000 w 10000"/>
              <a:gd name="connsiteY1" fmla="*/ 0 h 11385"/>
              <a:gd name="connsiteX2" fmla="*/ 10000 w 10000"/>
              <a:gd name="connsiteY2" fmla="*/ 1667 h 11385"/>
              <a:gd name="connsiteX3" fmla="*/ 10000 w 10000"/>
              <a:gd name="connsiteY3" fmla="*/ 8333 h 11385"/>
              <a:gd name="connsiteX4" fmla="*/ 5014 w 10000"/>
              <a:gd name="connsiteY4" fmla="*/ 11385 h 11385"/>
              <a:gd name="connsiteX5" fmla="*/ 0 w 10000"/>
              <a:gd name="connsiteY5" fmla="*/ 8333 h 11385"/>
              <a:gd name="connsiteX6" fmla="*/ 0 w 10000"/>
              <a:gd name="connsiteY6" fmla="*/ 1667 h 11385"/>
              <a:gd name="connsiteX0" fmla="*/ 10000 w 10000"/>
              <a:gd name="connsiteY0" fmla="*/ 1667 h 11385"/>
              <a:gd name="connsiteX1" fmla="*/ 5000 w 10000"/>
              <a:gd name="connsiteY1" fmla="*/ 3334 h 11385"/>
              <a:gd name="connsiteX2" fmla="*/ 0 w 10000"/>
              <a:gd name="connsiteY2" fmla="*/ 1667 h 11385"/>
              <a:gd name="connsiteX0" fmla="*/ 0 w 10000"/>
              <a:gd name="connsiteY0" fmla="*/ 1667 h 11385"/>
              <a:gd name="connsiteX1" fmla="*/ 5000 w 10000"/>
              <a:gd name="connsiteY1" fmla="*/ 0 h 11385"/>
              <a:gd name="connsiteX2" fmla="*/ 10000 w 10000"/>
              <a:gd name="connsiteY2" fmla="*/ 1667 h 11385"/>
              <a:gd name="connsiteX3" fmla="*/ 10000 w 10000"/>
              <a:gd name="connsiteY3" fmla="*/ 8333 h 11385"/>
              <a:gd name="connsiteX4" fmla="*/ 4970 w 10000"/>
              <a:gd name="connsiteY4" fmla="*/ 11306 h 11385"/>
              <a:gd name="connsiteX5" fmla="*/ 0 w 10000"/>
              <a:gd name="connsiteY5" fmla="*/ 8333 h 11385"/>
              <a:gd name="connsiteX6" fmla="*/ 0 w 10000"/>
              <a:gd name="connsiteY6" fmla="*/ 1667 h 11385"/>
              <a:gd name="connsiteX0" fmla="*/ 0 w 10000"/>
              <a:gd name="connsiteY0" fmla="*/ 1667 h 11399"/>
              <a:gd name="connsiteX1" fmla="*/ 5000 w 10000"/>
              <a:gd name="connsiteY1" fmla="*/ 0 h 11399"/>
              <a:gd name="connsiteX2" fmla="*/ 10000 w 10000"/>
              <a:gd name="connsiteY2" fmla="*/ 1667 h 11399"/>
              <a:gd name="connsiteX3" fmla="*/ 10000 w 10000"/>
              <a:gd name="connsiteY3" fmla="*/ 8333 h 11399"/>
              <a:gd name="connsiteX4" fmla="*/ 5014 w 10000"/>
              <a:gd name="connsiteY4" fmla="*/ 11385 h 11399"/>
              <a:gd name="connsiteX5" fmla="*/ 0 w 10000"/>
              <a:gd name="connsiteY5" fmla="*/ 8333 h 11399"/>
              <a:gd name="connsiteX6" fmla="*/ 0 w 10000"/>
              <a:gd name="connsiteY6" fmla="*/ 1667 h 11399"/>
              <a:gd name="connsiteX0" fmla="*/ 10000 w 10000"/>
              <a:gd name="connsiteY0" fmla="*/ 1667 h 11399"/>
              <a:gd name="connsiteX1" fmla="*/ 5000 w 10000"/>
              <a:gd name="connsiteY1" fmla="*/ 3334 h 11399"/>
              <a:gd name="connsiteX2" fmla="*/ 0 w 10000"/>
              <a:gd name="connsiteY2" fmla="*/ 1667 h 11399"/>
              <a:gd name="connsiteX0" fmla="*/ 0 w 10000"/>
              <a:gd name="connsiteY0" fmla="*/ 1667 h 11399"/>
              <a:gd name="connsiteX1" fmla="*/ 5000 w 10000"/>
              <a:gd name="connsiteY1" fmla="*/ 0 h 11399"/>
              <a:gd name="connsiteX2" fmla="*/ 10000 w 10000"/>
              <a:gd name="connsiteY2" fmla="*/ 1667 h 11399"/>
              <a:gd name="connsiteX3" fmla="*/ 10000 w 10000"/>
              <a:gd name="connsiteY3" fmla="*/ 8333 h 11399"/>
              <a:gd name="connsiteX4" fmla="*/ 4970 w 10000"/>
              <a:gd name="connsiteY4" fmla="*/ 11306 h 11399"/>
              <a:gd name="connsiteX5" fmla="*/ 0 w 10000"/>
              <a:gd name="connsiteY5" fmla="*/ 8333 h 11399"/>
              <a:gd name="connsiteX6" fmla="*/ 0 w 10000"/>
              <a:gd name="connsiteY6" fmla="*/ 1667 h 11399"/>
              <a:gd name="connsiteX0" fmla="*/ 0 w 10000"/>
              <a:gd name="connsiteY0" fmla="*/ 1667 h 11433"/>
              <a:gd name="connsiteX1" fmla="*/ 5000 w 10000"/>
              <a:gd name="connsiteY1" fmla="*/ 0 h 11433"/>
              <a:gd name="connsiteX2" fmla="*/ 10000 w 10000"/>
              <a:gd name="connsiteY2" fmla="*/ 1667 h 11433"/>
              <a:gd name="connsiteX3" fmla="*/ 10000 w 10000"/>
              <a:gd name="connsiteY3" fmla="*/ 8333 h 11433"/>
              <a:gd name="connsiteX4" fmla="*/ 5014 w 10000"/>
              <a:gd name="connsiteY4" fmla="*/ 11385 h 11433"/>
              <a:gd name="connsiteX5" fmla="*/ 0 w 10000"/>
              <a:gd name="connsiteY5" fmla="*/ 8333 h 11433"/>
              <a:gd name="connsiteX6" fmla="*/ 0 w 10000"/>
              <a:gd name="connsiteY6" fmla="*/ 1667 h 11433"/>
              <a:gd name="connsiteX0" fmla="*/ 10000 w 10000"/>
              <a:gd name="connsiteY0" fmla="*/ 1667 h 11433"/>
              <a:gd name="connsiteX1" fmla="*/ 5000 w 10000"/>
              <a:gd name="connsiteY1" fmla="*/ 3334 h 11433"/>
              <a:gd name="connsiteX2" fmla="*/ 0 w 10000"/>
              <a:gd name="connsiteY2" fmla="*/ 1667 h 11433"/>
              <a:gd name="connsiteX0" fmla="*/ 0 w 10000"/>
              <a:gd name="connsiteY0" fmla="*/ 1667 h 11433"/>
              <a:gd name="connsiteX1" fmla="*/ 5000 w 10000"/>
              <a:gd name="connsiteY1" fmla="*/ 0 h 11433"/>
              <a:gd name="connsiteX2" fmla="*/ 10000 w 10000"/>
              <a:gd name="connsiteY2" fmla="*/ 1667 h 11433"/>
              <a:gd name="connsiteX3" fmla="*/ 10000 w 10000"/>
              <a:gd name="connsiteY3" fmla="*/ 8333 h 11433"/>
              <a:gd name="connsiteX4" fmla="*/ 4970 w 10000"/>
              <a:gd name="connsiteY4" fmla="*/ 11306 h 11433"/>
              <a:gd name="connsiteX5" fmla="*/ 0 w 10000"/>
              <a:gd name="connsiteY5" fmla="*/ 8333 h 11433"/>
              <a:gd name="connsiteX6" fmla="*/ 0 w 10000"/>
              <a:gd name="connsiteY6" fmla="*/ 1667 h 11433"/>
              <a:gd name="connsiteX0" fmla="*/ 0 w 10000"/>
              <a:gd name="connsiteY0" fmla="*/ 1667 h 12712"/>
              <a:gd name="connsiteX1" fmla="*/ 5000 w 10000"/>
              <a:gd name="connsiteY1" fmla="*/ 0 h 12712"/>
              <a:gd name="connsiteX2" fmla="*/ 10000 w 10000"/>
              <a:gd name="connsiteY2" fmla="*/ 1667 h 12712"/>
              <a:gd name="connsiteX3" fmla="*/ 10000 w 10000"/>
              <a:gd name="connsiteY3" fmla="*/ 8333 h 12712"/>
              <a:gd name="connsiteX4" fmla="*/ 5014 w 10000"/>
              <a:gd name="connsiteY4" fmla="*/ 11385 h 12712"/>
              <a:gd name="connsiteX5" fmla="*/ 0 w 10000"/>
              <a:gd name="connsiteY5" fmla="*/ 8333 h 12712"/>
              <a:gd name="connsiteX6" fmla="*/ 0 w 10000"/>
              <a:gd name="connsiteY6" fmla="*/ 1667 h 12712"/>
              <a:gd name="connsiteX0" fmla="*/ 10000 w 10000"/>
              <a:gd name="connsiteY0" fmla="*/ 1667 h 12712"/>
              <a:gd name="connsiteX1" fmla="*/ 5000 w 10000"/>
              <a:gd name="connsiteY1" fmla="*/ 3334 h 12712"/>
              <a:gd name="connsiteX2" fmla="*/ 0 w 10000"/>
              <a:gd name="connsiteY2" fmla="*/ 1667 h 12712"/>
              <a:gd name="connsiteX0" fmla="*/ 0 w 10000"/>
              <a:gd name="connsiteY0" fmla="*/ 1667 h 12712"/>
              <a:gd name="connsiteX1" fmla="*/ 5000 w 10000"/>
              <a:gd name="connsiteY1" fmla="*/ 0 h 12712"/>
              <a:gd name="connsiteX2" fmla="*/ 10000 w 10000"/>
              <a:gd name="connsiteY2" fmla="*/ 1667 h 12712"/>
              <a:gd name="connsiteX3" fmla="*/ 10000 w 10000"/>
              <a:gd name="connsiteY3" fmla="*/ 8333 h 12712"/>
              <a:gd name="connsiteX4" fmla="*/ 4910 w 10000"/>
              <a:gd name="connsiteY4" fmla="*/ 12712 h 12712"/>
              <a:gd name="connsiteX5" fmla="*/ 0 w 10000"/>
              <a:gd name="connsiteY5" fmla="*/ 8333 h 12712"/>
              <a:gd name="connsiteX6" fmla="*/ 0 w 10000"/>
              <a:gd name="connsiteY6" fmla="*/ 1667 h 12712"/>
              <a:gd name="connsiteX0" fmla="*/ 0 w 10000"/>
              <a:gd name="connsiteY0" fmla="*/ 1667 h 12722"/>
              <a:gd name="connsiteX1" fmla="*/ 5000 w 10000"/>
              <a:gd name="connsiteY1" fmla="*/ 0 h 12722"/>
              <a:gd name="connsiteX2" fmla="*/ 10000 w 10000"/>
              <a:gd name="connsiteY2" fmla="*/ 1667 h 12722"/>
              <a:gd name="connsiteX3" fmla="*/ 10000 w 10000"/>
              <a:gd name="connsiteY3" fmla="*/ 8333 h 12722"/>
              <a:gd name="connsiteX4" fmla="*/ 4895 w 10000"/>
              <a:gd name="connsiteY4" fmla="*/ 12691 h 12722"/>
              <a:gd name="connsiteX5" fmla="*/ 0 w 10000"/>
              <a:gd name="connsiteY5" fmla="*/ 8333 h 12722"/>
              <a:gd name="connsiteX6" fmla="*/ 0 w 10000"/>
              <a:gd name="connsiteY6" fmla="*/ 1667 h 12722"/>
              <a:gd name="connsiteX0" fmla="*/ 10000 w 10000"/>
              <a:gd name="connsiteY0" fmla="*/ 1667 h 12722"/>
              <a:gd name="connsiteX1" fmla="*/ 5000 w 10000"/>
              <a:gd name="connsiteY1" fmla="*/ 3334 h 12722"/>
              <a:gd name="connsiteX2" fmla="*/ 0 w 10000"/>
              <a:gd name="connsiteY2" fmla="*/ 1667 h 12722"/>
              <a:gd name="connsiteX0" fmla="*/ 0 w 10000"/>
              <a:gd name="connsiteY0" fmla="*/ 1667 h 12722"/>
              <a:gd name="connsiteX1" fmla="*/ 5000 w 10000"/>
              <a:gd name="connsiteY1" fmla="*/ 0 h 12722"/>
              <a:gd name="connsiteX2" fmla="*/ 10000 w 10000"/>
              <a:gd name="connsiteY2" fmla="*/ 1667 h 12722"/>
              <a:gd name="connsiteX3" fmla="*/ 10000 w 10000"/>
              <a:gd name="connsiteY3" fmla="*/ 8333 h 12722"/>
              <a:gd name="connsiteX4" fmla="*/ 4910 w 10000"/>
              <a:gd name="connsiteY4" fmla="*/ 12712 h 12722"/>
              <a:gd name="connsiteX5" fmla="*/ 0 w 10000"/>
              <a:gd name="connsiteY5" fmla="*/ 8333 h 12722"/>
              <a:gd name="connsiteX6" fmla="*/ 0 w 10000"/>
              <a:gd name="connsiteY6" fmla="*/ 1667 h 12722"/>
              <a:gd name="connsiteX0" fmla="*/ 0 w 10000"/>
              <a:gd name="connsiteY0" fmla="*/ 1667 h 12738"/>
              <a:gd name="connsiteX1" fmla="*/ 5000 w 10000"/>
              <a:gd name="connsiteY1" fmla="*/ 0 h 12738"/>
              <a:gd name="connsiteX2" fmla="*/ 10000 w 10000"/>
              <a:gd name="connsiteY2" fmla="*/ 1667 h 12738"/>
              <a:gd name="connsiteX3" fmla="*/ 10000 w 10000"/>
              <a:gd name="connsiteY3" fmla="*/ 8333 h 12738"/>
              <a:gd name="connsiteX4" fmla="*/ 4895 w 10000"/>
              <a:gd name="connsiteY4" fmla="*/ 12691 h 12738"/>
              <a:gd name="connsiteX5" fmla="*/ 0 w 10000"/>
              <a:gd name="connsiteY5" fmla="*/ 8333 h 12738"/>
              <a:gd name="connsiteX6" fmla="*/ 0 w 10000"/>
              <a:gd name="connsiteY6" fmla="*/ 1667 h 12738"/>
              <a:gd name="connsiteX0" fmla="*/ 10000 w 10000"/>
              <a:gd name="connsiteY0" fmla="*/ 1667 h 12738"/>
              <a:gd name="connsiteX1" fmla="*/ 5000 w 10000"/>
              <a:gd name="connsiteY1" fmla="*/ 3334 h 12738"/>
              <a:gd name="connsiteX2" fmla="*/ 0 w 10000"/>
              <a:gd name="connsiteY2" fmla="*/ 1667 h 12738"/>
              <a:gd name="connsiteX0" fmla="*/ 0 w 10000"/>
              <a:gd name="connsiteY0" fmla="*/ 1667 h 12738"/>
              <a:gd name="connsiteX1" fmla="*/ 5000 w 10000"/>
              <a:gd name="connsiteY1" fmla="*/ 0 h 12738"/>
              <a:gd name="connsiteX2" fmla="*/ 10000 w 10000"/>
              <a:gd name="connsiteY2" fmla="*/ 1667 h 12738"/>
              <a:gd name="connsiteX3" fmla="*/ 10000 w 10000"/>
              <a:gd name="connsiteY3" fmla="*/ 8333 h 12738"/>
              <a:gd name="connsiteX4" fmla="*/ 4910 w 10000"/>
              <a:gd name="connsiteY4" fmla="*/ 12712 h 12738"/>
              <a:gd name="connsiteX5" fmla="*/ 0 w 10000"/>
              <a:gd name="connsiteY5" fmla="*/ 8333 h 12738"/>
              <a:gd name="connsiteX6" fmla="*/ 0 w 10000"/>
              <a:gd name="connsiteY6" fmla="*/ 1667 h 12738"/>
              <a:gd name="connsiteX0" fmla="*/ 0 w 10000"/>
              <a:gd name="connsiteY0" fmla="*/ 1667 h 12776"/>
              <a:gd name="connsiteX1" fmla="*/ 5000 w 10000"/>
              <a:gd name="connsiteY1" fmla="*/ 0 h 12776"/>
              <a:gd name="connsiteX2" fmla="*/ 10000 w 10000"/>
              <a:gd name="connsiteY2" fmla="*/ 1667 h 12776"/>
              <a:gd name="connsiteX3" fmla="*/ 10000 w 10000"/>
              <a:gd name="connsiteY3" fmla="*/ 8333 h 12776"/>
              <a:gd name="connsiteX4" fmla="*/ 4895 w 10000"/>
              <a:gd name="connsiteY4" fmla="*/ 12691 h 12776"/>
              <a:gd name="connsiteX5" fmla="*/ 0 w 10000"/>
              <a:gd name="connsiteY5" fmla="*/ 8333 h 12776"/>
              <a:gd name="connsiteX6" fmla="*/ 0 w 10000"/>
              <a:gd name="connsiteY6" fmla="*/ 1667 h 12776"/>
              <a:gd name="connsiteX0" fmla="*/ 10000 w 10000"/>
              <a:gd name="connsiteY0" fmla="*/ 1667 h 12776"/>
              <a:gd name="connsiteX1" fmla="*/ 5000 w 10000"/>
              <a:gd name="connsiteY1" fmla="*/ 3334 h 12776"/>
              <a:gd name="connsiteX2" fmla="*/ 0 w 10000"/>
              <a:gd name="connsiteY2" fmla="*/ 1667 h 12776"/>
              <a:gd name="connsiteX0" fmla="*/ 0 w 10000"/>
              <a:gd name="connsiteY0" fmla="*/ 1667 h 12776"/>
              <a:gd name="connsiteX1" fmla="*/ 5000 w 10000"/>
              <a:gd name="connsiteY1" fmla="*/ 0 h 12776"/>
              <a:gd name="connsiteX2" fmla="*/ 10000 w 10000"/>
              <a:gd name="connsiteY2" fmla="*/ 1667 h 12776"/>
              <a:gd name="connsiteX3" fmla="*/ 10000 w 10000"/>
              <a:gd name="connsiteY3" fmla="*/ 8333 h 12776"/>
              <a:gd name="connsiteX4" fmla="*/ 4910 w 10000"/>
              <a:gd name="connsiteY4" fmla="*/ 12712 h 12776"/>
              <a:gd name="connsiteX5" fmla="*/ 0 w 10000"/>
              <a:gd name="connsiteY5" fmla="*/ 8333 h 12776"/>
              <a:gd name="connsiteX6" fmla="*/ 0 w 10000"/>
              <a:gd name="connsiteY6" fmla="*/ 1667 h 12776"/>
              <a:gd name="connsiteX0" fmla="*/ 0 w 10000"/>
              <a:gd name="connsiteY0" fmla="*/ 1667 h 12792"/>
              <a:gd name="connsiteX1" fmla="*/ 5000 w 10000"/>
              <a:gd name="connsiteY1" fmla="*/ 0 h 12792"/>
              <a:gd name="connsiteX2" fmla="*/ 10000 w 10000"/>
              <a:gd name="connsiteY2" fmla="*/ 1667 h 12792"/>
              <a:gd name="connsiteX3" fmla="*/ 10000 w 10000"/>
              <a:gd name="connsiteY3" fmla="*/ 8333 h 12792"/>
              <a:gd name="connsiteX4" fmla="*/ 4895 w 10000"/>
              <a:gd name="connsiteY4" fmla="*/ 12691 h 12792"/>
              <a:gd name="connsiteX5" fmla="*/ 0 w 10000"/>
              <a:gd name="connsiteY5" fmla="*/ 8333 h 12792"/>
              <a:gd name="connsiteX6" fmla="*/ 0 w 10000"/>
              <a:gd name="connsiteY6" fmla="*/ 1667 h 12792"/>
              <a:gd name="connsiteX0" fmla="*/ 10000 w 10000"/>
              <a:gd name="connsiteY0" fmla="*/ 1667 h 12792"/>
              <a:gd name="connsiteX1" fmla="*/ 5000 w 10000"/>
              <a:gd name="connsiteY1" fmla="*/ 3334 h 12792"/>
              <a:gd name="connsiteX2" fmla="*/ 0 w 10000"/>
              <a:gd name="connsiteY2" fmla="*/ 1667 h 12792"/>
              <a:gd name="connsiteX0" fmla="*/ 0 w 10000"/>
              <a:gd name="connsiteY0" fmla="*/ 1667 h 12792"/>
              <a:gd name="connsiteX1" fmla="*/ 5000 w 10000"/>
              <a:gd name="connsiteY1" fmla="*/ 0 h 12792"/>
              <a:gd name="connsiteX2" fmla="*/ 10000 w 10000"/>
              <a:gd name="connsiteY2" fmla="*/ 1667 h 12792"/>
              <a:gd name="connsiteX3" fmla="*/ 10000 w 10000"/>
              <a:gd name="connsiteY3" fmla="*/ 8333 h 12792"/>
              <a:gd name="connsiteX4" fmla="*/ 4910 w 10000"/>
              <a:gd name="connsiteY4" fmla="*/ 12712 h 12792"/>
              <a:gd name="connsiteX5" fmla="*/ 0 w 10000"/>
              <a:gd name="connsiteY5" fmla="*/ 8333 h 12792"/>
              <a:gd name="connsiteX6" fmla="*/ 0 w 10000"/>
              <a:gd name="connsiteY6" fmla="*/ 1667 h 12792"/>
              <a:gd name="connsiteX0" fmla="*/ 0 w 10000"/>
              <a:gd name="connsiteY0" fmla="*/ 1667 h 12792"/>
              <a:gd name="connsiteX1" fmla="*/ 5000 w 10000"/>
              <a:gd name="connsiteY1" fmla="*/ 0 h 12792"/>
              <a:gd name="connsiteX2" fmla="*/ 10000 w 10000"/>
              <a:gd name="connsiteY2" fmla="*/ 1667 h 12792"/>
              <a:gd name="connsiteX3" fmla="*/ 10000 w 10000"/>
              <a:gd name="connsiteY3" fmla="*/ 8333 h 12792"/>
              <a:gd name="connsiteX4" fmla="*/ 4895 w 10000"/>
              <a:gd name="connsiteY4" fmla="*/ 12691 h 12792"/>
              <a:gd name="connsiteX5" fmla="*/ 0 w 10000"/>
              <a:gd name="connsiteY5" fmla="*/ 8333 h 12792"/>
              <a:gd name="connsiteX6" fmla="*/ 0 w 10000"/>
              <a:gd name="connsiteY6" fmla="*/ 1667 h 12792"/>
              <a:gd name="connsiteX0" fmla="*/ 10000 w 10000"/>
              <a:gd name="connsiteY0" fmla="*/ 1667 h 12792"/>
              <a:gd name="connsiteX1" fmla="*/ 5000 w 10000"/>
              <a:gd name="connsiteY1" fmla="*/ 3334 h 12792"/>
              <a:gd name="connsiteX2" fmla="*/ 0 w 10000"/>
              <a:gd name="connsiteY2" fmla="*/ 1667 h 12792"/>
              <a:gd name="connsiteX0" fmla="*/ 0 w 10000"/>
              <a:gd name="connsiteY0" fmla="*/ 1667 h 12792"/>
              <a:gd name="connsiteX1" fmla="*/ 5000 w 10000"/>
              <a:gd name="connsiteY1" fmla="*/ 0 h 12792"/>
              <a:gd name="connsiteX2" fmla="*/ 10000 w 10000"/>
              <a:gd name="connsiteY2" fmla="*/ 1667 h 12792"/>
              <a:gd name="connsiteX3" fmla="*/ 10000 w 10000"/>
              <a:gd name="connsiteY3" fmla="*/ 8333 h 12792"/>
              <a:gd name="connsiteX4" fmla="*/ 4910 w 10000"/>
              <a:gd name="connsiteY4" fmla="*/ 12712 h 12792"/>
              <a:gd name="connsiteX5" fmla="*/ 0 w 10000"/>
              <a:gd name="connsiteY5" fmla="*/ 8333 h 12792"/>
              <a:gd name="connsiteX6" fmla="*/ 0 w 10000"/>
              <a:gd name="connsiteY6" fmla="*/ 1667 h 12792"/>
              <a:gd name="connsiteX0" fmla="*/ 0 w 10000"/>
              <a:gd name="connsiteY0" fmla="*/ 1667 h 12792"/>
              <a:gd name="connsiteX1" fmla="*/ 5000 w 10000"/>
              <a:gd name="connsiteY1" fmla="*/ 0 h 12792"/>
              <a:gd name="connsiteX2" fmla="*/ 10000 w 10000"/>
              <a:gd name="connsiteY2" fmla="*/ 1667 h 12792"/>
              <a:gd name="connsiteX3" fmla="*/ 10000 w 10000"/>
              <a:gd name="connsiteY3" fmla="*/ 8333 h 12792"/>
              <a:gd name="connsiteX4" fmla="*/ 4895 w 10000"/>
              <a:gd name="connsiteY4" fmla="*/ 12691 h 12792"/>
              <a:gd name="connsiteX5" fmla="*/ 0 w 10000"/>
              <a:gd name="connsiteY5" fmla="*/ 8333 h 12792"/>
              <a:gd name="connsiteX6" fmla="*/ 0 w 10000"/>
              <a:gd name="connsiteY6" fmla="*/ 1667 h 12792"/>
              <a:gd name="connsiteX0" fmla="*/ 10000 w 10000"/>
              <a:gd name="connsiteY0" fmla="*/ 1667 h 12792"/>
              <a:gd name="connsiteX1" fmla="*/ 5030 w 10000"/>
              <a:gd name="connsiteY1" fmla="*/ 5142 h 12792"/>
              <a:gd name="connsiteX2" fmla="*/ 0 w 10000"/>
              <a:gd name="connsiteY2" fmla="*/ 1667 h 12792"/>
              <a:gd name="connsiteX0" fmla="*/ 0 w 10000"/>
              <a:gd name="connsiteY0" fmla="*/ 1667 h 12792"/>
              <a:gd name="connsiteX1" fmla="*/ 5000 w 10000"/>
              <a:gd name="connsiteY1" fmla="*/ 0 h 12792"/>
              <a:gd name="connsiteX2" fmla="*/ 10000 w 10000"/>
              <a:gd name="connsiteY2" fmla="*/ 1667 h 12792"/>
              <a:gd name="connsiteX3" fmla="*/ 10000 w 10000"/>
              <a:gd name="connsiteY3" fmla="*/ 8333 h 12792"/>
              <a:gd name="connsiteX4" fmla="*/ 4910 w 10000"/>
              <a:gd name="connsiteY4" fmla="*/ 12712 h 12792"/>
              <a:gd name="connsiteX5" fmla="*/ 0 w 10000"/>
              <a:gd name="connsiteY5" fmla="*/ 8333 h 12792"/>
              <a:gd name="connsiteX6" fmla="*/ 0 w 10000"/>
              <a:gd name="connsiteY6" fmla="*/ 1667 h 12792"/>
              <a:gd name="connsiteX0" fmla="*/ 0 w 10000"/>
              <a:gd name="connsiteY0" fmla="*/ 2169 h 13294"/>
              <a:gd name="connsiteX1" fmla="*/ 5000 w 10000"/>
              <a:gd name="connsiteY1" fmla="*/ 502 h 13294"/>
              <a:gd name="connsiteX2" fmla="*/ 10000 w 10000"/>
              <a:gd name="connsiteY2" fmla="*/ 2169 h 13294"/>
              <a:gd name="connsiteX3" fmla="*/ 10000 w 10000"/>
              <a:gd name="connsiteY3" fmla="*/ 8835 h 13294"/>
              <a:gd name="connsiteX4" fmla="*/ 4895 w 10000"/>
              <a:gd name="connsiteY4" fmla="*/ 13193 h 13294"/>
              <a:gd name="connsiteX5" fmla="*/ 0 w 10000"/>
              <a:gd name="connsiteY5" fmla="*/ 8835 h 13294"/>
              <a:gd name="connsiteX6" fmla="*/ 0 w 10000"/>
              <a:gd name="connsiteY6" fmla="*/ 2169 h 13294"/>
              <a:gd name="connsiteX0" fmla="*/ 10000 w 10000"/>
              <a:gd name="connsiteY0" fmla="*/ 2169 h 13294"/>
              <a:gd name="connsiteX1" fmla="*/ 5030 w 10000"/>
              <a:gd name="connsiteY1" fmla="*/ 5644 h 13294"/>
              <a:gd name="connsiteX2" fmla="*/ 0 w 10000"/>
              <a:gd name="connsiteY2" fmla="*/ 2169 h 13294"/>
              <a:gd name="connsiteX0" fmla="*/ 0 w 10000"/>
              <a:gd name="connsiteY0" fmla="*/ 2169 h 13294"/>
              <a:gd name="connsiteX1" fmla="*/ 5000 w 10000"/>
              <a:gd name="connsiteY1" fmla="*/ 0 h 13294"/>
              <a:gd name="connsiteX2" fmla="*/ 10000 w 10000"/>
              <a:gd name="connsiteY2" fmla="*/ 2169 h 13294"/>
              <a:gd name="connsiteX3" fmla="*/ 10000 w 10000"/>
              <a:gd name="connsiteY3" fmla="*/ 8835 h 13294"/>
              <a:gd name="connsiteX4" fmla="*/ 4910 w 10000"/>
              <a:gd name="connsiteY4" fmla="*/ 13214 h 13294"/>
              <a:gd name="connsiteX5" fmla="*/ 0 w 10000"/>
              <a:gd name="connsiteY5" fmla="*/ 8835 h 13294"/>
              <a:gd name="connsiteX6" fmla="*/ 0 w 10000"/>
              <a:gd name="connsiteY6" fmla="*/ 2169 h 1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3294" stroke="0" extrusionOk="0">
                <a:moveTo>
                  <a:pt x="0" y="2169"/>
                </a:moveTo>
                <a:cubicBezTo>
                  <a:pt x="0" y="1248"/>
                  <a:pt x="2239" y="502"/>
                  <a:pt x="5000" y="502"/>
                </a:cubicBezTo>
                <a:cubicBezTo>
                  <a:pt x="7761" y="502"/>
                  <a:pt x="10000" y="1248"/>
                  <a:pt x="10000" y="2169"/>
                </a:cubicBezTo>
                <a:lnTo>
                  <a:pt x="10000" y="8835"/>
                </a:lnTo>
                <a:cubicBezTo>
                  <a:pt x="9233" y="10689"/>
                  <a:pt x="7039" y="13695"/>
                  <a:pt x="4895" y="13193"/>
                </a:cubicBezTo>
                <a:cubicBezTo>
                  <a:pt x="3228" y="13896"/>
                  <a:pt x="751" y="10789"/>
                  <a:pt x="0" y="8835"/>
                </a:cubicBezTo>
                <a:lnTo>
                  <a:pt x="0" y="2169"/>
                </a:lnTo>
                <a:close/>
              </a:path>
              <a:path w="10000" h="13294" fill="none" extrusionOk="0">
                <a:moveTo>
                  <a:pt x="10000" y="2169"/>
                </a:moveTo>
                <a:cubicBezTo>
                  <a:pt x="10000" y="3090"/>
                  <a:pt x="7791" y="5644"/>
                  <a:pt x="5030" y="5644"/>
                </a:cubicBezTo>
                <a:cubicBezTo>
                  <a:pt x="2269" y="5644"/>
                  <a:pt x="0" y="3090"/>
                  <a:pt x="0" y="2169"/>
                </a:cubicBezTo>
              </a:path>
              <a:path w="10000" h="13294" fill="none">
                <a:moveTo>
                  <a:pt x="0" y="2169"/>
                </a:moveTo>
                <a:cubicBezTo>
                  <a:pt x="0" y="1248"/>
                  <a:pt x="2239" y="0"/>
                  <a:pt x="5000" y="0"/>
                </a:cubicBezTo>
                <a:cubicBezTo>
                  <a:pt x="7761" y="0"/>
                  <a:pt x="10000" y="1248"/>
                  <a:pt x="10000" y="2169"/>
                </a:cubicBezTo>
                <a:lnTo>
                  <a:pt x="10000" y="8835"/>
                </a:lnTo>
                <a:cubicBezTo>
                  <a:pt x="10000" y="9756"/>
                  <a:pt x="7671" y="13214"/>
                  <a:pt x="4910" y="13214"/>
                </a:cubicBezTo>
                <a:cubicBezTo>
                  <a:pt x="2149" y="13214"/>
                  <a:pt x="0" y="9756"/>
                  <a:pt x="0" y="8835"/>
                </a:cubicBezTo>
                <a:lnTo>
                  <a:pt x="0" y="2169"/>
                </a:lnTo>
                <a:close/>
              </a:path>
            </a:pathLst>
          </a:custGeom>
          <a:solidFill>
            <a:srgbClr val="00CCFF">
              <a:alpha val="65000"/>
            </a:srgbClr>
          </a:solidFill>
          <a:ln w="635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6" name="TextBox 235"/>
          <p:cNvSpPr txBox="1"/>
          <p:nvPr/>
        </p:nvSpPr>
        <p:spPr>
          <a:xfrm>
            <a:off x="7463421" y="5037258"/>
            <a:ext cx="4836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prstClr val="white"/>
                </a:solidFill>
                <a:effectLst>
                  <a:outerShdw blurRad="76200" dist="76200" dir="7800000" algn="ctr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ROZ</a:t>
            </a:r>
          </a:p>
        </p:txBody>
      </p:sp>
      <p:pic>
        <p:nvPicPr>
          <p:cNvPr id="107" name="Picture 27"/>
          <p:cNvPicPr>
            <a:picLocks noChangeAspect="1" noChangeArrowheads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477216" flipH="1">
            <a:off x="7546189" y="4808343"/>
            <a:ext cx="573570" cy="301771"/>
          </a:xfrm>
          <a:prstGeom prst="rect">
            <a:avLst/>
          </a:prstGeom>
          <a:noFill/>
          <a:ln>
            <a:noFill/>
          </a:ln>
          <a:effectLst>
            <a:glow rad="12700">
              <a:schemeClr val="tx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9" name="TextBox 238"/>
          <p:cNvSpPr txBox="1"/>
          <p:nvPr/>
        </p:nvSpPr>
        <p:spPr>
          <a:xfrm>
            <a:off x="5591586" y="5133907"/>
            <a:ext cx="1325880" cy="210312"/>
          </a:xfrm>
          <a:prstGeom prst="rect">
            <a:avLst/>
          </a:prstGeom>
          <a:solidFill>
            <a:sysClr val="windowText" lastClr="000000"/>
          </a:solidFill>
          <a:ln>
            <a:solidFill>
              <a:srgbClr val="FFC00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Ground Network</a:t>
            </a:r>
          </a:p>
        </p:txBody>
      </p:sp>
      <p:sp>
        <p:nvSpPr>
          <p:cNvPr id="242" name="TextBox 241"/>
          <p:cNvSpPr txBox="1"/>
          <p:nvPr/>
        </p:nvSpPr>
        <p:spPr>
          <a:xfrm>
            <a:off x="7100266" y="4620610"/>
            <a:ext cx="862037" cy="3488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Command Post</a:t>
            </a:r>
          </a:p>
        </p:txBody>
      </p:sp>
      <p:grpSp>
        <p:nvGrpSpPr>
          <p:cNvPr id="247" name="Group 246"/>
          <p:cNvGrpSpPr/>
          <p:nvPr/>
        </p:nvGrpSpPr>
        <p:grpSpPr>
          <a:xfrm>
            <a:off x="8177579" y="4558087"/>
            <a:ext cx="890709" cy="752973"/>
            <a:chOff x="10467391" y="4516110"/>
            <a:chExt cx="890709" cy="752973"/>
          </a:xfrm>
        </p:grpSpPr>
        <p:sp>
          <p:nvSpPr>
            <p:cNvPr id="256" name="object 21"/>
            <p:cNvSpPr/>
            <p:nvPr/>
          </p:nvSpPr>
          <p:spPr>
            <a:xfrm flipH="1">
              <a:off x="10681736" y="4883423"/>
              <a:ext cx="373269" cy="232574"/>
            </a:xfrm>
            <a:prstGeom prst="rect">
              <a:avLst/>
            </a:prstGeom>
            <a:blipFill>
              <a:blip r:embed="rId38" cstate="email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effectLst>
              <a:glow rad="50800">
                <a:srgbClr val="FF0000">
                  <a:alpha val="65000"/>
                </a:srgbClr>
              </a:glow>
            </a:effectLst>
          </p:spPr>
          <p:txBody>
            <a:bodyPr wrap="square" lIns="0" tIns="0" rIns="0" bIns="0" rtlCol="0"/>
            <a:lstStyle/>
            <a:p>
              <a:pPr>
                <a:defRPr/>
              </a:pPr>
              <a:endParaRPr sz="1600" kern="0">
                <a:solidFill>
                  <a:prstClr val="white"/>
                </a:solidFill>
              </a:endParaRPr>
            </a:p>
          </p:txBody>
        </p:sp>
        <p:sp>
          <p:nvSpPr>
            <p:cNvPr id="257" name="object 21"/>
            <p:cNvSpPr/>
            <p:nvPr/>
          </p:nvSpPr>
          <p:spPr>
            <a:xfrm flipH="1">
              <a:off x="10984831" y="5012952"/>
              <a:ext cx="373269" cy="232574"/>
            </a:xfrm>
            <a:prstGeom prst="rect">
              <a:avLst/>
            </a:prstGeom>
            <a:blipFill>
              <a:blip r:embed="rId38" cstate="email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effectLst>
              <a:glow rad="50800">
                <a:srgbClr val="FF0000">
                  <a:alpha val="65000"/>
                </a:srgbClr>
              </a:glow>
            </a:effectLst>
          </p:spPr>
          <p:txBody>
            <a:bodyPr wrap="square" lIns="0" tIns="0" rIns="0" bIns="0" rtlCol="0"/>
            <a:lstStyle/>
            <a:p>
              <a:pPr>
                <a:defRPr/>
              </a:pPr>
              <a:endParaRPr sz="1600" kern="0">
                <a:solidFill>
                  <a:prstClr val="white"/>
                </a:solidFill>
              </a:endParaRPr>
            </a:p>
          </p:txBody>
        </p:sp>
        <p:grpSp>
          <p:nvGrpSpPr>
            <p:cNvPr id="258" name="Group 257"/>
            <p:cNvGrpSpPr/>
            <p:nvPr/>
          </p:nvGrpSpPr>
          <p:grpSpPr>
            <a:xfrm>
              <a:off x="10691080" y="4516110"/>
              <a:ext cx="600229" cy="498881"/>
              <a:chOff x="10530004" y="4573383"/>
              <a:chExt cx="446903" cy="371443"/>
            </a:xfrm>
          </p:grpSpPr>
          <p:sp>
            <p:nvSpPr>
              <p:cNvPr id="262" name="Freeform 30"/>
              <p:cNvSpPr>
                <a:spLocks/>
              </p:cNvSpPr>
              <p:nvPr/>
            </p:nvSpPr>
            <p:spPr bwMode="auto">
              <a:xfrm flipH="1">
                <a:off x="10668016" y="4677116"/>
                <a:ext cx="82657" cy="142341"/>
              </a:xfrm>
              <a:custGeom>
                <a:avLst/>
                <a:gdLst>
                  <a:gd name="T0" fmla="*/ 14 w 85"/>
                  <a:gd name="T1" fmla="*/ 2147483647 h 112"/>
                  <a:gd name="T2" fmla="*/ 14 w 85"/>
                  <a:gd name="T3" fmla="*/ 2147483647 h 112"/>
                  <a:gd name="T4" fmla="*/ 14 w 85"/>
                  <a:gd name="T5" fmla="*/ 2117978454 h 112"/>
                  <a:gd name="T6" fmla="*/ 14 w 85"/>
                  <a:gd name="T7" fmla="*/ 2147483647 h 112"/>
                  <a:gd name="T8" fmla="*/ 14 w 85"/>
                  <a:gd name="T9" fmla="*/ 2147483647 h 112"/>
                  <a:gd name="T10" fmla="*/ 14 w 85"/>
                  <a:gd name="T11" fmla="*/ 1750042837 h 112"/>
                  <a:gd name="T12" fmla="*/ 14 w 85"/>
                  <a:gd name="T13" fmla="*/ 1621731899 h 112"/>
                  <a:gd name="T14" fmla="*/ 14 w 85"/>
                  <a:gd name="T15" fmla="*/ 1317720951 h 112"/>
                  <a:gd name="T16" fmla="*/ 14 w 85"/>
                  <a:gd name="T17" fmla="*/ 1279624115 h 112"/>
                  <a:gd name="T18" fmla="*/ 14 w 85"/>
                  <a:gd name="T19" fmla="*/ 1146226954 h 112"/>
                  <a:gd name="T20" fmla="*/ 14 w 85"/>
                  <a:gd name="T21" fmla="*/ 636233371 h 112"/>
                  <a:gd name="T22" fmla="*/ 14 w 85"/>
                  <a:gd name="T23" fmla="*/ 512016268 h 112"/>
                  <a:gd name="T24" fmla="*/ 15 w 85"/>
                  <a:gd name="T25" fmla="*/ 335355826 h 112"/>
                  <a:gd name="T26" fmla="*/ 20 w 85"/>
                  <a:gd name="T27" fmla="*/ 73036108 h 112"/>
                  <a:gd name="T28" fmla="*/ 18 w 85"/>
                  <a:gd name="T29" fmla="*/ 73036108 h 112"/>
                  <a:gd name="T30" fmla="*/ 15 w 85"/>
                  <a:gd name="T31" fmla="*/ 259939179 h 112"/>
                  <a:gd name="T32" fmla="*/ 14 w 85"/>
                  <a:gd name="T33" fmla="*/ 396871642 h 112"/>
                  <a:gd name="T34" fmla="*/ 14 w 85"/>
                  <a:gd name="T35" fmla="*/ 396871642 h 112"/>
                  <a:gd name="T36" fmla="*/ 14 w 85"/>
                  <a:gd name="T37" fmla="*/ 540509746 h 112"/>
                  <a:gd name="T38" fmla="*/ 14 w 85"/>
                  <a:gd name="T39" fmla="*/ 540509746 h 112"/>
                  <a:gd name="T40" fmla="*/ 14 w 85"/>
                  <a:gd name="T41" fmla="*/ 383880336 h 112"/>
                  <a:gd name="T42" fmla="*/ 14 w 85"/>
                  <a:gd name="T43" fmla="*/ 477302301 h 112"/>
                  <a:gd name="T44" fmla="*/ 14 w 85"/>
                  <a:gd name="T45" fmla="*/ 354018077 h 112"/>
                  <a:gd name="T46" fmla="*/ 14 w 85"/>
                  <a:gd name="T47" fmla="*/ 354018077 h 112"/>
                  <a:gd name="T48" fmla="*/ 14 w 85"/>
                  <a:gd name="T49" fmla="*/ 204756370 h 112"/>
                  <a:gd name="T50" fmla="*/ 14 w 85"/>
                  <a:gd name="T51" fmla="*/ 134109449 h 112"/>
                  <a:gd name="T52" fmla="*/ 14 w 85"/>
                  <a:gd name="T53" fmla="*/ 73036108 h 112"/>
                  <a:gd name="T54" fmla="*/ 14 w 85"/>
                  <a:gd name="T55" fmla="*/ 0 h 112"/>
                  <a:gd name="T56" fmla="*/ 14 w 85"/>
                  <a:gd name="T57" fmla="*/ 0 h 112"/>
                  <a:gd name="T58" fmla="*/ 14 w 85"/>
                  <a:gd name="T59" fmla="*/ 0 h 112"/>
                  <a:gd name="T60" fmla="*/ 14 w 85"/>
                  <a:gd name="T61" fmla="*/ 0 h 112"/>
                  <a:gd name="T62" fmla="*/ 14 w 85"/>
                  <a:gd name="T63" fmla="*/ 73036108 h 112"/>
                  <a:gd name="T64" fmla="*/ 14 w 85"/>
                  <a:gd name="T65" fmla="*/ 134109449 h 112"/>
                  <a:gd name="T66" fmla="*/ 14 w 85"/>
                  <a:gd name="T67" fmla="*/ 204756370 h 112"/>
                  <a:gd name="T68" fmla="*/ 14 w 85"/>
                  <a:gd name="T69" fmla="*/ 335355826 h 112"/>
                  <a:gd name="T70" fmla="*/ 14 w 85"/>
                  <a:gd name="T71" fmla="*/ 354018077 h 112"/>
                  <a:gd name="T72" fmla="*/ 14 w 85"/>
                  <a:gd name="T73" fmla="*/ 335355826 h 112"/>
                  <a:gd name="T74" fmla="*/ 14 w 85"/>
                  <a:gd name="T75" fmla="*/ 354018077 h 112"/>
                  <a:gd name="T76" fmla="*/ 14 w 85"/>
                  <a:gd name="T77" fmla="*/ 500228020 h 112"/>
                  <a:gd name="T78" fmla="*/ 13 w 85"/>
                  <a:gd name="T79" fmla="*/ 695701096 h 112"/>
                  <a:gd name="T80" fmla="*/ 10 w 85"/>
                  <a:gd name="T81" fmla="*/ 729786566 h 112"/>
                  <a:gd name="T82" fmla="*/ 0 w 85"/>
                  <a:gd name="T83" fmla="*/ 1207091993 h 112"/>
                  <a:gd name="T84" fmla="*/ 0 w 85"/>
                  <a:gd name="T85" fmla="*/ 1279624115 h 112"/>
                  <a:gd name="T86" fmla="*/ 3 w 85"/>
                  <a:gd name="T87" fmla="*/ 1350262926 h 112"/>
                  <a:gd name="T88" fmla="*/ 5 w 85"/>
                  <a:gd name="T89" fmla="*/ 1412485803 h 112"/>
                  <a:gd name="T90" fmla="*/ 5 w 85"/>
                  <a:gd name="T91" fmla="*/ 1483106634 h 112"/>
                  <a:gd name="T92" fmla="*/ 13 w 85"/>
                  <a:gd name="T93" fmla="*/ 1499777468 h 112"/>
                  <a:gd name="T94" fmla="*/ 14 w 85"/>
                  <a:gd name="T95" fmla="*/ 1628141172 h 112"/>
                  <a:gd name="T96" fmla="*/ 14 w 85"/>
                  <a:gd name="T97" fmla="*/ 1780338948 h 112"/>
                  <a:gd name="T98" fmla="*/ 14 w 85"/>
                  <a:gd name="T99" fmla="*/ 1923702182 h 112"/>
                  <a:gd name="T100" fmla="*/ 13 w 85"/>
                  <a:gd name="T101" fmla="*/ 1975451654 h 112"/>
                  <a:gd name="T102" fmla="*/ 11 w 85"/>
                  <a:gd name="T103" fmla="*/ 2011876403 h 112"/>
                  <a:gd name="T104" fmla="*/ 11 w 85"/>
                  <a:gd name="T105" fmla="*/ 2085971953 h 112"/>
                  <a:gd name="T106" fmla="*/ 11 w 85"/>
                  <a:gd name="T107" fmla="*/ 2125737748 h 112"/>
                  <a:gd name="T108" fmla="*/ 12 w 85"/>
                  <a:gd name="T109" fmla="*/ 2147483647 h 112"/>
                  <a:gd name="T110" fmla="*/ 13 w 85"/>
                  <a:gd name="T111" fmla="*/ 2147483647 h 112"/>
                  <a:gd name="T112" fmla="*/ 14 w 85"/>
                  <a:gd name="T113" fmla="*/ 2147483647 h 11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5"/>
                  <a:gd name="T172" fmla="*/ 0 h 112"/>
                  <a:gd name="T173" fmla="*/ 85 w 85"/>
                  <a:gd name="T174" fmla="*/ 112 h 11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5" h="112">
                    <a:moveTo>
                      <a:pt x="18" y="101"/>
                    </a:moveTo>
                    <a:lnTo>
                      <a:pt x="20" y="111"/>
                    </a:lnTo>
                    <a:lnTo>
                      <a:pt x="40" y="111"/>
                    </a:lnTo>
                    <a:lnTo>
                      <a:pt x="40" y="110"/>
                    </a:lnTo>
                    <a:lnTo>
                      <a:pt x="37" y="107"/>
                    </a:lnTo>
                    <a:lnTo>
                      <a:pt x="39" y="94"/>
                    </a:lnTo>
                    <a:lnTo>
                      <a:pt x="42" y="96"/>
                    </a:lnTo>
                    <a:lnTo>
                      <a:pt x="40" y="111"/>
                    </a:lnTo>
                    <a:lnTo>
                      <a:pt x="61" y="111"/>
                    </a:lnTo>
                    <a:lnTo>
                      <a:pt x="62" y="107"/>
                    </a:lnTo>
                    <a:lnTo>
                      <a:pt x="60" y="106"/>
                    </a:lnTo>
                    <a:lnTo>
                      <a:pt x="60" y="78"/>
                    </a:lnTo>
                    <a:lnTo>
                      <a:pt x="56" y="72"/>
                    </a:lnTo>
                    <a:lnTo>
                      <a:pt x="60" y="72"/>
                    </a:lnTo>
                    <a:lnTo>
                      <a:pt x="59" y="57"/>
                    </a:lnTo>
                    <a:lnTo>
                      <a:pt x="63" y="59"/>
                    </a:lnTo>
                    <a:lnTo>
                      <a:pt x="66" y="58"/>
                    </a:lnTo>
                    <a:lnTo>
                      <a:pt x="66" y="57"/>
                    </a:lnTo>
                    <a:lnTo>
                      <a:pt x="67" y="53"/>
                    </a:lnTo>
                    <a:lnTo>
                      <a:pt x="67" y="51"/>
                    </a:lnTo>
                    <a:lnTo>
                      <a:pt x="67" y="49"/>
                    </a:lnTo>
                    <a:lnTo>
                      <a:pt x="60" y="28"/>
                    </a:lnTo>
                    <a:lnTo>
                      <a:pt x="62" y="25"/>
                    </a:lnTo>
                    <a:lnTo>
                      <a:pt x="61" y="23"/>
                    </a:lnTo>
                    <a:lnTo>
                      <a:pt x="67" y="18"/>
                    </a:lnTo>
                    <a:lnTo>
                      <a:pt x="69" y="15"/>
                    </a:lnTo>
                    <a:lnTo>
                      <a:pt x="69" y="13"/>
                    </a:lnTo>
                    <a:lnTo>
                      <a:pt x="84" y="3"/>
                    </a:lnTo>
                    <a:lnTo>
                      <a:pt x="81" y="0"/>
                    </a:lnTo>
                    <a:lnTo>
                      <a:pt x="77" y="3"/>
                    </a:lnTo>
                    <a:lnTo>
                      <a:pt x="78" y="4"/>
                    </a:lnTo>
                    <a:lnTo>
                      <a:pt x="68" y="12"/>
                    </a:lnTo>
                    <a:lnTo>
                      <a:pt x="67" y="11"/>
                    </a:lnTo>
                    <a:lnTo>
                      <a:pt x="57" y="18"/>
                    </a:lnTo>
                    <a:lnTo>
                      <a:pt x="55" y="18"/>
                    </a:lnTo>
                    <a:lnTo>
                      <a:pt x="50" y="22"/>
                    </a:lnTo>
                    <a:lnTo>
                      <a:pt x="50" y="24"/>
                    </a:lnTo>
                    <a:lnTo>
                      <a:pt x="46" y="25"/>
                    </a:lnTo>
                    <a:lnTo>
                      <a:pt x="43" y="24"/>
                    </a:lnTo>
                    <a:lnTo>
                      <a:pt x="44" y="23"/>
                    </a:lnTo>
                    <a:lnTo>
                      <a:pt x="48" y="17"/>
                    </a:lnTo>
                    <a:lnTo>
                      <a:pt x="47" y="16"/>
                    </a:lnTo>
                    <a:lnTo>
                      <a:pt x="43" y="21"/>
                    </a:lnTo>
                    <a:lnTo>
                      <a:pt x="43" y="16"/>
                    </a:lnTo>
                    <a:lnTo>
                      <a:pt x="47" y="16"/>
                    </a:lnTo>
                    <a:lnTo>
                      <a:pt x="48" y="17"/>
                    </a:lnTo>
                    <a:lnTo>
                      <a:pt x="50" y="16"/>
                    </a:lnTo>
                    <a:lnTo>
                      <a:pt x="49" y="13"/>
                    </a:lnTo>
                    <a:lnTo>
                      <a:pt x="49" y="9"/>
                    </a:lnTo>
                    <a:lnTo>
                      <a:pt x="48" y="7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6" y="3"/>
                    </a:lnTo>
                    <a:lnTo>
                      <a:pt x="44" y="1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3" y="0"/>
                    </a:lnTo>
                    <a:lnTo>
                      <a:pt x="30" y="1"/>
                    </a:lnTo>
                    <a:lnTo>
                      <a:pt x="30" y="3"/>
                    </a:lnTo>
                    <a:lnTo>
                      <a:pt x="28" y="4"/>
                    </a:lnTo>
                    <a:lnTo>
                      <a:pt x="27" y="6"/>
                    </a:lnTo>
                    <a:lnTo>
                      <a:pt x="26" y="7"/>
                    </a:lnTo>
                    <a:lnTo>
                      <a:pt x="26" y="9"/>
                    </a:lnTo>
                    <a:lnTo>
                      <a:pt x="26" y="11"/>
                    </a:lnTo>
                    <a:lnTo>
                      <a:pt x="23" y="15"/>
                    </a:lnTo>
                    <a:lnTo>
                      <a:pt x="24" y="16"/>
                    </a:lnTo>
                    <a:lnTo>
                      <a:pt x="26" y="16"/>
                    </a:lnTo>
                    <a:lnTo>
                      <a:pt x="29" y="15"/>
                    </a:lnTo>
                    <a:lnTo>
                      <a:pt x="30" y="20"/>
                    </a:lnTo>
                    <a:lnTo>
                      <a:pt x="26" y="16"/>
                    </a:lnTo>
                    <a:lnTo>
                      <a:pt x="24" y="16"/>
                    </a:lnTo>
                    <a:lnTo>
                      <a:pt x="30" y="22"/>
                    </a:lnTo>
                    <a:lnTo>
                      <a:pt x="30" y="23"/>
                    </a:lnTo>
                    <a:lnTo>
                      <a:pt x="13" y="31"/>
                    </a:lnTo>
                    <a:lnTo>
                      <a:pt x="11" y="31"/>
                    </a:lnTo>
                    <a:lnTo>
                      <a:pt x="10" y="33"/>
                    </a:lnTo>
                    <a:lnTo>
                      <a:pt x="7" y="41"/>
                    </a:lnTo>
                    <a:lnTo>
                      <a:pt x="0" y="54"/>
                    </a:lnTo>
                    <a:lnTo>
                      <a:pt x="0" y="56"/>
                    </a:lnTo>
                    <a:lnTo>
                      <a:pt x="0" y="57"/>
                    </a:lnTo>
                    <a:lnTo>
                      <a:pt x="0" y="59"/>
                    </a:lnTo>
                    <a:lnTo>
                      <a:pt x="3" y="60"/>
                    </a:lnTo>
                    <a:lnTo>
                      <a:pt x="10" y="60"/>
                    </a:lnTo>
                    <a:lnTo>
                      <a:pt x="5" y="63"/>
                    </a:lnTo>
                    <a:lnTo>
                      <a:pt x="5" y="65"/>
                    </a:lnTo>
                    <a:lnTo>
                      <a:pt x="5" y="66"/>
                    </a:lnTo>
                    <a:lnTo>
                      <a:pt x="6" y="67"/>
                    </a:lnTo>
                    <a:lnTo>
                      <a:pt x="13" y="67"/>
                    </a:lnTo>
                    <a:lnTo>
                      <a:pt x="18" y="60"/>
                    </a:lnTo>
                    <a:lnTo>
                      <a:pt x="19" y="73"/>
                    </a:lnTo>
                    <a:lnTo>
                      <a:pt x="25" y="74"/>
                    </a:lnTo>
                    <a:lnTo>
                      <a:pt x="20" y="79"/>
                    </a:lnTo>
                    <a:lnTo>
                      <a:pt x="20" y="83"/>
                    </a:lnTo>
                    <a:lnTo>
                      <a:pt x="15" y="86"/>
                    </a:lnTo>
                    <a:lnTo>
                      <a:pt x="13" y="87"/>
                    </a:lnTo>
                    <a:lnTo>
                      <a:pt x="13" y="88"/>
                    </a:lnTo>
                    <a:lnTo>
                      <a:pt x="12" y="88"/>
                    </a:lnTo>
                    <a:lnTo>
                      <a:pt x="11" y="90"/>
                    </a:lnTo>
                    <a:lnTo>
                      <a:pt x="11" y="91"/>
                    </a:lnTo>
                    <a:lnTo>
                      <a:pt x="11" y="93"/>
                    </a:lnTo>
                    <a:lnTo>
                      <a:pt x="11" y="94"/>
                    </a:lnTo>
                    <a:lnTo>
                      <a:pt x="11" y="95"/>
                    </a:lnTo>
                    <a:lnTo>
                      <a:pt x="12" y="97"/>
                    </a:lnTo>
                    <a:lnTo>
                      <a:pt x="12" y="98"/>
                    </a:lnTo>
                    <a:lnTo>
                      <a:pt x="13" y="98"/>
                    </a:lnTo>
                    <a:lnTo>
                      <a:pt x="13" y="99"/>
                    </a:lnTo>
                    <a:lnTo>
                      <a:pt x="15" y="100"/>
                    </a:lnTo>
                    <a:lnTo>
                      <a:pt x="16" y="101"/>
                    </a:lnTo>
                    <a:lnTo>
                      <a:pt x="18" y="101"/>
                    </a:lnTo>
                  </a:path>
                </a:pathLst>
              </a:custGeom>
              <a:solidFill>
                <a:srgbClr val="FF0000"/>
              </a:solidFill>
              <a:ln w="9525" cap="rnd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31"/>
              <p:cNvSpPr>
                <a:spLocks/>
              </p:cNvSpPr>
              <p:nvPr/>
            </p:nvSpPr>
            <p:spPr bwMode="auto">
              <a:xfrm flipH="1">
                <a:off x="10894250" y="4802485"/>
                <a:ext cx="82657" cy="142341"/>
              </a:xfrm>
              <a:custGeom>
                <a:avLst/>
                <a:gdLst>
                  <a:gd name="T0" fmla="*/ 14 w 85"/>
                  <a:gd name="T1" fmla="*/ 2147483647 h 112"/>
                  <a:gd name="T2" fmla="*/ 14 w 85"/>
                  <a:gd name="T3" fmla="*/ 2147483647 h 112"/>
                  <a:gd name="T4" fmla="*/ 14 w 85"/>
                  <a:gd name="T5" fmla="*/ 2117978454 h 112"/>
                  <a:gd name="T6" fmla="*/ 14 w 85"/>
                  <a:gd name="T7" fmla="*/ 2147483647 h 112"/>
                  <a:gd name="T8" fmla="*/ 14 w 85"/>
                  <a:gd name="T9" fmla="*/ 2147483647 h 112"/>
                  <a:gd name="T10" fmla="*/ 14 w 85"/>
                  <a:gd name="T11" fmla="*/ 1750042837 h 112"/>
                  <a:gd name="T12" fmla="*/ 14 w 85"/>
                  <a:gd name="T13" fmla="*/ 1621731899 h 112"/>
                  <a:gd name="T14" fmla="*/ 14 w 85"/>
                  <a:gd name="T15" fmla="*/ 1317720951 h 112"/>
                  <a:gd name="T16" fmla="*/ 14 w 85"/>
                  <a:gd name="T17" fmla="*/ 1279624115 h 112"/>
                  <a:gd name="T18" fmla="*/ 14 w 85"/>
                  <a:gd name="T19" fmla="*/ 1146226954 h 112"/>
                  <a:gd name="T20" fmla="*/ 14 w 85"/>
                  <a:gd name="T21" fmla="*/ 636233371 h 112"/>
                  <a:gd name="T22" fmla="*/ 14 w 85"/>
                  <a:gd name="T23" fmla="*/ 512016268 h 112"/>
                  <a:gd name="T24" fmla="*/ 15 w 85"/>
                  <a:gd name="T25" fmla="*/ 335355826 h 112"/>
                  <a:gd name="T26" fmla="*/ 20 w 85"/>
                  <a:gd name="T27" fmla="*/ 73036108 h 112"/>
                  <a:gd name="T28" fmla="*/ 18 w 85"/>
                  <a:gd name="T29" fmla="*/ 73036108 h 112"/>
                  <a:gd name="T30" fmla="*/ 15 w 85"/>
                  <a:gd name="T31" fmla="*/ 259939179 h 112"/>
                  <a:gd name="T32" fmla="*/ 14 w 85"/>
                  <a:gd name="T33" fmla="*/ 396871642 h 112"/>
                  <a:gd name="T34" fmla="*/ 14 w 85"/>
                  <a:gd name="T35" fmla="*/ 396871642 h 112"/>
                  <a:gd name="T36" fmla="*/ 14 w 85"/>
                  <a:gd name="T37" fmla="*/ 540509746 h 112"/>
                  <a:gd name="T38" fmla="*/ 14 w 85"/>
                  <a:gd name="T39" fmla="*/ 540509746 h 112"/>
                  <a:gd name="T40" fmla="*/ 14 w 85"/>
                  <a:gd name="T41" fmla="*/ 383880336 h 112"/>
                  <a:gd name="T42" fmla="*/ 14 w 85"/>
                  <a:gd name="T43" fmla="*/ 477302301 h 112"/>
                  <a:gd name="T44" fmla="*/ 14 w 85"/>
                  <a:gd name="T45" fmla="*/ 354018077 h 112"/>
                  <a:gd name="T46" fmla="*/ 14 w 85"/>
                  <a:gd name="T47" fmla="*/ 354018077 h 112"/>
                  <a:gd name="T48" fmla="*/ 14 w 85"/>
                  <a:gd name="T49" fmla="*/ 204756370 h 112"/>
                  <a:gd name="T50" fmla="*/ 14 w 85"/>
                  <a:gd name="T51" fmla="*/ 134109449 h 112"/>
                  <a:gd name="T52" fmla="*/ 14 w 85"/>
                  <a:gd name="T53" fmla="*/ 73036108 h 112"/>
                  <a:gd name="T54" fmla="*/ 14 w 85"/>
                  <a:gd name="T55" fmla="*/ 0 h 112"/>
                  <a:gd name="T56" fmla="*/ 14 w 85"/>
                  <a:gd name="T57" fmla="*/ 0 h 112"/>
                  <a:gd name="T58" fmla="*/ 14 w 85"/>
                  <a:gd name="T59" fmla="*/ 0 h 112"/>
                  <a:gd name="T60" fmla="*/ 14 w 85"/>
                  <a:gd name="T61" fmla="*/ 0 h 112"/>
                  <a:gd name="T62" fmla="*/ 14 w 85"/>
                  <a:gd name="T63" fmla="*/ 73036108 h 112"/>
                  <a:gd name="T64" fmla="*/ 14 w 85"/>
                  <a:gd name="T65" fmla="*/ 134109449 h 112"/>
                  <a:gd name="T66" fmla="*/ 14 w 85"/>
                  <a:gd name="T67" fmla="*/ 204756370 h 112"/>
                  <a:gd name="T68" fmla="*/ 14 w 85"/>
                  <a:gd name="T69" fmla="*/ 335355826 h 112"/>
                  <a:gd name="T70" fmla="*/ 14 w 85"/>
                  <a:gd name="T71" fmla="*/ 354018077 h 112"/>
                  <a:gd name="T72" fmla="*/ 14 w 85"/>
                  <a:gd name="T73" fmla="*/ 335355826 h 112"/>
                  <a:gd name="T74" fmla="*/ 14 w 85"/>
                  <a:gd name="T75" fmla="*/ 354018077 h 112"/>
                  <a:gd name="T76" fmla="*/ 14 w 85"/>
                  <a:gd name="T77" fmla="*/ 500228020 h 112"/>
                  <a:gd name="T78" fmla="*/ 13 w 85"/>
                  <a:gd name="T79" fmla="*/ 695701096 h 112"/>
                  <a:gd name="T80" fmla="*/ 10 w 85"/>
                  <a:gd name="T81" fmla="*/ 729786566 h 112"/>
                  <a:gd name="T82" fmla="*/ 0 w 85"/>
                  <a:gd name="T83" fmla="*/ 1207091993 h 112"/>
                  <a:gd name="T84" fmla="*/ 0 w 85"/>
                  <a:gd name="T85" fmla="*/ 1279624115 h 112"/>
                  <a:gd name="T86" fmla="*/ 3 w 85"/>
                  <a:gd name="T87" fmla="*/ 1350262926 h 112"/>
                  <a:gd name="T88" fmla="*/ 5 w 85"/>
                  <a:gd name="T89" fmla="*/ 1412485803 h 112"/>
                  <a:gd name="T90" fmla="*/ 5 w 85"/>
                  <a:gd name="T91" fmla="*/ 1483106634 h 112"/>
                  <a:gd name="T92" fmla="*/ 13 w 85"/>
                  <a:gd name="T93" fmla="*/ 1499777468 h 112"/>
                  <a:gd name="T94" fmla="*/ 14 w 85"/>
                  <a:gd name="T95" fmla="*/ 1628141172 h 112"/>
                  <a:gd name="T96" fmla="*/ 14 w 85"/>
                  <a:gd name="T97" fmla="*/ 1780338948 h 112"/>
                  <a:gd name="T98" fmla="*/ 14 w 85"/>
                  <a:gd name="T99" fmla="*/ 1923702182 h 112"/>
                  <a:gd name="T100" fmla="*/ 13 w 85"/>
                  <a:gd name="T101" fmla="*/ 1975451654 h 112"/>
                  <a:gd name="T102" fmla="*/ 11 w 85"/>
                  <a:gd name="T103" fmla="*/ 2011876403 h 112"/>
                  <a:gd name="T104" fmla="*/ 11 w 85"/>
                  <a:gd name="T105" fmla="*/ 2085971953 h 112"/>
                  <a:gd name="T106" fmla="*/ 11 w 85"/>
                  <a:gd name="T107" fmla="*/ 2125737748 h 112"/>
                  <a:gd name="T108" fmla="*/ 12 w 85"/>
                  <a:gd name="T109" fmla="*/ 2147483647 h 112"/>
                  <a:gd name="T110" fmla="*/ 13 w 85"/>
                  <a:gd name="T111" fmla="*/ 2147483647 h 112"/>
                  <a:gd name="T112" fmla="*/ 14 w 85"/>
                  <a:gd name="T113" fmla="*/ 2147483647 h 11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5"/>
                  <a:gd name="T172" fmla="*/ 0 h 112"/>
                  <a:gd name="T173" fmla="*/ 85 w 85"/>
                  <a:gd name="T174" fmla="*/ 112 h 11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5" h="112">
                    <a:moveTo>
                      <a:pt x="18" y="101"/>
                    </a:moveTo>
                    <a:lnTo>
                      <a:pt x="20" y="111"/>
                    </a:lnTo>
                    <a:lnTo>
                      <a:pt x="40" y="111"/>
                    </a:lnTo>
                    <a:lnTo>
                      <a:pt x="40" y="110"/>
                    </a:lnTo>
                    <a:lnTo>
                      <a:pt x="37" y="107"/>
                    </a:lnTo>
                    <a:lnTo>
                      <a:pt x="39" y="94"/>
                    </a:lnTo>
                    <a:lnTo>
                      <a:pt x="42" y="96"/>
                    </a:lnTo>
                    <a:lnTo>
                      <a:pt x="40" y="111"/>
                    </a:lnTo>
                    <a:lnTo>
                      <a:pt x="61" y="111"/>
                    </a:lnTo>
                    <a:lnTo>
                      <a:pt x="62" y="107"/>
                    </a:lnTo>
                    <a:lnTo>
                      <a:pt x="60" y="106"/>
                    </a:lnTo>
                    <a:lnTo>
                      <a:pt x="60" y="78"/>
                    </a:lnTo>
                    <a:lnTo>
                      <a:pt x="56" y="72"/>
                    </a:lnTo>
                    <a:lnTo>
                      <a:pt x="60" y="72"/>
                    </a:lnTo>
                    <a:lnTo>
                      <a:pt x="59" y="57"/>
                    </a:lnTo>
                    <a:lnTo>
                      <a:pt x="63" y="59"/>
                    </a:lnTo>
                    <a:lnTo>
                      <a:pt x="66" y="58"/>
                    </a:lnTo>
                    <a:lnTo>
                      <a:pt x="66" y="57"/>
                    </a:lnTo>
                    <a:lnTo>
                      <a:pt x="67" y="53"/>
                    </a:lnTo>
                    <a:lnTo>
                      <a:pt x="67" y="51"/>
                    </a:lnTo>
                    <a:lnTo>
                      <a:pt x="67" y="49"/>
                    </a:lnTo>
                    <a:lnTo>
                      <a:pt x="60" y="28"/>
                    </a:lnTo>
                    <a:lnTo>
                      <a:pt x="62" y="25"/>
                    </a:lnTo>
                    <a:lnTo>
                      <a:pt x="61" y="23"/>
                    </a:lnTo>
                    <a:lnTo>
                      <a:pt x="67" y="18"/>
                    </a:lnTo>
                    <a:lnTo>
                      <a:pt x="69" y="15"/>
                    </a:lnTo>
                    <a:lnTo>
                      <a:pt x="69" y="13"/>
                    </a:lnTo>
                    <a:lnTo>
                      <a:pt x="84" y="3"/>
                    </a:lnTo>
                    <a:lnTo>
                      <a:pt x="81" y="0"/>
                    </a:lnTo>
                    <a:lnTo>
                      <a:pt x="77" y="3"/>
                    </a:lnTo>
                    <a:lnTo>
                      <a:pt x="78" y="4"/>
                    </a:lnTo>
                    <a:lnTo>
                      <a:pt x="68" y="12"/>
                    </a:lnTo>
                    <a:lnTo>
                      <a:pt x="67" y="11"/>
                    </a:lnTo>
                    <a:lnTo>
                      <a:pt x="57" y="18"/>
                    </a:lnTo>
                    <a:lnTo>
                      <a:pt x="55" y="18"/>
                    </a:lnTo>
                    <a:lnTo>
                      <a:pt x="50" y="22"/>
                    </a:lnTo>
                    <a:lnTo>
                      <a:pt x="50" y="24"/>
                    </a:lnTo>
                    <a:lnTo>
                      <a:pt x="46" y="25"/>
                    </a:lnTo>
                    <a:lnTo>
                      <a:pt x="43" y="24"/>
                    </a:lnTo>
                    <a:lnTo>
                      <a:pt x="44" y="23"/>
                    </a:lnTo>
                    <a:lnTo>
                      <a:pt x="48" y="17"/>
                    </a:lnTo>
                    <a:lnTo>
                      <a:pt x="47" y="16"/>
                    </a:lnTo>
                    <a:lnTo>
                      <a:pt x="43" y="21"/>
                    </a:lnTo>
                    <a:lnTo>
                      <a:pt x="43" y="16"/>
                    </a:lnTo>
                    <a:lnTo>
                      <a:pt x="47" y="16"/>
                    </a:lnTo>
                    <a:lnTo>
                      <a:pt x="48" y="17"/>
                    </a:lnTo>
                    <a:lnTo>
                      <a:pt x="50" y="16"/>
                    </a:lnTo>
                    <a:lnTo>
                      <a:pt x="49" y="13"/>
                    </a:lnTo>
                    <a:lnTo>
                      <a:pt x="49" y="9"/>
                    </a:lnTo>
                    <a:lnTo>
                      <a:pt x="48" y="7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6" y="3"/>
                    </a:lnTo>
                    <a:lnTo>
                      <a:pt x="44" y="1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3" y="0"/>
                    </a:lnTo>
                    <a:lnTo>
                      <a:pt x="30" y="1"/>
                    </a:lnTo>
                    <a:lnTo>
                      <a:pt x="30" y="3"/>
                    </a:lnTo>
                    <a:lnTo>
                      <a:pt x="28" y="4"/>
                    </a:lnTo>
                    <a:lnTo>
                      <a:pt x="27" y="6"/>
                    </a:lnTo>
                    <a:lnTo>
                      <a:pt x="26" y="7"/>
                    </a:lnTo>
                    <a:lnTo>
                      <a:pt x="26" y="9"/>
                    </a:lnTo>
                    <a:lnTo>
                      <a:pt x="26" y="11"/>
                    </a:lnTo>
                    <a:lnTo>
                      <a:pt x="23" y="15"/>
                    </a:lnTo>
                    <a:lnTo>
                      <a:pt x="24" y="16"/>
                    </a:lnTo>
                    <a:lnTo>
                      <a:pt x="26" y="16"/>
                    </a:lnTo>
                    <a:lnTo>
                      <a:pt x="29" y="15"/>
                    </a:lnTo>
                    <a:lnTo>
                      <a:pt x="30" y="20"/>
                    </a:lnTo>
                    <a:lnTo>
                      <a:pt x="26" y="16"/>
                    </a:lnTo>
                    <a:lnTo>
                      <a:pt x="24" y="16"/>
                    </a:lnTo>
                    <a:lnTo>
                      <a:pt x="30" y="22"/>
                    </a:lnTo>
                    <a:lnTo>
                      <a:pt x="30" y="23"/>
                    </a:lnTo>
                    <a:lnTo>
                      <a:pt x="13" y="31"/>
                    </a:lnTo>
                    <a:lnTo>
                      <a:pt x="11" y="31"/>
                    </a:lnTo>
                    <a:lnTo>
                      <a:pt x="10" y="33"/>
                    </a:lnTo>
                    <a:lnTo>
                      <a:pt x="7" y="41"/>
                    </a:lnTo>
                    <a:lnTo>
                      <a:pt x="0" y="54"/>
                    </a:lnTo>
                    <a:lnTo>
                      <a:pt x="0" y="56"/>
                    </a:lnTo>
                    <a:lnTo>
                      <a:pt x="0" y="57"/>
                    </a:lnTo>
                    <a:lnTo>
                      <a:pt x="0" y="59"/>
                    </a:lnTo>
                    <a:lnTo>
                      <a:pt x="3" y="60"/>
                    </a:lnTo>
                    <a:lnTo>
                      <a:pt x="10" y="60"/>
                    </a:lnTo>
                    <a:lnTo>
                      <a:pt x="5" y="63"/>
                    </a:lnTo>
                    <a:lnTo>
                      <a:pt x="5" y="65"/>
                    </a:lnTo>
                    <a:lnTo>
                      <a:pt x="5" y="66"/>
                    </a:lnTo>
                    <a:lnTo>
                      <a:pt x="6" y="67"/>
                    </a:lnTo>
                    <a:lnTo>
                      <a:pt x="13" y="67"/>
                    </a:lnTo>
                    <a:lnTo>
                      <a:pt x="18" y="60"/>
                    </a:lnTo>
                    <a:lnTo>
                      <a:pt x="19" y="73"/>
                    </a:lnTo>
                    <a:lnTo>
                      <a:pt x="25" y="74"/>
                    </a:lnTo>
                    <a:lnTo>
                      <a:pt x="20" y="79"/>
                    </a:lnTo>
                    <a:lnTo>
                      <a:pt x="20" y="83"/>
                    </a:lnTo>
                    <a:lnTo>
                      <a:pt x="15" y="86"/>
                    </a:lnTo>
                    <a:lnTo>
                      <a:pt x="13" y="87"/>
                    </a:lnTo>
                    <a:lnTo>
                      <a:pt x="13" y="88"/>
                    </a:lnTo>
                    <a:lnTo>
                      <a:pt x="12" y="88"/>
                    </a:lnTo>
                    <a:lnTo>
                      <a:pt x="11" y="90"/>
                    </a:lnTo>
                    <a:lnTo>
                      <a:pt x="11" y="91"/>
                    </a:lnTo>
                    <a:lnTo>
                      <a:pt x="11" y="93"/>
                    </a:lnTo>
                    <a:lnTo>
                      <a:pt x="11" y="94"/>
                    </a:lnTo>
                    <a:lnTo>
                      <a:pt x="11" y="95"/>
                    </a:lnTo>
                    <a:lnTo>
                      <a:pt x="12" y="97"/>
                    </a:lnTo>
                    <a:lnTo>
                      <a:pt x="12" y="98"/>
                    </a:lnTo>
                    <a:lnTo>
                      <a:pt x="13" y="98"/>
                    </a:lnTo>
                    <a:lnTo>
                      <a:pt x="13" y="99"/>
                    </a:lnTo>
                    <a:lnTo>
                      <a:pt x="15" y="100"/>
                    </a:lnTo>
                    <a:lnTo>
                      <a:pt x="16" y="101"/>
                    </a:lnTo>
                    <a:lnTo>
                      <a:pt x="18" y="101"/>
                    </a:lnTo>
                  </a:path>
                </a:pathLst>
              </a:custGeom>
              <a:solidFill>
                <a:srgbClr val="FF0000"/>
              </a:solidFill>
              <a:ln w="9525" cap="rnd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40"/>
              <p:cNvSpPr>
                <a:spLocks/>
              </p:cNvSpPr>
              <p:nvPr/>
            </p:nvSpPr>
            <p:spPr bwMode="auto">
              <a:xfrm flipH="1">
                <a:off x="10530004" y="4638976"/>
                <a:ext cx="82657" cy="142341"/>
              </a:xfrm>
              <a:custGeom>
                <a:avLst/>
                <a:gdLst>
                  <a:gd name="T0" fmla="*/ 14 w 85"/>
                  <a:gd name="T1" fmla="*/ 2147483647 h 112"/>
                  <a:gd name="T2" fmla="*/ 14 w 85"/>
                  <a:gd name="T3" fmla="*/ 2147483647 h 112"/>
                  <a:gd name="T4" fmla="*/ 14 w 85"/>
                  <a:gd name="T5" fmla="*/ 2117978454 h 112"/>
                  <a:gd name="T6" fmla="*/ 14 w 85"/>
                  <a:gd name="T7" fmla="*/ 2147483647 h 112"/>
                  <a:gd name="T8" fmla="*/ 14 w 85"/>
                  <a:gd name="T9" fmla="*/ 2147483647 h 112"/>
                  <a:gd name="T10" fmla="*/ 14 w 85"/>
                  <a:gd name="T11" fmla="*/ 1750042837 h 112"/>
                  <a:gd name="T12" fmla="*/ 14 w 85"/>
                  <a:gd name="T13" fmla="*/ 1621731899 h 112"/>
                  <a:gd name="T14" fmla="*/ 14 w 85"/>
                  <a:gd name="T15" fmla="*/ 1317720951 h 112"/>
                  <a:gd name="T16" fmla="*/ 14 w 85"/>
                  <a:gd name="T17" fmla="*/ 1279624115 h 112"/>
                  <a:gd name="T18" fmla="*/ 14 w 85"/>
                  <a:gd name="T19" fmla="*/ 1146226954 h 112"/>
                  <a:gd name="T20" fmla="*/ 14 w 85"/>
                  <a:gd name="T21" fmla="*/ 636233371 h 112"/>
                  <a:gd name="T22" fmla="*/ 14 w 85"/>
                  <a:gd name="T23" fmla="*/ 512016268 h 112"/>
                  <a:gd name="T24" fmla="*/ 15 w 85"/>
                  <a:gd name="T25" fmla="*/ 335355826 h 112"/>
                  <a:gd name="T26" fmla="*/ 20 w 85"/>
                  <a:gd name="T27" fmla="*/ 73036108 h 112"/>
                  <a:gd name="T28" fmla="*/ 18 w 85"/>
                  <a:gd name="T29" fmla="*/ 73036108 h 112"/>
                  <a:gd name="T30" fmla="*/ 15 w 85"/>
                  <a:gd name="T31" fmla="*/ 259939179 h 112"/>
                  <a:gd name="T32" fmla="*/ 14 w 85"/>
                  <a:gd name="T33" fmla="*/ 396871642 h 112"/>
                  <a:gd name="T34" fmla="*/ 14 w 85"/>
                  <a:gd name="T35" fmla="*/ 396871642 h 112"/>
                  <a:gd name="T36" fmla="*/ 14 w 85"/>
                  <a:gd name="T37" fmla="*/ 540509746 h 112"/>
                  <a:gd name="T38" fmla="*/ 14 w 85"/>
                  <a:gd name="T39" fmla="*/ 540509746 h 112"/>
                  <a:gd name="T40" fmla="*/ 14 w 85"/>
                  <a:gd name="T41" fmla="*/ 383880336 h 112"/>
                  <a:gd name="T42" fmla="*/ 14 w 85"/>
                  <a:gd name="T43" fmla="*/ 477302301 h 112"/>
                  <a:gd name="T44" fmla="*/ 14 w 85"/>
                  <a:gd name="T45" fmla="*/ 354018077 h 112"/>
                  <a:gd name="T46" fmla="*/ 14 w 85"/>
                  <a:gd name="T47" fmla="*/ 354018077 h 112"/>
                  <a:gd name="T48" fmla="*/ 14 w 85"/>
                  <a:gd name="T49" fmla="*/ 204756370 h 112"/>
                  <a:gd name="T50" fmla="*/ 14 w 85"/>
                  <a:gd name="T51" fmla="*/ 134109449 h 112"/>
                  <a:gd name="T52" fmla="*/ 14 w 85"/>
                  <a:gd name="T53" fmla="*/ 73036108 h 112"/>
                  <a:gd name="T54" fmla="*/ 14 w 85"/>
                  <a:gd name="T55" fmla="*/ 0 h 112"/>
                  <a:gd name="T56" fmla="*/ 14 w 85"/>
                  <a:gd name="T57" fmla="*/ 0 h 112"/>
                  <a:gd name="T58" fmla="*/ 14 w 85"/>
                  <a:gd name="T59" fmla="*/ 0 h 112"/>
                  <a:gd name="T60" fmla="*/ 14 w 85"/>
                  <a:gd name="T61" fmla="*/ 0 h 112"/>
                  <a:gd name="T62" fmla="*/ 14 w 85"/>
                  <a:gd name="T63" fmla="*/ 73036108 h 112"/>
                  <a:gd name="T64" fmla="*/ 14 w 85"/>
                  <a:gd name="T65" fmla="*/ 134109449 h 112"/>
                  <a:gd name="T66" fmla="*/ 14 w 85"/>
                  <a:gd name="T67" fmla="*/ 204756370 h 112"/>
                  <a:gd name="T68" fmla="*/ 14 w 85"/>
                  <a:gd name="T69" fmla="*/ 335355826 h 112"/>
                  <a:gd name="T70" fmla="*/ 14 w 85"/>
                  <a:gd name="T71" fmla="*/ 354018077 h 112"/>
                  <a:gd name="T72" fmla="*/ 14 w 85"/>
                  <a:gd name="T73" fmla="*/ 335355826 h 112"/>
                  <a:gd name="T74" fmla="*/ 14 w 85"/>
                  <a:gd name="T75" fmla="*/ 354018077 h 112"/>
                  <a:gd name="T76" fmla="*/ 14 w 85"/>
                  <a:gd name="T77" fmla="*/ 500228020 h 112"/>
                  <a:gd name="T78" fmla="*/ 13 w 85"/>
                  <a:gd name="T79" fmla="*/ 695701096 h 112"/>
                  <a:gd name="T80" fmla="*/ 10 w 85"/>
                  <a:gd name="T81" fmla="*/ 729786566 h 112"/>
                  <a:gd name="T82" fmla="*/ 0 w 85"/>
                  <a:gd name="T83" fmla="*/ 1207091993 h 112"/>
                  <a:gd name="T84" fmla="*/ 0 w 85"/>
                  <a:gd name="T85" fmla="*/ 1279624115 h 112"/>
                  <a:gd name="T86" fmla="*/ 3 w 85"/>
                  <a:gd name="T87" fmla="*/ 1350262926 h 112"/>
                  <a:gd name="T88" fmla="*/ 5 w 85"/>
                  <a:gd name="T89" fmla="*/ 1412485803 h 112"/>
                  <a:gd name="T90" fmla="*/ 5 w 85"/>
                  <a:gd name="T91" fmla="*/ 1483106634 h 112"/>
                  <a:gd name="T92" fmla="*/ 13 w 85"/>
                  <a:gd name="T93" fmla="*/ 1499777468 h 112"/>
                  <a:gd name="T94" fmla="*/ 14 w 85"/>
                  <a:gd name="T95" fmla="*/ 1628141172 h 112"/>
                  <a:gd name="T96" fmla="*/ 14 w 85"/>
                  <a:gd name="T97" fmla="*/ 1780338948 h 112"/>
                  <a:gd name="T98" fmla="*/ 14 w 85"/>
                  <a:gd name="T99" fmla="*/ 1923702182 h 112"/>
                  <a:gd name="T100" fmla="*/ 13 w 85"/>
                  <a:gd name="T101" fmla="*/ 1975451654 h 112"/>
                  <a:gd name="T102" fmla="*/ 11 w 85"/>
                  <a:gd name="T103" fmla="*/ 2011876403 h 112"/>
                  <a:gd name="T104" fmla="*/ 11 w 85"/>
                  <a:gd name="T105" fmla="*/ 2085971953 h 112"/>
                  <a:gd name="T106" fmla="*/ 11 w 85"/>
                  <a:gd name="T107" fmla="*/ 2125737748 h 112"/>
                  <a:gd name="T108" fmla="*/ 12 w 85"/>
                  <a:gd name="T109" fmla="*/ 2147483647 h 112"/>
                  <a:gd name="T110" fmla="*/ 13 w 85"/>
                  <a:gd name="T111" fmla="*/ 2147483647 h 112"/>
                  <a:gd name="T112" fmla="*/ 14 w 85"/>
                  <a:gd name="T113" fmla="*/ 2147483647 h 11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5"/>
                  <a:gd name="T172" fmla="*/ 0 h 112"/>
                  <a:gd name="T173" fmla="*/ 85 w 85"/>
                  <a:gd name="T174" fmla="*/ 112 h 11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5" h="112">
                    <a:moveTo>
                      <a:pt x="18" y="101"/>
                    </a:moveTo>
                    <a:lnTo>
                      <a:pt x="20" y="111"/>
                    </a:lnTo>
                    <a:lnTo>
                      <a:pt x="40" y="111"/>
                    </a:lnTo>
                    <a:lnTo>
                      <a:pt x="40" y="110"/>
                    </a:lnTo>
                    <a:lnTo>
                      <a:pt x="37" y="107"/>
                    </a:lnTo>
                    <a:lnTo>
                      <a:pt x="39" y="94"/>
                    </a:lnTo>
                    <a:lnTo>
                      <a:pt x="42" y="96"/>
                    </a:lnTo>
                    <a:lnTo>
                      <a:pt x="40" y="111"/>
                    </a:lnTo>
                    <a:lnTo>
                      <a:pt x="61" y="111"/>
                    </a:lnTo>
                    <a:lnTo>
                      <a:pt x="62" y="107"/>
                    </a:lnTo>
                    <a:lnTo>
                      <a:pt x="60" y="106"/>
                    </a:lnTo>
                    <a:lnTo>
                      <a:pt x="60" y="78"/>
                    </a:lnTo>
                    <a:lnTo>
                      <a:pt x="56" y="72"/>
                    </a:lnTo>
                    <a:lnTo>
                      <a:pt x="60" y="72"/>
                    </a:lnTo>
                    <a:lnTo>
                      <a:pt x="59" y="57"/>
                    </a:lnTo>
                    <a:lnTo>
                      <a:pt x="63" y="59"/>
                    </a:lnTo>
                    <a:lnTo>
                      <a:pt x="66" y="58"/>
                    </a:lnTo>
                    <a:lnTo>
                      <a:pt x="66" y="57"/>
                    </a:lnTo>
                    <a:lnTo>
                      <a:pt x="67" y="53"/>
                    </a:lnTo>
                    <a:lnTo>
                      <a:pt x="67" y="51"/>
                    </a:lnTo>
                    <a:lnTo>
                      <a:pt x="67" y="49"/>
                    </a:lnTo>
                    <a:lnTo>
                      <a:pt x="60" y="28"/>
                    </a:lnTo>
                    <a:lnTo>
                      <a:pt x="62" y="25"/>
                    </a:lnTo>
                    <a:lnTo>
                      <a:pt x="61" y="23"/>
                    </a:lnTo>
                    <a:lnTo>
                      <a:pt x="67" y="18"/>
                    </a:lnTo>
                    <a:lnTo>
                      <a:pt x="69" y="15"/>
                    </a:lnTo>
                    <a:lnTo>
                      <a:pt x="69" y="13"/>
                    </a:lnTo>
                    <a:lnTo>
                      <a:pt x="84" y="3"/>
                    </a:lnTo>
                    <a:lnTo>
                      <a:pt x="81" y="0"/>
                    </a:lnTo>
                    <a:lnTo>
                      <a:pt x="77" y="3"/>
                    </a:lnTo>
                    <a:lnTo>
                      <a:pt x="78" y="4"/>
                    </a:lnTo>
                    <a:lnTo>
                      <a:pt x="68" y="12"/>
                    </a:lnTo>
                    <a:lnTo>
                      <a:pt x="67" y="11"/>
                    </a:lnTo>
                    <a:lnTo>
                      <a:pt x="57" y="18"/>
                    </a:lnTo>
                    <a:lnTo>
                      <a:pt x="55" y="18"/>
                    </a:lnTo>
                    <a:lnTo>
                      <a:pt x="50" y="22"/>
                    </a:lnTo>
                    <a:lnTo>
                      <a:pt x="50" y="24"/>
                    </a:lnTo>
                    <a:lnTo>
                      <a:pt x="46" y="25"/>
                    </a:lnTo>
                    <a:lnTo>
                      <a:pt x="43" y="24"/>
                    </a:lnTo>
                    <a:lnTo>
                      <a:pt x="44" y="23"/>
                    </a:lnTo>
                    <a:lnTo>
                      <a:pt x="48" y="17"/>
                    </a:lnTo>
                    <a:lnTo>
                      <a:pt x="47" y="16"/>
                    </a:lnTo>
                    <a:lnTo>
                      <a:pt x="43" y="21"/>
                    </a:lnTo>
                    <a:lnTo>
                      <a:pt x="43" y="16"/>
                    </a:lnTo>
                    <a:lnTo>
                      <a:pt x="47" y="16"/>
                    </a:lnTo>
                    <a:lnTo>
                      <a:pt x="48" y="17"/>
                    </a:lnTo>
                    <a:lnTo>
                      <a:pt x="50" y="16"/>
                    </a:lnTo>
                    <a:lnTo>
                      <a:pt x="49" y="13"/>
                    </a:lnTo>
                    <a:lnTo>
                      <a:pt x="49" y="9"/>
                    </a:lnTo>
                    <a:lnTo>
                      <a:pt x="48" y="7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6" y="3"/>
                    </a:lnTo>
                    <a:lnTo>
                      <a:pt x="44" y="1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3" y="0"/>
                    </a:lnTo>
                    <a:lnTo>
                      <a:pt x="30" y="1"/>
                    </a:lnTo>
                    <a:lnTo>
                      <a:pt x="30" y="3"/>
                    </a:lnTo>
                    <a:lnTo>
                      <a:pt x="28" y="4"/>
                    </a:lnTo>
                    <a:lnTo>
                      <a:pt x="27" y="6"/>
                    </a:lnTo>
                    <a:lnTo>
                      <a:pt x="26" y="7"/>
                    </a:lnTo>
                    <a:lnTo>
                      <a:pt x="26" y="9"/>
                    </a:lnTo>
                    <a:lnTo>
                      <a:pt x="26" y="11"/>
                    </a:lnTo>
                    <a:lnTo>
                      <a:pt x="23" y="15"/>
                    </a:lnTo>
                    <a:lnTo>
                      <a:pt x="24" y="16"/>
                    </a:lnTo>
                    <a:lnTo>
                      <a:pt x="26" y="16"/>
                    </a:lnTo>
                    <a:lnTo>
                      <a:pt x="29" y="15"/>
                    </a:lnTo>
                    <a:lnTo>
                      <a:pt x="30" y="20"/>
                    </a:lnTo>
                    <a:lnTo>
                      <a:pt x="26" y="16"/>
                    </a:lnTo>
                    <a:lnTo>
                      <a:pt x="24" y="16"/>
                    </a:lnTo>
                    <a:lnTo>
                      <a:pt x="30" y="22"/>
                    </a:lnTo>
                    <a:lnTo>
                      <a:pt x="30" y="23"/>
                    </a:lnTo>
                    <a:lnTo>
                      <a:pt x="13" y="31"/>
                    </a:lnTo>
                    <a:lnTo>
                      <a:pt x="11" y="31"/>
                    </a:lnTo>
                    <a:lnTo>
                      <a:pt x="10" y="33"/>
                    </a:lnTo>
                    <a:lnTo>
                      <a:pt x="7" y="41"/>
                    </a:lnTo>
                    <a:lnTo>
                      <a:pt x="0" y="54"/>
                    </a:lnTo>
                    <a:lnTo>
                      <a:pt x="0" y="56"/>
                    </a:lnTo>
                    <a:lnTo>
                      <a:pt x="0" y="57"/>
                    </a:lnTo>
                    <a:lnTo>
                      <a:pt x="0" y="59"/>
                    </a:lnTo>
                    <a:lnTo>
                      <a:pt x="3" y="60"/>
                    </a:lnTo>
                    <a:lnTo>
                      <a:pt x="10" y="60"/>
                    </a:lnTo>
                    <a:lnTo>
                      <a:pt x="5" y="63"/>
                    </a:lnTo>
                    <a:lnTo>
                      <a:pt x="5" y="65"/>
                    </a:lnTo>
                    <a:lnTo>
                      <a:pt x="5" y="66"/>
                    </a:lnTo>
                    <a:lnTo>
                      <a:pt x="6" y="67"/>
                    </a:lnTo>
                    <a:lnTo>
                      <a:pt x="13" y="67"/>
                    </a:lnTo>
                    <a:lnTo>
                      <a:pt x="18" y="60"/>
                    </a:lnTo>
                    <a:lnTo>
                      <a:pt x="19" y="73"/>
                    </a:lnTo>
                    <a:lnTo>
                      <a:pt x="25" y="74"/>
                    </a:lnTo>
                    <a:lnTo>
                      <a:pt x="20" y="79"/>
                    </a:lnTo>
                    <a:lnTo>
                      <a:pt x="20" y="83"/>
                    </a:lnTo>
                    <a:lnTo>
                      <a:pt x="15" y="86"/>
                    </a:lnTo>
                    <a:lnTo>
                      <a:pt x="13" y="87"/>
                    </a:lnTo>
                    <a:lnTo>
                      <a:pt x="13" y="88"/>
                    </a:lnTo>
                    <a:lnTo>
                      <a:pt x="12" y="88"/>
                    </a:lnTo>
                    <a:lnTo>
                      <a:pt x="11" y="90"/>
                    </a:lnTo>
                    <a:lnTo>
                      <a:pt x="11" y="91"/>
                    </a:lnTo>
                    <a:lnTo>
                      <a:pt x="11" y="93"/>
                    </a:lnTo>
                    <a:lnTo>
                      <a:pt x="11" y="94"/>
                    </a:lnTo>
                    <a:lnTo>
                      <a:pt x="11" y="95"/>
                    </a:lnTo>
                    <a:lnTo>
                      <a:pt x="12" y="97"/>
                    </a:lnTo>
                    <a:lnTo>
                      <a:pt x="12" y="98"/>
                    </a:lnTo>
                    <a:lnTo>
                      <a:pt x="13" y="98"/>
                    </a:lnTo>
                    <a:lnTo>
                      <a:pt x="13" y="99"/>
                    </a:lnTo>
                    <a:lnTo>
                      <a:pt x="15" y="100"/>
                    </a:lnTo>
                    <a:lnTo>
                      <a:pt x="16" y="101"/>
                    </a:lnTo>
                    <a:lnTo>
                      <a:pt x="18" y="101"/>
                    </a:lnTo>
                  </a:path>
                </a:pathLst>
              </a:custGeom>
              <a:solidFill>
                <a:srgbClr val="FF0000"/>
              </a:solidFill>
              <a:ln w="9525" cap="rnd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31"/>
              <p:cNvSpPr>
                <a:spLocks/>
              </p:cNvSpPr>
              <p:nvPr/>
            </p:nvSpPr>
            <p:spPr bwMode="auto">
              <a:xfrm flipH="1">
                <a:off x="10607099" y="4617771"/>
                <a:ext cx="82657" cy="142341"/>
              </a:xfrm>
              <a:custGeom>
                <a:avLst/>
                <a:gdLst>
                  <a:gd name="T0" fmla="*/ 14 w 85"/>
                  <a:gd name="T1" fmla="*/ 2147483647 h 112"/>
                  <a:gd name="T2" fmla="*/ 14 w 85"/>
                  <a:gd name="T3" fmla="*/ 2147483647 h 112"/>
                  <a:gd name="T4" fmla="*/ 14 w 85"/>
                  <a:gd name="T5" fmla="*/ 2117978454 h 112"/>
                  <a:gd name="T6" fmla="*/ 14 w 85"/>
                  <a:gd name="T7" fmla="*/ 2147483647 h 112"/>
                  <a:gd name="T8" fmla="*/ 14 w 85"/>
                  <a:gd name="T9" fmla="*/ 2147483647 h 112"/>
                  <a:gd name="T10" fmla="*/ 14 w 85"/>
                  <a:gd name="T11" fmla="*/ 1750042837 h 112"/>
                  <a:gd name="T12" fmla="*/ 14 w 85"/>
                  <a:gd name="T13" fmla="*/ 1621731899 h 112"/>
                  <a:gd name="T14" fmla="*/ 14 w 85"/>
                  <a:gd name="T15" fmla="*/ 1317720951 h 112"/>
                  <a:gd name="T16" fmla="*/ 14 w 85"/>
                  <a:gd name="T17" fmla="*/ 1279624115 h 112"/>
                  <a:gd name="T18" fmla="*/ 14 w 85"/>
                  <a:gd name="T19" fmla="*/ 1146226954 h 112"/>
                  <a:gd name="T20" fmla="*/ 14 w 85"/>
                  <a:gd name="T21" fmla="*/ 636233371 h 112"/>
                  <a:gd name="T22" fmla="*/ 14 w 85"/>
                  <a:gd name="T23" fmla="*/ 512016268 h 112"/>
                  <a:gd name="T24" fmla="*/ 15 w 85"/>
                  <a:gd name="T25" fmla="*/ 335355826 h 112"/>
                  <a:gd name="T26" fmla="*/ 20 w 85"/>
                  <a:gd name="T27" fmla="*/ 73036108 h 112"/>
                  <a:gd name="T28" fmla="*/ 18 w 85"/>
                  <a:gd name="T29" fmla="*/ 73036108 h 112"/>
                  <a:gd name="T30" fmla="*/ 15 w 85"/>
                  <a:gd name="T31" fmla="*/ 259939179 h 112"/>
                  <a:gd name="T32" fmla="*/ 14 w 85"/>
                  <a:gd name="T33" fmla="*/ 396871642 h 112"/>
                  <a:gd name="T34" fmla="*/ 14 w 85"/>
                  <a:gd name="T35" fmla="*/ 396871642 h 112"/>
                  <a:gd name="T36" fmla="*/ 14 w 85"/>
                  <a:gd name="T37" fmla="*/ 540509746 h 112"/>
                  <a:gd name="T38" fmla="*/ 14 w 85"/>
                  <a:gd name="T39" fmla="*/ 540509746 h 112"/>
                  <a:gd name="T40" fmla="*/ 14 w 85"/>
                  <a:gd name="T41" fmla="*/ 383880336 h 112"/>
                  <a:gd name="T42" fmla="*/ 14 w 85"/>
                  <a:gd name="T43" fmla="*/ 477302301 h 112"/>
                  <a:gd name="T44" fmla="*/ 14 w 85"/>
                  <a:gd name="T45" fmla="*/ 354018077 h 112"/>
                  <a:gd name="T46" fmla="*/ 14 w 85"/>
                  <a:gd name="T47" fmla="*/ 354018077 h 112"/>
                  <a:gd name="T48" fmla="*/ 14 w 85"/>
                  <a:gd name="T49" fmla="*/ 204756370 h 112"/>
                  <a:gd name="T50" fmla="*/ 14 w 85"/>
                  <a:gd name="T51" fmla="*/ 134109449 h 112"/>
                  <a:gd name="T52" fmla="*/ 14 w 85"/>
                  <a:gd name="T53" fmla="*/ 73036108 h 112"/>
                  <a:gd name="T54" fmla="*/ 14 w 85"/>
                  <a:gd name="T55" fmla="*/ 0 h 112"/>
                  <a:gd name="T56" fmla="*/ 14 w 85"/>
                  <a:gd name="T57" fmla="*/ 0 h 112"/>
                  <a:gd name="T58" fmla="*/ 14 w 85"/>
                  <a:gd name="T59" fmla="*/ 0 h 112"/>
                  <a:gd name="T60" fmla="*/ 14 w 85"/>
                  <a:gd name="T61" fmla="*/ 0 h 112"/>
                  <a:gd name="T62" fmla="*/ 14 w 85"/>
                  <a:gd name="T63" fmla="*/ 73036108 h 112"/>
                  <a:gd name="T64" fmla="*/ 14 w 85"/>
                  <a:gd name="T65" fmla="*/ 134109449 h 112"/>
                  <a:gd name="T66" fmla="*/ 14 w 85"/>
                  <a:gd name="T67" fmla="*/ 204756370 h 112"/>
                  <a:gd name="T68" fmla="*/ 14 w 85"/>
                  <a:gd name="T69" fmla="*/ 335355826 h 112"/>
                  <a:gd name="T70" fmla="*/ 14 w 85"/>
                  <a:gd name="T71" fmla="*/ 354018077 h 112"/>
                  <a:gd name="T72" fmla="*/ 14 w 85"/>
                  <a:gd name="T73" fmla="*/ 335355826 h 112"/>
                  <a:gd name="T74" fmla="*/ 14 w 85"/>
                  <a:gd name="T75" fmla="*/ 354018077 h 112"/>
                  <a:gd name="T76" fmla="*/ 14 w 85"/>
                  <a:gd name="T77" fmla="*/ 500228020 h 112"/>
                  <a:gd name="T78" fmla="*/ 13 w 85"/>
                  <a:gd name="T79" fmla="*/ 695701096 h 112"/>
                  <a:gd name="T80" fmla="*/ 10 w 85"/>
                  <a:gd name="T81" fmla="*/ 729786566 h 112"/>
                  <a:gd name="T82" fmla="*/ 0 w 85"/>
                  <a:gd name="T83" fmla="*/ 1207091993 h 112"/>
                  <a:gd name="T84" fmla="*/ 0 w 85"/>
                  <a:gd name="T85" fmla="*/ 1279624115 h 112"/>
                  <a:gd name="T86" fmla="*/ 3 w 85"/>
                  <a:gd name="T87" fmla="*/ 1350262926 h 112"/>
                  <a:gd name="T88" fmla="*/ 5 w 85"/>
                  <a:gd name="T89" fmla="*/ 1412485803 h 112"/>
                  <a:gd name="T90" fmla="*/ 5 w 85"/>
                  <a:gd name="T91" fmla="*/ 1483106634 h 112"/>
                  <a:gd name="T92" fmla="*/ 13 w 85"/>
                  <a:gd name="T93" fmla="*/ 1499777468 h 112"/>
                  <a:gd name="T94" fmla="*/ 14 w 85"/>
                  <a:gd name="T95" fmla="*/ 1628141172 h 112"/>
                  <a:gd name="T96" fmla="*/ 14 w 85"/>
                  <a:gd name="T97" fmla="*/ 1780338948 h 112"/>
                  <a:gd name="T98" fmla="*/ 14 w 85"/>
                  <a:gd name="T99" fmla="*/ 1923702182 h 112"/>
                  <a:gd name="T100" fmla="*/ 13 w 85"/>
                  <a:gd name="T101" fmla="*/ 1975451654 h 112"/>
                  <a:gd name="T102" fmla="*/ 11 w 85"/>
                  <a:gd name="T103" fmla="*/ 2011876403 h 112"/>
                  <a:gd name="T104" fmla="*/ 11 w 85"/>
                  <a:gd name="T105" fmla="*/ 2085971953 h 112"/>
                  <a:gd name="T106" fmla="*/ 11 w 85"/>
                  <a:gd name="T107" fmla="*/ 2125737748 h 112"/>
                  <a:gd name="T108" fmla="*/ 12 w 85"/>
                  <a:gd name="T109" fmla="*/ 2147483647 h 112"/>
                  <a:gd name="T110" fmla="*/ 13 w 85"/>
                  <a:gd name="T111" fmla="*/ 2147483647 h 112"/>
                  <a:gd name="T112" fmla="*/ 14 w 85"/>
                  <a:gd name="T113" fmla="*/ 2147483647 h 11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5"/>
                  <a:gd name="T172" fmla="*/ 0 h 112"/>
                  <a:gd name="T173" fmla="*/ 85 w 85"/>
                  <a:gd name="T174" fmla="*/ 112 h 11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5" h="112">
                    <a:moveTo>
                      <a:pt x="18" y="101"/>
                    </a:moveTo>
                    <a:lnTo>
                      <a:pt x="20" y="111"/>
                    </a:lnTo>
                    <a:lnTo>
                      <a:pt x="40" y="111"/>
                    </a:lnTo>
                    <a:lnTo>
                      <a:pt x="40" y="110"/>
                    </a:lnTo>
                    <a:lnTo>
                      <a:pt x="37" y="107"/>
                    </a:lnTo>
                    <a:lnTo>
                      <a:pt x="39" y="94"/>
                    </a:lnTo>
                    <a:lnTo>
                      <a:pt x="42" y="96"/>
                    </a:lnTo>
                    <a:lnTo>
                      <a:pt x="40" y="111"/>
                    </a:lnTo>
                    <a:lnTo>
                      <a:pt x="61" y="111"/>
                    </a:lnTo>
                    <a:lnTo>
                      <a:pt x="62" y="107"/>
                    </a:lnTo>
                    <a:lnTo>
                      <a:pt x="60" y="106"/>
                    </a:lnTo>
                    <a:lnTo>
                      <a:pt x="60" y="78"/>
                    </a:lnTo>
                    <a:lnTo>
                      <a:pt x="56" y="72"/>
                    </a:lnTo>
                    <a:lnTo>
                      <a:pt x="60" y="72"/>
                    </a:lnTo>
                    <a:lnTo>
                      <a:pt x="59" y="57"/>
                    </a:lnTo>
                    <a:lnTo>
                      <a:pt x="63" y="59"/>
                    </a:lnTo>
                    <a:lnTo>
                      <a:pt x="66" y="58"/>
                    </a:lnTo>
                    <a:lnTo>
                      <a:pt x="66" y="57"/>
                    </a:lnTo>
                    <a:lnTo>
                      <a:pt x="67" y="53"/>
                    </a:lnTo>
                    <a:lnTo>
                      <a:pt x="67" y="51"/>
                    </a:lnTo>
                    <a:lnTo>
                      <a:pt x="67" y="49"/>
                    </a:lnTo>
                    <a:lnTo>
                      <a:pt x="60" y="28"/>
                    </a:lnTo>
                    <a:lnTo>
                      <a:pt x="62" y="25"/>
                    </a:lnTo>
                    <a:lnTo>
                      <a:pt x="61" y="23"/>
                    </a:lnTo>
                    <a:lnTo>
                      <a:pt x="67" y="18"/>
                    </a:lnTo>
                    <a:lnTo>
                      <a:pt x="69" y="15"/>
                    </a:lnTo>
                    <a:lnTo>
                      <a:pt x="69" y="13"/>
                    </a:lnTo>
                    <a:lnTo>
                      <a:pt x="84" y="3"/>
                    </a:lnTo>
                    <a:lnTo>
                      <a:pt x="81" y="0"/>
                    </a:lnTo>
                    <a:lnTo>
                      <a:pt x="77" y="3"/>
                    </a:lnTo>
                    <a:lnTo>
                      <a:pt x="78" y="4"/>
                    </a:lnTo>
                    <a:lnTo>
                      <a:pt x="68" y="12"/>
                    </a:lnTo>
                    <a:lnTo>
                      <a:pt x="67" y="11"/>
                    </a:lnTo>
                    <a:lnTo>
                      <a:pt x="57" y="18"/>
                    </a:lnTo>
                    <a:lnTo>
                      <a:pt x="55" y="18"/>
                    </a:lnTo>
                    <a:lnTo>
                      <a:pt x="50" y="22"/>
                    </a:lnTo>
                    <a:lnTo>
                      <a:pt x="50" y="24"/>
                    </a:lnTo>
                    <a:lnTo>
                      <a:pt x="46" y="25"/>
                    </a:lnTo>
                    <a:lnTo>
                      <a:pt x="43" y="24"/>
                    </a:lnTo>
                    <a:lnTo>
                      <a:pt x="44" y="23"/>
                    </a:lnTo>
                    <a:lnTo>
                      <a:pt x="48" y="17"/>
                    </a:lnTo>
                    <a:lnTo>
                      <a:pt x="47" y="16"/>
                    </a:lnTo>
                    <a:lnTo>
                      <a:pt x="43" y="21"/>
                    </a:lnTo>
                    <a:lnTo>
                      <a:pt x="43" y="16"/>
                    </a:lnTo>
                    <a:lnTo>
                      <a:pt x="47" y="16"/>
                    </a:lnTo>
                    <a:lnTo>
                      <a:pt x="48" y="17"/>
                    </a:lnTo>
                    <a:lnTo>
                      <a:pt x="50" y="16"/>
                    </a:lnTo>
                    <a:lnTo>
                      <a:pt x="49" y="13"/>
                    </a:lnTo>
                    <a:lnTo>
                      <a:pt x="49" y="9"/>
                    </a:lnTo>
                    <a:lnTo>
                      <a:pt x="48" y="7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6" y="3"/>
                    </a:lnTo>
                    <a:lnTo>
                      <a:pt x="44" y="1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3" y="0"/>
                    </a:lnTo>
                    <a:lnTo>
                      <a:pt x="30" y="1"/>
                    </a:lnTo>
                    <a:lnTo>
                      <a:pt x="30" y="3"/>
                    </a:lnTo>
                    <a:lnTo>
                      <a:pt x="28" y="4"/>
                    </a:lnTo>
                    <a:lnTo>
                      <a:pt x="27" y="6"/>
                    </a:lnTo>
                    <a:lnTo>
                      <a:pt x="26" y="7"/>
                    </a:lnTo>
                    <a:lnTo>
                      <a:pt x="26" y="9"/>
                    </a:lnTo>
                    <a:lnTo>
                      <a:pt x="26" y="11"/>
                    </a:lnTo>
                    <a:lnTo>
                      <a:pt x="23" y="15"/>
                    </a:lnTo>
                    <a:lnTo>
                      <a:pt x="24" y="16"/>
                    </a:lnTo>
                    <a:lnTo>
                      <a:pt x="26" y="16"/>
                    </a:lnTo>
                    <a:lnTo>
                      <a:pt x="29" y="15"/>
                    </a:lnTo>
                    <a:lnTo>
                      <a:pt x="30" y="20"/>
                    </a:lnTo>
                    <a:lnTo>
                      <a:pt x="26" y="16"/>
                    </a:lnTo>
                    <a:lnTo>
                      <a:pt x="24" y="16"/>
                    </a:lnTo>
                    <a:lnTo>
                      <a:pt x="30" y="22"/>
                    </a:lnTo>
                    <a:lnTo>
                      <a:pt x="30" y="23"/>
                    </a:lnTo>
                    <a:lnTo>
                      <a:pt x="13" y="31"/>
                    </a:lnTo>
                    <a:lnTo>
                      <a:pt x="11" y="31"/>
                    </a:lnTo>
                    <a:lnTo>
                      <a:pt x="10" y="33"/>
                    </a:lnTo>
                    <a:lnTo>
                      <a:pt x="7" y="41"/>
                    </a:lnTo>
                    <a:lnTo>
                      <a:pt x="0" y="54"/>
                    </a:lnTo>
                    <a:lnTo>
                      <a:pt x="0" y="56"/>
                    </a:lnTo>
                    <a:lnTo>
                      <a:pt x="0" y="57"/>
                    </a:lnTo>
                    <a:lnTo>
                      <a:pt x="0" y="59"/>
                    </a:lnTo>
                    <a:lnTo>
                      <a:pt x="3" y="60"/>
                    </a:lnTo>
                    <a:lnTo>
                      <a:pt x="10" y="60"/>
                    </a:lnTo>
                    <a:lnTo>
                      <a:pt x="5" y="63"/>
                    </a:lnTo>
                    <a:lnTo>
                      <a:pt x="5" y="65"/>
                    </a:lnTo>
                    <a:lnTo>
                      <a:pt x="5" y="66"/>
                    </a:lnTo>
                    <a:lnTo>
                      <a:pt x="6" y="67"/>
                    </a:lnTo>
                    <a:lnTo>
                      <a:pt x="13" y="67"/>
                    </a:lnTo>
                    <a:lnTo>
                      <a:pt x="18" y="60"/>
                    </a:lnTo>
                    <a:lnTo>
                      <a:pt x="19" y="73"/>
                    </a:lnTo>
                    <a:lnTo>
                      <a:pt x="25" y="74"/>
                    </a:lnTo>
                    <a:lnTo>
                      <a:pt x="20" y="79"/>
                    </a:lnTo>
                    <a:lnTo>
                      <a:pt x="20" y="83"/>
                    </a:lnTo>
                    <a:lnTo>
                      <a:pt x="15" y="86"/>
                    </a:lnTo>
                    <a:lnTo>
                      <a:pt x="13" y="87"/>
                    </a:lnTo>
                    <a:lnTo>
                      <a:pt x="13" y="88"/>
                    </a:lnTo>
                    <a:lnTo>
                      <a:pt x="12" y="88"/>
                    </a:lnTo>
                    <a:lnTo>
                      <a:pt x="11" y="90"/>
                    </a:lnTo>
                    <a:lnTo>
                      <a:pt x="11" y="91"/>
                    </a:lnTo>
                    <a:lnTo>
                      <a:pt x="11" y="93"/>
                    </a:lnTo>
                    <a:lnTo>
                      <a:pt x="11" y="94"/>
                    </a:lnTo>
                    <a:lnTo>
                      <a:pt x="11" y="95"/>
                    </a:lnTo>
                    <a:lnTo>
                      <a:pt x="12" y="97"/>
                    </a:lnTo>
                    <a:lnTo>
                      <a:pt x="12" y="98"/>
                    </a:lnTo>
                    <a:lnTo>
                      <a:pt x="13" y="98"/>
                    </a:lnTo>
                    <a:lnTo>
                      <a:pt x="13" y="99"/>
                    </a:lnTo>
                    <a:lnTo>
                      <a:pt x="15" y="100"/>
                    </a:lnTo>
                    <a:lnTo>
                      <a:pt x="16" y="101"/>
                    </a:lnTo>
                    <a:lnTo>
                      <a:pt x="18" y="101"/>
                    </a:lnTo>
                  </a:path>
                </a:pathLst>
              </a:custGeom>
              <a:solidFill>
                <a:srgbClr val="FF0000"/>
              </a:solidFill>
              <a:ln w="9525" cap="rnd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31"/>
              <p:cNvSpPr>
                <a:spLocks/>
              </p:cNvSpPr>
              <p:nvPr/>
            </p:nvSpPr>
            <p:spPr bwMode="auto">
              <a:xfrm flipH="1">
                <a:off x="10866325" y="4646627"/>
                <a:ext cx="82657" cy="142341"/>
              </a:xfrm>
              <a:custGeom>
                <a:avLst/>
                <a:gdLst>
                  <a:gd name="T0" fmla="*/ 14 w 85"/>
                  <a:gd name="T1" fmla="*/ 2147483647 h 112"/>
                  <a:gd name="T2" fmla="*/ 14 w 85"/>
                  <a:gd name="T3" fmla="*/ 2147483647 h 112"/>
                  <a:gd name="T4" fmla="*/ 14 w 85"/>
                  <a:gd name="T5" fmla="*/ 2117978454 h 112"/>
                  <a:gd name="T6" fmla="*/ 14 w 85"/>
                  <a:gd name="T7" fmla="*/ 2147483647 h 112"/>
                  <a:gd name="T8" fmla="*/ 14 w 85"/>
                  <a:gd name="T9" fmla="*/ 2147483647 h 112"/>
                  <a:gd name="T10" fmla="*/ 14 w 85"/>
                  <a:gd name="T11" fmla="*/ 1750042837 h 112"/>
                  <a:gd name="T12" fmla="*/ 14 w 85"/>
                  <a:gd name="T13" fmla="*/ 1621731899 h 112"/>
                  <a:gd name="T14" fmla="*/ 14 w 85"/>
                  <a:gd name="T15" fmla="*/ 1317720951 h 112"/>
                  <a:gd name="T16" fmla="*/ 14 w 85"/>
                  <a:gd name="T17" fmla="*/ 1279624115 h 112"/>
                  <a:gd name="T18" fmla="*/ 14 w 85"/>
                  <a:gd name="T19" fmla="*/ 1146226954 h 112"/>
                  <a:gd name="T20" fmla="*/ 14 w 85"/>
                  <a:gd name="T21" fmla="*/ 636233371 h 112"/>
                  <a:gd name="T22" fmla="*/ 14 w 85"/>
                  <a:gd name="T23" fmla="*/ 512016268 h 112"/>
                  <a:gd name="T24" fmla="*/ 15 w 85"/>
                  <a:gd name="T25" fmla="*/ 335355826 h 112"/>
                  <a:gd name="T26" fmla="*/ 20 w 85"/>
                  <a:gd name="T27" fmla="*/ 73036108 h 112"/>
                  <a:gd name="T28" fmla="*/ 18 w 85"/>
                  <a:gd name="T29" fmla="*/ 73036108 h 112"/>
                  <a:gd name="T30" fmla="*/ 15 w 85"/>
                  <a:gd name="T31" fmla="*/ 259939179 h 112"/>
                  <a:gd name="T32" fmla="*/ 14 w 85"/>
                  <a:gd name="T33" fmla="*/ 396871642 h 112"/>
                  <a:gd name="T34" fmla="*/ 14 w 85"/>
                  <a:gd name="T35" fmla="*/ 396871642 h 112"/>
                  <a:gd name="T36" fmla="*/ 14 w 85"/>
                  <a:gd name="T37" fmla="*/ 540509746 h 112"/>
                  <a:gd name="T38" fmla="*/ 14 w 85"/>
                  <a:gd name="T39" fmla="*/ 540509746 h 112"/>
                  <a:gd name="T40" fmla="*/ 14 w 85"/>
                  <a:gd name="T41" fmla="*/ 383880336 h 112"/>
                  <a:gd name="T42" fmla="*/ 14 w 85"/>
                  <a:gd name="T43" fmla="*/ 477302301 h 112"/>
                  <a:gd name="T44" fmla="*/ 14 w 85"/>
                  <a:gd name="T45" fmla="*/ 354018077 h 112"/>
                  <a:gd name="T46" fmla="*/ 14 w 85"/>
                  <a:gd name="T47" fmla="*/ 354018077 h 112"/>
                  <a:gd name="T48" fmla="*/ 14 w 85"/>
                  <a:gd name="T49" fmla="*/ 204756370 h 112"/>
                  <a:gd name="T50" fmla="*/ 14 w 85"/>
                  <a:gd name="T51" fmla="*/ 134109449 h 112"/>
                  <a:gd name="T52" fmla="*/ 14 w 85"/>
                  <a:gd name="T53" fmla="*/ 73036108 h 112"/>
                  <a:gd name="T54" fmla="*/ 14 w 85"/>
                  <a:gd name="T55" fmla="*/ 0 h 112"/>
                  <a:gd name="T56" fmla="*/ 14 w 85"/>
                  <a:gd name="T57" fmla="*/ 0 h 112"/>
                  <a:gd name="T58" fmla="*/ 14 w 85"/>
                  <a:gd name="T59" fmla="*/ 0 h 112"/>
                  <a:gd name="T60" fmla="*/ 14 w 85"/>
                  <a:gd name="T61" fmla="*/ 0 h 112"/>
                  <a:gd name="T62" fmla="*/ 14 w 85"/>
                  <a:gd name="T63" fmla="*/ 73036108 h 112"/>
                  <a:gd name="T64" fmla="*/ 14 w 85"/>
                  <a:gd name="T65" fmla="*/ 134109449 h 112"/>
                  <a:gd name="T66" fmla="*/ 14 w 85"/>
                  <a:gd name="T67" fmla="*/ 204756370 h 112"/>
                  <a:gd name="T68" fmla="*/ 14 w 85"/>
                  <a:gd name="T69" fmla="*/ 335355826 h 112"/>
                  <a:gd name="T70" fmla="*/ 14 w 85"/>
                  <a:gd name="T71" fmla="*/ 354018077 h 112"/>
                  <a:gd name="T72" fmla="*/ 14 w 85"/>
                  <a:gd name="T73" fmla="*/ 335355826 h 112"/>
                  <a:gd name="T74" fmla="*/ 14 w 85"/>
                  <a:gd name="T75" fmla="*/ 354018077 h 112"/>
                  <a:gd name="T76" fmla="*/ 14 w 85"/>
                  <a:gd name="T77" fmla="*/ 500228020 h 112"/>
                  <a:gd name="T78" fmla="*/ 13 w 85"/>
                  <a:gd name="T79" fmla="*/ 695701096 h 112"/>
                  <a:gd name="T80" fmla="*/ 10 w 85"/>
                  <a:gd name="T81" fmla="*/ 729786566 h 112"/>
                  <a:gd name="T82" fmla="*/ 0 w 85"/>
                  <a:gd name="T83" fmla="*/ 1207091993 h 112"/>
                  <a:gd name="T84" fmla="*/ 0 w 85"/>
                  <a:gd name="T85" fmla="*/ 1279624115 h 112"/>
                  <a:gd name="T86" fmla="*/ 3 w 85"/>
                  <a:gd name="T87" fmla="*/ 1350262926 h 112"/>
                  <a:gd name="T88" fmla="*/ 5 w 85"/>
                  <a:gd name="T89" fmla="*/ 1412485803 h 112"/>
                  <a:gd name="T90" fmla="*/ 5 w 85"/>
                  <a:gd name="T91" fmla="*/ 1483106634 h 112"/>
                  <a:gd name="T92" fmla="*/ 13 w 85"/>
                  <a:gd name="T93" fmla="*/ 1499777468 h 112"/>
                  <a:gd name="T94" fmla="*/ 14 w 85"/>
                  <a:gd name="T95" fmla="*/ 1628141172 h 112"/>
                  <a:gd name="T96" fmla="*/ 14 w 85"/>
                  <a:gd name="T97" fmla="*/ 1780338948 h 112"/>
                  <a:gd name="T98" fmla="*/ 14 w 85"/>
                  <a:gd name="T99" fmla="*/ 1923702182 h 112"/>
                  <a:gd name="T100" fmla="*/ 13 w 85"/>
                  <a:gd name="T101" fmla="*/ 1975451654 h 112"/>
                  <a:gd name="T102" fmla="*/ 11 w 85"/>
                  <a:gd name="T103" fmla="*/ 2011876403 h 112"/>
                  <a:gd name="T104" fmla="*/ 11 w 85"/>
                  <a:gd name="T105" fmla="*/ 2085971953 h 112"/>
                  <a:gd name="T106" fmla="*/ 11 w 85"/>
                  <a:gd name="T107" fmla="*/ 2125737748 h 112"/>
                  <a:gd name="T108" fmla="*/ 12 w 85"/>
                  <a:gd name="T109" fmla="*/ 2147483647 h 112"/>
                  <a:gd name="T110" fmla="*/ 13 w 85"/>
                  <a:gd name="T111" fmla="*/ 2147483647 h 112"/>
                  <a:gd name="T112" fmla="*/ 14 w 85"/>
                  <a:gd name="T113" fmla="*/ 2147483647 h 11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5"/>
                  <a:gd name="T172" fmla="*/ 0 h 112"/>
                  <a:gd name="T173" fmla="*/ 85 w 85"/>
                  <a:gd name="T174" fmla="*/ 112 h 11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5" h="112">
                    <a:moveTo>
                      <a:pt x="18" y="101"/>
                    </a:moveTo>
                    <a:lnTo>
                      <a:pt x="20" y="111"/>
                    </a:lnTo>
                    <a:lnTo>
                      <a:pt x="40" y="111"/>
                    </a:lnTo>
                    <a:lnTo>
                      <a:pt x="40" y="110"/>
                    </a:lnTo>
                    <a:lnTo>
                      <a:pt x="37" y="107"/>
                    </a:lnTo>
                    <a:lnTo>
                      <a:pt x="39" y="94"/>
                    </a:lnTo>
                    <a:lnTo>
                      <a:pt x="42" y="96"/>
                    </a:lnTo>
                    <a:lnTo>
                      <a:pt x="40" y="111"/>
                    </a:lnTo>
                    <a:lnTo>
                      <a:pt x="61" y="111"/>
                    </a:lnTo>
                    <a:lnTo>
                      <a:pt x="62" y="107"/>
                    </a:lnTo>
                    <a:lnTo>
                      <a:pt x="60" y="106"/>
                    </a:lnTo>
                    <a:lnTo>
                      <a:pt x="60" y="78"/>
                    </a:lnTo>
                    <a:lnTo>
                      <a:pt x="56" y="72"/>
                    </a:lnTo>
                    <a:lnTo>
                      <a:pt x="60" y="72"/>
                    </a:lnTo>
                    <a:lnTo>
                      <a:pt x="59" y="57"/>
                    </a:lnTo>
                    <a:lnTo>
                      <a:pt x="63" y="59"/>
                    </a:lnTo>
                    <a:lnTo>
                      <a:pt x="66" y="58"/>
                    </a:lnTo>
                    <a:lnTo>
                      <a:pt x="66" y="57"/>
                    </a:lnTo>
                    <a:lnTo>
                      <a:pt x="67" y="53"/>
                    </a:lnTo>
                    <a:lnTo>
                      <a:pt x="67" y="51"/>
                    </a:lnTo>
                    <a:lnTo>
                      <a:pt x="67" y="49"/>
                    </a:lnTo>
                    <a:lnTo>
                      <a:pt x="60" y="28"/>
                    </a:lnTo>
                    <a:lnTo>
                      <a:pt x="62" y="25"/>
                    </a:lnTo>
                    <a:lnTo>
                      <a:pt x="61" y="23"/>
                    </a:lnTo>
                    <a:lnTo>
                      <a:pt x="67" y="18"/>
                    </a:lnTo>
                    <a:lnTo>
                      <a:pt x="69" y="15"/>
                    </a:lnTo>
                    <a:lnTo>
                      <a:pt x="69" y="13"/>
                    </a:lnTo>
                    <a:lnTo>
                      <a:pt x="84" y="3"/>
                    </a:lnTo>
                    <a:lnTo>
                      <a:pt x="81" y="0"/>
                    </a:lnTo>
                    <a:lnTo>
                      <a:pt x="77" y="3"/>
                    </a:lnTo>
                    <a:lnTo>
                      <a:pt x="78" y="4"/>
                    </a:lnTo>
                    <a:lnTo>
                      <a:pt x="68" y="12"/>
                    </a:lnTo>
                    <a:lnTo>
                      <a:pt x="67" y="11"/>
                    </a:lnTo>
                    <a:lnTo>
                      <a:pt x="57" y="18"/>
                    </a:lnTo>
                    <a:lnTo>
                      <a:pt x="55" y="18"/>
                    </a:lnTo>
                    <a:lnTo>
                      <a:pt x="50" y="22"/>
                    </a:lnTo>
                    <a:lnTo>
                      <a:pt x="50" y="24"/>
                    </a:lnTo>
                    <a:lnTo>
                      <a:pt x="46" y="25"/>
                    </a:lnTo>
                    <a:lnTo>
                      <a:pt x="43" y="24"/>
                    </a:lnTo>
                    <a:lnTo>
                      <a:pt x="44" y="23"/>
                    </a:lnTo>
                    <a:lnTo>
                      <a:pt x="48" y="17"/>
                    </a:lnTo>
                    <a:lnTo>
                      <a:pt x="47" y="16"/>
                    </a:lnTo>
                    <a:lnTo>
                      <a:pt x="43" y="21"/>
                    </a:lnTo>
                    <a:lnTo>
                      <a:pt x="43" y="16"/>
                    </a:lnTo>
                    <a:lnTo>
                      <a:pt x="47" y="16"/>
                    </a:lnTo>
                    <a:lnTo>
                      <a:pt x="48" y="17"/>
                    </a:lnTo>
                    <a:lnTo>
                      <a:pt x="50" y="16"/>
                    </a:lnTo>
                    <a:lnTo>
                      <a:pt x="49" y="13"/>
                    </a:lnTo>
                    <a:lnTo>
                      <a:pt x="49" y="9"/>
                    </a:lnTo>
                    <a:lnTo>
                      <a:pt x="48" y="7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6" y="3"/>
                    </a:lnTo>
                    <a:lnTo>
                      <a:pt x="44" y="1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3" y="0"/>
                    </a:lnTo>
                    <a:lnTo>
                      <a:pt x="30" y="1"/>
                    </a:lnTo>
                    <a:lnTo>
                      <a:pt x="30" y="3"/>
                    </a:lnTo>
                    <a:lnTo>
                      <a:pt x="28" y="4"/>
                    </a:lnTo>
                    <a:lnTo>
                      <a:pt x="27" y="6"/>
                    </a:lnTo>
                    <a:lnTo>
                      <a:pt x="26" y="7"/>
                    </a:lnTo>
                    <a:lnTo>
                      <a:pt x="26" y="9"/>
                    </a:lnTo>
                    <a:lnTo>
                      <a:pt x="26" y="11"/>
                    </a:lnTo>
                    <a:lnTo>
                      <a:pt x="23" y="15"/>
                    </a:lnTo>
                    <a:lnTo>
                      <a:pt x="24" y="16"/>
                    </a:lnTo>
                    <a:lnTo>
                      <a:pt x="26" y="16"/>
                    </a:lnTo>
                    <a:lnTo>
                      <a:pt x="29" y="15"/>
                    </a:lnTo>
                    <a:lnTo>
                      <a:pt x="30" y="20"/>
                    </a:lnTo>
                    <a:lnTo>
                      <a:pt x="26" y="16"/>
                    </a:lnTo>
                    <a:lnTo>
                      <a:pt x="24" y="16"/>
                    </a:lnTo>
                    <a:lnTo>
                      <a:pt x="30" y="22"/>
                    </a:lnTo>
                    <a:lnTo>
                      <a:pt x="30" y="23"/>
                    </a:lnTo>
                    <a:lnTo>
                      <a:pt x="13" y="31"/>
                    </a:lnTo>
                    <a:lnTo>
                      <a:pt x="11" y="31"/>
                    </a:lnTo>
                    <a:lnTo>
                      <a:pt x="10" y="33"/>
                    </a:lnTo>
                    <a:lnTo>
                      <a:pt x="7" y="41"/>
                    </a:lnTo>
                    <a:lnTo>
                      <a:pt x="0" y="54"/>
                    </a:lnTo>
                    <a:lnTo>
                      <a:pt x="0" y="56"/>
                    </a:lnTo>
                    <a:lnTo>
                      <a:pt x="0" y="57"/>
                    </a:lnTo>
                    <a:lnTo>
                      <a:pt x="0" y="59"/>
                    </a:lnTo>
                    <a:lnTo>
                      <a:pt x="3" y="60"/>
                    </a:lnTo>
                    <a:lnTo>
                      <a:pt x="10" y="60"/>
                    </a:lnTo>
                    <a:lnTo>
                      <a:pt x="5" y="63"/>
                    </a:lnTo>
                    <a:lnTo>
                      <a:pt x="5" y="65"/>
                    </a:lnTo>
                    <a:lnTo>
                      <a:pt x="5" y="66"/>
                    </a:lnTo>
                    <a:lnTo>
                      <a:pt x="6" y="67"/>
                    </a:lnTo>
                    <a:lnTo>
                      <a:pt x="13" y="67"/>
                    </a:lnTo>
                    <a:lnTo>
                      <a:pt x="18" y="60"/>
                    </a:lnTo>
                    <a:lnTo>
                      <a:pt x="19" y="73"/>
                    </a:lnTo>
                    <a:lnTo>
                      <a:pt x="25" y="74"/>
                    </a:lnTo>
                    <a:lnTo>
                      <a:pt x="20" y="79"/>
                    </a:lnTo>
                    <a:lnTo>
                      <a:pt x="20" y="83"/>
                    </a:lnTo>
                    <a:lnTo>
                      <a:pt x="15" y="86"/>
                    </a:lnTo>
                    <a:lnTo>
                      <a:pt x="13" y="87"/>
                    </a:lnTo>
                    <a:lnTo>
                      <a:pt x="13" y="88"/>
                    </a:lnTo>
                    <a:lnTo>
                      <a:pt x="12" y="88"/>
                    </a:lnTo>
                    <a:lnTo>
                      <a:pt x="11" y="90"/>
                    </a:lnTo>
                    <a:lnTo>
                      <a:pt x="11" y="91"/>
                    </a:lnTo>
                    <a:lnTo>
                      <a:pt x="11" y="93"/>
                    </a:lnTo>
                    <a:lnTo>
                      <a:pt x="11" y="94"/>
                    </a:lnTo>
                    <a:lnTo>
                      <a:pt x="11" y="95"/>
                    </a:lnTo>
                    <a:lnTo>
                      <a:pt x="12" y="97"/>
                    </a:lnTo>
                    <a:lnTo>
                      <a:pt x="12" y="98"/>
                    </a:lnTo>
                    <a:lnTo>
                      <a:pt x="13" y="98"/>
                    </a:lnTo>
                    <a:lnTo>
                      <a:pt x="13" y="99"/>
                    </a:lnTo>
                    <a:lnTo>
                      <a:pt x="15" y="100"/>
                    </a:lnTo>
                    <a:lnTo>
                      <a:pt x="16" y="101"/>
                    </a:lnTo>
                    <a:lnTo>
                      <a:pt x="18" y="101"/>
                    </a:lnTo>
                  </a:path>
                </a:pathLst>
              </a:custGeom>
              <a:solidFill>
                <a:srgbClr val="FF0000"/>
              </a:solidFill>
              <a:ln w="9525" cap="rnd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31"/>
              <p:cNvSpPr>
                <a:spLocks/>
              </p:cNvSpPr>
              <p:nvPr/>
            </p:nvSpPr>
            <p:spPr bwMode="auto">
              <a:xfrm flipH="1">
                <a:off x="10822996" y="4722245"/>
                <a:ext cx="82657" cy="142341"/>
              </a:xfrm>
              <a:custGeom>
                <a:avLst/>
                <a:gdLst>
                  <a:gd name="T0" fmla="*/ 14 w 85"/>
                  <a:gd name="T1" fmla="*/ 2147483647 h 112"/>
                  <a:gd name="T2" fmla="*/ 14 w 85"/>
                  <a:gd name="T3" fmla="*/ 2147483647 h 112"/>
                  <a:gd name="T4" fmla="*/ 14 w 85"/>
                  <a:gd name="T5" fmla="*/ 2117978454 h 112"/>
                  <a:gd name="T6" fmla="*/ 14 w 85"/>
                  <a:gd name="T7" fmla="*/ 2147483647 h 112"/>
                  <a:gd name="T8" fmla="*/ 14 w 85"/>
                  <a:gd name="T9" fmla="*/ 2147483647 h 112"/>
                  <a:gd name="T10" fmla="*/ 14 w 85"/>
                  <a:gd name="T11" fmla="*/ 1750042837 h 112"/>
                  <a:gd name="T12" fmla="*/ 14 w 85"/>
                  <a:gd name="T13" fmla="*/ 1621731899 h 112"/>
                  <a:gd name="T14" fmla="*/ 14 w 85"/>
                  <a:gd name="T15" fmla="*/ 1317720951 h 112"/>
                  <a:gd name="T16" fmla="*/ 14 w 85"/>
                  <a:gd name="T17" fmla="*/ 1279624115 h 112"/>
                  <a:gd name="T18" fmla="*/ 14 w 85"/>
                  <a:gd name="T19" fmla="*/ 1146226954 h 112"/>
                  <a:gd name="T20" fmla="*/ 14 w 85"/>
                  <a:gd name="T21" fmla="*/ 636233371 h 112"/>
                  <a:gd name="T22" fmla="*/ 14 w 85"/>
                  <a:gd name="T23" fmla="*/ 512016268 h 112"/>
                  <a:gd name="T24" fmla="*/ 15 w 85"/>
                  <a:gd name="T25" fmla="*/ 335355826 h 112"/>
                  <a:gd name="T26" fmla="*/ 20 w 85"/>
                  <a:gd name="T27" fmla="*/ 73036108 h 112"/>
                  <a:gd name="T28" fmla="*/ 18 w 85"/>
                  <a:gd name="T29" fmla="*/ 73036108 h 112"/>
                  <a:gd name="T30" fmla="*/ 15 w 85"/>
                  <a:gd name="T31" fmla="*/ 259939179 h 112"/>
                  <a:gd name="T32" fmla="*/ 14 w 85"/>
                  <a:gd name="T33" fmla="*/ 396871642 h 112"/>
                  <a:gd name="T34" fmla="*/ 14 w 85"/>
                  <a:gd name="T35" fmla="*/ 396871642 h 112"/>
                  <a:gd name="T36" fmla="*/ 14 w 85"/>
                  <a:gd name="T37" fmla="*/ 540509746 h 112"/>
                  <a:gd name="T38" fmla="*/ 14 w 85"/>
                  <a:gd name="T39" fmla="*/ 540509746 h 112"/>
                  <a:gd name="T40" fmla="*/ 14 w 85"/>
                  <a:gd name="T41" fmla="*/ 383880336 h 112"/>
                  <a:gd name="T42" fmla="*/ 14 w 85"/>
                  <a:gd name="T43" fmla="*/ 477302301 h 112"/>
                  <a:gd name="T44" fmla="*/ 14 w 85"/>
                  <a:gd name="T45" fmla="*/ 354018077 h 112"/>
                  <a:gd name="T46" fmla="*/ 14 w 85"/>
                  <a:gd name="T47" fmla="*/ 354018077 h 112"/>
                  <a:gd name="T48" fmla="*/ 14 w 85"/>
                  <a:gd name="T49" fmla="*/ 204756370 h 112"/>
                  <a:gd name="T50" fmla="*/ 14 w 85"/>
                  <a:gd name="T51" fmla="*/ 134109449 h 112"/>
                  <a:gd name="T52" fmla="*/ 14 w 85"/>
                  <a:gd name="T53" fmla="*/ 73036108 h 112"/>
                  <a:gd name="T54" fmla="*/ 14 w 85"/>
                  <a:gd name="T55" fmla="*/ 0 h 112"/>
                  <a:gd name="T56" fmla="*/ 14 w 85"/>
                  <a:gd name="T57" fmla="*/ 0 h 112"/>
                  <a:gd name="T58" fmla="*/ 14 w 85"/>
                  <a:gd name="T59" fmla="*/ 0 h 112"/>
                  <a:gd name="T60" fmla="*/ 14 w 85"/>
                  <a:gd name="T61" fmla="*/ 0 h 112"/>
                  <a:gd name="T62" fmla="*/ 14 w 85"/>
                  <a:gd name="T63" fmla="*/ 73036108 h 112"/>
                  <a:gd name="T64" fmla="*/ 14 w 85"/>
                  <a:gd name="T65" fmla="*/ 134109449 h 112"/>
                  <a:gd name="T66" fmla="*/ 14 w 85"/>
                  <a:gd name="T67" fmla="*/ 204756370 h 112"/>
                  <a:gd name="T68" fmla="*/ 14 w 85"/>
                  <a:gd name="T69" fmla="*/ 335355826 h 112"/>
                  <a:gd name="T70" fmla="*/ 14 w 85"/>
                  <a:gd name="T71" fmla="*/ 354018077 h 112"/>
                  <a:gd name="T72" fmla="*/ 14 w 85"/>
                  <a:gd name="T73" fmla="*/ 335355826 h 112"/>
                  <a:gd name="T74" fmla="*/ 14 w 85"/>
                  <a:gd name="T75" fmla="*/ 354018077 h 112"/>
                  <a:gd name="T76" fmla="*/ 14 w 85"/>
                  <a:gd name="T77" fmla="*/ 500228020 h 112"/>
                  <a:gd name="T78" fmla="*/ 13 w 85"/>
                  <a:gd name="T79" fmla="*/ 695701096 h 112"/>
                  <a:gd name="T80" fmla="*/ 10 w 85"/>
                  <a:gd name="T81" fmla="*/ 729786566 h 112"/>
                  <a:gd name="T82" fmla="*/ 0 w 85"/>
                  <a:gd name="T83" fmla="*/ 1207091993 h 112"/>
                  <a:gd name="T84" fmla="*/ 0 w 85"/>
                  <a:gd name="T85" fmla="*/ 1279624115 h 112"/>
                  <a:gd name="T86" fmla="*/ 3 w 85"/>
                  <a:gd name="T87" fmla="*/ 1350262926 h 112"/>
                  <a:gd name="T88" fmla="*/ 5 w 85"/>
                  <a:gd name="T89" fmla="*/ 1412485803 h 112"/>
                  <a:gd name="T90" fmla="*/ 5 w 85"/>
                  <a:gd name="T91" fmla="*/ 1483106634 h 112"/>
                  <a:gd name="T92" fmla="*/ 13 w 85"/>
                  <a:gd name="T93" fmla="*/ 1499777468 h 112"/>
                  <a:gd name="T94" fmla="*/ 14 w 85"/>
                  <a:gd name="T95" fmla="*/ 1628141172 h 112"/>
                  <a:gd name="T96" fmla="*/ 14 w 85"/>
                  <a:gd name="T97" fmla="*/ 1780338948 h 112"/>
                  <a:gd name="T98" fmla="*/ 14 w 85"/>
                  <a:gd name="T99" fmla="*/ 1923702182 h 112"/>
                  <a:gd name="T100" fmla="*/ 13 w 85"/>
                  <a:gd name="T101" fmla="*/ 1975451654 h 112"/>
                  <a:gd name="T102" fmla="*/ 11 w 85"/>
                  <a:gd name="T103" fmla="*/ 2011876403 h 112"/>
                  <a:gd name="T104" fmla="*/ 11 w 85"/>
                  <a:gd name="T105" fmla="*/ 2085971953 h 112"/>
                  <a:gd name="T106" fmla="*/ 11 w 85"/>
                  <a:gd name="T107" fmla="*/ 2125737748 h 112"/>
                  <a:gd name="T108" fmla="*/ 12 w 85"/>
                  <a:gd name="T109" fmla="*/ 2147483647 h 112"/>
                  <a:gd name="T110" fmla="*/ 13 w 85"/>
                  <a:gd name="T111" fmla="*/ 2147483647 h 112"/>
                  <a:gd name="T112" fmla="*/ 14 w 85"/>
                  <a:gd name="T113" fmla="*/ 2147483647 h 11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5"/>
                  <a:gd name="T172" fmla="*/ 0 h 112"/>
                  <a:gd name="T173" fmla="*/ 85 w 85"/>
                  <a:gd name="T174" fmla="*/ 112 h 11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5" h="112">
                    <a:moveTo>
                      <a:pt x="18" y="101"/>
                    </a:moveTo>
                    <a:lnTo>
                      <a:pt x="20" y="111"/>
                    </a:lnTo>
                    <a:lnTo>
                      <a:pt x="40" y="111"/>
                    </a:lnTo>
                    <a:lnTo>
                      <a:pt x="40" y="110"/>
                    </a:lnTo>
                    <a:lnTo>
                      <a:pt x="37" y="107"/>
                    </a:lnTo>
                    <a:lnTo>
                      <a:pt x="39" y="94"/>
                    </a:lnTo>
                    <a:lnTo>
                      <a:pt x="42" y="96"/>
                    </a:lnTo>
                    <a:lnTo>
                      <a:pt x="40" y="111"/>
                    </a:lnTo>
                    <a:lnTo>
                      <a:pt x="61" y="111"/>
                    </a:lnTo>
                    <a:lnTo>
                      <a:pt x="62" y="107"/>
                    </a:lnTo>
                    <a:lnTo>
                      <a:pt x="60" y="106"/>
                    </a:lnTo>
                    <a:lnTo>
                      <a:pt x="60" y="78"/>
                    </a:lnTo>
                    <a:lnTo>
                      <a:pt x="56" y="72"/>
                    </a:lnTo>
                    <a:lnTo>
                      <a:pt x="60" y="72"/>
                    </a:lnTo>
                    <a:lnTo>
                      <a:pt x="59" y="57"/>
                    </a:lnTo>
                    <a:lnTo>
                      <a:pt x="63" y="59"/>
                    </a:lnTo>
                    <a:lnTo>
                      <a:pt x="66" y="58"/>
                    </a:lnTo>
                    <a:lnTo>
                      <a:pt x="66" y="57"/>
                    </a:lnTo>
                    <a:lnTo>
                      <a:pt x="67" y="53"/>
                    </a:lnTo>
                    <a:lnTo>
                      <a:pt x="67" y="51"/>
                    </a:lnTo>
                    <a:lnTo>
                      <a:pt x="67" y="49"/>
                    </a:lnTo>
                    <a:lnTo>
                      <a:pt x="60" y="28"/>
                    </a:lnTo>
                    <a:lnTo>
                      <a:pt x="62" y="25"/>
                    </a:lnTo>
                    <a:lnTo>
                      <a:pt x="61" y="23"/>
                    </a:lnTo>
                    <a:lnTo>
                      <a:pt x="67" y="18"/>
                    </a:lnTo>
                    <a:lnTo>
                      <a:pt x="69" y="15"/>
                    </a:lnTo>
                    <a:lnTo>
                      <a:pt x="69" y="13"/>
                    </a:lnTo>
                    <a:lnTo>
                      <a:pt x="84" y="3"/>
                    </a:lnTo>
                    <a:lnTo>
                      <a:pt x="81" y="0"/>
                    </a:lnTo>
                    <a:lnTo>
                      <a:pt x="77" y="3"/>
                    </a:lnTo>
                    <a:lnTo>
                      <a:pt x="78" y="4"/>
                    </a:lnTo>
                    <a:lnTo>
                      <a:pt x="68" y="12"/>
                    </a:lnTo>
                    <a:lnTo>
                      <a:pt x="67" y="11"/>
                    </a:lnTo>
                    <a:lnTo>
                      <a:pt x="57" y="18"/>
                    </a:lnTo>
                    <a:lnTo>
                      <a:pt x="55" y="18"/>
                    </a:lnTo>
                    <a:lnTo>
                      <a:pt x="50" y="22"/>
                    </a:lnTo>
                    <a:lnTo>
                      <a:pt x="50" y="24"/>
                    </a:lnTo>
                    <a:lnTo>
                      <a:pt x="46" y="25"/>
                    </a:lnTo>
                    <a:lnTo>
                      <a:pt x="43" y="24"/>
                    </a:lnTo>
                    <a:lnTo>
                      <a:pt x="44" y="23"/>
                    </a:lnTo>
                    <a:lnTo>
                      <a:pt x="48" y="17"/>
                    </a:lnTo>
                    <a:lnTo>
                      <a:pt x="47" y="16"/>
                    </a:lnTo>
                    <a:lnTo>
                      <a:pt x="43" y="21"/>
                    </a:lnTo>
                    <a:lnTo>
                      <a:pt x="43" y="16"/>
                    </a:lnTo>
                    <a:lnTo>
                      <a:pt x="47" y="16"/>
                    </a:lnTo>
                    <a:lnTo>
                      <a:pt x="48" y="17"/>
                    </a:lnTo>
                    <a:lnTo>
                      <a:pt x="50" y="16"/>
                    </a:lnTo>
                    <a:lnTo>
                      <a:pt x="49" y="13"/>
                    </a:lnTo>
                    <a:lnTo>
                      <a:pt x="49" y="9"/>
                    </a:lnTo>
                    <a:lnTo>
                      <a:pt x="48" y="7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6" y="3"/>
                    </a:lnTo>
                    <a:lnTo>
                      <a:pt x="44" y="1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3" y="0"/>
                    </a:lnTo>
                    <a:lnTo>
                      <a:pt x="30" y="1"/>
                    </a:lnTo>
                    <a:lnTo>
                      <a:pt x="30" y="3"/>
                    </a:lnTo>
                    <a:lnTo>
                      <a:pt x="28" y="4"/>
                    </a:lnTo>
                    <a:lnTo>
                      <a:pt x="27" y="6"/>
                    </a:lnTo>
                    <a:lnTo>
                      <a:pt x="26" y="7"/>
                    </a:lnTo>
                    <a:lnTo>
                      <a:pt x="26" y="9"/>
                    </a:lnTo>
                    <a:lnTo>
                      <a:pt x="26" y="11"/>
                    </a:lnTo>
                    <a:lnTo>
                      <a:pt x="23" y="15"/>
                    </a:lnTo>
                    <a:lnTo>
                      <a:pt x="24" y="16"/>
                    </a:lnTo>
                    <a:lnTo>
                      <a:pt x="26" y="16"/>
                    </a:lnTo>
                    <a:lnTo>
                      <a:pt x="29" y="15"/>
                    </a:lnTo>
                    <a:lnTo>
                      <a:pt x="30" y="20"/>
                    </a:lnTo>
                    <a:lnTo>
                      <a:pt x="26" y="16"/>
                    </a:lnTo>
                    <a:lnTo>
                      <a:pt x="24" y="16"/>
                    </a:lnTo>
                    <a:lnTo>
                      <a:pt x="30" y="22"/>
                    </a:lnTo>
                    <a:lnTo>
                      <a:pt x="30" y="23"/>
                    </a:lnTo>
                    <a:lnTo>
                      <a:pt x="13" y="31"/>
                    </a:lnTo>
                    <a:lnTo>
                      <a:pt x="11" y="31"/>
                    </a:lnTo>
                    <a:lnTo>
                      <a:pt x="10" y="33"/>
                    </a:lnTo>
                    <a:lnTo>
                      <a:pt x="7" y="41"/>
                    </a:lnTo>
                    <a:lnTo>
                      <a:pt x="0" y="54"/>
                    </a:lnTo>
                    <a:lnTo>
                      <a:pt x="0" y="56"/>
                    </a:lnTo>
                    <a:lnTo>
                      <a:pt x="0" y="57"/>
                    </a:lnTo>
                    <a:lnTo>
                      <a:pt x="0" y="59"/>
                    </a:lnTo>
                    <a:lnTo>
                      <a:pt x="3" y="60"/>
                    </a:lnTo>
                    <a:lnTo>
                      <a:pt x="10" y="60"/>
                    </a:lnTo>
                    <a:lnTo>
                      <a:pt x="5" y="63"/>
                    </a:lnTo>
                    <a:lnTo>
                      <a:pt x="5" y="65"/>
                    </a:lnTo>
                    <a:lnTo>
                      <a:pt x="5" y="66"/>
                    </a:lnTo>
                    <a:lnTo>
                      <a:pt x="6" y="67"/>
                    </a:lnTo>
                    <a:lnTo>
                      <a:pt x="13" y="67"/>
                    </a:lnTo>
                    <a:lnTo>
                      <a:pt x="18" y="60"/>
                    </a:lnTo>
                    <a:lnTo>
                      <a:pt x="19" y="73"/>
                    </a:lnTo>
                    <a:lnTo>
                      <a:pt x="25" y="74"/>
                    </a:lnTo>
                    <a:lnTo>
                      <a:pt x="20" y="79"/>
                    </a:lnTo>
                    <a:lnTo>
                      <a:pt x="20" y="83"/>
                    </a:lnTo>
                    <a:lnTo>
                      <a:pt x="15" y="86"/>
                    </a:lnTo>
                    <a:lnTo>
                      <a:pt x="13" y="87"/>
                    </a:lnTo>
                    <a:lnTo>
                      <a:pt x="13" y="88"/>
                    </a:lnTo>
                    <a:lnTo>
                      <a:pt x="12" y="88"/>
                    </a:lnTo>
                    <a:lnTo>
                      <a:pt x="11" y="90"/>
                    </a:lnTo>
                    <a:lnTo>
                      <a:pt x="11" y="91"/>
                    </a:lnTo>
                    <a:lnTo>
                      <a:pt x="11" y="93"/>
                    </a:lnTo>
                    <a:lnTo>
                      <a:pt x="11" y="94"/>
                    </a:lnTo>
                    <a:lnTo>
                      <a:pt x="11" y="95"/>
                    </a:lnTo>
                    <a:lnTo>
                      <a:pt x="12" y="97"/>
                    </a:lnTo>
                    <a:lnTo>
                      <a:pt x="12" y="98"/>
                    </a:lnTo>
                    <a:lnTo>
                      <a:pt x="13" y="98"/>
                    </a:lnTo>
                    <a:lnTo>
                      <a:pt x="13" y="99"/>
                    </a:lnTo>
                    <a:lnTo>
                      <a:pt x="15" y="100"/>
                    </a:lnTo>
                    <a:lnTo>
                      <a:pt x="16" y="101"/>
                    </a:lnTo>
                    <a:lnTo>
                      <a:pt x="18" y="101"/>
                    </a:lnTo>
                  </a:path>
                </a:pathLst>
              </a:custGeom>
              <a:solidFill>
                <a:srgbClr val="FF0000"/>
              </a:solidFill>
              <a:ln w="9525" cap="rnd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31"/>
              <p:cNvSpPr>
                <a:spLocks/>
              </p:cNvSpPr>
              <p:nvPr/>
            </p:nvSpPr>
            <p:spPr bwMode="auto">
              <a:xfrm flipH="1">
                <a:off x="10742260" y="4739181"/>
                <a:ext cx="82657" cy="142341"/>
              </a:xfrm>
              <a:custGeom>
                <a:avLst/>
                <a:gdLst>
                  <a:gd name="T0" fmla="*/ 14 w 85"/>
                  <a:gd name="T1" fmla="*/ 2147483647 h 112"/>
                  <a:gd name="T2" fmla="*/ 14 w 85"/>
                  <a:gd name="T3" fmla="*/ 2147483647 h 112"/>
                  <a:gd name="T4" fmla="*/ 14 w 85"/>
                  <a:gd name="T5" fmla="*/ 2117978454 h 112"/>
                  <a:gd name="T6" fmla="*/ 14 w 85"/>
                  <a:gd name="T7" fmla="*/ 2147483647 h 112"/>
                  <a:gd name="T8" fmla="*/ 14 w 85"/>
                  <a:gd name="T9" fmla="*/ 2147483647 h 112"/>
                  <a:gd name="T10" fmla="*/ 14 w 85"/>
                  <a:gd name="T11" fmla="*/ 1750042837 h 112"/>
                  <a:gd name="T12" fmla="*/ 14 w 85"/>
                  <a:gd name="T13" fmla="*/ 1621731899 h 112"/>
                  <a:gd name="T14" fmla="*/ 14 w 85"/>
                  <a:gd name="T15" fmla="*/ 1317720951 h 112"/>
                  <a:gd name="T16" fmla="*/ 14 w 85"/>
                  <a:gd name="T17" fmla="*/ 1279624115 h 112"/>
                  <a:gd name="T18" fmla="*/ 14 w 85"/>
                  <a:gd name="T19" fmla="*/ 1146226954 h 112"/>
                  <a:gd name="T20" fmla="*/ 14 w 85"/>
                  <a:gd name="T21" fmla="*/ 636233371 h 112"/>
                  <a:gd name="T22" fmla="*/ 14 w 85"/>
                  <a:gd name="T23" fmla="*/ 512016268 h 112"/>
                  <a:gd name="T24" fmla="*/ 15 w 85"/>
                  <a:gd name="T25" fmla="*/ 335355826 h 112"/>
                  <a:gd name="T26" fmla="*/ 20 w 85"/>
                  <a:gd name="T27" fmla="*/ 73036108 h 112"/>
                  <a:gd name="T28" fmla="*/ 18 w 85"/>
                  <a:gd name="T29" fmla="*/ 73036108 h 112"/>
                  <a:gd name="T30" fmla="*/ 15 w 85"/>
                  <a:gd name="T31" fmla="*/ 259939179 h 112"/>
                  <a:gd name="T32" fmla="*/ 14 w 85"/>
                  <a:gd name="T33" fmla="*/ 396871642 h 112"/>
                  <a:gd name="T34" fmla="*/ 14 w 85"/>
                  <a:gd name="T35" fmla="*/ 396871642 h 112"/>
                  <a:gd name="T36" fmla="*/ 14 w 85"/>
                  <a:gd name="T37" fmla="*/ 540509746 h 112"/>
                  <a:gd name="T38" fmla="*/ 14 w 85"/>
                  <a:gd name="T39" fmla="*/ 540509746 h 112"/>
                  <a:gd name="T40" fmla="*/ 14 w 85"/>
                  <a:gd name="T41" fmla="*/ 383880336 h 112"/>
                  <a:gd name="T42" fmla="*/ 14 w 85"/>
                  <a:gd name="T43" fmla="*/ 477302301 h 112"/>
                  <a:gd name="T44" fmla="*/ 14 w 85"/>
                  <a:gd name="T45" fmla="*/ 354018077 h 112"/>
                  <a:gd name="T46" fmla="*/ 14 w 85"/>
                  <a:gd name="T47" fmla="*/ 354018077 h 112"/>
                  <a:gd name="T48" fmla="*/ 14 w 85"/>
                  <a:gd name="T49" fmla="*/ 204756370 h 112"/>
                  <a:gd name="T50" fmla="*/ 14 w 85"/>
                  <a:gd name="T51" fmla="*/ 134109449 h 112"/>
                  <a:gd name="T52" fmla="*/ 14 w 85"/>
                  <a:gd name="T53" fmla="*/ 73036108 h 112"/>
                  <a:gd name="T54" fmla="*/ 14 w 85"/>
                  <a:gd name="T55" fmla="*/ 0 h 112"/>
                  <a:gd name="T56" fmla="*/ 14 w 85"/>
                  <a:gd name="T57" fmla="*/ 0 h 112"/>
                  <a:gd name="T58" fmla="*/ 14 w 85"/>
                  <a:gd name="T59" fmla="*/ 0 h 112"/>
                  <a:gd name="T60" fmla="*/ 14 w 85"/>
                  <a:gd name="T61" fmla="*/ 0 h 112"/>
                  <a:gd name="T62" fmla="*/ 14 w 85"/>
                  <a:gd name="T63" fmla="*/ 73036108 h 112"/>
                  <a:gd name="T64" fmla="*/ 14 w 85"/>
                  <a:gd name="T65" fmla="*/ 134109449 h 112"/>
                  <a:gd name="T66" fmla="*/ 14 w 85"/>
                  <a:gd name="T67" fmla="*/ 204756370 h 112"/>
                  <a:gd name="T68" fmla="*/ 14 w 85"/>
                  <a:gd name="T69" fmla="*/ 335355826 h 112"/>
                  <a:gd name="T70" fmla="*/ 14 w 85"/>
                  <a:gd name="T71" fmla="*/ 354018077 h 112"/>
                  <a:gd name="T72" fmla="*/ 14 w 85"/>
                  <a:gd name="T73" fmla="*/ 335355826 h 112"/>
                  <a:gd name="T74" fmla="*/ 14 w 85"/>
                  <a:gd name="T75" fmla="*/ 354018077 h 112"/>
                  <a:gd name="T76" fmla="*/ 14 w 85"/>
                  <a:gd name="T77" fmla="*/ 500228020 h 112"/>
                  <a:gd name="T78" fmla="*/ 13 w 85"/>
                  <a:gd name="T79" fmla="*/ 695701096 h 112"/>
                  <a:gd name="T80" fmla="*/ 10 w 85"/>
                  <a:gd name="T81" fmla="*/ 729786566 h 112"/>
                  <a:gd name="T82" fmla="*/ 0 w 85"/>
                  <a:gd name="T83" fmla="*/ 1207091993 h 112"/>
                  <a:gd name="T84" fmla="*/ 0 w 85"/>
                  <a:gd name="T85" fmla="*/ 1279624115 h 112"/>
                  <a:gd name="T86" fmla="*/ 3 w 85"/>
                  <a:gd name="T87" fmla="*/ 1350262926 h 112"/>
                  <a:gd name="T88" fmla="*/ 5 w 85"/>
                  <a:gd name="T89" fmla="*/ 1412485803 h 112"/>
                  <a:gd name="T90" fmla="*/ 5 w 85"/>
                  <a:gd name="T91" fmla="*/ 1483106634 h 112"/>
                  <a:gd name="T92" fmla="*/ 13 w 85"/>
                  <a:gd name="T93" fmla="*/ 1499777468 h 112"/>
                  <a:gd name="T94" fmla="*/ 14 w 85"/>
                  <a:gd name="T95" fmla="*/ 1628141172 h 112"/>
                  <a:gd name="T96" fmla="*/ 14 w 85"/>
                  <a:gd name="T97" fmla="*/ 1780338948 h 112"/>
                  <a:gd name="T98" fmla="*/ 14 w 85"/>
                  <a:gd name="T99" fmla="*/ 1923702182 h 112"/>
                  <a:gd name="T100" fmla="*/ 13 w 85"/>
                  <a:gd name="T101" fmla="*/ 1975451654 h 112"/>
                  <a:gd name="T102" fmla="*/ 11 w 85"/>
                  <a:gd name="T103" fmla="*/ 2011876403 h 112"/>
                  <a:gd name="T104" fmla="*/ 11 w 85"/>
                  <a:gd name="T105" fmla="*/ 2085971953 h 112"/>
                  <a:gd name="T106" fmla="*/ 11 w 85"/>
                  <a:gd name="T107" fmla="*/ 2125737748 h 112"/>
                  <a:gd name="T108" fmla="*/ 12 w 85"/>
                  <a:gd name="T109" fmla="*/ 2147483647 h 112"/>
                  <a:gd name="T110" fmla="*/ 13 w 85"/>
                  <a:gd name="T111" fmla="*/ 2147483647 h 112"/>
                  <a:gd name="T112" fmla="*/ 14 w 85"/>
                  <a:gd name="T113" fmla="*/ 2147483647 h 11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5"/>
                  <a:gd name="T172" fmla="*/ 0 h 112"/>
                  <a:gd name="T173" fmla="*/ 85 w 85"/>
                  <a:gd name="T174" fmla="*/ 112 h 11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5" h="112">
                    <a:moveTo>
                      <a:pt x="18" y="101"/>
                    </a:moveTo>
                    <a:lnTo>
                      <a:pt x="20" y="111"/>
                    </a:lnTo>
                    <a:lnTo>
                      <a:pt x="40" y="111"/>
                    </a:lnTo>
                    <a:lnTo>
                      <a:pt x="40" y="110"/>
                    </a:lnTo>
                    <a:lnTo>
                      <a:pt x="37" y="107"/>
                    </a:lnTo>
                    <a:lnTo>
                      <a:pt x="39" y="94"/>
                    </a:lnTo>
                    <a:lnTo>
                      <a:pt x="42" y="96"/>
                    </a:lnTo>
                    <a:lnTo>
                      <a:pt x="40" y="111"/>
                    </a:lnTo>
                    <a:lnTo>
                      <a:pt x="61" y="111"/>
                    </a:lnTo>
                    <a:lnTo>
                      <a:pt x="62" y="107"/>
                    </a:lnTo>
                    <a:lnTo>
                      <a:pt x="60" y="106"/>
                    </a:lnTo>
                    <a:lnTo>
                      <a:pt x="60" y="78"/>
                    </a:lnTo>
                    <a:lnTo>
                      <a:pt x="56" y="72"/>
                    </a:lnTo>
                    <a:lnTo>
                      <a:pt x="60" y="72"/>
                    </a:lnTo>
                    <a:lnTo>
                      <a:pt x="59" y="57"/>
                    </a:lnTo>
                    <a:lnTo>
                      <a:pt x="63" y="59"/>
                    </a:lnTo>
                    <a:lnTo>
                      <a:pt x="66" y="58"/>
                    </a:lnTo>
                    <a:lnTo>
                      <a:pt x="66" y="57"/>
                    </a:lnTo>
                    <a:lnTo>
                      <a:pt x="67" y="53"/>
                    </a:lnTo>
                    <a:lnTo>
                      <a:pt x="67" y="51"/>
                    </a:lnTo>
                    <a:lnTo>
                      <a:pt x="67" y="49"/>
                    </a:lnTo>
                    <a:lnTo>
                      <a:pt x="60" y="28"/>
                    </a:lnTo>
                    <a:lnTo>
                      <a:pt x="62" y="25"/>
                    </a:lnTo>
                    <a:lnTo>
                      <a:pt x="61" y="23"/>
                    </a:lnTo>
                    <a:lnTo>
                      <a:pt x="67" y="18"/>
                    </a:lnTo>
                    <a:lnTo>
                      <a:pt x="69" y="15"/>
                    </a:lnTo>
                    <a:lnTo>
                      <a:pt x="69" y="13"/>
                    </a:lnTo>
                    <a:lnTo>
                      <a:pt x="84" y="3"/>
                    </a:lnTo>
                    <a:lnTo>
                      <a:pt x="81" y="0"/>
                    </a:lnTo>
                    <a:lnTo>
                      <a:pt x="77" y="3"/>
                    </a:lnTo>
                    <a:lnTo>
                      <a:pt x="78" y="4"/>
                    </a:lnTo>
                    <a:lnTo>
                      <a:pt x="68" y="12"/>
                    </a:lnTo>
                    <a:lnTo>
                      <a:pt x="67" y="11"/>
                    </a:lnTo>
                    <a:lnTo>
                      <a:pt x="57" y="18"/>
                    </a:lnTo>
                    <a:lnTo>
                      <a:pt x="55" y="18"/>
                    </a:lnTo>
                    <a:lnTo>
                      <a:pt x="50" y="22"/>
                    </a:lnTo>
                    <a:lnTo>
                      <a:pt x="50" y="24"/>
                    </a:lnTo>
                    <a:lnTo>
                      <a:pt x="46" y="25"/>
                    </a:lnTo>
                    <a:lnTo>
                      <a:pt x="43" y="24"/>
                    </a:lnTo>
                    <a:lnTo>
                      <a:pt x="44" y="23"/>
                    </a:lnTo>
                    <a:lnTo>
                      <a:pt x="48" y="17"/>
                    </a:lnTo>
                    <a:lnTo>
                      <a:pt x="47" y="16"/>
                    </a:lnTo>
                    <a:lnTo>
                      <a:pt x="43" y="21"/>
                    </a:lnTo>
                    <a:lnTo>
                      <a:pt x="43" y="16"/>
                    </a:lnTo>
                    <a:lnTo>
                      <a:pt x="47" y="16"/>
                    </a:lnTo>
                    <a:lnTo>
                      <a:pt x="48" y="17"/>
                    </a:lnTo>
                    <a:lnTo>
                      <a:pt x="50" y="16"/>
                    </a:lnTo>
                    <a:lnTo>
                      <a:pt x="49" y="13"/>
                    </a:lnTo>
                    <a:lnTo>
                      <a:pt x="49" y="9"/>
                    </a:lnTo>
                    <a:lnTo>
                      <a:pt x="48" y="7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6" y="3"/>
                    </a:lnTo>
                    <a:lnTo>
                      <a:pt x="44" y="1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3" y="0"/>
                    </a:lnTo>
                    <a:lnTo>
                      <a:pt x="30" y="1"/>
                    </a:lnTo>
                    <a:lnTo>
                      <a:pt x="30" y="3"/>
                    </a:lnTo>
                    <a:lnTo>
                      <a:pt x="28" y="4"/>
                    </a:lnTo>
                    <a:lnTo>
                      <a:pt x="27" y="6"/>
                    </a:lnTo>
                    <a:lnTo>
                      <a:pt x="26" y="7"/>
                    </a:lnTo>
                    <a:lnTo>
                      <a:pt x="26" y="9"/>
                    </a:lnTo>
                    <a:lnTo>
                      <a:pt x="26" y="11"/>
                    </a:lnTo>
                    <a:lnTo>
                      <a:pt x="23" y="15"/>
                    </a:lnTo>
                    <a:lnTo>
                      <a:pt x="24" y="16"/>
                    </a:lnTo>
                    <a:lnTo>
                      <a:pt x="26" y="16"/>
                    </a:lnTo>
                    <a:lnTo>
                      <a:pt x="29" y="15"/>
                    </a:lnTo>
                    <a:lnTo>
                      <a:pt x="30" y="20"/>
                    </a:lnTo>
                    <a:lnTo>
                      <a:pt x="26" y="16"/>
                    </a:lnTo>
                    <a:lnTo>
                      <a:pt x="24" y="16"/>
                    </a:lnTo>
                    <a:lnTo>
                      <a:pt x="30" y="22"/>
                    </a:lnTo>
                    <a:lnTo>
                      <a:pt x="30" y="23"/>
                    </a:lnTo>
                    <a:lnTo>
                      <a:pt x="13" y="31"/>
                    </a:lnTo>
                    <a:lnTo>
                      <a:pt x="11" y="31"/>
                    </a:lnTo>
                    <a:lnTo>
                      <a:pt x="10" y="33"/>
                    </a:lnTo>
                    <a:lnTo>
                      <a:pt x="7" y="41"/>
                    </a:lnTo>
                    <a:lnTo>
                      <a:pt x="0" y="54"/>
                    </a:lnTo>
                    <a:lnTo>
                      <a:pt x="0" y="56"/>
                    </a:lnTo>
                    <a:lnTo>
                      <a:pt x="0" y="57"/>
                    </a:lnTo>
                    <a:lnTo>
                      <a:pt x="0" y="59"/>
                    </a:lnTo>
                    <a:lnTo>
                      <a:pt x="3" y="60"/>
                    </a:lnTo>
                    <a:lnTo>
                      <a:pt x="10" y="60"/>
                    </a:lnTo>
                    <a:lnTo>
                      <a:pt x="5" y="63"/>
                    </a:lnTo>
                    <a:lnTo>
                      <a:pt x="5" y="65"/>
                    </a:lnTo>
                    <a:lnTo>
                      <a:pt x="5" y="66"/>
                    </a:lnTo>
                    <a:lnTo>
                      <a:pt x="6" y="67"/>
                    </a:lnTo>
                    <a:lnTo>
                      <a:pt x="13" y="67"/>
                    </a:lnTo>
                    <a:lnTo>
                      <a:pt x="18" y="60"/>
                    </a:lnTo>
                    <a:lnTo>
                      <a:pt x="19" y="73"/>
                    </a:lnTo>
                    <a:lnTo>
                      <a:pt x="25" y="74"/>
                    </a:lnTo>
                    <a:lnTo>
                      <a:pt x="20" y="79"/>
                    </a:lnTo>
                    <a:lnTo>
                      <a:pt x="20" y="83"/>
                    </a:lnTo>
                    <a:lnTo>
                      <a:pt x="15" y="86"/>
                    </a:lnTo>
                    <a:lnTo>
                      <a:pt x="13" y="87"/>
                    </a:lnTo>
                    <a:lnTo>
                      <a:pt x="13" y="88"/>
                    </a:lnTo>
                    <a:lnTo>
                      <a:pt x="12" y="88"/>
                    </a:lnTo>
                    <a:lnTo>
                      <a:pt x="11" y="90"/>
                    </a:lnTo>
                    <a:lnTo>
                      <a:pt x="11" y="91"/>
                    </a:lnTo>
                    <a:lnTo>
                      <a:pt x="11" y="93"/>
                    </a:lnTo>
                    <a:lnTo>
                      <a:pt x="11" y="94"/>
                    </a:lnTo>
                    <a:lnTo>
                      <a:pt x="11" y="95"/>
                    </a:lnTo>
                    <a:lnTo>
                      <a:pt x="12" y="97"/>
                    </a:lnTo>
                    <a:lnTo>
                      <a:pt x="12" y="98"/>
                    </a:lnTo>
                    <a:lnTo>
                      <a:pt x="13" y="98"/>
                    </a:lnTo>
                    <a:lnTo>
                      <a:pt x="13" y="99"/>
                    </a:lnTo>
                    <a:lnTo>
                      <a:pt x="15" y="100"/>
                    </a:lnTo>
                    <a:lnTo>
                      <a:pt x="16" y="101"/>
                    </a:lnTo>
                    <a:lnTo>
                      <a:pt x="18" y="101"/>
                    </a:lnTo>
                  </a:path>
                </a:pathLst>
              </a:custGeom>
              <a:solidFill>
                <a:srgbClr val="FF0000"/>
              </a:solidFill>
              <a:ln w="9525" cap="rnd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31"/>
              <p:cNvSpPr>
                <a:spLocks/>
              </p:cNvSpPr>
              <p:nvPr/>
            </p:nvSpPr>
            <p:spPr bwMode="auto">
              <a:xfrm flipH="1">
                <a:off x="10747774" y="4573383"/>
                <a:ext cx="82657" cy="142341"/>
              </a:xfrm>
              <a:custGeom>
                <a:avLst/>
                <a:gdLst>
                  <a:gd name="T0" fmla="*/ 14 w 85"/>
                  <a:gd name="T1" fmla="*/ 2147483647 h 112"/>
                  <a:gd name="T2" fmla="*/ 14 w 85"/>
                  <a:gd name="T3" fmla="*/ 2147483647 h 112"/>
                  <a:gd name="T4" fmla="*/ 14 w 85"/>
                  <a:gd name="T5" fmla="*/ 2117978454 h 112"/>
                  <a:gd name="T6" fmla="*/ 14 w 85"/>
                  <a:gd name="T7" fmla="*/ 2147483647 h 112"/>
                  <a:gd name="T8" fmla="*/ 14 w 85"/>
                  <a:gd name="T9" fmla="*/ 2147483647 h 112"/>
                  <a:gd name="T10" fmla="*/ 14 w 85"/>
                  <a:gd name="T11" fmla="*/ 1750042837 h 112"/>
                  <a:gd name="T12" fmla="*/ 14 w 85"/>
                  <a:gd name="T13" fmla="*/ 1621731899 h 112"/>
                  <a:gd name="T14" fmla="*/ 14 w 85"/>
                  <a:gd name="T15" fmla="*/ 1317720951 h 112"/>
                  <a:gd name="T16" fmla="*/ 14 w 85"/>
                  <a:gd name="T17" fmla="*/ 1279624115 h 112"/>
                  <a:gd name="T18" fmla="*/ 14 w 85"/>
                  <a:gd name="T19" fmla="*/ 1146226954 h 112"/>
                  <a:gd name="T20" fmla="*/ 14 w 85"/>
                  <a:gd name="T21" fmla="*/ 636233371 h 112"/>
                  <a:gd name="T22" fmla="*/ 14 w 85"/>
                  <a:gd name="T23" fmla="*/ 512016268 h 112"/>
                  <a:gd name="T24" fmla="*/ 15 w 85"/>
                  <a:gd name="T25" fmla="*/ 335355826 h 112"/>
                  <a:gd name="T26" fmla="*/ 20 w 85"/>
                  <a:gd name="T27" fmla="*/ 73036108 h 112"/>
                  <a:gd name="T28" fmla="*/ 18 w 85"/>
                  <a:gd name="T29" fmla="*/ 73036108 h 112"/>
                  <a:gd name="T30" fmla="*/ 15 w 85"/>
                  <a:gd name="T31" fmla="*/ 259939179 h 112"/>
                  <a:gd name="T32" fmla="*/ 14 w 85"/>
                  <a:gd name="T33" fmla="*/ 396871642 h 112"/>
                  <a:gd name="T34" fmla="*/ 14 w 85"/>
                  <a:gd name="T35" fmla="*/ 396871642 h 112"/>
                  <a:gd name="T36" fmla="*/ 14 w 85"/>
                  <a:gd name="T37" fmla="*/ 540509746 h 112"/>
                  <a:gd name="T38" fmla="*/ 14 w 85"/>
                  <a:gd name="T39" fmla="*/ 540509746 h 112"/>
                  <a:gd name="T40" fmla="*/ 14 w 85"/>
                  <a:gd name="T41" fmla="*/ 383880336 h 112"/>
                  <a:gd name="T42" fmla="*/ 14 w 85"/>
                  <a:gd name="T43" fmla="*/ 477302301 h 112"/>
                  <a:gd name="T44" fmla="*/ 14 w 85"/>
                  <a:gd name="T45" fmla="*/ 354018077 h 112"/>
                  <a:gd name="T46" fmla="*/ 14 w 85"/>
                  <a:gd name="T47" fmla="*/ 354018077 h 112"/>
                  <a:gd name="T48" fmla="*/ 14 w 85"/>
                  <a:gd name="T49" fmla="*/ 204756370 h 112"/>
                  <a:gd name="T50" fmla="*/ 14 w 85"/>
                  <a:gd name="T51" fmla="*/ 134109449 h 112"/>
                  <a:gd name="T52" fmla="*/ 14 w 85"/>
                  <a:gd name="T53" fmla="*/ 73036108 h 112"/>
                  <a:gd name="T54" fmla="*/ 14 w 85"/>
                  <a:gd name="T55" fmla="*/ 0 h 112"/>
                  <a:gd name="T56" fmla="*/ 14 w 85"/>
                  <a:gd name="T57" fmla="*/ 0 h 112"/>
                  <a:gd name="T58" fmla="*/ 14 w 85"/>
                  <a:gd name="T59" fmla="*/ 0 h 112"/>
                  <a:gd name="T60" fmla="*/ 14 w 85"/>
                  <a:gd name="T61" fmla="*/ 0 h 112"/>
                  <a:gd name="T62" fmla="*/ 14 w 85"/>
                  <a:gd name="T63" fmla="*/ 73036108 h 112"/>
                  <a:gd name="T64" fmla="*/ 14 w 85"/>
                  <a:gd name="T65" fmla="*/ 134109449 h 112"/>
                  <a:gd name="T66" fmla="*/ 14 w 85"/>
                  <a:gd name="T67" fmla="*/ 204756370 h 112"/>
                  <a:gd name="T68" fmla="*/ 14 w 85"/>
                  <a:gd name="T69" fmla="*/ 335355826 h 112"/>
                  <a:gd name="T70" fmla="*/ 14 w 85"/>
                  <a:gd name="T71" fmla="*/ 354018077 h 112"/>
                  <a:gd name="T72" fmla="*/ 14 w 85"/>
                  <a:gd name="T73" fmla="*/ 335355826 h 112"/>
                  <a:gd name="T74" fmla="*/ 14 w 85"/>
                  <a:gd name="T75" fmla="*/ 354018077 h 112"/>
                  <a:gd name="T76" fmla="*/ 14 w 85"/>
                  <a:gd name="T77" fmla="*/ 500228020 h 112"/>
                  <a:gd name="T78" fmla="*/ 13 w 85"/>
                  <a:gd name="T79" fmla="*/ 695701096 h 112"/>
                  <a:gd name="T80" fmla="*/ 10 w 85"/>
                  <a:gd name="T81" fmla="*/ 729786566 h 112"/>
                  <a:gd name="T82" fmla="*/ 0 w 85"/>
                  <a:gd name="T83" fmla="*/ 1207091993 h 112"/>
                  <a:gd name="T84" fmla="*/ 0 w 85"/>
                  <a:gd name="T85" fmla="*/ 1279624115 h 112"/>
                  <a:gd name="T86" fmla="*/ 3 w 85"/>
                  <a:gd name="T87" fmla="*/ 1350262926 h 112"/>
                  <a:gd name="T88" fmla="*/ 5 w 85"/>
                  <a:gd name="T89" fmla="*/ 1412485803 h 112"/>
                  <a:gd name="T90" fmla="*/ 5 w 85"/>
                  <a:gd name="T91" fmla="*/ 1483106634 h 112"/>
                  <a:gd name="T92" fmla="*/ 13 w 85"/>
                  <a:gd name="T93" fmla="*/ 1499777468 h 112"/>
                  <a:gd name="T94" fmla="*/ 14 w 85"/>
                  <a:gd name="T95" fmla="*/ 1628141172 h 112"/>
                  <a:gd name="T96" fmla="*/ 14 w 85"/>
                  <a:gd name="T97" fmla="*/ 1780338948 h 112"/>
                  <a:gd name="T98" fmla="*/ 14 w 85"/>
                  <a:gd name="T99" fmla="*/ 1923702182 h 112"/>
                  <a:gd name="T100" fmla="*/ 13 w 85"/>
                  <a:gd name="T101" fmla="*/ 1975451654 h 112"/>
                  <a:gd name="T102" fmla="*/ 11 w 85"/>
                  <a:gd name="T103" fmla="*/ 2011876403 h 112"/>
                  <a:gd name="T104" fmla="*/ 11 w 85"/>
                  <a:gd name="T105" fmla="*/ 2085971953 h 112"/>
                  <a:gd name="T106" fmla="*/ 11 w 85"/>
                  <a:gd name="T107" fmla="*/ 2125737748 h 112"/>
                  <a:gd name="T108" fmla="*/ 12 w 85"/>
                  <a:gd name="T109" fmla="*/ 2147483647 h 112"/>
                  <a:gd name="T110" fmla="*/ 13 w 85"/>
                  <a:gd name="T111" fmla="*/ 2147483647 h 112"/>
                  <a:gd name="T112" fmla="*/ 14 w 85"/>
                  <a:gd name="T113" fmla="*/ 2147483647 h 11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5"/>
                  <a:gd name="T172" fmla="*/ 0 h 112"/>
                  <a:gd name="T173" fmla="*/ 85 w 85"/>
                  <a:gd name="T174" fmla="*/ 112 h 11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5" h="112">
                    <a:moveTo>
                      <a:pt x="18" y="101"/>
                    </a:moveTo>
                    <a:lnTo>
                      <a:pt x="20" y="111"/>
                    </a:lnTo>
                    <a:lnTo>
                      <a:pt x="40" y="111"/>
                    </a:lnTo>
                    <a:lnTo>
                      <a:pt x="40" y="110"/>
                    </a:lnTo>
                    <a:lnTo>
                      <a:pt x="37" y="107"/>
                    </a:lnTo>
                    <a:lnTo>
                      <a:pt x="39" y="94"/>
                    </a:lnTo>
                    <a:lnTo>
                      <a:pt x="42" y="96"/>
                    </a:lnTo>
                    <a:lnTo>
                      <a:pt x="40" y="111"/>
                    </a:lnTo>
                    <a:lnTo>
                      <a:pt x="61" y="111"/>
                    </a:lnTo>
                    <a:lnTo>
                      <a:pt x="62" y="107"/>
                    </a:lnTo>
                    <a:lnTo>
                      <a:pt x="60" y="106"/>
                    </a:lnTo>
                    <a:lnTo>
                      <a:pt x="60" y="78"/>
                    </a:lnTo>
                    <a:lnTo>
                      <a:pt x="56" y="72"/>
                    </a:lnTo>
                    <a:lnTo>
                      <a:pt x="60" y="72"/>
                    </a:lnTo>
                    <a:lnTo>
                      <a:pt x="59" y="57"/>
                    </a:lnTo>
                    <a:lnTo>
                      <a:pt x="63" y="59"/>
                    </a:lnTo>
                    <a:lnTo>
                      <a:pt x="66" y="58"/>
                    </a:lnTo>
                    <a:lnTo>
                      <a:pt x="66" y="57"/>
                    </a:lnTo>
                    <a:lnTo>
                      <a:pt x="67" y="53"/>
                    </a:lnTo>
                    <a:lnTo>
                      <a:pt x="67" y="51"/>
                    </a:lnTo>
                    <a:lnTo>
                      <a:pt x="67" y="49"/>
                    </a:lnTo>
                    <a:lnTo>
                      <a:pt x="60" y="28"/>
                    </a:lnTo>
                    <a:lnTo>
                      <a:pt x="62" y="25"/>
                    </a:lnTo>
                    <a:lnTo>
                      <a:pt x="61" y="23"/>
                    </a:lnTo>
                    <a:lnTo>
                      <a:pt x="67" y="18"/>
                    </a:lnTo>
                    <a:lnTo>
                      <a:pt x="69" y="15"/>
                    </a:lnTo>
                    <a:lnTo>
                      <a:pt x="69" y="13"/>
                    </a:lnTo>
                    <a:lnTo>
                      <a:pt x="84" y="3"/>
                    </a:lnTo>
                    <a:lnTo>
                      <a:pt x="81" y="0"/>
                    </a:lnTo>
                    <a:lnTo>
                      <a:pt x="77" y="3"/>
                    </a:lnTo>
                    <a:lnTo>
                      <a:pt x="78" y="4"/>
                    </a:lnTo>
                    <a:lnTo>
                      <a:pt x="68" y="12"/>
                    </a:lnTo>
                    <a:lnTo>
                      <a:pt x="67" y="11"/>
                    </a:lnTo>
                    <a:lnTo>
                      <a:pt x="57" y="18"/>
                    </a:lnTo>
                    <a:lnTo>
                      <a:pt x="55" y="18"/>
                    </a:lnTo>
                    <a:lnTo>
                      <a:pt x="50" y="22"/>
                    </a:lnTo>
                    <a:lnTo>
                      <a:pt x="50" y="24"/>
                    </a:lnTo>
                    <a:lnTo>
                      <a:pt x="46" y="25"/>
                    </a:lnTo>
                    <a:lnTo>
                      <a:pt x="43" y="24"/>
                    </a:lnTo>
                    <a:lnTo>
                      <a:pt x="44" y="23"/>
                    </a:lnTo>
                    <a:lnTo>
                      <a:pt x="48" y="17"/>
                    </a:lnTo>
                    <a:lnTo>
                      <a:pt x="47" y="16"/>
                    </a:lnTo>
                    <a:lnTo>
                      <a:pt x="43" y="21"/>
                    </a:lnTo>
                    <a:lnTo>
                      <a:pt x="43" y="16"/>
                    </a:lnTo>
                    <a:lnTo>
                      <a:pt x="47" y="16"/>
                    </a:lnTo>
                    <a:lnTo>
                      <a:pt x="48" y="17"/>
                    </a:lnTo>
                    <a:lnTo>
                      <a:pt x="50" y="16"/>
                    </a:lnTo>
                    <a:lnTo>
                      <a:pt x="49" y="13"/>
                    </a:lnTo>
                    <a:lnTo>
                      <a:pt x="49" y="9"/>
                    </a:lnTo>
                    <a:lnTo>
                      <a:pt x="48" y="7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6" y="3"/>
                    </a:lnTo>
                    <a:lnTo>
                      <a:pt x="44" y="1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3" y="0"/>
                    </a:lnTo>
                    <a:lnTo>
                      <a:pt x="30" y="1"/>
                    </a:lnTo>
                    <a:lnTo>
                      <a:pt x="30" y="3"/>
                    </a:lnTo>
                    <a:lnTo>
                      <a:pt x="28" y="4"/>
                    </a:lnTo>
                    <a:lnTo>
                      <a:pt x="27" y="6"/>
                    </a:lnTo>
                    <a:lnTo>
                      <a:pt x="26" y="7"/>
                    </a:lnTo>
                    <a:lnTo>
                      <a:pt x="26" y="9"/>
                    </a:lnTo>
                    <a:lnTo>
                      <a:pt x="26" y="11"/>
                    </a:lnTo>
                    <a:lnTo>
                      <a:pt x="23" y="15"/>
                    </a:lnTo>
                    <a:lnTo>
                      <a:pt x="24" y="16"/>
                    </a:lnTo>
                    <a:lnTo>
                      <a:pt x="26" y="16"/>
                    </a:lnTo>
                    <a:lnTo>
                      <a:pt x="29" y="15"/>
                    </a:lnTo>
                    <a:lnTo>
                      <a:pt x="30" y="20"/>
                    </a:lnTo>
                    <a:lnTo>
                      <a:pt x="26" y="16"/>
                    </a:lnTo>
                    <a:lnTo>
                      <a:pt x="24" y="16"/>
                    </a:lnTo>
                    <a:lnTo>
                      <a:pt x="30" y="22"/>
                    </a:lnTo>
                    <a:lnTo>
                      <a:pt x="30" y="23"/>
                    </a:lnTo>
                    <a:lnTo>
                      <a:pt x="13" y="31"/>
                    </a:lnTo>
                    <a:lnTo>
                      <a:pt x="11" y="31"/>
                    </a:lnTo>
                    <a:lnTo>
                      <a:pt x="10" y="33"/>
                    </a:lnTo>
                    <a:lnTo>
                      <a:pt x="7" y="41"/>
                    </a:lnTo>
                    <a:lnTo>
                      <a:pt x="0" y="54"/>
                    </a:lnTo>
                    <a:lnTo>
                      <a:pt x="0" y="56"/>
                    </a:lnTo>
                    <a:lnTo>
                      <a:pt x="0" y="57"/>
                    </a:lnTo>
                    <a:lnTo>
                      <a:pt x="0" y="59"/>
                    </a:lnTo>
                    <a:lnTo>
                      <a:pt x="3" y="60"/>
                    </a:lnTo>
                    <a:lnTo>
                      <a:pt x="10" y="60"/>
                    </a:lnTo>
                    <a:lnTo>
                      <a:pt x="5" y="63"/>
                    </a:lnTo>
                    <a:lnTo>
                      <a:pt x="5" y="65"/>
                    </a:lnTo>
                    <a:lnTo>
                      <a:pt x="5" y="66"/>
                    </a:lnTo>
                    <a:lnTo>
                      <a:pt x="6" y="67"/>
                    </a:lnTo>
                    <a:lnTo>
                      <a:pt x="13" y="67"/>
                    </a:lnTo>
                    <a:lnTo>
                      <a:pt x="18" y="60"/>
                    </a:lnTo>
                    <a:lnTo>
                      <a:pt x="19" y="73"/>
                    </a:lnTo>
                    <a:lnTo>
                      <a:pt x="25" y="74"/>
                    </a:lnTo>
                    <a:lnTo>
                      <a:pt x="20" y="79"/>
                    </a:lnTo>
                    <a:lnTo>
                      <a:pt x="20" y="83"/>
                    </a:lnTo>
                    <a:lnTo>
                      <a:pt x="15" y="86"/>
                    </a:lnTo>
                    <a:lnTo>
                      <a:pt x="13" y="87"/>
                    </a:lnTo>
                    <a:lnTo>
                      <a:pt x="13" y="88"/>
                    </a:lnTo>
                    <a:lnTo>
                      <a:pt x="12" y="88"/>
                    </a:lnTo>
                    <a:lnTo>
                      <a:pt x="11" y="90"/>
                    </a:lnTo>
                    <a:lnTo>
                      <a:pt x="11" y="91"/>
                    </a:lnTo>
                    <a:lnTo>
                      <a:pt x="11" y="93"/>
                    </a:lnTo>
                    <a:lnTo>
                      <a:pt x="11" y="94"/>
                    </a:lnTo>
                    <a:lnTo>
                      <a:pt x="11" y="95"/>
                    </a:lnTo>
                    <a:lnTo>
                      <a:pt x="12" y="97"/>
                    </a:lnTo>
                    <a:lnTo>
                      <a:pt x="12" y="98"/>
                    </a:lnTo>
                    <a:lnTo>
                      <a:pt x="13" y="98"/>
                    </a:lnTo>
                    <a:lnTo>
                      <a:pt x="13" y="99"/>
                    </a:lnTo>
                    <a:lnTo>
                      <a:pt x="15" y="100"/>
                    </a:lnTo>
                    <a:lnTo>
                      <a:pt x="16" y="101"/>
                    </a:lnTo>
                    <a:lnTo>
                      <a:pt x="18" y="101"/>
                    </a:lnTo>
                  </a:path>
                </a:pathLst>
              </a:custGeom>
              <a:solidFill>
                <a:srgbClr val="FF0000"/>
              </a:solidFill>
              <a:ln w="9525" cap="rnd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59" name="object 21"/>
            <p:cNvSpPr/>
            <p:nvPr/>
          </p:nvSpPr>
          <p:spPr>
            <a:xfrm flipH="1">
              <a:off x="10638083" y="5036509"/>
              <a:ext cx="373269" cy="232574"/>
            </a:xfrm>
            <a:prstGeom prst="rect">
              <a:avLst/>
            </a:prstGeom>
            <a:blipFill>
              <a:blip r:embed="rId38" cstate="email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effectLst>
              <a:glow rad="50800">
                <a:srgbClr val="FF0000">
                  <a:alpha val="65000"/>
                </a:srgbClr>
              </a:glow>
            </a:effectLst>
          </p:spPr>
          <p:txBody>
            <a:bodyPr wrap="square" lIns="0" tIns="0" rIns="0" bIns="0" rtlCol="0"/>
            <a:lstStyle/>
            <a:p>
              <a:pPr>
                <a:defRPr/>
              </a:pPr>
              <a:endParaRPr sz="1600" kern="0">
                <a:solidFill>
                  <a:prstClr val="white"/>
                </a:solidFill>
              </a:endParaRPr>
            </a:p>
          </p:txBody>
        </p:sp>
        <p:sp>
          <p:nvSpPr>
            <p:cNvPr id="260" name="object 21"/>
            <p:cNvSpPr/>
            <p:nvPr/>
          </p:nvSpPr>
          <p:spPr>
            <a:xfrm flipH="1">
              <a:off x="10467391" y="4792441"/>
              <a:ext cx="373269" cy="232574"/>
            </a:xfrm>
            <a:prstGeom prst="rect">
              <a:avLst/>
            </a:prstGeom>
            <a:blipFill>
              <a:blip r:embed="rId38" cstate="email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effectLst>
              <a:glow rad="50800">
                <a:srgbClr val="FF0000">
                  <a:alpha val="65000"/>
                </a:srgbClr>
              </a:glow>
            </a:effectLst>
          </p:spPr>
          <p:txBody>
            <a:bodyPr wrap="square" lIns="0" tIns="0" rIns="0" bIns="0" rtlCol="0"/>
            <a:lstStyle/>
            <a:p>
              <a:pPr>
                <a:defRPr/>
              </a:pPr>
              <a:endParaRPr sz="1600" kern="0">
                <a:solidFill>
                  <a:prstClr val="white"/>
                </a:solidFill>
              </a:endParaRPr>
            </a:p>
          </p:txBody>
        </p:sp>
      </p:grpSp>
      <p:cxnSp>
        <p:nvCxnSpPr>
          <p:cNvPr id="271" name="Straight Connector 270"/>
          <p:cNvCxnSpPr/>
          <p:nvPr/>
        </p:nvCxnSpPr>
        <p:spPr>
          <a:xfrm>
            <a:off x="6757137" y="5028474"/>
            <a:ext cx="432000" cy="5789"/>
          </a:xfrm>
          <a:prstGeom prst="line">
            <a:avLst/>
          </a:prstGeom>
          <a:noFill/>
          <a:ln w="19050" cap="flat" cmpd="sng" algn="ctr">
            <a:solidFill>
              <a:srgbClr val="CC9900"/>
            </a:solidFill>
            <a:prstDash val="solid"/>
            <a:miter lim="800000"/>
            <a:headEnd type="triangle" w="med" len="med"/>
            <a:tailEnd type="triangle" w="med" len="med"/>
          </a:ln>
          <a:effectLst>
            <a:glow rad="50800">
              <a:srgbClr val="FFFF00"/>
            </a:glow>
          </a:effectLst>
        </p:spPr>
      </p:cxnSp>
      <p:sp>
        <p:nvSpPr>
          <p:cNvPr id="274" name="TextBox 273"/>
          <p:cNvSpPr txBox="1"/>
          <p:nvPr/>
        </p:nvSpPr>
        <p:spPr>
          <a:xfrm>
            <a:off x="7104472" y="5864894"/>
            <a:ext cx="1012850" cy="3488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ts val="1000"/>
              </a:lnSpc>
            </a:pPr>
            <a:r>
              <a:rPr lang="en-US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 Edge Troops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E6211426-BDA3-DFF9-6077-BF1C060DAF5B}"/>
              </a:ext>
            </a:extLst>
          </p:cNvPr>
          <p:cNvSpPr txBox="1"/>
          <p:nvPr/>
        </p:nvSpPr>
        <p:spPr>
          <a:xfrm>
            <a:off x="1514183" y="3966680"/>
            <a:ext cx="671745" cy="24359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1">
                <a:ln w="9525">
                  <a:noFill/>
                </a:ln>
                <a:effectLst>
                  <a:outerShdw blurRad="50800" dist="38100" dir="7800000" algn="ctr" rotWithShape="0">
                    <a:schemeClr val="bg1">
                      <a:lumMod val="85000"/>
                    </a:scheme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n-US" sz="900" dirty="0">
                <a:solidFill>
                  <a:prstClr val="black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</a:p>
        </p:txBody>
      </p:sp>
      <p:sp>
        <p:nvSpPr>
          <p:cNvPr id="163" name="Rounded Rectangle 391">
            <a:extLst>
              <a:ext uri="{FF2B5EF4-FFF2-40B4-BE49-F238E27FC236}">
                <a16:creationId xmlns:a16="http://schemas.microsoft.com/office/drawing/2014/main" id="{A0A886E2-9EF8-CA50-2589-DE0191422094}"/>
              </a:ext>
            </a:extLst>
          </p:cNvPr>
          <p:cNvSpPr/>
          <p:nvPr/>
        </p:nvSpPr>
        <p:spPr>
          <a:xfrm>
            <a:off x="8115037" y="3144562"/>
            <a:ext cx="986977" cy="1261574"/>
          </a:xfrm>
          <a:prstGeom prst="roundRect">
            <a:avLst>
              <a:gd name="adj" fmla="val 10283"/>
            </a:avLst>
          </a:prstGeom>
          <a:solidFill>
            <a:srgbClr val="CCFF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object 241">
            <a:extLst>
              <a:ext uri="{FF2B5EF4-FFF2-40B4-BE49-F238E27FC236}">
                <a16:creationId xmlns:a16="http://schemas.microsoft.com/office/drawing/2014/main" id="{4C88628F-AF6D-A119-15EC-D9D72DDFEBDB}"/>
              </a:ext>
            </a:extLst>
          </p:cNvPr>
          <p:cNvSpPr txBox="1"/>
          <p:nvPr/>
        </p:nvSpPr>
        <p:spPr>
          <a:xfrm>
            <a:off x="7980689" y="3297829"/>
            <a:ext cx="1239260" cy="209994"/>
          </a:xfrm>
          <a:prstGeom prst="rect">
            <a:avLst/>
          </a:prstGeom>
          <a:noFill/>
          <a:ln w="12192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/>
              </a:rPr>
              <a:t>Ground Network</a:t>
            </a:r>
          </a:p>
          <a:p>
            <a:pPr marL="0" marR="0" lvl="0" indent="0" algn="ctr" defTabSz="9144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/>
              </a:rPr>
              <a:t>(ITN-TSM/Link 16)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 Black"/>
            </a:endParaRPr>
          </a:p>
        </p:txBody>
      </p:sp>
      <p:sp>
        <p:nvSpPr>
          <p:cNvPr id="165" name="object 241">
            <a:extLst>
              <a:ext uri="{FF2B5EF4-FFF2-40B4-BE49-F238E27FC236}">
                <a16:creationId xmlns:a16="http://schemas.microsoft.com/office/drawing/2014/main" id="{323690F5-B63F-680C-9209-ECB39E04F55A}"/>
              </a:ext>
            </a:extLst>
          </p:cNvPr>
          <p:cNvSpPr txBox="1"/>
          <p:nvPr/>
        </p:nvSpPr>
        <p:spPr>
          <a:xfrm>
            <a:off x="7984742" y="3588479"/>
            <a:ext cx="1239260" cy="209994"/>
          </a:xfrm>
          <a:prstGeom prst="rect">
            <a:avLst/>
          </a:prstGeom>
          <a:noFill/>
          <a:ln w="12192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/>
              </a:rPr>
              <a:t>Air Network</a:t>
            </a:r>
          </a:p>
          <a:p>
            <a:pPr marL="0" marR="0" lvl="0" indent="0" algn="ctr" defTabSz="9144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/>
              </a:rPr>
              <a:t>(ITN-TSM/Link 16)</a:t>
            </a:r>
          </a:p>
        </p:txBody>
      </p:sp>
      <p:sp>
        <p:nvSpPr>
          <p:cNvPr id="183" name="object 241">
            <a:extLst>
              <a:ext uri="{FF2B5EF4-FFF2-40B4-BE49-F238E27FC236}">
                <a16:creationId xmlns:a16="http://schemas.microsoft.com/office/drawing/2014/main" id="{485D54D0-CC60-4E05-1B0C-32747FB0AB13}"/>
              </a:ext>
            </a:extLst>
          </p:cNvPr>
          <p:cNvSpPr txBox="1"/>
          <p:nvPr/>
        </p:nvSpPr>
        <p:spPr>
          <a:xfrm>
            <a:off x="7955737" y="3872949"/>
            <a:ext cx="1239260" cy="107402"/>
          </a:xfrm>
          <a:prstGeom prst="rect">
            <a:avLst/>
          </a:prstGeom>
          <a:noFill/>
          <a:ln w="12192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/>
              </a:rPr>
              <a:t>BFT2 / 3</a:t>
            </a: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 Black"/>
            </a:endParaRPr>
          </a:p>
        </p:txBody>
      </p: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15C55966-CA2E-0A27-12CD-1F05D594A6F3}"/>
              </a:ext>
            </a:extLst>
          </p:cNvPr>
          <p:cNvCxnSpPr/>
          <p:nvPr/>
        </p:nvCxnSpPr>
        <p:spPr>
          <a:xfrm flipV="1">
            <a:off x="8189196" y="3242749"/>
            <a:ext cx="782545" cy="2716"/>
          </a:xfrm>
          <a:prstGeom prst="straightConnector1">
            <a:avLst/>
          </a:prstGeom>
          <a:ln w="28575">
            <a:solidFill>
              <a:srgbClr val="00CC00"/>
            </a:solidFill>
            <a:headEnd type="triangle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B846E7BA-6242-6BCB-D14B-2A8343F19826}"/>
              </a:ext>
            </a:extLst>
          </p:cNvPr>
          <p:cNvCxnSpPr/>
          <p:nvPr/>
        </p:nvCxnSpPr>
        <p:spPr>
          <a:xfrm flipV="1">
            <a:off x="8206520" y="3555292"/>
            <a:ext cx="765451" cy="2165"/>
          </a:xfrm>
          <a:prstGeom prst="straightConnector1">
            <a:avLst/>
          </a:prstGeom>
          <a:ln w="19050">
            <a:solidFill>
              <a:srgbClr val="00B0F0"/>
            </a:solidFill>
            <a:headEnd type="triangle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26BC8E98-F302-3039-F8A5-5196BE581551}"/>
              </a:ext>
            </a:extLst>
          </p:cNvPr>
          <p:cNvCxnSpPr/>
          <p:nvPr/>
        </p:nvCxnSpPr>
        <p:spPr>
          <a:xfrm flipV="1">
            <a:off x="8197972" y="3842846"/>
            <a:ext cx="782545" cy="2716"/>
          </a:xfrm>
          <a:prstGeom prst="straightConnector1">
            <a:avLst/>
          </a:prstGeom>
          <a:ln w="19050">
            <a:solidFill>
              <a:srgbClr val="0099FF"/>
            </a:solidFill>
            <a:prstDash val="sysDash"/>
            <a:headEnd type="triangle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2F31F98-AF23-140F-CE3B-ACD90FF98641}"/>
              </a:ext>
            </a:extLst>
          </p:cNvPr>
          <p:cNvGrpSpPr/>
          <p:nvPr/>
        </p:nvGrpSpPr>
        <p:grpSpPr>
          <a:xfrm>
            <a:off x="8002679" y="4031204"/>
            <a:ext cx="1239260" cy="166335"/>
            <a:chOff x="7946957" y="4261160"/>
            <a:chExt cx="1239260" cy="166335"/>
          </a:xfrm>
        </p:grpSpPr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id="{C5D9F499-A829-3929-4017-4F6DCC85D01F}"/>
                </a:ext>
              </a:extLst>
            </p:cNvPr>
            <p:cNvCxnSpPr/>
            <p:nvPr/>
          </p:nvCxnSpPr>
          <p:spPr>
            <a:xfrm flipV="1">
              <a:off x="8157717" y="4261160"/>
              <a:ext cx="782545" cy="2716"/>
            </a:xfrm>
            <a:prstGeom prst="straightConnector1">
              <a:avLst/>
            </a:prstGeom>
            <a:ln w="38100">
              <a:solidFill>
                <a:srgbClr val="7030A0"/>
              </a:solidFill>
              <a:prstDash val="sysDash"/>
              <a:headEnd type="triangle"/>
              <a:tailEnd type="triangl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object 241">
              <a:extLst>
                <a:ext uri="{FF2B5EF4-FFF2-40B4-BE49-F238E27FC236}">
                  <a16:creationId xmlns:a16="http://schemas.microsoft.com/office/drawing/2014/main" id="{B969D02C-15E8-3742-7B12-4980B72F2288}"/>
                </a:ext>
              </a:extLst>
            </p:cNvPr>
            <p:cNvSpPr txBox="1"/>
            <p:nvPr/>
          </p:nvSpPr>
          <p:spPr>
            <a:xfrm>
              <a:off x="7946957" y="4320093"/>
              <a:ext cx="1239260" cy="107402"/>
            </a:xfrm>
            <a:prstGeom prst="rect">
              <a:avLst/>
            </a:prstGeom>
            <a:noFill/>
            <a:ln w="12192">
              <a:noFill/>
            </a:ln>
          </p:spPr>
          <p:txBody>
            <a:bodyPr vert="horz"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 Black"/>
                </a:rPr>
                <a:t>WB SATCOM</a:t>
              </a:r>
              <a:endParaRPr kumimoji="0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/>
              </a:endParaRPr>
            </a:p>
          </p:txBody>
        </p:sp>
      </p:grp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2AF485F8-F972-7853-36F2-9EF242616571}"/>
              </a:ext>
            </a:extLst>
          </p:cNvPr>
          <p:cNvCxnSpPr>
            <a:cxnSpLocks/>
          </p:cNvCxnSpPr>
          <p:nvPr/>
        </p:nvCxnSpPr>
        <p:spPr>
          <a:xfrm flipH="1">
            <a:off x="2287256" y="2112325"/>
            <a:ext cx="2501107" cy="2278012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ysDash"/>
            <a:miter lim="800000"/>
            <a:headEnd type="triangle" w="med" len="med"/>
            <a:tailEnd type="triangle" w="med" len="med"/>
          </a:ln>
          <a:effectLst>
            <a:outerShdw blurRad="25400" dist="25400" dir="5400000" sx="56000" sy="56000" algn="ctr" rotWithShape="0">
              <a:srgbClr val="000000">
                <a:alpha val="13000"/>
              </a:srgbClr>
            </a:outerShdw>
          </a:effectLst>
        </p:spPr>
      </p:cxnSp>
      <p:sp>
        <p:nvSpPr>
          <p:cNvPr id="193" name="object 241">
            <a:extLst>
              <a:ext uri="{FF2B5EF4-FFF2-40B4-BE49-F238E27FC236}">
                <a16:creationId xmlns:a16="http://schemas.microsoft.com/office/drawing/2014/main" id="{1FB846F3-EC36-F8E7-DB0D-09BA127DC2FD}"/>
              </a:ext>
            </a:extLst>
          </p:cNvPr>
          <p:cNvSpPr txBox="1"/>
          <p:nvPr/>
        </p:nvSpPr>
        <p:spPr>
          <a:xfrm>
            <a:off x="7927162" y="4282524"/>
            <a:ext cx="1239260" cy="107402"/>
          </a:xfrm>
          <a:prstGeom prst="rect">
            <a:avLst/>
          </a:prstGeom>
          <a:noFill/>
          <a:ln w="12192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solidFill>
                  <a:prstClr val="black"/>
                </a:solidFill>
                <a:latin typeface="Calibri" panose="020F0502020204030204"/>
                <a:cs typeface="Arial Black"/>
              </a:rPr>
              <a:t>Link 16</a:t>
            </a: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 Black"/>
            </a:endParaRPr>
          </a:p>
        </p:txBody>
      </p:sp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855A65B9-2CFD-A392-AB60-3C81D1EB77BB}"/>
              </a:ext>
            </a:extLst>
          </p:cNvPr>
          <p:cNvCxnSpPr/>
          <p:nvPr/>
        </p:nvCxnSpPr>
        <p:spPr>
          <a:xfrm flipV="1">
            <a:off x="8188447" y="4242896"/>
            <a:ext cx="782545" cy="2716"/>
          </a:xfrm>
          <a:prstGeom prst="straightConnector1">
            <a:avLst/>
          </a:prstGeom>
          <a:ln w="28575">
            <a:solidFill>
              <a:srgbClr val="FFCC66"/>
            </a:solidFill>
            <a:prstDash val="solid"/>
            <a:headEnd type="triangle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TextBox 187">
            <a:extLst>
              <a:ext uri="{FF2B5EF4-FFF2-40B4-BE49-F238E27FC236}">
                <a16:creationId xmlns:a16="http://schemas.microsoft.com/office/drawing/2014/main" id="{57CE4342-21A4-961E-ED19-C864E8AA9F41}"/>
              </a:ext>
            </a:extLst>
          </p:cNvPr>
          <p:cNvSpPr txBox="1"/>
          <p:nvPr/>
        </p:nvSpPr>
        <p:spPr>
          <a:xfrm>
            <a:off x="3734397" y="1749922"/>
            <a:ext cx="650431" cy="2252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ts val="1000"/>
              </a:lnSpc>
              <a:defRPr sz="1050" b="1">
                <a:solidFill>
                  <a:prstClr val="black"/>
                </a:solidFill>
                <a:effectLst>
                  <a:outerShdw blurRad="50800" dist="76200" dir="7800000" algn="ctr" rotWithShape="0">
                    <a:schemeClr val="bg1"/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BFT2/3</a:t>
            </a:r>
          </a:p>
        </p:txBody>
      </p:sp>
    </p:spTree>
    <p:extLst>
      <p:ext uri="{BB962C8B-B14F-4D97-AF65-F5344CB8AC3E}">
        <p14:creationId xmlns:p14="http://schemas.microsoft.com/office/powerpoint/2010/main" val="3162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40">
        <p14:prism isInverted="1"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115"/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37"/>
          <a:stretch/>
        </p:blipFill>
        <p:spPr>
          <a:xfrm>
            <a:off x="3891783" y="1357177"/>
            <a:ext cx="5309383" cy="28438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9" y="1597205"/>
            <a:ext cx="9134902" cy="5027544"/>
          </a:xfrm>
          <a:prstGeom prst="rect">
            <a:avLst/>
          </a:prstGeom>
        </p:spPr>
      </p:pic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60BA83E7-4F97-3852-9124-D3DA401A42F9}"/>
              </a:ext>
            </a:extLst>
          </p:cNvPr>
          <p:cNvSpPr/>
          <p:nvPr/>
        </p:nvSpPr>
        <p:spPr>
          <a:xfrm rot="16200000">
            <a:off x="471670" y="1134634"/>
            <a:ext cx="3537863" cy="4463004"/>
          </a:xfrm>
          <a:prstGeom prst="wedgeRoundRectCallout">
            <a:avLst>
              <a:gd name="adj1" fmla="val -29926"/>
              <a:gd name="adj2" fmla="val 74507"/>
              <a:gd name="adj3" fmla="val 16667"/>
            </a:avLst>
          </a:prstGeom>
          <a:solidFill>
            <a:srgbClr val="99CCFF">
              <a:alpha val="30196"/>
            </a:srgb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ject 18"/>
          <p:cNvSpPr/>
          <p:nvPr/>
        </p:nvSpPr>
        <p:spPr>
          <a:xfrm>
            <a:off x="2384682" y="3970575"/>
            <a:ext cx="881548" cy="548371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prstClr val="white"/>
              </a:solidFill>
            </a:endParaRPr>
          </a:p>
        </p:txBody>
      </p:sp>
      <p:sp>
        <p:nvSpPr>
          <p:cNvPr id="8" name="object 35"/>
          <p:cNvSpPr/>
          <p:nvPr/>
        </p:nvSpPr>
        <p:spPr>
          <a:xfrm>
            <a:off x="1355143" y="3313384"/>
            <a:ext cx="113432" cy="700334"/>
          </a:xfrm>
          <a:custGeom>
            <a:avLst/>
            <a:gdLst/>
            <a:ahLst/>
            <a:cxnLst/>
            <a:rect l="l" t="t" r="r" b="b"/>
            <a:pathLst>
              <a:path w="228600" h="934719">
                <a:moveTo>
                  <a:pt x="0" y="0"/>
                </a:moveTo>
                <a:lnTo>
                  <a:pt x="228600" y="0"/>
                </a:lnTo>
                <a:lnTo>
                  <a:pt x="228600" y="934212"/>
                </a:lnTo>
                <a:lnTo>
                  <a:pt x="12700" y="934212"/>
                </a:lnTo>
              </a:path>
            </a:pathLst>
          </a:custGeom>
          <a:ln w="28575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prstClr val="white"/>
              </a:solidFill>
            </a:endParaRPr>
          </a:p>
        </p:txBody>
      </p:sp>
      <p:sp>
        <p:nvSpPr>
          <p:cNvPr id="9" name="object 36"/>
          <p:cNvSpPr/>
          <p:nvPr/>
        </p:nvSpPr>
        <p:spPr>
          <a:xfrm>
            <a:off x="1239806" y="4022770"/>
            <a:ext cx="228600" cy="494233"/>
          </a:xfrm>
          <a:custGeom>
            <a:avLst/>
            <a:gdLst/>
            <a:ahLst/>
            <a:cxnLst/>
            <a:rect l="l" t="t" r="r" b="b"/>
            <a:pathLst>
              <a:path w="228600" h="849629">
                <a:moveTo>
                  <a:pt x="0" y="0"/>
                </a:moveTo>
                <a:lnTo>
                  <a:pt x="228600" y="0"/>
                </a:lnTo>
                <a:lnTo>
                  <a:pt x="228600" y="849121"/>
                </a:lnTo>
                <a:lnTo>
                  <a:pt x="12700" y="849121"/>
                </a:lnTo>
              </a:path>
            </a:pathLst>
          </a:custGeom>
          <a:ln w="28575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prstClr val="white"/>
              </a:solidFill>
            </a:endParaRPr>
          </a:p>
        </p:txBody>
      </p:sp>
      <p:sp>
        <p:nvSpPr>
          <p:cNvPr id="12" name="object 120"/>
          <p:cNvSpPr txBox="1"/>
          <p:nvPr/>
        </p:nvSpPr>
        <p:spPr>
          <a:xfrm>
            <a:off x="1428155" y="2271897"/>
            <a:ext cx="872719" cy="426399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 indent="1905" algn="ctr">
              <a:lnSpc>
                <a:spcPts val="1000"/>
              </a:lnSpc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GMR 1000</a:t>
            </a:r>
          </a:p>
          <a:p>
            <a:pPr marL="12700" marR="5080" indent="1905" algn="ctr">
              <a:lnSpc>
                <a:spcPts val="1000"/>
              </a:lnSpc>
            </a:pP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1000" spc="-1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000" spc="5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al  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Aircraft)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121"/>
          <p:cNvSpPr txBox="1"/>
          <p:nvPr/>
        </p:nvSpPr>
        <p:spPr>
          <a:xfrm>
            <a:off x="1497283" y="3703539"/>
            <a:ext cx="747249" cy="425758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 indent="-635" algn="ctr">
              <a:lnSpc>
                <a:spcPts val="1000"/>
              </a:lnSpc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AMCS</a:t>
            </a:r>
          </a:p>
          <a:p>
            <a:pPr marL="12700" marR="5080" indent="-635" algn="ctr">
              <a:lnSpc>
                <a:spcPts val="1000"/>
              </a:lnSpc>
            </a:pP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(Digital</a:t>
            </a:r>
            <a:r>
              <a:rPr sz="1000" spc="-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Aircraft)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138"/>
          <p:cNvSpPr/>
          <p:nvPr/>
        </p:nvSpPr>
        <p:spPr>
          <a:xfrm>
            <a:off x="5446648" y="4354920"/>
            <a:ext cx="1645486" cy="466495"/>
          </a:xfrm>
          <a:custGeom>
            <a:avLst/>
            <a:gdLst/>
            <a:ahLst/>
            <a:cxnLst/>
            <a:rect l="l" t="t" r="r" b="b"/>
            <a:pathLst>
              <a:path w="1950720" h="1402714">
                <a:moveTo>
                  <a:pt x="0" y="701040"/>
                </a:moveTo>
                <a:lnTo>
                  <a:pt x="1544" y="661266"/>
                </a:lnTo>
                <a:lnTo>
                  <a:pt x="6122" y="622073"/>
                </a:lnTo>
                <a:lnTo>
                  <a:pt x="13651" y="583521"/>
                </a:lnTo>
                <a:lnTo>
                  <a:pt x="24048" y="545669"/>
                </a:lnTo>
                <a:lnTo>
                  <a:pt x="37232" y="508575"/>
                </a:lnTo>
                <a:lnTo>
                  <a:pt x="53121" y="472300"/>
                </a:lnTo>
                <a:lnTo>
                  <a:pt x="71630" y="436901"/>
                </a:lnTo>
                <a:lnTo>
                  <a:pt x="92679" y="402440"/>
                </a:lnTo>
                <a:lnTo>
                  <a:pt x="116185" y="368974"/>
                </a:lnTo>
                <a:lnTo>
                  <a:pt x="142066" y="336563"/>
                </a:lnTo>
                <a:lnTo>
                  <a:pt x="170238" y="305266"/>
                </a:lnTo>
                <a:lnTo>
                  <a:pt x="200620" y="275143"/>
                </a:lnTo>
                <a:lnTo>
                  <a:pt x="233129" y="246253"/>
                </a:lnTo>
                <a:lnTo>
                  <a:pt x="267684" y="218655"/>
                </a:lnTo>
                <a:lnTo>
                  <a:pt x="304200" y="192408"/>
                </a:lnTo>
                <a:lnTo>
                  <a:pt x="342597" y="167571"/>
                </a:lnTo>
                <a:lnTo>
                  <a:pt x="382792" y="144204"/>
                </a:lnTo>
                <a:lnTo>
                  <a:pt x="424702" y="122366"/>
                </a:lnTo>
                <a:lnTo>
                  <a:pt x="468245" y="102116"/>
                </a:lnTo>
                <a:lnTo>
                  <a:pt x="513338" y="83514"/>
                </a:lnTo>
                <a:lnTo>
                  <a:pt x="559900" y="66618"/>
                </a:lnTo>
                <a:lnTo>
                  <a:pt x="607847" y="51488"/>
                </a:lnTo>
                <a:lnTo>
                  <a:pt x="657098" y="38183"/>
                </a:lnTo>
                <a:lnTo>
                  <a:pt x="707569" y="26763"/>
                </a:lnTo>
                <a:lnTo>
                  <a:pt x="759180" y="17286"/>
                </a:lnTo>
                <a:lnTo>
                  <a:pt x="811846" y="9812"/>
                </a:lnTo>
                <a:lnTo>
                  <a:pt x="865487" y="4400"/>
                </a:lnTo>
                <a:lnTo>
                  <a:pt x="920019" y="1110"/>
                </a:lnTo>
                <a:lnTo>
                  <a:pt x="975359" y="0"/>
                </a:lnTo>
                <a:lnTo>
                  <a:pt x="1030713" y="1110"/>
                </a:lnTo>
                <a:lnTo>
                  <a:pt x="1085255" y="4400"/>
                </a:lnTo>
                <a:lnTo>
                  <a:pt x="1138904" y="9812"/>
                </a:lnTo>
                <a:lnTo>
                  <a:pt x="1191578" y="17286"/>
                </a:lnTo>
                <a:lnTo>
                  <a:pt x="1243195" y="26763"/>
                </a:lnTo>
                <a:lnTo>
                  <a:pt x="1293671" y="38183"/>
                </a:lnTo>
                <a:lnTo>
                  <a:pt x="1342925" y="51488"/>
                </a:lnTo>
                <a:lnTo>
                  <a:pt x="1390875" y="66618"/>
                </a:lnTo>
                <a:lnTo>
                  <a:pt x="1437437" y="83514"/>
                </a:lnTo>
                <a:lnTo>
                  <a:pt x="1482531" y="102116"/>
                </a:lnTo>
                <a:lnTo>
                  <a:pt x="1526073" y="122366"/>
                </a:lnTo>
                <a:lnTo>
                  <a:pt x="1567981" y="144204"/>
                </a:lnTo>
                <a:lnTo>
                  <a:pt x="1608174" y="167571"/>
                </a:lnTo>
                <a:lnTo>
                  <a:pt x="1646568" y="192408"/>
                </a:lnTo>
                <a:lnTo>
                  <a:pt x="1683081" y="218655"/>
                </a:lnTo>
                <a:lnTo>
                  <a:pt x="1717632" y="246253"/>
                </a:lnTo>
                <a:lnTo>
                  <a:pt x="1750137" y="275143"/>
                </a:lnTo>
                <a:lnTo>
                  <a:pt x="1780515" y="305266"/>
                </a:lnTo>
                <a:lnTo>
                  <a:pt x="1808683" y="336563"/>
                </a:lnTo>
                <a:lnTo>
                  <a:pt x="1834559" y="368974"/>
                </a:lnTo>
                <a:lnTo>
                  <a:pt x="1858060" y="402440"/>
                </a:lnTo>
                <a:lnTo>
                  <a:pt x="1879105" y="436901"/>
                </a:lnTo>
                <a:lnTo>
                  <a:pt x="1897611" y="472300"/>
                </a:lnTo>
                <a:lnTo>
                  <a:pt x="1913496" y="508575"/>
                </a:lnTo>
                <a:lnTo>
                  <a:pt x="1926677" y="545669"/>
                </a:lnTo>
                <a:lnTo>
                  <a:pt x="1937072" y="583521"/>
                </a:lnTo>
                <a:lnTo>
                  <a:pt x="1944599" y="622073"/>
                </a:lnTo>
                <a:lnTo>
                  <a:pt x="1949176" y="661266"/>
                </a:lnTo>
                <a:lnTo>
                  <a:pt x="1950720" y="701040"/>
                </a:lnTo>
                <a:lnTo>
                  <a:pt x="1949176" y="740826"/>
                </a:lnTo>
                <a:lnTo>
                  <a:pt x="1944599" y="780029"/>
                </a:lnTo>
                <a:lnTo>
                  <a:pt x="1937072" y="818591"/>
                </a:lnTo>
                <a:lnTo>
                  <a:pt x="1926677" y="856452"/>
                </a:lnTo>
                <a:lnTo>
                  <a:pt x="1913496" y="893553"/>
                </a:lnTo>
                <a:lnTo>
                  <a:pt x="1897611" y="929835"/>
                </a:lnTo>
                <a:lnTo>
                  <a:pt x="1879105" y="965238"/>
                </a:lnTo>
                <a:lnTo>
                  <a:pt x="1858060" y="999704"/>
                </a:lnTo>
                <a:lnTo>
                  <a:pt x="1834559" y="1033173"/>
                </a:lnTo>
                <a:lnTo>
                  <a:pt x="1808683" y="1065586"/>
                </a:lnTo>
                <a:lnTo>
                  <a:pt x="1780515" y="1096885"/>
                </a:lnTo>
                <a:lnTo>
                  <a:pt x="1750137" y="1127009"/>
                </a:lnTo>
                <a:lnTo>
                  <a:pt x="1717632" y="1155899"/>
                </a:lnTo>
                <a:lnTo>
                  <a:pt x="1683081" y="1183498"/>
                </a:lnTo>
                <a:lnTo>
                  <a:pt x="1646568" y="1209744"/>
                </a:lnTo>
                <a:lnTo>
                  <a:pt x="1608174" y="1234580"/>
                </a:lnTo>
                <a:lnTo>
                  <a:pt x="1567981" y="1257945"/>
                </a:lnTo>
                <a:lnTo>
                  <a:pt x="1526073" y="1279782"/>
                </a:lnTo>
                <a:lnTo>
                  <a:pt x="1482531" y="1300029"/>
                </a:lnTo>
                <a:lnTo>
                  <a:pt x="1437437" y="1318630"/>
                </a:lnTo>
                <a:lnTo>
                  <a:pt x="1390875" y="1335523"/>
                </a:lnTo>
                <a:lnTo>
                  <a:pt x="1342925" y="1350651"/>
                </a:lnTo>
                <a:lnTo>
                  <a:pt x="1293671" y="1363954"/>
                </a:lnTo>
                <a:lnTo>
                  <a:pt x="1243195" y="1375372"/>
                </a:lnTo>
                <a:lnTo>
                  <a:pt x="1191578" y="1384847"/>
                </a:lnTo>
                <a:lnTo>
                  <a:pt x="1138904" y="1392320"/>
                </a:lnTo>
                <a:lnTo>
                  <a:pt x="1085255" y="1397731"/>
                </a:lnTo>
                <a:lnTo>
                  <a:pt x="1030713" y="1401021"/>
                </a:lnTo>
                <a:lnTo>
                  <a:pt x="975359" y="1402130"/>
                </a:lnTo>
                <a:lnTo>
                  <a:pt x="920019" y="1401021"/>
                </a:lnTo>
                <a:lnTo>
                  <a:pt x="865487" y="1397731"/>
                </a:lnTo>
                <a:lnTo>
                  <a:pt x="811846" y="1392320"/>
                </a:lnTo>
                <a:lnTo>
                  <a:pt x="759180" y="1384847"/>
                </a:lnTo>
                <a:lnTo>
                  <a:pt x="707569" y="1375372"/>
                </a:lnTo>
                <a:lnTo>
                  <a:pt x="657098" y="1363954"/>
                </a:lnTo>
                <a:lnTo>
                  <a:pt x="607847" y="1350651"/>
                </a:lnTo>
                <a:lnTo>
                  <a:pt x="559900" y="1335523"/>
                </a:lnTo>
                <a:lnTo>
                  <a:pt x="513338" y="1318630"/>
                </a:lnTo>
                <a:lnTo>
                  <a:pt x="468245" y="1300029"/>
                </a:lnTo>
                <a:lnTo>
                  <a:pt x="424702" y="1279782"/>
                </a:lnTo>
                <a:lnTo>
                  <a:pt x="382792" y="1257945"/>
                </a:lnTo>
                <a:lnTo>
                  <a:pt x="342597" y="1234580"/>
                </a:lnTo>
                <a:lnTo>
                  <a:pt x="304200" y="1209744"/>
                </a:lnTo>
                <a:lnTo>
                  <a:pt x="267684" y="1183498"/>
                </a:lnTo>
                <a:lnTo>
                  <a:pt x="233129" y="1155899"/>
                </a:lnTo>
                <a:lnTo>
                  <a:pt x="200620" y="1127009"/>
                </a:lnTo>
                <a:lnTo>
                  <a:pt x="170238" y="1096885"/>
                </a:lnTo>
                <a:lnTo>
                  <a:pt x="142066" y="1065586"/>
                </a:lnTo>
                <a:lnTo>
                  <a:pt x="116185" y="1033173"/>
                </a:lnTo>
                <a:lnTo>
                  <a:pt x="92679" y="999704"/>
                </a:lnTo>
                <a:lnTo>
                  <a:pt x="71630" y="965238"/>
                </a:lnTo>
                <a:lnTo>
                  <a:pt x="53121" y="929835"/>
                </a:lnTo>
                <a:lnTo>
                  <a:pt x="37232" y="893553"/>
                </a:lnTo>
                <a:lnTo>
                  <a:pt x="24048" y="856452"/>
                </a:lnTo>
                <a:lnTo>
                  <a:pt x="13651" y="818591"/>
                </a:lnTo>
                <a:lnTo>
                  <a:pt x="6122" y="780029"/>
                </a:lnTo>
                <a:lnTo>
                  <a:pt x="1544" y="740826"/>
                </a:lnTo>
                <a:lnTo>
                  <a:pt x="0" y="701040"/>
                </a:lnTo>
                <a:close/>
              </a:path>
            </a:pathLst>
          </a:custGeom>
          <a:ln w="25400">
            <a:solidFill>
              <a:srgbClr val="0066CC"/>
            </a:solidFill>
          </a:ln>
          <a:effectLst>
            <a:glow rad="38100">
              <a:srgbClr val="00B0F0"/>
            </a:glow>
          </a:effectLst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prstClr val="white"/>
              </a:solidFill>
            </a:endParaRPr>
          </a:p>
        </p:txBody>
      </p:sp>
      <p:sp>
        <p:nvSpPr>
          <p:cNvPr id="17" name="object 145"/>
          <p:cNvSpPr/>
          <p:nvPr/>
        </p:nvSpPr>
        <p:spPr>
          <a:xfrm>
            <a:off x="3685787" y="2242841"/>
            <a:ext cx="891539" cy="1106424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prstClr val="white"/>
              </a:solidFill>
            </a:endParaRPr>
          </a:p>
        </p:txBody>
      </p:sp>
      <p:sp>
        <p:nvSpPr>
          <p:cNvPr id="18" name="object 153"/>
          <p:cNvSpPr txBox="1"/>
          <p:nvPr/>
        </p:nvSpPr>
        <p:spPr>
          <a:xfrm>
            <a:off x="5836703" y="4850847"/>
            <a:ext cx="823708" cy="269946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  <a:effectLst/>
        </p:spPr>
        <p:txBody>
          <a:bodyPr vert="horz" wrap="square" lIns="0" tIns="13335" rIns="0" bIns="0" rtlCol="0" anchor="ctr">
            <a:spAutoFit/>
          </a:bodyPr>
          <a:lstStyle/>
          <a:p>
            <a:pPr marL="12700" algn="ctr">
              <a:lnSpc>
                <a:spcPts val="1000"/>
              </a:lnSpc>
              <a:tabLst>
                <a:tab pos="457200" algn="l"/>
              </a:tabLst>
            </a:pP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erial</a:t>
            </a: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</a:t>
            </a: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lnSpc>
                <a:spcPts val="1000"/>
              </a:lnSpc>
              <a:tabLst>
                <a:tab pos="457200" algn="l"/>
              </a:tabLst>
            </a:pP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TSM</a:t>
            </a:r>
            <a:endParaRPr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7"/>
          <p:cNvSpPr txBox="1">
            <a:spLocks/>
          </p:cNvSpPr>
          <p:nvPr/>
        </p:nvSpPr>
        <p:spPr>
          <a:xfrm>
            <a:off x="817840" y="849851"/>
            <a:ext cx="7721999" cy="3648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defRPr sz="2400" b="1" spc="100">
                <a:solidFill>
                  <a:schemeClr val="bg1"/>
                </a:solidFill>
                <a:latin typeface="Eras Medium ITC" panose="020B06020305040208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Joint All-Domain ASE Collaboration</a:t>
            </a:r>
          </a:p>
        </p:txBody>
      </p:sp>
      <p:sp>
        <p:nvSpPr>
          <p:cNvPr id="21" name="object 105"/>
          <p:cNvSpPr txBox="1"/>
          <p:nvPr/>
        </p:nvSpPr>
        <p:spPr>
          <a:xfrm>
            <a:off x="2275898" y="4939798"/>
            <a:ext cx="101891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1200" b="1" dirty="0">
                <a:latin typeface="Arial" panose="020B0604020202020204" pitchFamily="34" charset="0"/>
                <a:cs typeface="Arial" panose="020B0604020202020204" pitchFamily="34" charset="0"/>
              </a:rPr>
              <a:t>ASE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dirty="0">
                <a:latin typeface="Arial" panose="020B0604020202020204" pitchFamily="34" charset="0"/>
                <a:cs typeface="Arial" panose="020B0604020202020204" pitchFamily="34" charset="0"/>
              </a:rPr>
              <a:t>Alerts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540" y="2783292"/>
            <a:ext cx="528966" cy="5289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8" t="2814" r="1344" b="1082"/>
          <a:stretch/>
        </p:blipFill>
        <p:spPr>
          <a:xfrm rot="185129">
            <a:off x="3494668" y="2189394"/>
            <a:ext cx="402635" cy="277593"/>
          </a:xfrm>
          <a:prstGeom prst="rect">
            <a:avLst/>
          </a:prstGeom>
          <a:solidFill>
            <a:srgbClr val="F4F3F2">
              <a:alpha val="0"/>
            </a:srgbClr>
          </a:solidFill>
        </p:spPr>
      </p:pic>
      <p:cxnSp>
        <p:nvCxnSpPr>
          <p:cNvPr id="25" name="Straight Arrow Connector 24"/>
          <p:cNvCxnSpPr>
            <a:cxnSpLocks/>
          </p:cNvCxnSpPr>
          <p:nvPr/>
        </p:nvCxnSpPr>
        <p:spPr>
          <a:xfrm flipV="1">
            <a:off x="2330568" y="2403634"/>
            <a:ext cx="1271587" cy="383013"/>
          </a:xfrm>
          <a:prstGeom prst="straightConnector1">
            <a:avLst/>
          </a:prstGeom>
          <a:noFill/>
          <a:ln w="19050" cap="flat" cmpd="sng" algn="ctr">
            <a:solidFill>
              <a:srgbClr val="0099FF"/>
            </a:solidFill>
            <a:prstDash val="sysDash"/>
            <a:miter lim="800000"/>
            <a:headEnd type="triangle" w="med" len="med"/>
            <a:tailEnd type="triangle" w="med" len="med"/>
          </a:ln>
          <a:effectLst>
            <a:outerShdw blurRad="50800" dist="25400" dir="10800000" algn="r" rotWithShape="0">
              <a:prstClr val="black">
                <a:alpha val="50000"/>
              </a:prstClr>
            </a:outerShdw>
          </a:effectLst>
        </p:spPr>
      </p:cxnSp>
      <p:cxnSp>
        <p:nvCxnSpPr>
          <p:cNvPr id="26" name="Straight Arrow Connector 25"/>
          <p:cNvCxnSpPr>
            <a:cxnSpLocks/>
          </p:cNvCxnSpPr>
          <p:nvPr/>
        </p:nvCxnSpPr>
        <p:spPr>
          <a:xfrm flipV="1">
            <a:off x="2150887" y="2423478"/>
            <a:ext cx="1537960" cy="935280"/>
          </a:xfrm>
          <a:prstGeom prst="straightConnector1">
            <a:avLst/>
          </a:prstGeom>
          <a:noFill/>
          <a:ln w="19050" cap="flat" cmpd="sng" algn="ctr">
            <a:solidFill>
              <a:srgbClr val="0099FF"/>
            </a:solidFill>
            <a:prstDash val="sysDash"/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29" name="Straight Arrow Connector 28"/>
          <p:cNvCxnSpPr/>
          <p:nvPr/>
        </p:nvCxnSpPr>
        <p:spPr>
          <a:xfrm>
            <a:off x="6145645" y="2999954"/>
            <a:ext cx="373382" cy="989018"/>
          </a:xfrm>
          <a:prstGeom prst="straightConnector1">
            <a:avLst/>
          </a:prstGeom>
          <a:noFill/>
          <a:ln w="19050" cap="flat" cmpd="sng" algn="ctr">
            <a:solidFill>
              <a:srgbClr val="FFFF00"/>
            </a:solidFill>
            <a:prstDash val="solid"/>
            <a:miter lim="800000"/>
            <a:headEnd type="triangl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</p:cxnSp>
      <p:cxnSp>
        <p:nvCxnSpPr>
          <p:cNvPr id="30" name="Straight Arrow Connector 29"/>
          <p:cNvCxnSpPr/>
          <p:nvPr/>
        </p:nvCxnSpPr>
        <p:spPr>
          <a:xfrm flipH="1" flipV="1">
            <a:off x="7130726" y="4189187"/>
            <a:ext cx="972180" cy="10965"/>
          </a:xfrm>
          <a:prstGeom prst="straightConnector1">
            <a:avLst/>
          </a:prstGeom>
          <a:noFill/>
          <a:ln w="76200" cap="flat" cmpd="sng" algn="ctr">
            <a:solidFill>
              <a:srgbClr val="FF0000">
                <a:alpha val="81000"/>
              </a:srgbClr>
            </a:solidFill>
            <a:prstDash val="sysDot"/>
            <a:miter lim="800000"/>
            <a:tailEnd type="triangle"/>
          </a:ln>
          <a:effectLst/>
        </p:spPr>
      </p:cxnSp>
      <p:cxnSp>
        <p:nvCxnSpPr>
          <p:cNvPr id="32" name="Straight Arrow Connector 31"/>
          <p:cNvCxnSpPr/>
          <p:nvPr/>
        </p:nvCxnSpPr>
        <p:spPr>
          <a:xfrm flipV="1">
            <a:off x="5634933" y="2586158"/>
            <a:ext cx="1483663" cy="1229817"/>
          </a:xfrm>
          <a:prstGeom prst="straightConnector1">
            <a:avLst/>
          </a:prstGeom>
          <a:noFill/>
          <a:ln w="19050" cap="flat" cmpd="sng" algn="ctr">
            <a:solidFill>
              <a:srgbClr val="002060"/>
            </a:solidFill>
            <a:prstDash val="dashDot"/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33" name="Freeform 32"/>
          <p:cNvSpPr/>
          <p:nvPr/>
        </p:nvSpPr>
        <p:spPr>
          <a:xfrm>
            <a:off x="7086372" y="3255161"/>
            <a:ext cx="542936" cy="443027"/>
          </a:xfrm>
          <a:custGeom>
            <a:avLst/>
            <a:gdLst>
              <a:gd name="connsiteX0" fmla="*/ 0 w 1026694"/>
              <a:gd name="connsiteY0" fmla="*/ 0 h 449179"/>
              <a:gd name="connsiteX1" fmla="*/ 1026694 w 1026694"/>
              <a:gd name="connsiteY1" fmla="*/ 449179 h 449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26694" h="449179">
                <a:moveTo>
                  <a:pt x="0" y="0"/>
                </a:moveTo>
                <a:lnTo>
                  <a:pt x="1026694" y="449179"/>
                </a:lnTo>
              </a:path>
            </a:pathLst>
          </a:custGeom>
          <a:noFill/>
          <a:ln w="12700" cap="flat" cmpd="sng" algn="ctr">
            <a:solidFill>
              <a:srgbClr val="0000CC"/>
            </a:solidFill>
            <a:prstDash val="solid"/>
            <a:miter lim="800000"/>
            <a:headEnd type="none" w="med" len="med"/>
            <a:tailEnd type="triangle" w="med" len="med"/>
          </a:ln>
          <a:effectLst>
            <a:glow rad="101600">
              <a:srgbClr val="1656A0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7385840" y="2287289"/>
            <a:ext cx="927382" cy="1357917"/>
          </a:xfrm>
          <a:custGeom>
            <a:avLst/>
            <a:gdLst>
              <a:gd name="connsiteX0" fmla="*/ 0 w 2243470"/>
              <a:gd name="connsiteY0" fmla="*/ 233917 h 1477926"/>
              <a:gd name="connsiteX1" fmla="*/ 318977 w 2243470"/>
              <a:gd name="connsiteY1" fmla="*/ 255182 h 1477926"/>
              <a:gd name="connsiteX2" fmla="*/ 478465 w 2243470"/>
              <a:gd name="connsiteY2" fmla="*/ 233917 h 1477926"/>
              <a:gd name="connsiteX3" fmla="*/ 723014 w 2243470"/>
              <a:gd name="connsiteY3" fmla="*/ 138224 h 1477926"/>
              <a:gd name="connsiteX4" fmla="*/ 914400 w 2243470"/>
              <a:gd name="connsiteY4" fmla="*/ 42531 h 1477926"/>
              <a:gd name="connsiteX5" fmla="*/ 1095154 w 2243470"/>
              <a:gd name="connsiteY5" fmla="*/ 0 h 1477926"/>
              <a:gd name="connsiteX6" fmla="*/ 1180214 w 2243470"/>
              <a:gd name="connsiteY6" fmla="*/ 31898 h 1477926"/>
              <a:gd name="connsiteX7" fmla="*/ 1212112 w 2243470"/>
              <a:gd name="connsiteY7" fmla="*/ 42531 h 1477926"/>
              <a:gd name="connsiteX8" fmla="*/ 1244010 w 2243470"/>
              <a:gd name="connsiteY8" fmla="*/ 63796 h 1477926"/>
              <a:gd name="connsiteX9" fmla="*/ 1424763 w 2243470"/>
              <a:gd name="connsiteY9" fmla="*/ 180754 h 1477926"/>
              <a:gd name="connsiteX10" fmla="*/ 1531089 w 2243470"/>
              <a:gd name="connsiteY10" fmla="*/ 318977 h 1477926"/>
              <a:gd name="connsiteX11" fmla="*/ 1584251 w 2243470"/>
              <a:gd name="connsiteY11" fmla="*/ 393405 h 1477926"/>
              <a:gd name="connsiteX12" fmla="*/ 1605517 w 2243470"/>
              <a:gd name="connsiteY12" fmla="*/ 414670 h 1477926"/>
              <a:gd name="connsiteX13" fmla="*/ 1648047 w 2243470"/>
              <a:gd name="connsiteY13" fmla="*/ 435935 h 1477926"/>
              <a:gd name="connsiteX14" fmla="*/ 1956391 w 2243470"/>
              <a:gd name="connsiteY14" fmla="*/ 871870 h 1477926"/>
              <a:gd name="connsiteX15" fmla="*/ 2009554 w 2243470"/>
              <a:gd name="connsiteY15" fmla="*/ 956931 h 1477926"/>
              <a:gd name="connsiteX16" fmla="*/ 2243470 w 2243470"/>
              <a:gd name="connsiteY16" fmla="*/ 1477926 h 1477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43470" h="1477926">
                <a:moveTo>
                  <a:pt x="0" y="233917"/>
                </a:moveTo>
                <a:lnTo>
                  <a:pt x="318977" y="255182"/>
                </a:lnTo>
                <a:lnTo>
                  <a:pt x="478465" y="233917"/>
                </a:lnTo>
                <a:lnTo>
                  <a:pt x="723014" y="138224"/>
                </a:lnTo>
                <a:lnTo>
                  <a:pt x="914400" y="42531"/>
                </a:lnTo>
                <a:lnTo>
                  <a:pt x="1095154" y="0"/>
                </a:lnTo>
                <a:lnTo>
                  <a:pt x="1180214" y="31898"/>
                </a:lnTo>
                <a:cubicBezTo>
                  <a:pt x="1190747" y="35728"/>
                  <a:pt x="1202087" y="37519"/>
                  <a:pt x="1212112" y="42531"/>
                </a:cubicBezTo>
                <a:cubicBezTo>
                  <a:pt x="1223542" y="48246"/>
                  <a:pt x="1244010" y="63796"/>
                  <a:pt x="1244010" y="63796"/>
                </a:cubicBezTo>
                <a:lnTo>
                  <a:pt x="1424763" y="180754"/>
                </a:lnTo>
                <a:lnTo>
                  <a:pt x="1531089" y="318977"/>
                </a:lnTo>
                <a:cubicBezTo>
                  <a:pt x="1548810" y="343786"/>
                  <a:pt x="1565533" y="369339"/>
                  <a:pt x="1584251" y="393405"/>
                </a:cubicBezTo>
                <a:cubicBezTo>
                  <a:pt x="1590406" y="401318"/>
                  <a:pt x="1596921" y="409512"/>
                  <a:pt x="1605517" y="414670"/>
                </a:cubicBezTo>
                <a:cubicBezTo>
                  <a:pt x="1666608" y="451325"/>
                  <a:pt x="1618559" y="406450"/>
                  <a:pt x="1648047" y="435935"/>
                </a:cubicBezTo>
                <a:lnTo>
                  <a:pt x="1956391" y="871870"/>
                </a:lnTo>
                <a:lnTo>
                  <a:pt x="2009554" y="956931"/>
                </a:lnTo>
                <a:lnTo>
                  <a:pt x="2243470" y="1477926"/>
                </a:lnTo>
              </a:path>
            </a:pathLst>
          </a:custGeom>
          <a:noFill/>
          <a:ln w="12700" cap="flat" cmpd="sng" algn="ctr">
            <a:solidFill>
              <a:srgbClr val="0000CC"/>
            </a:solidFill>
            <a:prstDash val="solid"/>
            <a:miter lim="800000"/>
            <a:headEnd type="none" w="med" len="med"/>
            <a:tailEnd type="triangle" w="med" len="med"/>
          </a:ln>
          <a:effectLst>
            <a:glow rad="101600">
              <a:srgbClr val="1656A0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35" name="Freeform 34"/>
          <p:cNvSpPr/>
          <p:nvPr/>
        </p:nvSpPr>
        <p:spPr>
          <a:xfrm rot="1559119">
            <a:off x="6997490" y="4412811"/>
            <a:ext cx="1484801" cy="257856"/>
          </a:xfrm>
          <a:custGeom>
            <a:avLst/>
            <a:gdLst>
              <a:gd name="connsiteX0" fmla="*/ 0 w 1648047"/>
              <a:gd name="connsiteY0" fmla="*/ 180754 h 233916"/>
              <a:gd name="connsiteX1" fmla="*/ 1648047 w 1648047"/>
              <a:gd name="connsiteY1" fmla="*/ 0 h 233916"/>
              <a:gd name="connsiteX2" fmla="*/ 1648047 w 1648047"/>
              <a:gd name="connsiteY2" fmla="*/ 233916 h 233916"/>
              <a:gd name="connsiteX3" fmla="*/ 0 w 1648047"/>
              <a:gd name="connsiteY3" fmla="*/ 180754 h 23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8047" h="233916">
                <a:moveTo>
                  <a:pt x="0" y="180754"/>
                </a:moveTo>
                <a:lnTo>
                  <a:pt x="1648047" y="0"/>
                </a:lnTo>
                <a:lnTo>
                  <a:pt x="1648047" y="233916"/>
                </a:lnTo>
                <a:lnTo>
                  <a:pt x="0" y="180754"/>
                </a:lnTo>
                <a:close/>
              </a:path>
            </a:pathLst>
          </a:custGeom>
          <a:solidFill>
            <a:srgbClr val="00FFFF">
              <a:alpha val="73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36" name="Freeform 35"/>
          <p:cNvSpPr/>
          <p:nvPr/>
        </p:nvSpPr>
        <p:spPr>
          <a:xfrm rot="1904572">
            <a:off x="7078734" y="4311721"/>
            <a:ext cx="905338" cy="243940"/>
          </a:xfrm>
          <a:custGeom>
            <a:avLst/>
            <a:gdLst>
              <a:gd name="connsiteX0" fmla="*/ 0 w 1909010"/>
              <a:gd name="connsiteY0" fmla="*/ 737937 h 737937"/>
              <a:gd name="connsiteX1" fmla="*/ 449179 w 1909010"/>
              <a:gd name="connsiteY1" fmla="*/ 641684 h 737937"/>
              <a:gd name="connsiteX2" fmla="*/ 593558 w 1909010"/>
              <a:gd name="connsiteY2" fmla="*/ 240632 h 737937"/>
              <a:gd name="connsiteX3" fmla="*/ 673768 w 1909010"/>
              <a:gd name="connsiteY3" fmla="*/ 64168 h 737937"/>
              <a:gd name="connsiteX4" fmla="*/ 898358 w 1909010"/>
              <a:gd name="connsiteY4" fmla="*/ 0 h 737937"/>
              <a:gd name="connsiteX5" fmla="*/ 1090863 w 1909010"/>
              <a:gd name="connsiteY5" fmla="*/ 208547 h 737937"/>
              <a:gd name="connsiteX6" fmla="*/ 1251284 w 1909010"/>
              <a:gd name="connsiteY6" fmla="*/ 385011 h 737937"/>
              <a:gd name="connsiteX7" fmla="*/ 1684421 w 1909010"/>
              <a:gd name="connsiteY7" fmla="*/ 545432 h 737937"/>
              <a:gd name="connsiteX8" fmla="*/ 1909010 w 1909010"/>
              <a:gd name="connsiteY8" fmla="*/ 561474 h 73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9010" h="737937">
                <a:moveTo>
                  <a:pt x="0" y="737937"/>
                </a:moveTo>
                <a:lnTo>
                  <a:pt x="449179" y="641684"/>
                </a:lnTo>
                <a:lnTo>
                  <a:pt x="593558" y="240632"/>
                </a:lnTo>
                <a:lnTo>
                  <a:pt x="673768" y="64168"/>
                </a:lnTo>
                <a:lnTo>
                  <a:pt x="898358" y="0"/>
                </a:lnTo>
                <a:lnTo>
                  <a:pt x="1090863" y="208547"/>
                </a:lnTo>
                <a:lnTo>
                  <a:pt x="1251284" y="385011"/>
                </a:lnTo>
                <a:lnTo>
                  <a:pt x="1684421" y="545432"/>
                </a:lnTo>
                <a:lnTo>
                  <a:pt x="1909010" y="561474"/>
                </a:lnTo>
              </a:path>
            </a:pathLst>
          </a:custGeom>
          <a:noFill/>
          <a:ln w="12700" cap="flat" cmpd="sng" algn="ctr">
            <a:solidFill>
              <a:srgbClr val="0000CC"/>
            </a:solidFill>
            <a:prstDash val="solid"/>
            <a:miter lim="800000"/>
            <a:headEnd type="none" w="med" len="med"/>
            <a:tailEnd type="triangle" w="med" len="med"/>
          </a:ln>
          <a:effectLst>
            <a:glow rad="101600">
              <a:srgbClr val="1656A0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0" name="object 120"/>
          <p:cNvSpPr txBox="1"/>
          <p:nvPr/>
        </p:nvSpPr>
        <p:spPr>
          <a:xfrm>
            <a:off x="2146974" y="4511179"/>
            <a:ext cx="1343623" cy="426399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 indent="1905" algn="ctr">
              <a:lnSpc>
                <a:spcPts val="1000"/>
              </a:lnSpc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Multi-Function/ Purpose Display</a:t>
            </a:r>
          </a:p>
          <a:p>
            <a:pPr marL="12700" marR="5080" indent="1905" algn="ctr">
              <a:lnSpc>
                <a:spcPts val="1000"/>
              </a:lnSpc>
            </a:pPr>
            <a:r>
              <a:rPr lang="en-US" sz="1000" spc="-5" dirty="0">
                <a:latin typeface="Arial" panose="020B0604020202020204" pitchFamily="34" charset="0"/>
                <a:cs typeface="Arial" panose="020B0604020202020204" pitchFamily="34" charset="0"/>
              </a:rPr>
              <a:t>(Digital 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Aircraft)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5756987" y="2099752"/>
            <a:ext cx="1737524" cy="17915"/>
          </a:xfrm>
          <a:prstGeom prst="straightConnector1">
            <a:avLst/>
          </a:prstGeom>
          <a:noFill/>
          <a:ln w="28575" cap="flat" cmpd="sng" algn="ctr">
            <a:solidFill>
              <a:srgbClr val="0099FF"/>
            </a:solidFill>
            <a:prstDash val="sysDash"/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43" name="object 121"/>
          <p:cNvSpPr txBox="1"/>
          <p:nvPr/>
        </p:nvSpPr>
        <p:spPr>
          <a:xfrm>
            <a:off x="4253192" y="4014523"/>
            <a:ext cx="677814" cy="271869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 indent="-635" algn="ctr">
              <a:lnSpc>
                <a:spcPts val="900"/>
              </a:lnSpc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TSM</a:t>
            </a:r>
          </a:p>
          <a:p>
            <a:pPr marL="12700" marR="5080" indent="-635" algn="ctr">
              <a:lnSpc>
                <a:spcPts val="900"/>
              </a:lnSpc>
            </a:pP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000" spc="-5" dirty="0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bject 121"/>
          <p:cNvSpPr txBox="1"/>
          <p:nvPr/>
        </p:nvSpPr>
        <p:spPr>
          <a:xfrm>
            <a:off x="3691750" y="2695815"/>
            <a:ext cx="491024" cy="27219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 indent="-635" algn="ctr">
              <a:lnSpc>
                <a:spcPts val="900"/>
              </a:lnSpc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Link 16</a:t>
            </a:r>
          </a:p>
          <a:p>
            <a:pPr marL="12700" marR="5080" indent="-635" algn="ctr">
              <a:lnSpc>
                <a:spcPts val="900"/>
              </a:lnSpc>
            </a:pP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000" spc="-5" dirty="0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object 121"/>
          <p:cNvSpPr txBox="1"/>
          <p:nvPr/>
        </p:nvSpPr>
        <p:spPr>
          <a:xfrm>
            <a:off x="3367392" y="1932672"/>
            <a:ext cx="746207" cy="27219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 indent="-635" algn="ctr">
              <a:lnSpc>
                <a:spcPts val="900"/>
              </a:lnSpc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BFT2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Avn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indent="-635" algn="ctr">
              <a:lnSpc>
                <a:spcPts val="900"/>
              </a:lnSpc>
            </a:pP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000" spc="-5" dirty="0">
                <a:latin typeface="Arial" panose="020B0604020202020204" pitchFamily="34" charset="0"/>
                <a:cs typeface="Arial" panose="020B0604020202020204" pitchFamily="34" charset="0"/>
              </a:rPr>
              <a:t>BLOS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bject 307"/>
          <p:cNvSpPr/>
          <p:nvPr/>
        </p:nvSpPr>
        <p:spPr>
          <a:xfrm rot="1289440">
            <a:off x="7787771" y="4654424"/>
            <a:ext cx="316223" cy="173537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prstClr val="white"/>
              </a:solidFill>
            </a:endParaRPr>
          </a:p>
        </p:txBody>
      </p:sp>
      <p:sp>
        <p:nvSpPr>
          <p:cNvPr id="48" name="object 307"/>
          <p:cNvSpPr/>
          <p:nvPr/>
        </p:nvSpPr>
        <p:spPr>
          <a:xfrm rot="895318">
            <a:off x="7537910" y="3659767"/>
            <a:ext cx="316223" cy="173537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prstClr val="white"/>
              </a:solidFill>
            </a:endParaRPr>
          </a:p>
        </p:txBody>
      </p:sp>
      <p:sp>
        <p:nvSpPr>
          <p:cNvPr id="49" name="object 307"/>
          <p:cNvSpPr/>
          <p:nvPr/>
        </p:nvSpPr>
        <p:spPr>
          <a:xfrm rot="3001923">
            <a:off x="8170808" y="3608421"/>
            <a:ext cx="316223" cy="173537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prstClr val="white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7949213" y="5650065"/>
            <a:ext cx="877733" cy="308644"/>
          </a:xfrm>
          <a:prstGeom prst="ellipse">
            <a:avLst/>
          </a:prstGeom>
          <a:noFill/>
          <a:ln w="19050" cap="flat" cmpd="sng" algn="ctr">
            <a:noFill/>
            <a:prstDash val="solid"/>
            <a:miter lim="800000"/>
          </a:ln>
          <a:effectLst>
            <a:glow rad="50800">
              <a:srgbClr val="007033">
                <a:alpha val="62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pic>
        <p:nvPicPr>
          <p:cNvPr id="54" name="Picture 907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0748383" flipH="1">
            <a:off x="6618232" y="3033469"/>
            <a:ext cx="680531" cy="358413"/>
          </a:xfrm>
          <a:prstGeom prst="rect">
            <a:avLst/>
          </a:prstGeom>
          <a:noFill/>
          <a:effectLst>
            <a:outerShdw blurRad="12700" dist="12700" dir="5400000" algn="ctr" rotWithShape="0">
              <a:schemeClr val="tx1">
                <a:lumMod val="75000"/>
                <a:lumOff val="25000"/>
              </a:schemeClr>
            </a:outerShdw>
          </a:effectLst>
        </p:spPr>
      </p:pic>
      <p:cxnSp>
        <p:nvCxnSpPr>
          <p:cNvPr id="57" name="Straight Arrow Connector 56"/>
          <p:cNvCxnSpPr>
            <a:cxnSpLocks/>
          </p:cNvCxnSpPr>
          <p:nvPr/>
        </p:nvCxnSpPr>
        <p:spPr>
          <a:xfrm>
            <a:off x="2343944" y="2837745"/>
            <a:ext cx="1237767" cy="123603"/>
          </a:xfrm>
          <a:prstGeom prst="straightConnector1">
            <a:avLst/>
          </a:prstGeom>
          <a:noFill/>
          <a:ln w="19050" cap="flat" cmpd="sng" algn="ctr">
            <a:solidFill>
              <a:srgbClr val="FFFF00"/>
            </a:solidFill>
            <a:prstDash val="solid"/>
            <a:miter lim="800000"/>
            <a:headEnd type="triangl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</p:cxnSp>
      <p:sp>
        <p:nvSpPr>
          <p:cNvPr id="59" name="Oval 58"/>
          <p:cNvSpPr/>
          <p:nvPr/>
        </p:nvSpPr>
        <p:spPr>
          <a:xfrm>
            <a:off x="7048761" y="5930094"/>
            <a:ext cx="1638065" cy="368832"/>
          </a:xfrm>
          <a:prstGeom prst="ellipse">
            <a:avLst/>
          </a:prstGeom>
          <a:noFill/>
          <a:ln w="38100" cap="flat" cmpd="sng" algn="ctr">
            <a:solidFill>
              <a:srgbClr val="008000">
                <a:alpha val="50980"/>
              </a:srgbClr>
            </a:solidFill>
            <a:prstDash val="solid"/>
            <a:miter lim="800000"/>
          </a:ln>
          <a:effectLst>
            <a:glow rad="38100">
              <a:srgbClr val="00FF00">
                <a:alpha val="62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60" name="object 120"/>
          <p:cNvSpPr txBox="1"/>
          <p:nvPr/>
        </p:nvSpPr>
        <p:spPr>
          <a:xfrm>
            <a:off x="1891155" y="1623747"/>
            <a:ext cx="903663" cy="554639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 indent="1905" algn="ctr">
              <a:lnSpc>
                <a:spcPts val="1000"/>
              </a:lnSpc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AIS Tablet</a:t>
            </a:r>
          </a:p>
          <a:p>
            <a:pPr marL="12700" marR="5080" indent="1905" algn="ctr">
              <a:lnSpc>
                <a:spcPts val="1000"/>
              </a:lnSpc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w/ATAK</a:t>
            </a:r>
          </a:p>
          <a:p>
            <a:pPr marL="12700" marR="5080" indent="1905" algn="ctr">
              <a:lnSpc>
                <a:spcPts val="1000"/>
              </a:lnSpc>
            </a:pP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1000" spc="-1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000" spc="5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al  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Aircraft)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608080" y="4024796"/>
            <a:ext cx="620406" cy="428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ts val="800"/>
              </a:lnSpc>
              <a:spcBef>
                <a:spcPct val="0"/>
              </a:spcBef>
              <a:spcAft>
                <a:spcPts val="200"/>
              </a:spcAft>
            </a:pPr>
            <a:r>
              <a:rPr lang="en-US" sz="1000" b="1" dirty="0">
                <a:latin typeface="Arial Narrow" panose="020B0606020202030204" pitchFamily="34" charset="0"/>
                <a:cs typeface="Arial" panose="020B0604020202020204" pitchFamily="34" charset="0"/>
              </a:rPr>
              <a:t>PRC-158 or</a:t>
            </a:r>
          </a:p>
          <a:p>
            <a:pPr algn="ctr" fontAlgn="base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latin typeface="Arial Narrow" panose="020B0606020202030204" pitchFamily="34" charset="0"/>
                <a:cs typeface="Arial" panose="020B0604020202020204" pitchFamily="34" charset="0"/>
              </a:rPr>
              <a:t>PRC-162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5910" y="4419152"/>
            <a:ext cx="682202" cy="407426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lumMod val="75000"/>
                <a:lumOff val="25000"/>
              </a:schemeClr>
            </a:outerShdw>
          </a:effectLst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3883" y="1632614"/>
            <a:ext cx="797329" cy="884127"/>
          </a:xfrm>
          <a:prstGeom prst="rect">
            <a:avLst/>
          </a:prstGeom>
          <a:effectLst>
            <a:outerShdw blurRad="12700" dist="12700" dir="5400000" algn="ctr" rotWithShape="0">
              <a:schemeClr val="tx1">
                <a:lumMod val="75000"/>
                <a:lumOff val="25000"/>
              </a:schemeClr>
            </a:outerShdw>
          </a:effectLst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470" y="2308168"/>
            <a:ext cx="500251" cy="318222"/>
          </a:xfrm>
          <a:prstGeom prst="rect">
            <a:avLst/>
          </a:prstGeom>
          <a:effectLst>
            <a:outerShdw blurRad="12700" dist="12700" dir="5400000" algn="ctr" rotWithShape="0">
              <a:schemeClr val="tx1">
                <a:lumMod val="75000"/>
                <a:lumOff val="25000"/>
              </a:schemeClr>
            </a:outerShdw>
          </a:effectLst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3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70353" y="4595926"/>
            <a:ext cx="719726" cy="243210"/>
          </a:xfrm>
          <a:prstGeom prst="rect">
            <a:avLst/>
          </a:prstGeom>
          <a:effectLst>
            <a:outerShdw blurRad="12700" dist="25400" dir="5400000" algn="ctr" rotWithShape="0">
              <a:schemeClr val="tx1">
                <a:lumMod val="75000"/>
                <a:lumOff val="25000"/>
              </a:schemeClr>
            </a:outerShdw>
          </a:effec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87890" y="4579922"/>
            <a:ext cx="669170" cy="226126"/>
          </a:xfrm>
          <a:prstGeom prst="rect">
            <a:avLst/>
          </a:prstGeom>
          <a:effectLst>
            <a:outerShdw blurRad="12700" dist="25400" dir="5400000" algn="ctr" rotWithShape="0">
              <a:schemeClr val="tx1">
                <a:lumMod val="75000"/>
                <a:lumOff val="25000"/>
              </a:schemeClr>
            </a:outerShdw>
          </a:effec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359" y="1729418"/>
            <a:ext cx="513580" cy="7600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48" name="Group 147"/>
          <p:cNvGrpSpPr/>
          <p:nvPr/>
        </p:nvGrpSpPr>
        <p:grpSpPr>
          <a:xfrm>
            <a:off x="5190826" y="4211084"/>
            <a:ext cx="920220" cy="437584"/>
            <a:chOff x="5970950" y="4126844"/>
            <a:chExt cx="1478544" cy="703079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6" cstate="email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970950" y="4436170"/>
              <a:ext cx="1018326" cy="393753"/>
            </a:xfrm>
            <a:prstGeom prst="rect">
              <a:avLst/>
            </a:prstGeom>
            <a:effectLst>
              <a:outerShdw blurRad="12700" dist="12700" dir="5400000" algn="ctr" rotWithShape="0">
                <a:schemeClr val="tx1">
                  <a:lumMod val="75000"/>
                  <a:lumOff val="25000"/>
                </a:schemeClr>
              </a:outerShdw>
            </a:effectLst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7" cstate="email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431168" y="4126844"/>
              <a:ext cx="1018326" cy="393753"/>
            </a:xfrm>
            <a:prstGeom prst="rect">
              <a:avLst/>
            </a:prstGeom>
            <a:effectLst>
              <a:outerShdw blurRad="12700" dist="12700" dir="5400000" algn="ctr" rotWithShape="0">
                <a:schemeClr val="tx1">
                  <a:lumMod val="75000"/>
                  <a:lumOff val="25000"/>
                </a:schemeClr>
              </a:outerShdw>
            </a:effectLst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9" cstate="email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149001" y="4270190"/>
              <a:ext cx="1018326" cy="393753"/>
            </a:xfrm>
            <a:prstGeom prst="rect">
              <a:avLst/>
            </a:prstGeom>
            <a:effectLst>
              <a:outerShdw blurRad="12700" dist="12700" dir="5400000" algn="ctr" rotWithShape="0">
                <a:schemeClr val="tx1">
                  <a:lumMod val="75000"/>
                  <a:lumOff val="25000"/>
                </a:schemeClr>
              </a:outerShdw>
            </a:effectLst>
          </p:spPr>
        </p:pic>
      </p:grpSp>
      <p:sp>
        <p:nvSpPr>
          <p:cNvPr id="72" name="object 140"/>
          <p:cNvSpPr/>
          <p:nvPr/>
        </p:nvSpPr>
        <p:spPr>
          <a:xfrm>
            <a:off x="6096097" y="3885057"/>
            <a:ext cx="749512" cy="303178"/>
          </a:xfrm>
          <a:prstGeom prst="rect">
            <a:avLst/>
          </a:prstGeom>
          <a:blipFill>
            <a:blip r:embed="rId20" cstate="email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12700" dist="12700" dir="5400000" algn="ctr" rotWithShape="0">
              <a:schemeClr val="tx1">
                <a:lumMod val="75000"/>
                <a:lumOff val="25000"/>
              </a:schemeClr>
            </a:outerShdw>
          </a:effectLst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prstClr val="white"/>
              </a:solidFill>
            </a:endParaRPr>
          </a:p>
        </p:txBody>
      </p:sp>
      <p:sp>
        <p:nvSpPr>
          <p:cNvPr id="73" name="object 140"/>
          <p:cNvSpPr/>
          <p:nvPr/>
        </p:nvSpPr>
        <p:spPr>
          <a:xfrm>
            <a:off x="6415344" y="4074033"/>
            <a:ext cx="749512" cy="303178"/>
          </a:xfrm>
          <a:prstGeom prst="rect">
            <a:avLst/>
          </a:prstGeom>
          <a:blipFill>
            <a:blip r:embed="rId21" cstate="email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12700" dist="12700" dir="5400000" algn="ctr" rotWithShape="0">
              <a:srgbClr val="000000"/>
            </a:outerShdw>
            <a:reflection blurRad="88900" stA="45000" endPos="65000" dist="50800" dir="5400000" sy="-100000" algn="bl" rotWithShape="0"/>
          </a:effectLst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prstClr val="white"/>
              </a:solidFill>
            </a:endParaRPr>
          </a:p>
        </p:txBody>
      </p:sp>
      <p:sp>
        <p:nvSpPr>
          <p:cNvPr id="74" name="object 7"/>
          <p:cNvSpPr txBox="1">
            <a:spLocks/>
          </p:cNvSpPr>
          <p:nvPr/>
        </p:nvSpPr>
        <p:spPr>
          <a:xfrm>
            <a:off x="7393226" y="1881133"/>
            <a:ext cx="1413215" cy="298159"/>
          </a:xfrm>
          <a:prstGeom prst="rect">
            <a:avLst/>
          </a:prstGeom>
        </p:spPr>
        <p:txBody>
          <a:bodyPr vert="horz" wrap="square" lIns="0" tIns="81915" rIns="0" bIns="0" rtlCol="0" anchor="ctr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0799" marR="5080" algn="ctr">
              <a:lnSpc>
                <a:spcPct val="100000"/>
              </a:lnSpc>
              <a:spcBef>
                <a:spcPts val="0"/>
              </a:spcBef>
              <a:tabLst>
                <a:tab pos="50799" algn="l"/>
              </a:tabLst>
            </a:pPr>
            <a:r>
              <a:rPr lang="en-US" sz="1400" b="1" i="1" spc="-5" dirty="0">
                <a:solidFill>
                  <a:srgbClr val="1656A0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BFT NOC</a:t>
            </a:r>
          </a:p>
        </p:txBody>
      </p:sp>
      <p:cxnSp>
        <p:nvCxnSpPr>
          <p:cNvPr id="75" name="Straight Arrow Connector 74"/>
          <p:cNvCxnSpPr>
            <a:cxnSpLocks/>
            <a:stCxn id="24" idx="3"/>
          </p:cNvCxnSpPr>
          <p:nvPr/>
        </p:nvCxnSpPr>
        <p:spPr>
          <a:xfrm flipV="1">
            <a:off x="3897011" y="2178386"/>
            <a:ext cx="1528430" cy="160641"/>
          </a:xfrm>
          <a:prstGeom prst="straightConnector1">
            <a:avLst/>
          </a:prstGeom>
          <a:noFill/>
          <a:ln w="28575" cap="flat" cmpd="sng" algn="ctr">
            <a:solidFill>
              <a:srgbClr val="0099FF"/>
            </a:solidFill>
            <a:prstDash val="sysDash"/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76" name="Straight Arrow Connector 75"/>
          <p:cNvCxnSpPr>
            <a:cxnSpLocks/>
          </p:cNvCxnSpPr>
          <p:nvPr/>
        </p:nvCxnSpPr>
        <p:spPr>
          <a:xfrm flipV="1">
            <a:off x="4548799" y="2328190"/>
            <a:ext cx="906737" cy="3450110"/>
          </a:xfrm>
          <a:prstGeom prst="straightConnector1">
            <a:avLst/>
          </a:prstGeom>
          <a:noFill/>
          <a:ln w="28575" cap="flat" cmpd="sng" algn="ctr">
            <a:solidFill>
              <a:srgbClr val="0099FF"/>
            </a:solidFill>
            <a:prstDash val="sysDash"/>
            <a:miter lim="800000"/>
            <a:headEnd type="triangle" w="med" len="med"/>
            <a:tailEnd type="triangle" w="med" len="med"/>
          </a:ln>
          <a:effectLst/>
        </p:spPr>
      </p:cxnSp>
      <p:pic>
        <p:nvPicPr>
          <p:cNvPr id="77" name="Picture 76"/>
          <p:cNvPicPr>
            <a:picLocks noChangeAspect="1"/>
          </p:cNvPicPr>
          <p:nvPr/>
        </p:nvPicPr>
        <p:blipFill>
          <a:blip r:embed="rId22" cstate="email">
            <a:duotone>
              <a:prstClr val="black"/>
              <a:srgbClr val="9DCAF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28" y="4221751"/>
            <a:ext cx="1122713" cy="8480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4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28" y="3572164"/>
            <a:ext cx="1122713" cy="707680"/>
          </a:xfrm>
          <a:prstGeom prst="rect">
            <a:avLst/>
          </a:prstGeom>
        </p:spPr>
      </p:pic>
      <p:sp>
        <p:nvSpPr>
          <p:cNvPr id="80" name="object 34"/>
          <p:cNvSpPr/>
          <p:nvPr/>
        </p:nvSpPr>
        <p:spPr>
          <a:xfrm>
            <a:off x="1248859" y="2736934"/>
            <a:ext cx="228600" cy="576449"/>
          </a:xfrm>
          <a:custGeom>
            <a:avLst/>
            <a:gdLst/>
            <a:ahLst/>
            <a:cxnLst/>
            <a:rect l="l" t="t" r="r" b="b"/>
            <a:pathLst>
              <a:path w="228600" h="934719">
                <a:moveTo>
                  <a:pt x="0" y="0"/>
                </a:moveTo>
                <a:lnTo>
                  <a:pt x="228600" y="0"/>
                </a:lnTo>
                <a:lnTo>
                  <a:pt x="228600" y="934338"/>
                </a:lnTo>
                <a:lnTo>
                  <a:pt x="12700" y="934338"/>
                </a:lnTo>
              </a:path>
            </a:pathLst>
          </a:custGeom>
          <a:ln w="28575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prstClr val="white"/>
              </a:solidFill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24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28" y="2949735"/>
            <a:ext cx="1122713" cy="70768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28" y="2353717"/>
            <a:ext cx="1122713" cy="663979"/>
          </a:xfrm>
          <a:prstGeom prst="rect">
            <a:avLst/>
          </a:prstGeom>
        </p:spPr>
      </p:pic>
      <p:sp>
        <p:nvSpPr>
          <p:cNvPr id="83" name="object 33"/>
          <p:cNvSpPr txBox="1"/>
          <p:nvPr/>
        </p:nvSpPr>
        <p:spPr>
          <a:xfrm>
            <a:off x="274032" y="2503353"/>
            <a:ext cx="1049687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" algn="ctr">
              <a:lnSpc>
                <a:spcPts val="900"/>
              </a:lnSpc>
            </a:pPr>
            <a:r>
              <a:rPr sz="1000" b="1" spc="-5" dirty="0">
                <a:solidFill>
                  <a:schemeClr val="bg1"/>
                </a:solidFill>
                <a:effectLst>
                  <a:outerShdw blurRad="50800" dist="254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APR-39</a:t>
            </a:r>
            <a:endParaRPr sz="1000" b="1" dirty="0">
              <a:solidFill>
                <a:schemeClr val="bg1"/>
              </a:solidFill>
              <a:effectLst>
                <a:outerShdw blurRad="50800" dist="25400" dir="5400000" algn="ctr" rotWithShape="0">
                  <a:schemeClr val="tx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ctr">
              <a:lnSpc>
                <a:spcPts val="900"/>
              </a:lnSpc>
            </a:pPr>
            <a:r>
              <a:rPr sz="1000" b="1" dirty="0">
                <a:solidFill>
                  <a:schemeClr val="bg1"/>
                </a:solidFill>
                <a:effectLst>
                  <a:outerShdw blurRad="50800" dist="254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Radar </a:t>
            </a:r>
            <a:endParaRPr lang="en-US" sz="1000" b="1" dirty="0">
              <a:solidFill>
                <a:schemeClr val="bg1"/>
              </a:solidFill>
              <a:effectLst>
                <a:outerShdw blurRad="50800" dist="25400" dir="5400000" algn="ctr" rotWithShape="0">
                  <a:schemeClr val="tx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ctr">
              <a:lnSpc>
                <a:spcPts val="900"/>
              </a:lnSpc>
            </a:pPr>
            <a:r>
              <a:rPr sz="1000" b="1" dirty="0">
                <a:solidFill>
                  <a:schemeClr val="bg1"/>
                </a:solidFill>
                <a:effectLst>
                  <a:outerShdw blurRad="50800" dist="254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Warning  </a:t>
            </a:r>
            <a:r>
              <a:rPr sz="1000" b="1" spc="-25" dirty="0">
                <a:solidFill>
                  <a:schemeClr val="bg1"/>
                </a:solidFill>
                <a:effectLst>
                  <a:outerShdw blurRad="50800" dist="254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000" b="1" dirty="0">
                <a:solidFill>
                  <a:schemeClr val="bg1"/>
                </a:solidFill>
                <a:effectLst>
                  <a:outerShdw blurRad="50800" dist="254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ecei</a:t>
            </a:r>
            <a:r>
              <a:rPr sz="1000" b="1" spc="-45" dirty="0">
                <a:solidFill>
                  <a:schemeClr val="bg1"/>
                </a:solidFill>
                <a:effectLst>
                  <a:outerShdw blurRad="50800" dist="254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000" b="1" dirty="0">
                <a:solidFill>
                  <a:schemeClr val="bg1"/>
                </a:solidFill>
                <a:effectLst>
                  <a:outerShdw blurRad="50800" dist="254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</a:p>
        </p:txBody>
      </p:sp>
      <p:sp>
        <p:nvSpPr>
          <p:cNvPr id="84" name="object 29"/>
          <p:cNvSpPr txBox="1"/>
          <p:nvPr/>
        </p:nvSpPr>
        <p:spPr>
          <a:xfrm>
            <a:off x="321809" y="3119793"/>
            <a:ext cx="999157" cy="474489"/>
          </a:xfrm>
          <a:prstGeom prst="rect">
            <a:avLst/>
          </a:prstGeom>
          <a:effectLst/>
        </p:spPr>
        <p:txBody>
          <a:bodyPr vert="horz" wrap="square" lIns="0" tIns="12700" rIns="0" bIns="0" rtlCol="0">
            <a:spAutoFit/>
          </a:bodyPr>
          <a:lstStyle/>
          <a:p>
            <a:pPr marL="67310" algn="ctr">
              <a:lnSpc>
                <a:spcPts val="900"/>
              </a:lnSpc>
            </a:pPr>
            <a:r>
              <a:rPr sz="1000" b="1" spc="-10" dirty="0">
                <a:solidFill>
                  <a:schemeClr val="bg1"/>
                </a:solidFill>
                <a:effectLst>
                  <a:outerShdw blurRad="50800" dist="254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AVR-2B</a:t>
            </a:r>
            <a:endParaRPr sz="1000" b="1" dirty="0">
              <a:solidFill>
                <a:schemeClr val="bg1"/>
              </a:solidFill>
              <a:effectLst>
                <a:outerShdw blurRad="50800" dist="25400" dir="5400000" algn="ctr" rotWithShape="0">
                  <a:schemeClr val="tx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indent="1270" algn="ctr">
              <a:lnSpc>
                <a:spcPts val="900"/>
              </a:lnSpc>
            </a:pPr>
            <a:r>
              <a:rPr sz="1000" b="1" dirty="0">
                <a:solidFill>
                  <a:schemeClr val="bg1"/>
                </a:solidFill>
                <a:effectLst>
                  <a:outerShdw blurRad="50800" dist="254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  <a:endParaRPr lang="en-US" sz="1000" b="1" dirty="0">
              <a:solidFill>
                <a:schemeClr val="bg1"/>
              </a:solidFill>
              <a:effectLst>
                <a:outerShdw blurRad="50800" dist="25400" dir="5400000" algn="ctr" rotWithShape="0">
                  <a:schemeClr val="tx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indent="1270" algn="ctr">
              <a:lnSpc>
                <a:spcPts val="900"/>
              </a:lnSpc>
            </a:pPr>
            <a:r>
              <a:rPr sz="1000" b="1" dirty="0">
                <a:solidFill>
                  <a:schemeClr val="bg1"/>
                </a:solidFill>
                <a:effectLst>
                  <a:outerShdw blurRad="50800" dist="254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Warning  </a:t>
            </a:r>
            <a:r>
              <a:rPr sz="1000" b="1" spc="-25" dirty="0">
                <a:solidFill>
                  <a:schemeClr val="bg1"/>
                </a:solidFill>
                <a:effectLst>
                  <a:outerShdw blurRad="50800" dist="254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000" b="1" dirty="0">
                <a:solidFill>
                  <a:schemeClr val="bg1"/>
                </a:solidFill>
                <a:effectLst>
                  <a:outerShdw blurRad="50800" dist="254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ecei</a:t>
            </a:r>
            <a:r>
              <a:rPr sz="1000" b="1" spc="-45" dirty="0">
                <a:solidFill>
                  <a:schemeClr val="bg1"/>
                </a:solidFill>
                <a:effectLst>
                  <a:outerShdw blurRad="50800" dist="254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000" b="1" dirty="0">
                <a:solidFill>
                  <a:schemeClr val="bg1"/>
                </a:solidFill>
                <a:effectLst>
                  <a:outerShdw blurRad="50800" dist="254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</a:p>
        </p:txBody>
      </p:sp>
      <p:sp>
        <p:nvSpPr>
          <p:cNvPr id="85" name="object 29"/>
          <p:cNvSpPr txBox="1"/>
          <p:nvPr/>
        </p:nvSpPr>
        <p:spPr>
          <a:xfrm>
            <a:off x="312759" y="3733617"/>
            <a:ext cx="999157" cy="474810"/>
          </a:xfrm>
          <a:prstGeom prst="rect">
            <a:avLst/>
          </a:prstGeom>
          <a:effectLst/>
        </p:spPr>
        <p:txBody>
          <a:bodyPr vert="horz" wrap="square" lIns="0" tIns="12700" rIns="0" bIns="0" rtlCol="0">
            <a:spAutoFit/>
          </a:bodyPr>
          <a:lstStyle/>
          <a:p>
            <a:pPr marL="67310" algn="ctr">
              <a:lnSpc>
                <a:spcPts val="900"/>
              </a:lnSpc>
            </a:pPr>
            <a:r>
              <a:rPr lang="en-US" sz="1000" b="1" spc="-10" dirty="0">
                <a:solidFill>
                  <a:schemeClr val="bg1"/>
                </a:solidFill>
                <a:effectLst>
                  <a:outerShdw blurRad="50800" dist="254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Common</a:t>
            </a:r>
            <a:endParaRPr sz="1000" b="1" dirty="0">
              <a:solidFill>
                <a:schemeClr val="bg1"/>
              </a:solidFill>
              <a:effectLst>
                <a:outerShdw blurRad="50800" dist="25400" dir="5400000" algn="ctr" rotWithShape="0">
                  <a:schemeClr val="tx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indent="1270" algn="ctr">
              <a:lnSpc>
                <a:spcPts val="900"/>
              </a:lnSpc>
            </a:pPr>
            <a:r>
              <a:rPr lang="en-US" sz="1000" b="1" dirty="0">
                <a:solidFill>
                  <a:schemeClr val="bg1"/>
                </a:solidFill>
                <a:effectLst>
                  <a:outerShdw blurRad="50800" dist="254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Missile</a:t>
            </a:r>
          </a:p>
          <a:p>
            <a:pPr marL="12700" marR="5080" indent="1270" algn="ctr">
              <a:lnSpc>
                <a:spcPts val="900"/>
              </a:lnSpc>
            </a:pPr>
            <a:r>
              <a:rPr sz="1000" b="1" dirty="0">
                <a:solidFill>
                  <a:schemeClr val="bg1"/>
                </a:solidFill>
                <a:effectLst>
                  <a:outerShdw blurRad="50800" dist="254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Warning  </a:t>
            </a:r>
            <a:r>
              <a:rPr lang="en-US" sz="1000" b="1" spc="-25" dirty="0">
                <a:solidFill>
                  <a:schemeClr val="bg1"/>
                </a:solidFill>
                <a:effectLst>
                  <a:outerShdw blurRad="50800" dist="254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sz="1000" b="1" dirty="0">
              <a:solidFill>
                <a:schemeClr val="bg1"/>
              </a:solidFill>
              <a:effectLst>
                <a:outerShdw blurRad="50800" dist="25400" dir="5400000" algn="ctr" rotWithShape="0">
                  <a:schemeClr val="tx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object 22"/>
          <p:cNvSpPr txBox="1"/>
          <p:nvPr/>
        </p:nvSpPr>
        <p:spPr>
          <a:xfrm>
            <a:off x="252654" y="4373200"/>
            <a:ext cx="1098225" cy="543739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indent="1270" algn="ctr">
              <a:lnSpc>
                <a:spcPts val="900"/>
              </a:lnSpc>
            </a:pPr>
            <a:r>
              <a:rPr lang="en-US" sz="900" b="1" spc="-30" dirty="0">
                <a:solidFill>
                  <a:schemeClr val="bg1"/>
                </a:solidFill>
                <a:effectLst>
                  <a:outerShdw blurRad="50800" dist="254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Common </a:t>
            </a:r>
          </a:p>
          <a:p>
            <a:pPr marL="12700" marR="5080" indent="1270" algn="ctr">
              <a:lnSpc>
                <a:spcPts val="900"/>
              </a:lnSpc>
            </a:pPr>
            <a:r>
              <a:rPr lang="en-US" sz="900" b="1" spc="-30" dirty="0">
                <a:solidFill>
                  <a:schemeClr val="bg1"/>
                </a:solidFill>
                <a:effectLst>
                  <a:outerShdw blurRad="50800" dist="254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Infrared Counter-Measures (CIRCM)</a:t>
            </a:r>
          </a:p>
          <a:p>
            <a:pPr marL="12700" marR="5080" indent="1270" algn="ctr">
              <a:lnSpc>
                <a:spcPts val="900"/>
              </a:lnSpc>
              <a:spcBef>
                <a:spcPts val="300"/>
              </a:spcBef>
            </a:pPr>
            <a:r>
              <a:rPr lang="en-US" sz="900" b="1" spc="-70" dirty="0">
                <a:solidFill>
                  <a:schemeClr val="bg1"/>
                </a:solidFill>
                <a:effectLst>
                  <a:outerShdw blurRad="50800" dist="254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(AT I RCM  - CH-47F)</a:t>
            </a:r>
            <a:endParaRPr sz="900" b="1" spc="-70" dirty="0">
              <a:solidFill>
                <a:schemeClr val="bg1"/>
              </a:solidFill>
              <a:effectLst>
                <a:outerShdw blurRad="50800" dist="25400" dir="5400000" algn="ctr" rotWithShape="0">
                  <a:schemeClr val="tx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36685" y="1929061"/>
            <a:ext cx="1277874" cy="37446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ts val="1100"/>
              </a:lnSpc>
              <a:defRPr/>
            </a:pPr>
            <a:r>
              <a:rPr lang="en-US" sz="1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Aircraft On-board ASE and Radios</a:t>
            </a:r>
            <a:endParaRPr lang="en-US" sz="7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object 159"/>
          <p:cNvSpPr txBox="1"/>
          <p:nvPr/>
        </p:nvSpPr>
        <p:spPr>
          <a:xfrm>
            <a:off x="5153971" y="5874359"/>
            <a:ext cx="449196" cy="228268"/>
          </a:xfrm>
          <a:prstGeom prst="rect">
            <a:avLst/>
          </a:prstGeom>
          <a:effectLst>
            <a:glow rad="127000">
              <a:sysClr val="windowText" lastClr="000000"/>
            </a:glow>
          </a:effectLst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  <a:defRPr/>
            </a:pPr>
            <a:r>
              <a:rPr lang="en-US" sz="1400" b="1" kern="0" spc="-40" dirty="0">
                <a:solidFill>
                  <a:prstClr val="white"/>
                </a:solidFill>
                <a:effectLst>
                  <a:glow rad="63500">
                    <a:prstClr val="black"/>
                  </a:glow>
                </a:effectLst>
                <a:latin typeface="Arial"/>
                <a:cs typeface="Arial"/>
              </a:rPr>
              <a:t>TAIS</a:t>
            </a:r>
            <a:endParaRPr sz="1400" kern="0" spc="-40" dirty="0">
              <a:solidFill>
                <a:prstClr val="white"/>
              </a:solidFill>
              <a:effectLst>
                <a:glow rad="63500">
                  <a:prstClr val="black"/>
                </a:glow>
              </a:effectLst>
              <a:latin typeface="Arial"/>
              <a:cs typeface="Arial"/>
            </a:endParaRP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302" y="5670798"/>
            <a:ext cx="1637489" cy="672120"/>
          </a:xfrm>
          <a:prstGeom prst="rect">
            <a:avLst/>
          </a:prstGeom>
          <a:effectLst>
            <a:outerShdw blurRad="38100" dist="254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6019" y="5598537"/>
            <a:ext cx="278771" cy="496784"/>
          </a:xfrm>
          <a:prstGeom prst="rect">
            <a:avLst/>
          </a:prstGeom>
          <a:effectLst>
            <a:outerShdw blurRad="12700" dist="25400" dir="5400000" algn="ctr" rotWithShape="0">
              <a:schemeClr val="tx1">
                <a:lumMod val="75000"/>
                <a:lumOff val="25000"/>
              </a:schemeClr>
            </a:outerShdw>
          </a:effectLst>
        </p:spPr>
      </p:pic>
      <p:pic>
        <p:nvPicPr>
          <p:cNvPr id="96" name="Picture 172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226782" y="5825812"/>
            <a:ext cx="667423" cy="366806"/>
          </a:xfrm>
          <a:prstGeom prst="rect">
            <a:avLst/>
          </a:prstGeom>
          <a:noFill/>
          <a:ln>
            <a:noFill/>
          </a:ln>
          <a:effectLst>
            <a:outerShdw blurRad="12700" dist="25400" dir="5400000" algn="ctr" rotWithShape="0">
              <a:schemeClr val="tx1">
                <a:lumMod val="75000"/>
                <a:lumOff val="2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" name="object 20"/>
          <p:cNvSpPr/>
          <p:nvPr/>
        </p:nvSpPr>
        <p:spPr>
          <a:xfrm>
            <a:off x="7203580" y="5841540"/>
            <a:ext cx="543208" cy="307817"/>
          </a:xfrm>
          <a:prstGeom prst="rect">
            <a:avLst/>
          </a:prstGeom>
          <a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2700" dist="25400" dir="5400000" algn="ctr" rotWithShape="0">
              <a:schemeClr val="tx1">
                <a:lumMod val="75000"/>
                <a:lumOff val="25000"/>
              </a:schemeClr>
            </a:outerShdw>
          </a:effectLst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prstClr val="white"/>
              </a:solidFill>
            </a:endParaRPr>
          </a:p>
        </p:txBody>
      </p:sp>
      <p:sp>
        <p:nvSpPr>
          <p:cNvPr id="98" name="object 18"/>
          <p:cNvSpPr/>
          <p:nvPr/>
        </p:nvSpPr>
        <p:spPr>
          <a:xfrm>
            <a:off x="7256439" y="6027045"/>
            <a:ext cx="640633" cy="341655"/>
          </a:xfrm>
          <a:prstGeom prst="rect">
            <a:avLst/>
          </a:prstGeom>
          <a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2700" dist="25400" dir="5400000" algn="ctr" rotWithShape="0">
              <a:schemeClr val="tx1">
                <a:lumMod val="75000"/>
                <a:lumOff val="25000"/>
              </a:schemeClr>
            </a:outerShdw>
          </a:effectLst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prstClr val="white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326202" y="3218750"/>
            <a:ext cx="662734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lnSpc>
                <a:spcPts val="1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latin typeface="Arial Narrow" panose="020B0606020202030204" pitchFamily="34" charset="0"/>
                <a:cs typeface="Arial" panose="020B0604020202020204" pitchFamily="34" charset="0"/>
              </a:rPr>
              <a:t>STT / </a:t>
            </a:r>
          </a:p>
          <a:p>
            <a:pPr algn="r" fontAlgn="base">
              <a:lnSpc>
                <a:spcPts val="1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latin typeface="Arial Narrow" panose="020B0606020202030204" pitchFamily="34" charset="0"/>
                <a:cs typeface="Arial" panose="020B0604020202020204" pitchFamily="34" charset="0"/>
              </a:rPr>
              <a:t>KOR24-A </a:t>
            </a:r>
          </a:p>
        </p:txBody>
      </p:sp>
      <p:pic>
        <p:nvPicPr>
          <p:cNvPr id="106" name="Picture 1"/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70323" y="2932602"/>
            <a:ext cx="337002" cy="28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7" name="TextBox 106"/>
          <p:cNvSpPr txBox="1"/>
          <p:nvPr/>
        </p:nvSpPr>
        <p:spPr>
          <a:xfrm>
            <a:off x="3864208" y="3300131"/>
            <a:ext cx="640770" cy="220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ts val="1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latin typeface="Arial Narrow" panose="020B0606020202030204" pitchFamily="34" charset="0"/>
                <a:cs typeface="Arial" panose="020B0604020202020204" pitchFamily="34" charset="0"/>
              </a:rPr>
              <a:t>PRC-161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3862089" y="3010282"/>
            <a:ext cx="289235" cy="220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ts val="1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latin typeface="Arial Narrow" panose="020B0606020202030204" pitchFamily="34" charset="0"/>
                <a:cs typeface="Arial" panose="020B0604020202020204" pitchFamily="34" charset="0"/>
              </a:rPr>
              <a:t>or</a:t>
            </a:r>
          </a:p>
        </p:txBody>
      </p:sp>
      <p:cxnSp>
        <p:nvCxnSpPr>
          <p:cNvPr id="110" name="Straight Arrow Connector 109"/>
          <p:cNvCxnSpPr>
            <a:cxnSpLocks/>
          </p:cNvCxnSpPr>
          <p:nvPr/>
        </p:nvCxnSpPr>
        <p:spPr>
          <a:xfrm flipV="1">
            <a:off x="4305599" y="2796053"/>
            <a:ext cx="1089299" cy="153682"/>
          </a:xfrm>
          <a:prstGeom prst="straightConnector1">
            <a:avLst/>
          </a:prstGeom>
          <a:noFill/>
          <a:ln w="19050" cap="flat" cmpd="sng" algn="ctr">
            <a:solidFill>
              <a:srgbClr val="FFFF00"/>
            </a:solidFill>
            <a:prstDash val="solid"/>
            <a:miter lim="800000"/>
            <a:headEnd type="triangl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</p:cxnSp>
      <p:cxnSp>
        <p:nvCxnSpPr>
          <p:cNvPr id="111" name="Straight Arrow Connector 110"/>
          <p:cNvCxnSpPr/>
          <p:nvPr/>
        </p:nvCxnSpPr>
        <p:spPr>
          <a:xfrm flipV="1">
            <a:off x="5902696" y="3005198"/>
            <a:ext cx="4202" cy="1212893"/>
          </a:xfrm>
          <a:prstGeom prst="straightConnector1">
            <a:avLst/>
          </a:prstGeom>
          <a:noFill/>
          <a:ln w="28575" cap="flat" cmpd="sng" algn="ctr">
            <a:solidFill>
              <a:srgbClr val="FF9933"/>
            </a:solidFill>
            <a:prstDash val="sysDot"/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113" name="Rectangle 112"/>
          <p:cNvSpPr/>
          <p:nvPr/>
        </p:nvSpPr>
        <p:spPr>
          <a:xfrm>
            <a:off x="-2" y="1228039"/>
            <a:ext cx="9144002" cy="30498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extBox 113"/>
          <p:cNvSpPr txBox="1"/>
          <p:nvPr/>
        </p:nvSpPr>
        <p:spPr>
          <a:xfrm>
            <a:off x="1561033" y="1204841"/>
            <a:ext cx="6034042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 i="1" kern="0" dirty="0">
                <a:latin typeface="Arial" panose="020B0604020202020204" pitchFamily="34" charset="0"/>
                <a:cs typeface="Arial" panose="020B0604020202020204" pitchFamily="34" charset="0"/>
              </a:rPr>
              <a:t>Air Threat Survivability - COP Synergy - SEAD/DEAD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82775" y="2724533"/>
            <a:ext cx="769591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900"/>
              </a:lnSpc>
            </a:pP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 16  </a:t>
            </a:r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32" cstate="email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6627" y="2573613"/>
            <a:ext cx="1092677" cy="4592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4" name="Straight Arrow Connector 3"/>
          <p:cNvCxnSpPr/>
          <p:nvPr/>
        </p:nvCxnSpPr>
        <p:spPr>
          <a:xfrm flipV="1">
            <a:off x="1487913" y="3045077"/>
            <a:ext cx="217373" cy="2471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>
          <a:xfrm>
            <a:off x="1457382" y="3287144"/>
            <a:ext cx="217373" cy="2471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cxnSpLocks/>
          </p:cNvCxnSpPr>
          <p:nvPr/>
        </p:nvCxnSpPr>
        <p:spPr>
          <a:xfrm flipV="1">
            <a:off x="2191410" y="2178386"/>
            <a:ext cx="661536" cy="565868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  <a:effectLst>
            <a:glow rad="63500">
              <a:schemeClr val="tx1">
                <a:lumMod val="50000"/>
                <a:lumOff val="5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cxnSpLocks/>
          </p:cNvCxnSpPr>
          <p:nvPr/>
        </p:nvCxnSpPr>
        <p:spPr>
          <a:xfrm>
            <a:off x="2004763" y="3554521"/>
            <a:ext cx="619654" cy="613437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  <a:effectLst>
            <a:glow rad="63500">
              <a:schemeClr val="tx1">
                <a:lumMod val="50000"/>
                <a:lumOff val="5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cxnSpLocks/>
            <a:endCxn id="106" idx="1"/>
          </p:cNvCxnSpPr>
          <p:nvPr/>
        </p:nvCxnSpPr>
        <p:spPr>
          <a:xfrm flipV="1">
            <a:off x="2121765" y="3075828"/>
            <a:ext cx="1448558" cy="390776"/>
          </a:xfrm>
          <a:prstGeom prst="straightConnector1">
            <a:avLst/>
          </a:prstGeom>
          <a:noFill/>
          <a:ln w="19050" cap="flat" cmpd="sng" algn="ctr">
            <a:solidFill>
              <a:srgbClr val="FFFF00"/>
            </a:solidFill>
            <a:prstDash val="solid"/>
            <a:miter lim="800000"/>
            <a:headEnd type="triangl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</p:cxnSp>
      <p:cxnSp>
        <p:nvCxnSpPr>
          <p:cNvPr id="129" name="Straight Arrow Connector 128"/>
          <p:cNvCxnSpPr>
            <a:cxnSpLocks/>
          </p:cNvCxnSpPr>
          <p:nvPr/>
        </p:nvCxnSpPr>
        <p:spPr>
          <a:xfrm>
            <a:off x="2136937" y="3081855"/>
            <a:ext cx="1307552" cy="774704"/>
          </a:xfrm>
          <a:prstGeom prst="straightConnector1">
            <a:avLst/>
          </a:prstGeom>
          <a:noFill/>
          <a:ln w="19050" cap="flat" cmpd="sng" algn="ctr">
            <a:solidFill>
              <a:srgbClr val="0066CC"/>
            </a:solidFill>
            <a:prstDash val="solid"/>
            <a:miter lim="800000"/>
            <a:headEnd type="triangl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</p:cxnSp>
      <p:cxnSp>
        <p:nvCxnSpPr>
          <p:cNvPr id="131" name="Straight Arrow Connector 130"/>
          <p:cNvCxnSpPr>
            <a:cxnSpLocks/>
          </p:cNvCxnSpPr>
          <p:nvPr/>
        </p:nvCxnSpPr>
        <p:spPr>
          <a:xfrm>
            <a:off x="2124758" y="3530620"/>
            <a:ext cx="1319731" cy="464419"/>
          </a:xfrm>
          <a:prstGeom prst="straightConnector1">
            <a:avLst/>
          </a:prstGeom>
          <a:noFill/>
          <a:ln w="19050" cap="flat" cmpd="sng" algn="ctr">
            <a:solidFill>
              <a:srgbClr val="0066CC"/>
            </a:solidFill>
            <a:prstDash val="solid"/>
            <a:miter lim="800000"/>
            <a:headEnd type="triangl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</p:cxnSp>
      <p:cxnSp>
        <p:nvCxnSpPr>
          <p:cNvPr id="144" name="Straight Arrow Connector 143"/>
          <p:cNvCxnSpPr>
            <a:cxnSpLocks/>
            <a:stCxn id="88" idx="3"/>
          </p:cNvCxnSpPr>
          <p:nvPr/>
        </p:nvCxnSpPr>
        <p:spPr>
          <a:xfrm>
            <a:off x="4307375" y="4293180"/>
            <a:ext cx="997569" cy="121238"/>
          </a:xfrm>
          <a:prstGeom prst="straightConnector1">
            <a:avLst/>
          </a:prstGeom>
          <a:noFill/>
          <a:ln w="19050" cap="flat" cmpd="sng" algn="ctr">
            <a:solidFill>
              <a:srgbClr val="0066CC"/>
            </a:solidFill>
            <a:prstDash val="solid"/>
            <a:miter lim="800000"/>
            <a:headEnd type="triangl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</p:cxnSp>
      <p:cxnSp>
        <p:nvCxnSpPr>
          <p:cNvPr id="146" name="Straight Arrow Connector 145"/>
          <p:cNvCxnSpPr>
            <a:cxnSpLocks/>
          </p:cNvCxnSpPr>
          <p:nvPr/>
        </p:nvCxnSpPr>
        <p:spPr>
          <a:xfrm flipV="1">
            <a:off x="4668197" y="4670763"/>
            <a:ext cx="804330" cy="1109667"/>
          </a:xfrm>
          <a:prstGeom prst="straightConnector1">
            <a:avLst/>
          </a:prstGeom>
          <a:noFill/>
          <a:ln w="19050" cap="flat" cmpd="sng" algn="ctr">
            <a:solidFill>
              <a:srgbClr val="0066CC"/>
            </a:solidFill>
            <a:prstDash val="solid"/>
            <a:miter lim="800000"/>
            <a:headEnd type="triangl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</p:cxnSp>
      <p:sp>
        <p:nvSpPr>
          <p:cNvPr id="120" name="object 153"/>
          <p:cNvSpPr txBox="1"/>
          <p:nvPr/>
        </p:nvSpPr>
        <p:spPr>
          <a:xfrm>
            <a:off x="6352366" y="5825812"/>
            <a:ext cx="851214" cy="269946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  <a:effectLst/>
        </p:spPr>
        <p:txBody>
          <a:bodyPr vert="horz" wrap="square" lIns="0" tIns="13335" rIns="0" bIns="0" rtlCol="0" anchor="ctr">
            <a:spAutoFit/>
          </a:bodyPr>
          <a:lstStyle/>
          <a:p>
            <a:pPr marL="12700" algn="ctr">
              <a:lnSpc>
                <a:spcPts val="1000"/>
              </a:lnSpc>
              <a:tabLst>
                <a:tab pos="457200" algn="l"/>
              </a:tabLst>
            </a:pP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 </a:t>
            </a:r>
            <a:r>
              <a:rPr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</a:t>
            </a: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lnSpc>
                <a:spcPts val="1000"/>
              </a:lnSpc>
              <a:tabLst>
                <a:tab pos="457200" algn="l"/>
              </a:tabLst>
            </a:pP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TSM</a:t>
            </a:r>
            <a:endParaRPr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object 153"/>
          <p:cNvSpPr txBox="1"/>
          <p:nvPr/>
        </p:nvSpPr>
        <p:spPr>
          <a:xfrm>
            <a:off x="3919670" y="6264423"/>
            <a:ext cx="1039401" cy="27432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  <a:effectLst/>
        </p:spPr>
        <p:txBody>
          <a:bodyPr vert="horz" wrap="square" lIns="0" tIns="13335" rIns="0" bIns="0" rtlCol="0" anchor="ctr">
            <a:spAutoFit/>
          </a:bodyPr>
          <a:lstStyle/>
          <a:p>
            <a:pPr marL="12700" algn="ctr">
              <a:lnSpc>
                <a:spcPts val="1000"/>
              </a:lnSpc>
            </a:pPr>
            <a:r>
              <a:rPr lang="en-US" sz="900" dirty="0">
                <a:solidFill>
                  <a:schemeClr val="bg1"/>
                </a:solidFill>
                <a:latin typeface="Arial Black" panose="020B0A04020102020204" pitchFamily="34" charset="0"/>
                <a:cs typeface="Arial"/>
              </a:rPr>
              <a:t>G2/G3</a:t>
            </a:r>
            <a:endParaRPr sz="900" b="1" dirty="0">
              <a:solidFill>
                <a:schemeClr val="bg1"/>
              </a:solidFill>
              <a:latin typeface=" Arial" panose="02020603050405020304"/>
              <a:cs typeface="Arial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4689" y="3775815"/>
            <a:ext cx="704046" cy="266564"/>
          </a:xfrm>
          <a:prstGeom prst="rect">
            <a:avLst/>
          </a:prstGeom>
        </p:spPr>
      </p:pic>
      <p:cxnSp>
        <p:nvCxnSpPr>
          <p:cNvPr id="128" name="Straight Arrow Connector 127"/>
          <p:cNvCxnSpPr>
            <a:cxnSpLocks/>
          </p:cNvCxnSpPr>
          <p:nvPr/>
        </p:nvCxnSpPr>
        <p:spPr>
          <a:xfrm>
            <a:off x="7001855" y="4686709"/>
            <a:ext cx="758328" cy="1255516"/>
          </a:xfrm>
          <a:prstGeom prst="straightConnector1">
            <a:avLst/>
          </a:prstGeom>
          <a:noFill/>
          <a:ln w="19050" cap="flat" cmpd="sng" algn="ctr">
            <a:solidFill>
              <a:srgbClr val="008000"/>
            </a:solidFill>
            <a:prstDash val="solid"/>
            <a:miter lim="800000"/>
            <a:headEnd type="triangl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</p:cxnSp>
      <p:pic>
        <p:nvPicPr>
          <p:cNvPr id="117" name="Picture 116"/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7964" y="3700469"/>
            <a:ext cx="396888" cy="314203"/>
          </a:xfrm>
          <a:prstGeom prst="rect">
            <a:avLst/>
          </a:prstGeom>
        </p:spPr>
      </p:pic>
      <p:cxnSp>
        <p:nvCxnSpPr>
          <p:cNvPr id="132" name="Straight Arrow Connector 131"/>
          <p:cNvCxnSpPr/>
          <p:nvPr/>
        </p:nvCxnSpPr>
        <p:spPr>
          <a:xfrm>
            <a:off x="6229216" y="3004483"/>
            <a:ext cx="496590" cy="230620"/>
          </a:xfrm>
          <a:prstGeom prst="straightConnector1">
            <a:avLst/>
          </a:prstGeom>
          <a:noFill/>
          <a:ln w="19050" cap="flat" cmpd="sng" algn="ctr">
            <a:solidFill>
              <a:srgbClr val="FFFF00"/>
            </a:solidFill>
            <a:prstDash val="solid"/>
            <a:miter lim="800000"/>
            <a:headEnd type="triangl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</p:cxnSp>
      <p:cxnSp>
        <p:nvCxnSpPr>
          <p:cNvPr id="135" name="Straight Arrow Connector 134"/>
          <p:cNvCxnSpPr/>
          <p:nvPr/>
        </p:nvCxnSpPr>
        <p:spPr>
          <a:xfrm flipH="1">
            <a:off x="5573500" y="3032900"/>
            <a:ext cx="181352" cy="732554"/>
          </a:xfrm>
          <a:prstGeom prst="straightConnector1">
            <a:avLst/>
          </a:prstGeom>
          <a:noFill/>
          <a:ln w="19050" cap="flat" cmpd="sng" algn="ctr">
            <a:solidFill>
              <a:srgbClr val="FFFF00"/>
            </a:solidFill>
            <a:prstDash val="solid"/>
            <a:miter lim="800000"/>
            <a:headEnd type="triangl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</p:cxnSp>
      <p:sp>
        <p:nvSpPr>
          <p:cNvPr id="149" name="Freeform 148"/>
          <p:cNvSpPr/>
          <p:nvPr/>
        </p:nvSpPr>
        <p:spPr>
          <a:xfrm rot="3599639">
            <a:off x="6846849" y="3156485"/>
            <a:ext cx="1961532" cy="257856"/>
          </a:xfrm>
          <a:custGeom>
            <a:avLst/>
            <a:gdLst>
              <a:gd name="connsiteX0" fmla="*/ 0 w 1648047"/>
              <a:gd name="connsiteY0" fmla="*/ 180754 h 233916"/>
              <a:gd name="connsiteX1" fmla="*/ 1648047 w 1648047"/>
              <a:gd name="connsiteY1" fmla="*/ 0 h 233916"/>
              <a:gd name="connsiteX2" fmla="*/ 1648047 w 1648047"/>
              <a:gd name="connsiteY2" fmla="*/ 233916 h 233916"/>
              <a:gd name="connsiteX3" fmla="*/ 0 w 1648047"/>
              <a:gd name="connsiteY3" fmla="*/ 180754 h 23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8047" h="233916">
                <a:moveTo>
                  <a:pt x="0" y="180754"/>
                </a:moveTo>
                <a:lnTo>
                  <a:pt x="1648047" y="0"/>
                </a:lnTo>
                <a:lnTo>
                  <a:pt x="1648047" y="233916"/>
                </a:lnTo>
                <a:lnTo>
                  <a:pt x="0" y="180754"/>
                </a:lnTo>
                <a:close/>
              </a:path>
            </a:pathLst>
          </a:custGeom>
          <a:solidFill>
            <a:srgbClr val="00FFFF">
              <a:alpha val="73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grpSp>
        <p:nvGrpSpPr>
          <p:cNvPr id="150" name="Group 149"/>
          <p:cNvGrpSpPr/>
          <p:nvPr/>
        </p:nvGrpSpPr>
        <p:grpSpPr>
          <a:xfrm>
            <a:off x="7958268" y="3871312"/>
            <a:ext cx="955140" cy="840523"/>
            <a:chOff x="7870022" y="3714257"/>
            <a:chExt cx="955140" cy="840523"/>
          </a:xfrm>
        </p:grpSpPr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70022" y="3714257"/>
              <a:ext cx="955140" cy="840523"/>
            </a:xfrm>
            <a:prstGeom prst="rect">
              <a:avLst/>
            </a:prstGeom>
            <a:effectLst>
              <a:glow rad="38100">
                <a:sysClr val="window" lastClr="FFFFFF">
                  <a:alpha val="56000"/>
                </a:sysClr>
              </a:glow>
            </a:effectLst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21423" y="4088880"/>
              <a:ext cx="383263" cy="284891"/>
            </a:xfrm>
            <a:prstGeom prst="rect">
              <a:avLst/>
            </a:prstGeom>
            <a:effectLst>
              <a:outerShdw blurRad="50800" dist="50800" dir="5400000" algn="ctr" rotWithShape="0">
                <a:schemeClr val="bg1">
                  <a:lumMod val="85000"/>
                </a:schemeClr>
              </a:outerShdw>
            </a:effectLst>
          </p:spPr>
        </p:pic>
      </p:grpSp>
      <p:cxnSp>
        <p:nvCxnSpPr>
          <p:cNvPr id="156" name="Straight Arrow Connector 155"/>
          <p:cNvCxnSpPr>
            <a:cxnSpLocks/>
          </p:cNvCxnSpPr>
          <p:nvPr/>
        </p:nvCxnSpPr>
        <p:spPr>
          <a:xfrm flipH="1" flipV="1">
            <a:off x="7225494" y="4702492"/>
            <a:ext cx="1138139" cy="296710"/>
          </a:xfrm>
          <a:prstGeom prst="straightConnector1">
            <a:avLst/>
          </a:prstGeom>
          <a:noFill/>
          <a:ln w="76200" cap="flat" cmpd="sng" algn="ctr">
            <a:solidFill>
              <a:srgbClr val="FF0000">
                <a:alpha val="81000"/>
              </a:srgbClr>
            </a:solidFill>
            <a:prstDash val="sysDot"/>
            <a:miter lim="800000"/>
            <a:tailEnd type="triangle"/>
          </a:ln>
          <a:effectLst/>
        </p:spPr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AFEB78EF-25D5-20BC-DFA5-8FE8490EAE32}"/>
              </a:ext>
            </a:extLst>
          </p:cNvPr>
          <p:cNvSpPr/>
          <p:nvPr/>
        </p:nvSpPr>
        <p:spPr>
          <a:xfrm>
            <a:off x="3444489" y="3730697"/>
            <a:ext cx="862886" cy="1124966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1" name="Group 150"/>
          <p:cNvGrpSpPr/>
          <p:nvPr/>
        </p:nvGrpSpPr>
        <p:grpSpPr>
          <a:xfrm>
            <a:off x="8051636" y="4525312"/>
            <a:ext cx="955140" cy="840523"/>
            <a:chOff x="7870022" y="3714257"/>
            <a:chExt cx="955140" cy="840523"/>
          </a:xfrm>
        </p:grpSpPr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70022" y="3714257"/>
              <a:ext cx="955140" cy="840523"/>
            </a:xfrm>
            <a:prstGeom prst="rect">
              <a:avLst/>
            </a:prstGeom>
            <a:effectLst>
              <a:glow rad="38100">
                <a:sysClr val="window" lastClr="FFFFFF">
                  <a:alpha val="56000"/>
                </a:sysClr>
              </a:glow>
            </a:effectLst>
          </p:spPr>
        </p:pic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21423" y="4088880"/>
              <a:ext cx="383263" cy="284891"/>
            </a:xfrm>
            <a:prstGeom prst="rect">
              <a:avLst/>
            </a:prstGeom>
            <a:effectLst>
              <a:outerShdw blurRad="50800" dist="50800" dir="5400000" algn="ctr" rotWithShape="0">
                <a:schemeClr val="bg1">
                  <a:lumMod val="85000"/>
                </a:schemeClr>
              </a:outerShdw>
            </a:effectLst>
          </p:spPr>
        </p:pic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640" y="2664051"/>
            <a:ext cx="799143" cy="4913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473" y="3183665"/>
            <a:ext cx="560432" cy="509867"/>
          </a:xfrm>
          <a:prstGeom prst="rect">
            <a:avLst/>
          </a:prstGeom>
        </p:spPr>
      </p:pic>
      <p:sp>
        <p:nvSpPr>
          <p:cNvPr id="154" name="Rectangle 153">
            <a:extLst>
              <a:ext uri="{FF2B5EF4-FFF2-40B4-BE49-F238E27FC236}">
                <a16:creationId xmlns:a16="http://schemas.microsoft.com/office/drawing/2014/main" id="{51868EB2-E76C-744E-4080-9DA3A2DEC4E1}"/>
              </a:ext>
            </a:extLst>
          </p:cNvPr>
          <p:cNvSpPr/>
          <p:nvPr/>
        </p:nvSpPr>
        <p:spPr>
          <a:xfrm>
            <a:off x="3409195" y="2674043"/>
            <a:ext cx="1010429" cy="854357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655034A8-ECEB-1EF3-8699-DCD2F48948BD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5073198" y="5312562"/>
            <a:ext cx="637723" cy="550750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sp>
        <p:nvSpPr>
          <p:cNvPr id="90" name="object 17"/>
          <p:cNvSpPr/>
          <p:nvPr/>
        </p:nvSpPr>
        <p:spPr>
          <a:xfrm>
            <a:off x="3818715" y="5282263"/>
            <a:ext cx="637723" cy="559277"/>
          </a:xfrm>
          <a:prstGeom prst="rect">
            <a:avLst/>
          </a:prstGeom>
          <a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prstClr val="white"/>
              </a:solidFill>
            </a:endParaRPr>
          </a:p>
        </p:txBody>
      </p:sp>
      <p:sp>
        <p:nvSpPr>
          <p:cNvPr id="91" name="object 159"/>
          <p:cNvSpPr txBox="1"/>
          <p:nvPr/>
        </p:nvSpPr>
        <p:spPr>
          <a:xfrm>
            <a:off x="3728000" y="5798060"/>
            <a:ext cx="86574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  <a:defRPr/>
            </a:pPr>
            <a:r>
              <a:rPr lang="en-US" sz="1400" b="1" kern="0" spc="-40" dirty="0">
                <a:solidFill>
                  <a:prstClr val="white"/>
                </a:solidFill>
                <a:effectLst>
                  <a:glow rad="63500">
                    <a:prstClr val="black"/>
                  </a:glow>
                </a:effectLst>
                <a:latin typeface="Arial"/>
                <a:cs typeface="Arial"/>
              </a:rPr>
              <a:t>DCGS-A</a:t>
            </a:r>
            <a:endParaRPr sz="1400" kern="0" spc="-40" dirty="0">
              <a:solidFill>
                <a:prstClr val="white"/>
              </a:solidFill>
              <a:effectLst>
                <a:glow rad="63500">
                  <a:prstClr val="black"/>
                </a:glow>
              </a:effectLst>
              <a:latin typeface="Arial"/>
              <a:cs typeface="Arial"/>
            </a:endParaRPr>
          </a:p>
        </p:txBody>
      </p:sp>
      <p:sp>
        <p:nvSpPr>
          <p:cNvPr id="159" name="Rounded Rectangle 391">
            <a:extLst>
              <a:ext uri="{FF2B5EF4-FFF2-40B4-BE49-F238E27FC236}">
                <a16:creationId xmlns:a16="http://schemas.microsoft.com/office/drawing/2014/main" id="{D0CDC802-AED4-64D4-C930-1D2AD1D9FEC6}"/>
              </a:ext>
            </a:extLst>
          </p:cNvPr>
          <p:cNvSpPr/>
          <p:nvPr/>
        </p:nvSpPr>
        <p:spPr>
          <a:xfrm>
            <a:off x="960118" y="5313167"/>
            <a:ext cx="1976629" cy="1087901"/>
          </a:xfrm>
          <a:prstGeom prst="roundRect">
            <a:avLst/>
          </a:prstGeom>
          <a:solidFill>
            <a:srgbClr val="CCFF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object 241">
            <a:extLst>
              <a:ext uri="{FF2B5EF4-FFF2-40B4-BE49-F238E27FC236}">
                <a16:creationId xmlns:a16="http://schemas.microsoft.com/office/drawing/2014/main" id="{752EF053-8DB1-D0E3-C193-87192EA1EEB3}"/>
              </a:ext>
            </a:extLst>
          </p:cNvPr>
          <p:cNvSpPr txBox="1"/>
          <p:nvPr/>
        </p:nvSpPr>
        <p:spPr>
          <a:xfrm>
            <a:off x="863336" y="5424316"/>
            <a:ext cx="1239260" cy="209994"/>
          </a:xfrm>
          <a:prstGeom prst="rect">
            <a:avLst/>
          </a:prstGeom>
          <a:noFill/>
          <a:ln w="12192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/>
              </a:rPr>
              <a:t>Ground Network</a:t>
            </a:r>
          </a:p>
          <a:p>
            <a:pPr marL="0" marR="0" lvl="0" indent="0" algn="ctr" defTabSz="9144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/>
              </a:rPr>
              <a:t>(TSM)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 Black"/>
            </a:endParaRPr>
          </a:p>
        </p:txBody>
      </p:sp>
      <p:sp>
        <p:nvSpPr>
          <p:cNvPr id="161" name="object 241">
            <a:extLst>
              <a:ext uri="{FF2B5EF4-FFF2-40B4-BE49-F238E27FC236}">
                <a16:creationId xmlns:a16="http://schemas.microsoft.com/office/drawing/2014/main" id="{CDBEE130-9710-743B-5B9E-0388A69E834B}"/>
              </a:ext>
            </a:extLst>
          </p:cNvPr>
          <p:cNvSpPr txBox="1"/>
          <p:nvPr/>
        </p:nvSpPr>
        <p:spPr>
          <a:xfrm>
            <a:off x="867389" y="5714966"/>
            <a:ext cx="1239260" cy="209994"/>
          </a:xfrm>
          <a:prstGeom prst="rect">
            <a:avLst/>
          </a:prstGeom>
          <a:noFill/>
          <a:ln w="12192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/>
              </a:rPr>
              <a:t>Air Network</a:t>
            </a:r>
          </a:p>
          <a:p>
            <a:pPr marL="0" marR="0" lvl="0" indent="0" algn="ctr" defTabSz="9144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/>
              </a:rPr>
              <a:t>(</a:t>
            </a:r>
            <a:r>
              <a:rPr lang="en-US" sz="800" b="1" dirty="0">
                <a:solidFill>
                  <a:prstClr val="black"/>
                </a:solidFill>
                <a:latin typeface="Calibri" panose="020F0502020204030204"/>
                <a:cs typeface="Arial Black"/>
              </a:rPr>
              <a:t>T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/>
              </a:rPr>
              <a:t>SM)</a:t>
            </a:r>
          </a:p>
        </p:txBody>
      </p:sp>
      <p:sp>
        <p:nvSpPr>
          <p:cNvPr id="162" name="object 241">
            <a:extLst>
              <a:ext uri="{FF2B5EF4-FFF2-40B4-BE49-F238E27FC236}">
                <a16:creationId xmlns:a16="http://schemas.microsoft.com/office/drawing/2014/main" id="{7A8317D5-2368-E8BB-63F5-1B1B08D866C9}"/>
              </a:ext>
            </a:extLst>
          </p:cNvPr>
          <p:cNvSpPr txBox="1"/>
          <p:nvPr/>
        </p:nvSpPr>
        <p:spPr>
          <a:xfrm>
            <a:off x="834166" y="6040209"/>
            <a:ext cx="1239260" cy="107402"/>
          </a:xfrm>
          <a:prstGeom prst="rect">
            <a:avLst/>
          </a:prstGeom>
          <a:noFill/>
          <a:ln w="12192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/>
              </a:rPr>
              <a:t>Link 16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 Black"/>
            </a:endParaRPr>
          </a:p>
        </p:txBody>
      </p:sp>
      <p:sp>
        <p:nvSpPr>
          <p:cNvPr id="163" name="object 241">
            <a:extLst>
              <a:ext uri="{FF2B5EF4-FFF2-40B4-BE49-F238E27FC236}">
                <a16:creationId xmlns:a16="http://schemas.microsoft.com/office/drawing/2014/main" id="{90002650-5CCA-E783-E94B-F9D884DC02BF}"/>
              </a:ext>
            </a:extLst>
          </p:cNvPr>
          <p:cNvSpPr txBox="1"/>
          <p:nvPr/>
        </p:nvSpPr>
        <p:spPr>
          <a:xfrm>
            <a:off x="838384" y="6266136"/>
            <a:ext cx="1239260" cy="107402"/>
          </a:xfrm>
          <a:prstGeom prst="rect">
            <a:avLst/>
          </a:prstGeom>
          <a:noFill/>
          <a:ln w="12192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/>
              </a:rPr>
              <a:t>BFT2 </a:t>
            </a: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 Black"/>
            </a:endParaRPr>
          </a:p>
        </p:txBody>
      </p: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5B0252F4-E6E8-2373-21CB-AADD11EF8090}"/>
              </a:ext>
            </a:extLst>
          </p:cNvPr>
          <p:cNvCxnSpPr/>
          <p:nvPr/>
        </p:nvCxnSpPr>
        <p:spPr>
          <a:xfrm flipV="1">
            <a:off x="1071843" y="5369236"/>
            <a:ext cx="782545" cy="2716"/>
          </a:xfrm>
          <a:prstGeom prst="straightConnector1">
            <a:avLst/>
          </a:prstGeom>
          <a:ln w="28575">
            <a:solidFill>
              <a:srgbClr val="008000"/>
            </a:solidFill>
            <a:headEnd type="triangle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787DCF7C-E4D3-29BB-1916-4F5920D8F2E3}"/>
              </a:ext>
            </a:extLst>
          </p:cNvPr>
          <p:cNvCxnSpPr/>
          <p:nvPr/>
        </p:nvCxnSpPr>
        <p:spPr>
          <a:xfrm flipV="1">
            <a:off x="1089167" y="5681779"/>
            <a:ext cx="765451" cy="2165"/>
          </a:xfrm>
          <a:prstGeom prst="straightConnector1">
            <a:avLst/>
          </a:prstGeom>
          <a:ln w="19050">
            <a:solidFill>
              <a:srgbClr val="0000CC"/>
            </a:solidFill>
            <a:headEnd type="triangle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7545FB89-2446-2064-B792-F74110405DF0}"/>
              </a:ext>
            </a:extLst>
          </p:cNvPr>
          <p:cNvCxnSpPr/>
          <p:nvPr/>
        </p:nvCxnSpPr>
        <p:spPr>
          <a:xfrm>
            <a:off x="1115341" y="5990366"/>
            <a:ext cx="694223" cy="0"/>
          </a:xfrm>
          <a:prstGeom prst="line">
            <a:avLst/>
          </a:prstGeom>
          <a:ln w="19050">
            <a:solidFill>
              <a:srgbClr val="FFFF00"/>
            </a:solidFill>
            <a:headEnd type="triangle" w="med" len="med"/>
            <a:tailEnd type="triangle" w="med" len="med"/>
          </a:ln>
          <a:effectLst>
            <a:outerShdw blurRad="50800" dist="127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1F3B1232-768B-AE9E-34F2-FDBAA4271A8F}"/>
              </a:ext>
            </a:extLst>
          </p:cNvPr>
          <p:cNvCxnSpPr/>
          <p:nvPr/>
        </p:nvCxnSpPr>
        <p:spPr>
          <a:xfrm flipV="1">
            <a:off x="1080619" y="6223275"/>
            <a:ext cx="782545" cy="2716"/>
          </a:xfrm>
          <a:prstGeom prst="straightConnector1">
            <a:avLst/>
          </a:prstGeom>
          <a:ln w="19050">
            <a:solidFill>
              <a:srgbClr val="0099FF"/>
            </a:solidFill>
            <a:prstDash val="sysDash"/>
            <a:headEnd type="triangle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7BC80DBA-A6A0-0F3E-36D7-D8FF3F15BDAD}"/>
              </a:ext>
            </a:extLst>
          </p:cNvPr>
          <p:cNvCxnSpPr/>
          <p:nvPr/>
        </p:nvCxnSpPr>
        <p:spPr>
          <a:xfrm flipV="1">
            <a:off x="2050201" y="6082258"/>
            <a:ext cx="782545" cy="2716"/>
          </a:xfrm>
          <a:prstGeom prst="straightConnector1">
            <a:avLst/>
          </a:prstGeom>
          <a:ln w="19050">
            <a:solidFill>
              <a:srgbClr val="002060"/>
            </a:solidFill>
            <a:prstDash val="dashDot"/>
            <a:headEnd type="triangle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object 241">
            <a:extLst>
              <a:ext uri="{FF2B5EF4-FFF2-40B4-BE49-F238E27FC236}">
                <a16:creationId xmlns:a16="http://schemas.microsoft.com/office/drawing/2014/main" id="{3C9554B9-9C6B-FAAF-5658-1E81FB9434C7}"/>
              </a:ext>
            </a:extLst>
          </p:cNvPr>
          <p:cNvSpPr txBox="1"/>
          <p:nvPr/>
        </p:nvSpPr>
        <p:spPr>
          <a:xfrm>
            <a:off x="1860861" y="6123462"/>
            <a:ext cx="1239260" cy="107402"/>
          </a:xfrm>
          <a:prstGeom prst="rect">
            <a:avLst/>
          </a:prstGeom>
          <a:noFill/>
          <a:ln w="12192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solidFill>
                  <a:prstClr val="black"/>
                </a:solidFill>
                <a:latin typeface="Calibri" panose="020F0502020204030204"/>
                <a:cs typeface="Arial Black"/>
              </a:rPr>
              <a:t>BE-303 CDL</a:t>
            </a: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 Black"/>
            </a:endParaRPr>
          </a:p>
        </p:txBody>
      </p: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720EC9-108C-AC05-7F4B-F44FA5258AC2}"/>
              </a:ext>
            </a:extLst>
          </p:cNvPr>
          <p:cNvGrpSpPr/>
          <p:nvPr/>
        </p:nvGrpSpPr>
        <p:grpSpPr>
          <a:xfrm>
            <a:off x="2697566" y="4189730"/>
            <a:ext cx="122722" cy="170302"/>
            <a:chOff x="6170476" y="1680999"/>
            <a:chExt cx="200230" cy="198119"/>
          </a:xfrm>
        </p:grpSpPr>
        <p:sp>
          <p:nvSpPr>
            <p:cNvPr id="170" name="Hexagon 169">
              <a:extLst>
                <a:ext uri="{FF2B5EF4-FFF2-40B4-BE49-F238E27FC236}">
                  <a16:creationId xmlns:a16="http://schemas.microsoft.com/office/drawing/2014/main" id="{F1273273-0B3E-8D58-290C-C2E78A63F9BD}"/>
                </a:ext>
              </a:extLst>
            </p:cNvPr>
            <p:cNvSpPr/>
            <p:nvPr/>
          </p:nvSpPr>
          <p:spPr>
            <a:xfrm>
              <a:off x="6170476" y="1680999"/>
              <a:ext cx="47830" cy="45719"/>
            </a:xfrm>
            <a:prstGeom prst="hexagon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Hexagon 170">
              <a:extLst>
                <a:ext uri="{FF2B5EF4-FFF2-40B4-BE49-F238E27FC236}">
                  <a16:creationId xmlns:a16="http://schemas.microsoft.com/office/drawing/2014/main" id="{9D348B1A-FB68-379A-71D4-64FE2A186A0F}"/>
                </a:ext>
              </a:extLst>
            </p:cNvPr>
            <p:cNvSpPr/>
            <p:nvPr/>
          </p:nvSpPr>
          <p:spPr>
            <a:xfrm>
              <a:off x="6322876" y="1833399"/>
              <a:ext cx="47830" cy="45719"/>
            </a:xfrm>
            <a:prstGeom prst="hexagon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1E8DD38C-ED17-C71E-EF7B-924AF01A1C37}"/>
              </a:ext>
            </a:extLst>
          </p:cNvPr>
          <p:cNvGrpSpPr/>
          <p:nvPr/>
        </p:nvGrpSpPr>
        <p:grpSpPr>
          <a:xfrm rot="1773979">
            <a:off x="2855684" y="2088673"/>
            <a:ext cx="291010" cy="149615"/>
            <a:chOff x="6170476" y="1680999"/>
            <a:chExt cx="200230" cy="198119"/>
          </a:xfrm>
        </p:grpSpPr>
        <p:sp>
          <p:nvSpPr>
            <p:cNvPr id="176" name="Hexagon 175">
              <a:extLst>
                <a:ext uri="{FF2B5EF4-FFF2-40B4-BE49-F238E27FC236}">
                  <a16:creationId xmlns:a16="http://schemas.microsoft.com/office/drawing/2014/main" id="{D1DAA33B-6D69-FA7B-05AF-E738AD7C8655}"/>
                </a:ext>
              </a:extLst>
            </p:cNvPr>
            <p:cNvSpPr/>
            <p:nvPr/>
          </p:nvSpPr>
          <p:spPr>
            <a:xfrm>
              <a:off x="6170476" y="1680999"/>
              <a:ext cx="47830" cy="45719"/>
            </a:xfrm>
            <a:prstGeom prst="hexagon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Hexagon 176">
              <a:extLst>
                <a:ext uri="{FF2B5EF4-FFF2-40B4-BE49-F238E27FC236}">
                  <a16:creationId xmlns:a16="http://schemas.microsoft.com/office/drawing/2014/main" id="{C059360D-E97F-3D32-63F8-F5FBFA9C4035}"/>
                </a:ext>
              </a:extLst>
            </p:cNvPr>
            <p:cNvSpPr/>
            <p:nvPr/>
          </p:nvSpPr>
          <p:spPr>
            <a:xfrm>
              <a:off x="6322876" y="1833399"/>
              <a:ext cx="47830" cy="45719"/>
            </a:xfrm>
            <a:prstGeom prst="hexagon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8AAE8E44-D45D-D093-F12A-6280A3BFD062}"/>
              </a:ext>
            </a:extLst>
          </p:cNvPr>
          <p:cNvGrpSpPr/>
          <p:nvPr/>
        </p:nvGrpSpPr>
        <p:grpSpPr>
          <a:xfrm rot="1773979">
            <a:off x="4053114" y="5452359"/>
            <a:ext cx="291010" cy="149615"/>
            <a:chOff x="6170476" y="1680999"/>
            <a:chExt cx="200230" cy="198119"/>
          </a:xfrm>
        </p:grpSpPr>
        <p:sp>
          <p:nvSpPr>
            <p:cNvPr id="182" name="Hexagon 181">
              <a:extLst>
                <a:ext uri="{FF2B5EF4-FFF2-40B4-BE49-F238E27FC236}">
                  <a16:creationId xmlns:a16="http://schemas.microsoft.com/office/drawing/2014/main" id="{3BCF1B38-FB88-15F7-6F7E-BBC3D04F95A5}"/>
                </a:ext>
              </a:extLst>
            </p:cNvPr>
            <p:cNvSpPr/>
            <p:nvPr/>
          </p:nvSpPr>
          <p:spPr>
            <a:xfrm>
              <a:off x="6170476" y="1680999"/>
              <a:ext cx="47830" cy="45719"/>
            </a:xfrm>
            <a:prstGeom prst="hexagon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Hexagon 182">
              <a:extLst>
                <a:ext uri="{FF2B5EF4-FFF2-40B4-BE49-F238E27FC236}">
                  <a16:creationId xmlns:a16="http://schemas.microsoft.com/office/drawing/2014/main" id="{8F694F6C-9391-5BCF-BCAC-A465BE779E68}"/>
                </a:ext>
              </a:extLst>
            </p:cNvPr>
            <p:cNvSpPr/>
            <p:nvPr/>
          </p:nvSpPr>
          <p:spPr>
            <a:xfrm>
              <a:off x="6322876" y="1833399"/>
              <a:ext cx="47830" cy="45719"/>
            </a:xfrm>
            <a:prstGeom prst="hexagon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34D8F858-4027-86C8-D726-540693CAADF3}"/>
              </a:ext>
            </a:extLst>
          </p:cNvPr>
          <p:cNvGrpSpPr/>
          <p:nvPr/>
        </p:nvGrpSpPr>
        <p:grpSpPr>
          <a:xfrm rot="1773979">
            <a:off x="5294083" y="5550330"/>
            <a:ext cx="291010" cy="149615"/>
            <a:chOff x="6170476" y="1680999"/>
            <a:chExt cx="200230" cy="198119"/>
          </a:xfrm>
        </p:grpSpPr>
        <p:sp>
          <p:nvSpPr>
            <p:cNvPr id="185" name="Hexagon 184">
              <a:extLst>
                <a:ext uri="{FF2B5EF4-FFF2-40B4-BE49-F238E27FC236}">
                  <a16:creationId xmlns:a16="http://schemas.microsoft.com/office/drawing/2014/main" id="{0DE12E2A-D60C-F0AA-A1A8-A5C75BDF04EF}"/>
                </a:ext>
              </a:extLst>
            </p:cNvPr>
            <p:cNvSpPr/>
            <p:nvPr/>
          </p:nvSpPr>
          <p:spPr>
            <a:xfrm>
              <a:off x="6170476" y="1680999"/>
              <a:ext cx="47830" cy="45719"/>
            </a:xfrm>
            <a:prstGeom prst="hexagon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Hexagon 185">
              <a:extLst>
                <a:ext uri="{FF2B5EF4-FFF2-40B4-BE49-F238E27FC236}">
                  <a16:creationId xmlns:a16="http://schemas.microsoft.com/office/drawing/2014/main" id="{20A383A1-04DD-00FE-A909-055EB1F7665E}"/>
                </a:ext>
              </a:extLst>
            </p:cNvPr>
            <p:cNvSpPr/>
            <p:nvPr/>
          </p:nvSpPr>
          <p:spPr>
            <a:xfrm>
              <a:off x="6322876" y="1833399"/>
              <a:ext cx="47830" cy="45719"/>
            </a:xfrm>
            <a:prstGeom prst="hexagon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792B2EEE-3A9D-DD33-7D1D-2400C9E145FC}"/>
              </a:ext>
            </a:extLst>
          </p:cNvPr>
          <p:cNvCxnSpPr>
            <a:cxnSpLocks/>
          </p:cNvCxnSpPr>
          <p:nvPr/>
        </p:nvCxnSpPr>
        <p:spPr>
          <a:xfrm flipH="1">
            <a:off x="2014019" y="5538392"/>
            <a:ext cx="765830" cy="0"/>
          </a:xfrm>
          <a:prstGeom prst="straightConnector1">
            <a:avLst/>
          </a:prstGeom>
          <a:noFill/>
          <a:ln w="76200" cap="flat" cmpd="sng" algn="ctr">
            <a:solidFill>
              <a:srgbClr val="FF0000">
                <a:alpha val="81000"/>
              </a:srgbClr>
            </a:solidFill>
            <a:prstDash val="sysDot"/>
            <a:miter lim="800000"/>
            <a:tailEnd type="triangle"/>
          </a:ln>
          <a:effectLst/>
        </p:spPr>
      </p:cxnSp>
      <p:sp>
        <p:nvSpPr>
          <p:cNvPr id="191" name="object 241">
            <a:extLst>
              <a:ext uri="{FF2B5EF4-FFF2-40B4-BE49-F238E27FC236}">
                <a16:creationId xmlns:a16="http://schemas.microsoft.com/office/drawing/2014/main" id="{FE375E41-B1BE-B1EC-F87B-4A12DCDC1CA3}"/>
              </a:ext>
            </a:extLst>
          </p:cNvPr>
          <p:cNvSpPr txBox="1"/>
          <p:nvPr/>
        </p:nvSpPr>
        <p:spPr>
          <a:xfrm>
            <a:off x="1847673" y="5655766"/>
            <a:ext cx="1239260" cy="107402"/>
          </a:xfrm>
          <a:prstGeom prst="rect">
            <a:avLst/>
          </a:prstGeom>
          <a:noFill/>
          <a:ln w="12192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/>
              </a:rPr>
              <a:t>Threat Radar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 Black"/>
            </a:endParaRPr>
          </a:p>
        </p:txBody>
      </p: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12C122F0-459A-25ED-F153-75B5E3FAECE4}"/>
              </a:ext>
            </a:extLst>
          </p:cNvPr>
          <p:cNvCxnSpPr/>
          <p:nvPr/>
        </p:nvCxnSpPr>
        <p:spPr>
          <a:xfrm flipV="1">
            <a:off x="2082362" y="5853950"/>
            <a:ext cx="782545" cy="2716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object 241">
            <a:extLst>
              <a:ext uri="{FF2B5EF4-FFF2-40B4-BE49-F238E27FC236}">
                <a16:creationId xmlns:a16="http://schemas.microsoft.com/office/drawing/2014/main" id="{F803F39E-7123-6F31-68F9-ED4E1519495B}"/>
              </a:ext>
            </a:extLst>
          </p:cNvPr>
          <p:cNvSpPr txBox="1"/>
          <p:nvPr/>
        </p:nvSpPr>
        <p:spPr>
          <a:xfrm>
            <a:off x="1842138" y="5895993"/>
            <a:ext cx="1239260" cy="107402"/>
          </a:xfrm>
          <a:prstGeom prst="rect">
            <a:avLst/>
          </a:prstGeom>
          <a:noFill/>
          <a:ln w="12192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/>
              </a:rPr>
              <a:t>Threat Alert Data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54016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40">
        <p14:prism isInverted="1"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009992" y="800527"/>
            <a:ext cx="7287768" cy="484632"/>
          </a:xfrm>
        </p:spPr>
        <p:txBody>
          <a:bodyPr anchor="t">
            <a:noAutofit/>
          </a:bodyPr>
          <a:lstStyle/>
          <a:p>
            <a:pPr>
              <a:lnSpc>
                <a:spcPts val="2600"/>
              </a:lnSpc>
            </a:pPr>
            <a:r>
              <a:rPr lang="en-US" spc="0" dirty="0"/>
              <a:t>Closing Comments and Questions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628" y="1358153"/>
            <a:ext cx="7613007" cy="527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3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0" y="2200275"/>
            <a:ext cx="9144000" cy="3886200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9600" spc="0" dirty="0">
                <a:solidFill>
                  <a:schemeClr val="tx1"/>
                </a:solidFill>
                <a:latin typeface="Arial Black" panose="020B0A04020102020204" pitchFamily="34" charset="0"/>
              </a:rPr>
              <a:t>BACK-UP</a:t>
            </a:r>
            <a:br>
              <a:rPr lang="en-US" sz="9600" spc="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en-US" sz="9600" spc="0" dirty="0">
                <a:solidFill>
                  <a:schemeClr val="tx1"/>
                </a:solidFill>
                <a:latin typeface="Arial Black" panose="020B0A04020102020204" pitchFamily="34" charset="0"/>
              </a:rPr>
              <a:t>CHARTS</a:t>
            </a:r>
          </a:p>
        </p:txBody>
      </p:sp>
    </p:spTree>
    <p:extLst>
      <p:ext uri="{BB962C8B-B14F-4D97-AF65-F5344CB8AC3E}">
        <p14:creationId xmlns:p14="http://schemas.microsoft.com/office/powerpoint/2010/main" val="83903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bject 30"/>
          <p:cNvSpPr/>
          <p:nvPr/>
        </p:nvSpPr>
        <p:spPr>
          <a:xfrm>
            <a:off x="70027" y="6116951"/>
            <a:ext cx="7441692" cy="385884"/>
          </a:xfrm>
          <a:prstGeom prst="rect">
            <a:avLst/>
          </a:prstGeom>
          <a:gradFill>
            <a:gsLst>
              <a:gs pos="100000">
                <a:srgbClr val="A46200"/>
              </a:gs>
              <a:gs pos="90000">
                <a:srgbClr val="FF9900"/>
              </a:gs>
              <a:gs pos="39000">
                <a:srgbClr val="FF9900"/>
              </a:gs>
              <a:gs pos="0">
                <a:schemeClr val="bg1">
                  <a:alpha val="0"/>
                  <a:lumMod val="74000"/>
                </a:schemeClr>
              </a:gs>
            </a:gsLst>
            <a:lin ang="10800000" scaled="0"/>
          </a:gradFill>
          <a:ln>
            <a:noFill/>
          </a:ln>
          <a:scene3d>
            <a:camera prst="orthographicFront"/>
            <a:lightRig rig="threePt" dir="t"/>
          </a:scene3d>
          <a:sp3d extrusionH="76200" contourW="12700">
            <a:extrusionClr>
              <a:schemeClr val="bg1"/>
            </a:extrusionClr>
            <a:contourClr>
              <a:schemeClr val="bg1"/>
            </a:contourClr>
          </a:sp3d>
        </p:spPr>
        <p:txBody>
          <a:bodyPr wrap="square" lIns="0" tIns="0" rIns="0" bIns="0" rtlCol="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4" name="object 30"/>
          <p:cNvSpPr/>
          <p:nvPr/>
        </p:nvSpPr>
        <p:spPr>
          <a:xfrm>
            <a:off x="72695" y="5672886"/>
            <a:ext cx="7441692" cy="385884"/>
          </a:xfrm>
          <a:prstGeom prst="rect">
            <a:avLst/>
          </a:prstGeom>
          <a:gradFill>
            <a:gsLst>
              <a:gs pos="100000">
                <a:srgbClr val="A46200"/>
              </a:gs>
              <a:gs pos="90000">
                <a:srgbClr val="FF9900"/>
              </a:gs>
              <a:gs pos="39000">
                <a:srgbClr val="FF9900"/>
              </a:gs>
              <a:gs pos="0">
                <a:schemeClr val="bg1">
                  <a:alpha val="0"/>
                  <a:lumMod val="74000"/>
                </a:schemeClr>
              </a:gs>
            </a:gsLst>
            <a:lin ang="10800000" scaled="0"/>
          </a:gradFill>
          <a:ln>
            <a:noFill/>
          </a:ln>
          <a:scene3d>
            <a:camera prst="orthographicFront"/>
            <a:lightRig rig="threePt" dir="t"/>
          </a:scene3d>
          <a:sp3d extrusionH="76200" contourW="12700">
            <a:extrusionClr>
              <a:schemeClr val="bg1"/>
            </a:extrusionClr>
            <a:contourClr>
              <a:schemeClr val="bg1"/>
            </a:contourClr>
          </a:sp3d>
        </p:spPr>
        <p:txBody>
          <a:bodyPr wrap="square" lIns="0" tIns="0" rIns="0" bIns="0" rtlCol="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3" name="object 30"/>
          <p:cNvSpPr/>
          <p:nvPr/>
        </p:nvSpPr>
        <p:spPr>
          <a:xfrm>
            <a:off x="70027" y="5228819"/>
            <a:ext cx="7441692" cy="385884"/>
          </a:xfrm>
          <a:prstGeom prst="rect">
            <a:avLst/>
          </a:prstGeom>
          <a:gradFill>
            <a:gsLst>
              <a:gs pos="100000">
                <a:srgbClr val="A46200"/>
              </a:gs>
              <a:gs pos="90000">
                <a:srgbClr val="FF9900"/>
              </a:gs>
              <a:gs pos="39000">
                <a:srgbClr val="FF9900"/>
              </a:gs>
              <a:gs pos="0">
                <a:schemeClr val="bg1">
                  <a:alpha val="0"/>
                  <a:lumMod val="74000"/>
                </a:schemeClr>
              </a:gs>
            </a:gsLst>
            <a:lin ang="10800000" scaled="0"/>
          </a:gradFill>
          <a:ln>
            <a:noFill/>
          </a:ln>
          <a:scene3d>
            <a:camera prst="orthographicFront"/>
            <a:lightRig rig="threePt" dir="t"/>
          </a:scene3d>
          <a:sp3d extrusionH="76200" contourW="12700">
            <a:extrusionClr>
              <a:schemeClr val="bg1"/>
            </a:extrusionClr>
            <a:contourClr>
              <a:schemeClr val="bg1"/>
            </a:contourClr>
          </a:sp3d>
        </p:spPr>
        <p:txBody>
          <a:bodyPr wrap="square" lIns="0" tIns="0" rIns="0" bIns="0" rtlCol="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2" name="object 30"/>
          <p:cNvSpPr/>
          <p:nvPr/>
        </p:nvSpPr>
        <p:spPr>
          <a:xfrm>
            <a:off x="70027" y="4784752"/>
            <a:ext cx="7441692" cy="385884"/>
          </a:xfrm>
          <a:prstGeom prst="rect">
            <a:avLst/>
          </a:prstGeom>
          <a:gradFill>
            <a:gsLst>
              <a:gs pos="100000">
                <a:srgbClr val="A46200"/>
              </a:gs>
              <a:gs pos="90000">
                <a:srgbClr val="FF9900"/>
              </a:gs>
              <a:gs pos="39000">
                <a:srgbClr val="FF9900"/>
              </a:gs>
              <a:gs pos="0">
                <a:schemeClr val="bg1">
                  <a:alpha val="0"/>
                  <a:lumMod val="74000"/>
                </a:schemeClr>
              </a:gs>
            </a:gsLst>
            <a:lin ang="10800000" scaled="0"/>
          </a:gradFill>
          <a:ln>
            <a:noFill/>
          </a:ln>
          <a:scene3d>
            <a:camera prst="orthographicFront"/>
            <a:lightRig rig="threePt" dir="t"/>
          </a:scene3d>
          <a:sp3d extrusionH="76200" contourW="12700">
            <a:extrusionClr>
              <a:schemeClr val="bg1"/>
            </a:extrusionClr>
            <a:contourClr>
              <a:schemeClr val="bg1"/>
            </a:contourClr>
          </a:sp3d>
        </p:spPr>
        <p:txBody>
          <a:bodyPr wrap="square" lIns="0" tIns="0" rIns="0" bIns="0" rtlCol="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1" name="object 30"/>
          <p:cNvSpPr/>
          <p:nvPr/>
        </p:nvSpPr>
        <p:spPr>
          <a:xfrm>
            <a:off x="70027" y="4340685"/>
            <a:ext cx="7441692" cy="385884"/>
          </a:xfrm>
          <a:prstGeom prst="rect">
            <a:avLst/>
          </a:prstGeom>
          <a:gradFill>
            <a:gsLst>
              <a:gs pos="100000">
                <a:srgbClr val="A46200"/>
              </a:gs>
              <a:gs pos="90000">
                <a:srgbClr val="FF9900"/>
              </a:gs>
              <a:gs pos="39000">
                <a:srgbClr val="FF9900"/>
              </a:gs>
              <a:gs pos="0">
                <a:schemeClr val="bg1">
                  <a:alpha val="0"/>
                  <a:lumMod val="74000"/>
                </a:schemeClr>
              </a:gs>
            </a:gsLst>
            <a:lin ang="10800000" scaled="0"/>
          </a:gradFill>
          <a:ln>
            <a:noFill/>
          </a:ln>
          <a:scene3d>
            <a:camera prst="orthographicFront"/>
            <a:lightRig rig="threePt" dir="t"/>
          </a:scene3d>
          <a:sp3d extrusionH="76200" contourW="12700">
            <a:extrusionClr>
              <a:schemeClr val="bg1"/>
            </a:extrusionClr>
            <a:contourClr>
              <a:schemeClr val="bg1"/>
            </a:contourClr>
          </a:sp3d>
        </p:spPr>
        <p:txBody>
          <a:bodyPr wrap="square" lIns="0" tIns="0" rIns="0" bIns="0" rtlCol="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0" name="object 24"/>
          <p:cNvSpPr/>
          <p:nvPr/>
        </p:nvSpPr>
        <p:spPr>
          <a:xfrm>
            <a:off x="-9460" y="3422747"/>
            <a:ext cx="7437120" cy="54364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9" name="object 24"/>
          <p:cNvSpPr/>
          <p:nvPr/>
        </p:nvSpPr>
        <p:spPr>
          <a:xfrm>
            <a:off x="-9460" y="2982197"/>
            <a:ext cx="7437120" cy="54364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8" name="object 24"/>
          <p:cNvSpPr/>
          <p:nvPr/>
        </p:nvSpPr>
        <p:spPr>
          <a:xfrm>
            <a:off x="-9460" y="2541648"/>
            <a:ext cx="7437120" cy="54364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7" name="object 24"/>
          <p:cNvSpPr/>
          <p:nvPr/>
        </p:nvSpPr>
        <p:spPr>
          <a:xfrm>
            <a:off x="-9460" y="2101099"/>
            <a:ext cx="7437120" cy="54364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6" name="object 24"/>
          <p:cNvSpPr/>
          <p:nvPr/>
        </p:nvSpPr>
        <p:spPr>
          <a:xfrm>
            <a:off x="-7857" y="1660550"/>
            <a:ext cx="7437120" cy="54364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EE064D-516F-4018-88E2-AA55DAC2ABA6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879735"/>
            <a:ext cx="9144000" cy="274320"/>
          </a:xfrm>
        </p:spPr>
        <p:txBody>
          <a:bodyPr/>
          <a:lstStyle/>
          <a:p>
            <a:r>
              <a:rPr lang="en-US" dirty="0"/>
              <a:t>Army Aviation Focus Areas</a:t>
            </a:r>
          </a:p>
        </p:txBody>
      </p:sp>
      <p:sp>
        <p:nvSpPr>
          <p:cNvPr id="4" name="object 24"/>
          <p:cNvSpPr/>
          <p:nvPr/>
        </p:nvSpPr>
        <p:spPr>
          <a:xfrm>
            <a:off x="-6254" y="1220001"/>
            <a:ext cx="7437120" cy="54364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" name="object 30"/>
          <p:cNvSpPr/>
          <p:nvPr/>
        </p:nvSpPr>
        <p:spPr>
          <a:xfrm>
            <a:off x="70027" y="3896618"/>
            <a:ext cx="7441692" cy="385884"/>
          </a:xfrm>
          <a:prstGeom prst="rect">
            <a:avLst/>
          </a:prstGeom>
          <a:gradFill>
            <a:gsLst>
              <a:gs pos="100000">
                <a:srgbClr val="A46200"/>
              </a:gs>
              <a:gs pos="90000">
                <a:srgbClr val="FF9900"/>
              </a:gs>
              <a:gs pos="39000">
                <a:srgbClr val="FF9900"/>
              </a:gs>
              <a:gs pos="0">
                <a:schemeClr val="bg1">
                  <a:alpha val="0"/>
                  <a:lumMod val="74000"/>
                </a:schemeClr>
              </a:gs>
            </a:gsLst>
            <a:lin ang="10800000" scaled="0"/>
          </a:gradFill>
          <a:ln>
            <a:noFill/>
          </a:ln>
          <a:scene3d>
            <a:camera prst="orthographicFront"/>
            <a:lightRig rig="threePt" dir="t"/>
          </a:scene3d>
          <a:sp3d extrusionH="76200" contourW="12700">
            <a:extrusionClr>
              <a:schemeClr val="bg1"/>
            </a:extrusionClr>
            <a:contourClr>
              <a:schemeClr val="bg1"/>
            </a:contourClr>
          </a:sp3d>
        </p:spPr>
        <p:txBody>
          <a:bodyPr wrap="square" lIns="0" tIns="0" rIns="0" bIns="0" rtlCol="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39"/>
          <p:cNvSpPr txBox="1"/>
          <p:nvPr/>
        </p:nvSpPr>
        <p:spPr>
          <a:xfrm>
            <a:off x="308077" y="1229689"/>
            <a:ext cx="7029807" cy="52911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0" tIns="12700" rIns="0" bIns="0" rtlCol="0">
            <a:spAutoFit/>
          </a:bodyPr>
          <a:lstStyle/>
          <a:p>
            <a:pPr marL="12700" marR="1159482">
              <a:lnSpc>
                <a:spcPct val="150000"/>
              </a:lnSpc>
              <a:spcBef>
                <a:spcPts val="600"/>
              </a:spcBef>
            </a:pPr>
            <a:r>
              <a:rPr sz="1600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Air </a:t>
            </a:r>
            <a:r>
              <a:rPr sz="1600" spc="-5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Reconnaissance and</a:t>
            </a:r>
            <a:r>
              <a:rPr lang="en-US" sz="1600" spc="-5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 Security</a:t>
            </a:r>
            <a:r>
              <a:rPr sz="1600" spc="-71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 </a:t>
            </a:r>
            <a:endParaRPr lang="en-US" sz="1600" spc="-71" dirty="0">
              <a:solidFill>
                <a:srgbClr val="FFFFFF"/>
              </a:solidFill>
              <a:effectLst>
                <a:outerShdw blurRad="50800" dist="38100" dir="7800000" algn="ctr" rotWithShape="0">
                  <a:prstClr val="black"/>
                </a:outerShdw>
              </a:effectLst>
              <a:latin typeface=" Arial"/>
              <a:cs typeface="Arial Black"/>
            </a:endParaRPr>
          </a:p>
          <a:p>
            <a:pPr marL="12700" marR="1159482">
              <a:lnSpc>
                <a:spcPct val="150000"/>
              </a:lnSpc>
              <a:spcBef>
                <a:spcPts val="600"/>
              </a:spcBef>
            </a:pPr>
            <a:r>
              <a:rPr sz="1600" spc="-15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Tactical </a:t>
            </a:r>
            <a:r>
              <a:rPr sz="1600" spc="-5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Trans</a:t>
            </a:r>
            <a:r>
              <a:rPr lang="en-US" sz="1600" spc="-5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port</a:t>
            </a:r>
            <a:r>
              <a:rPr sz="1600" spc="-5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/Re-supply</a:t>
            </a:r>
            <a:r>
              <a:rPr lang="en-US" sz="1600" spc="-5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 of Ground Forces</a:t>
            </a:r>
            <a:r>
              <a:rPr sz="1600" spc="-5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 </a:t>
            </a:r>
            <a:endParaRPr lang="en-US" sz="1600" spc="-5" dirty="0">
              <a:solidFill>
                <a:srgbClr val="FFFFFF"/>
              </a:solidFill>
              <a:effectLst>
                <a:outerShdw blurRad="50800" dist="38100" dir="7800000" algn="ctr" rotWithShape="0">
                  <a:prstClr val="black"/>
                </a:outerShdw>
              </a:effectLst>
              <a:latin typeface=" Arial"/>
              <a:cs typeface="Arial Black"/>
            </a:endParaRPr>
          </a:p>
          <a:p>
            <a:pPr marL="12700" marR="1159482">
              <a:lnSpc>
                <a:spcPct val="150000"/>
              </a:lnSpc>
              <a:spcBef>
                <a:spcPts val="600"/>
              </a:spcBef>
            </a:pPr>
            <a:r>
              <a:rPr lang="en-US" sz="1600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High Combat </a:t>
            </a:r>
            <a:r>
              <a:rPr lang="en-US" sz="1600" spc="-5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OPTEMPO</a:t>
            </a:r>
            <a:r>
              <a:rPr lang="en-US" sz="1600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 </a:t>
            </a:r>
            <a:r>
              <a:rPr lang="en-US" sz="1600" spc="-5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Equipment Readiness</a:t>
            </a:r>
            <a:r>
              <a:rPr lang="en-US" sz="1600" spc="-45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 </a:t>
            </a:r>
          </a:p>
          <a:p>
            <a:pPr marL="12700" marR="1159482">
              <a:lnSpc>
                <a:spcPct val="150000"/>
              </a:lnSpc>
              <a:spcBef>
                <a:spcPts val="600"/>
              </a:spcBef>
            </a:pPr>
            <a:r>
              <a:rPr lang="en-US" sz="1600" spc="-11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Joint </a:t>
            </a:r>
            <a:r>
              <a:rPr lang="en-US" sz="1600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Lethality</a:t>
            </a:r>
            <a:r>
              <a:rPr lang="en-US" sz="1600" spc="-95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 </a:t>
            </a:r>
            <a:r>
              <a:rPr lang="en-US" sz="1600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Options </a:t>
            </a:r>
          </a:p>
          <a:p>
            <a:pPr marL="12700" marR="1159482">
              <a:lnSpc>
                <a:spcPct val="150000"/>
              </a:lnSpc>
              <a:spcBef>
                <a:spcPts val="600"/>
              </a:spcBef>
            </a:pPr>
            <a:r>
              <a:rPr lang="en-US" sz="1600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Threat </a:t>
            </a:r>
            <a:r>
              <a:rPr lang="en-US" sz="1600" spc="-11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Weapon </a:t>
            </a:r>
            <a:r>
              <a:rPr lang="en-US" sz="1600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Systems</a:t>
            </a:r>
            <a:r>
              <a:rPr lang="en-US" sz="1600" spc="-11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 </a:t>
            </a:r>
            <a:r>
              <a:rPr lang="en-US" sz="1600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Protection</a:t>
            </a:r>
            <a:endParaRPr lang="en-US" sz="1600" dirty="0">
              <a:solidFill>
                <a:prstClr val="black"/>
              </a:solidFill>
              <a:effectLst>
                <a:outerShdw blurRad="50800" dist="38100" dir="7800000" algn="ctr" rotWithShape="0">
                  <a:prstClr val="black"/>
                </a:outerShdw>
              </a:effectLst>
              <a:latin typeface=" Arial"/>
              <a:cs typeface="Arial Black"/>
            </a:endParaRPr>
          </a:p>
          <a:p>
            <a:pPr marL="12700" marR="1159482">
              <a:lnSpc>
                <a:spcPct val="150000"/>
              </a:lnSpc>
              <a:spcBef>
                <a:spcPts val="600"/>
              </a:spcBef>
            </a:pPr>
            <a:r>
              <a:rPr lang="en-US" sz="1600" spc="-11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Congested/</a:t>
            </a:r>
            <a:r>
              <a:rPr sz="1600" spc="-11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Complex </a:t>
            </a:r>
            <a:r>
              <a:rPr sz="1600" spc="5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Airspace</a:t>
            </a:r>
            <a:r>
              <a:rPr sz="1600" spc="-11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 </a:t>
            </a:r>
            <a:r>
              <a:rPr sz="1600" spc="-5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Operations</a:t>
            </a:r>
            <a:endParaRPr sz="1600" dirty="0">
              <a:solidFill>
                <a:prstClr val="black"/>
              </a:solidFill>
              <a:effectLst>
                <a:outerShdw blurRad="50800" dist="38100" dir="7800000" algn="ctr" rotWithShape="0">
                  <a:prstClr val="black"/>
                </a:outerShdw>
              </a:effectLst>
              <a:latin typeface=" Arial"/>
              <a:cs typeface="Arial Black"/>
            </a:endParaRPr>
          </a:p>
          <a:p>
            <a:pPr marL="12700" marR="2442784">
              <a:lnSpc>
                <a:spcPct val="150000"/>
              </a:lnSpc>
              <a:spcBef>
                <a:spcPts val="600"/>
              </a:spcBef>
            </a:pPr>
            <a:r>
              <a:rPr sz="1600" spc="-5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SEAD/DEAD</a:t>
            </a:r>
            <a:endParaRPr sz="1600" dirty="0">
              <a:solidFill>
                <a:prstClr val="black"/>
              </a:solidFill>
              <a:effectLst>
                <a:outerShdw blurRad="50800" dist="38100" dir="7800000" algn="ctr" rotWithShape="0">
                  <a:prstClr val="black"/>
                </a:outerShdw>
              </a:effectLst>
              <a:latin typeface=" Arial"/>
              <a:cs typeface="Arial Black"/>
            </a:endParaRPr>
          </a:p>
          <a:p>
            <a:pPr marL="12700" marR="5080">
              <a:lnSpc>
                <a:spcPct val="150000"/>
              </a:lnSpc>
              <a:spcBef>
                <a:spcPts val="600"/>
              </a:spcBef>
            </a:pPr>
            <a:r>
              <a:rPr lang="en-US" sz="1600" spc="-15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Safe </a:t>
            </a:r>
            <a:r>
              <a:rPr lang="en-US" sz="1600" spc="-11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DVE/Urban</a:t>
            </a:r>
            <a:r>
              <a:rPr lang="en-US" sz="1600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 </a:t>
            </a:r>
            <a:r>
              <a:rPr lang="en-US" sz="1600" spc="-5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Operations</a:t>
            </a:r>
            <a:endParaRPr lang="en-US" sz="1600" dirty="0">
              <a:solidFill>
                <a:prstClr val="black"/>
              </a:solidFill>
              <a:effectLst>
                <a:outerShdw blurRad="50800" dist="38100" dir="7800000" algn="ctr" rotWithShape="0">
                  <a:prstClr val="black"/>
                </a:outerShdw>
              </a:effectLst>
              <a:latin typeface=" Arial"/>
              <a:cs typeface="Arial Black"/>
            </a:endParaRPr>
          </a:p>
          <a:p>
            <a:pPr marL="12700" marR="5080">
              <a:lnSpc>
                <a:spcPct val="150000"/>
              </a:lnSpc>
              <a:spcBef>
                <a:spcPts val="600"/>
              </a:spcBef>
            </a:pPr>
            <a:r>
              <a:rPr lang="en-US" sz="1600" spc="-15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Counter Recon Against </a:t>
            </a:r>
            <a:r>
              <a:rPr lang="en-US" sz="1600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Aerial</a:t>
            </a:r>
            <a:r>
              <a:rPr lang="en-US" sz="1600" spc="-35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 </a:t>
            </a:r>
            <a:r>
              <a:rPr lang="en-US" sz="1600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Threats</a:t>
            </a:r>
          </a:p>
          <a:p>
            <a:pPr marL="12700" marR="5080">
              <a:lnSpc>
                <a:spcPct val="150000"/>
              </a:lnSpc>
              <a:spcBef>
                <a:spcPts val="600"/>
              </a:spcBef>
            </a:pPr>
            <a:r>
              <a:rPr sz="1600" spc="-25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MEDEVAC</a:t>
            </a:r>
            <a:r>
              <a:rPr sz="1600" spc="-11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 Responsiveness</a:t>
            </a:r>
            <a:endParaRPr lang="en-US" sz="1600" spc="-11" dirty="0">
              <a:solidFill>
                <a:srgbClr val="FFFFFF"/>
              </a:solidFill>
              <a:effectLst>
                <a:outerShdw blurRad="50800" dist="38100" dir="7800000" algn="ctr" rotWithShape="0">
                  <a:prstClr val="black"/>
                </a:outerShdw>
              </a:effectLst>
              <a:latin typeface=" Arial"/>
              <a:cs typeface="Arial Black"/>
            </a:endParaRPr>
          </a:p>
          <a:p>
            <a:pPr marL="12700" marR="5080">
              <a:lnSpc>
                <a:spcPct val="150000"/>
              </a:lnSpc>
              <a:spcBef>
                <a:spcPts val="600"/>
              </a:spcBef>
            </a:pPr>
            <a:r>
              <a:rPr lang="en-US" sz="1600" spc="-25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AGI</a:t>
            </a:r>
            <a:r>
              <a:rPr lang="en-US" sz="1600" dirty="0">
                <a:latin typeface=" Arial"/>
              </a:rPr>
              <a:t> </a:t>
            </a:r>
            <a:r>
              <a:rPr lang="en-US" sz="1600" spc="-25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Networked</a:t>
            </a:r>
            <a:r>
              <a:rPr lang="en-US" sz="1600" dirty="0">
                <a:latin typeface=" Arial"/>
              </a:rPr>
              <a:t> </a:t>
            </a:r>
            <a:r>
              <a:rPr lang="en-US" sz="1600" spc="-25" dirty="0">
                <a:solidFill>
                  <a:srgbClr val="FFFFFF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  <a:cs typeface="Arial Black"/>
              </a:rPr>
              <a:t>Interoperability/Range</a:t>
            </a:r>
          </a:p>
          <a:p>
            <a:pPr marL="12700" marR="5080">
              <a:lnSpc>
                <a:spcPct val="150000"/>
              </a:lnSpc>
              <a:spcBef>
                <a:spcPts val="600"/>
              </a:spcBef>
            </a:pPr>
            <a:r>
              <a:rPr lang="en-US" sz="1600" dirty="0">
                <a:solidFill>
                  <a:prstClr val="white"/>
                </a:solidFill>
                <a:effectLst>
                  <a:outerShdw blurRad="50800" dist="38100" dir="7800000" algn="ctr" rotWithShape="0">
                    <a:prstClr val="black"/>
                  </a:outerShdw>
                </a:effectLst>
                <a:latin typeface=" Arial"/>
              </a:rPr>
              <a:t>Aircraft Network Setup &amp; Initialization</a:t>
            </a:r>
          </a:p>
        </p:txBody>
      </p:sp>
      <p:sp>
        <p:nvSpPr>
          <p:cNvPr id="14" name="object 40"/>
          <p:cNvSpPr/>
          <p:nvPr/>
        </p:nvSpPr>
        <p:spPr>
          <a:xfrm>
            <a:off x="111805" y="4873761"/>
            <a:ext cx="7371588" cy="5897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/>
          <a:lstStyle/>
          <a:p>
            <a:pPr marL="341305"/>
            <a:endParaRPr lang="en-US" sz="1600" dirty="0">
              <a:solidFill>
                <a:prstClr val="white"/>
              </a:solidFill>
              <a:effectLst>
                <a:outerShdw blurRad="50800" dist="38100" dir="7800000" algn="ctr" rotWithShape="0">
                  <a:prstClr val="black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7" name="object 53"/>
          <p:cNvSpPr/>
          <p:nvPr/>
        </p:nvSpPr>
        <p:spPr>
          <a:xfrm>
            <a:off x="39033" y="6426916"/>
            <a:ext cx="2299716" cy="38100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object 55"/>
          <p:cNvSpPr/>
          <p:nvPr/>
        </p:nvSpPr>
        <p:spPr>
          <a:xfrm>
            <a:off x="70027" y="6524511"/>
            <a:ext cx="2193036" cy="18581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>
              <a:solidFill>
                <a:prstClr val="black"/>
              </a:solidFill>
            </a:endParaRPr>
          </a:p>
        </p:txBody>
      </p:sp>
      <p:sp>
        <p:nvSpPr>
          <p:cNvPr id="19" name="object 56"/>
          <p:cNvSpPr/>
          <p:nvPr/>
        </p:nvSpPr>
        <p:spPr>
          <a:xfrm>
            <a:off x="2851734" y="6483047"/>
            <a:ext cx="2299716" cy="268738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58"/>
          <p:cNvSpPr/>
          <p:nvPr/>
        </p:nvSpPr>
        <p:spPr>
          <a:xfrm>
            <a:off x="2908225" y="6547223"/>
            <a:ext cx="2193036" cy="140387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>
              <a:solidFill>
                <a:prstClr val="black"/>
              </a:solidFill>
            </a:endParaRPr>
          </a:p>
        </p:txBody>
      </p:sp>
      <p:sp>
        <p:nvSpPr>
          <p:cNvPr id="21" name="object 60"/>
          <p:cNvSpPr txBox="1"/>
          <p:nvPr/>
        </p:nvSpPr>
        <p:spPr>
          <a:xfrm>
            <a:off x="2969133" y="6529828"/>
            <a:ext cx="2157223" cy="1751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871"/>
              </a:spcBef>
            </a:pPr>
            <a:r>
              <a:rPr sz="1051" dirty="0">
                <a:solidFill>
                  <a:srgbClr val="FFFFFF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Black"/>
                <a:cs typeface="Arial Black"/>
              </a:rPr>
              <a:t>Very High</a:t>
            </a:r>
            <a:r>
              <a:rPr sz="1051" spc="-115" dirty="0">
                <a:solidFill>
                  <a:srgbClr val="FFFFFF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Black"/>
                <a:cs typeface="Arial Black"/>
              </a:rPr>
              <a:t> </a:t>
            </a:r>
            <a:r>
              <a:rPr sz="1051" dirty="0">
                <a:solidFill>
                  <a:srgbClr val="FFFFFF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Black"/>
                <a:cs typeface="Arial Black"/>
              </a:rPr>
              <a:t>Interest</a:t>
            </a:r>
            <a:endParaRPr sz="1051" dirty="0">
              <a:solidFill>
                <a:prstClr val="black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22" name="object 60"/>
          <p:cNvSpPr txBox="1"/>
          <p:nvPr/>
        </p:nvSpPr>
        <p:spPr>
          <a:xfrm>
            <a:off x="176626" y="6529828"/>
            <a:ext cx="2157223" cy="1751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en-US" sz="1051" dirty="0">
                <a:solidFill>
                  <a:srgbClr val="FFFFFF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Black"/>
                <a:cs typeface="Arial Black"/>
              </a:rPr>
              <a:t>Extremely</a:t>
            </a:r>
            <a:r>
              <a:rPr sz="1051" dirty="0">
                <a:solidFill>
                  <a:srgbClr val="FFFFFF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Black"/>
                <a:cs typeface="Arial Black"/>
              </a:rPr>
              <a:t> High</a:t>
            </a:r>
            <a:r>
              <a:rPr sz="1051" spc="-115" dirty="0">
                <a:solidFill>
                  <a:srgbClr val="FFFFFF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Black"/>
                <a:cs typeface="Arial Black"/>
              </a:rPr>
              <a:t> </a:t>
            </a:r>
            <a:r>
              <a:rPr sz="1051" dirty="0">
                <a:solidFill>
                  <a:srgbClr val="FFFFFF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Black"/>
                <a:cs typeface="Arial Black"/>
              </a:rPr>
              <a:t>Interest</a:t>
            </a:r>
            <a:endParaRPr sz="1051" dirty="0">
              <a:solidFill>
                <a:prstClr val="black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23" name="object 61"/>
          <p:cNvSpPr/>
          <p:nvPr/>
        </p:nvSpPr>
        <p:spPr>
          <a:xfrm>
            <a:off x="5009431" y="4049229"/>
            <a:ext cx="2738274" cy="18129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object 62"/>
          <p:cNvSpPr/>
          <p:nvPr/>
        </p:nvSpPr>
        <p:spPr>
          <a:xfrm>
            <a:off x="5009431" y="3876949"/>
            <a:ext cx="2450006" cy="1629745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object 63"/>
          <p:cNvSpPr/>
          <p:nvPr/>
        </p:nvSpPr>
        <p:spPr>
          <a:xfrm>
            <a:off x="4988161" y="3928332"/>
            <a:ext cx="2365646" cy="1546711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object 64"/>
          <p:cNvSpPr/>
          <p:nvPr/>
        </p:nvSpPr>
        <p:spPr>
          <a:xfrm>
            <a:off x="5195850" y="4686417"/>
            <a:ext cx="2520617" cy="1210369"/>
          </a:xfrm>
          <a:prstGeom prst="rect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7" name="object 65"/>
          <p:cNvSpPr/>
          <p:nvPr/>
        </p:nvSpPr>
        <p:spPr>
          <a:xfrm>
            <a:off x="5769907" y="1336061"/>
            <a:ext cx="754401" cy="496947"/>
          </a:xfrm>
          <a:prstGeom prst="rect">
            <a:avLst/>
          </a:pr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object 66"/>
          <p:cNvSpPr/>
          <p:nvPr/>
        </p:nvSpPr>
        <p:spPr>
          <a:xfrm>
            <a:off x="7082762" y="3443026"/>
            <a:ext cx="1993695" cy="1329130"/>
          </a:xfrm>
          <a:prstGeom prst="rect">
            <a:avLst/>
          </a:pr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" name="object 67"/>
          <p:cNvSpPr/>
          <p:nvPr/>
        </p:nvSpPr>
        <p:spPr>
          <a:xfrm>
            <a:off x="7191041" y="4887742"/>
            <a:ext cx="1727937" cy="1753084"/>
          </a:xfrm>
          <a:prstGeom prst="rect">
            <a:avLst/>
          </a:pr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0" name="object 68"/>
          <p:cNvSpPr/>
          <p:nvPr/>
        </p:nvSpPr>
        <p:spPr>
          <a:xfrm>
            <a:off x="7827459" y="1690599"/>
            <a:ext cx="509580" cy="351814"/>
          </a:xfrm>
          <a:prstGeom prst="rect">
            <a:avLst/>
          </a:pr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1" name="object 69"/>
          <p:cNvSpPr/>
          <p:nvPr/>
        </p:nvSpPr>
        <p:spPr>
          <a:xfrm>
            <a:off x="6994025" y="1273582"/>
            <a:ext cx="737193" cy="508952"/>
          </a:xfrm>
          <a:prstGeom prst="rect">
            <a:avLst/>
          </a:pr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87227" y="2082061"/>
            <a:ext cx="2004393" cy="14088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51999" y="1919061"/>
            <a:ext cx="1746850" cy="213265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38072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40">
        <p14:prism isInverted="1"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EE064D-516F-4018-88E2-AA55DAC2ABA6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object 7"/>
          <p:cNvSpPr txBox="1">
            <a:spLocks/>
          </p:cNvSpPr>
          <p:nvPr/>
        </p:nvSpPr>
        <p:spPr>
          <a:xfrm>
            <a:off x="399438" y="849340"/>
            <a:ext cx="8345122" cy="341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defRPr sz="2400" b="1" spc="100">
                <a:solidFill>
                  <a:schemeClr val="bg1"/>
                </a:solidFill>
                <a:latin typeface="Eras Medium ITC" panose="020B06020305040208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Airborne Mission Command On-the-Move (</a:t>
            </a:r>
            <a:r>
              <a:rPr lang="en-US" dirty="0" err="1"/>
              <a:t>AirMCOTM</a:t>
            </a:r>
            <a:r>
              <a:rPr lang="en-US" dirty="0"/>
              <a:t>)</a:t>
            </a:r>
          </a:p>
        </p:txBody>
      </p:sp>
      <p:sp>
        <p:nvSpPr>
          <p:cNvPr id="6" name="Freeform 5"/>
          <p:cNvSpPr/>
          <p:nvPr/>
        </p:nvSpPr>
        <p:spPr>
          <a:xfrm>
            <a:off x="4066316" y="1773607"/>
            <a:ext cx="250005" cy="1656077"/>
          </a:xfrm>
          <a:custGeom>
            <a:avLst/>
            <a:gdLst>
              <a:gd name="connsiteX0" fmla="*/ 13447 w 726141"/>
              <a:gd name="connsiteY0" fmla="*/ 537883 h 1573306"/>
              <a:gd name="connsiteX1" fmla="*/ 726141 w 726141"/>
              <a:gd name="connsiteY1" fmla="*/ 0 h 1573306"/>
              <a:gd name="connsiteX2" fmla="*/ 726141 w 726141"/>
              <a:gd name="connsiteY2" fmla="*/ 1573306 h 1573306"/>
              <a:gd name="connsiteX3" fmla="*/ 0 w 726141"/>
              <a:gd name="connsiteY3" fmla="*/ 1102659 h 1573306"/>
              <a:gd name="connsiteX4" fmla="*/ 13447 w 726141"/>
              <a:gd name="connsiteY4" fmla="*/ 537883 h 157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6141" h="1573306">
                <a:moveTo>
                  <a:pt x="13447" y="537883"/>
                </a:moveTo>
                <a:lnTo>
                  <a:pt x="726141" y="0"/>
                </a:lnTo>
                <a:lnTo>
                  <a:pt x="726141" y="1573306"/>
                </a:lnTo>
                <a:lnTo>
                  <a:pt x="0" y="1102659"/>
                </a:lnTo>
                <a:lnTo>
                  <a:pt x="13447" y="537883"/>
                </a:lnTo>
                <a:close/>
              </a:path>
            </a:pathLst>
          </a:custGeom>
          <a:gradFill flip="none" rotWithShape="1">
            <a:gsLst>
              <a:gs pos="4000">
                <a:srgbClr val="46DFFF"/>
              </a:gs>
              <a:gs pos="100000">
                <a:srgbClr val="33CCFF">
                  <a:alpha val="8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7202" y="1944384"/>
            <a:ext cx="2949315" cy="4332824"/>
          </a:xfrm>
          <a:prstGeom prst="roundRect">
            <a:avLst>
              <a:gd name="adj" fmla="val 12357"/>
            </a:avLst>
          </a:prstGeom>
          <a:solidFill>
            <a:schemeClr val="accent4">
              <a:lumMod val="50000"/>
            </a:scheme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 rot="479983">
            <a:off x="2345229" y="3450815"/>
            <a:ext cx="1526800" cy="2835196"/>
          </a:xfrm>
          <a:custGeom>
            <a:avLst/>
            <a:gdLst>
              <a:gd name="connsiteX0" fmla="*/ 430305 w 2259105"/>
              <a:gd name="connsiteY0" fmla="*/ 0 h 3523130"/>
              <a:gd name="connsiteX1" fmla="*/ 309282 w 2259105"/>
              <a:gd name="connsiteY1" fmla="*/ 2138083 h 3523130"/>
              <a:gd name="connsiteX2" fmla="*/ 2191870 w 2259105"/>
              <a:gd name="connsiteY2" fmla="*/ 3523130 h 3523130"/>
              <a:gd name="connsiteX3" fmla="*/ 2259105 w 2259105"/>
              <a:gd name="connsiteY3" fmla="*/ 672353 h 3523130"/>
              <a:gd name="connsiteX4" fmla="*/ 0 w 2259105"/>
              <a:gd name="connsiteY4" fmla="*/ 591671 h 3523130"/>
              <a:gd name="connsiteX0" fmla="*/ 1 w 3252001"/>
              <a:gd name="connsiteY0" fmla="*/ 646017 h 2931459"/>
              <a:gd name="connsiteX1" fmla="*/ 1302178 w 3252001"/>
              <a:gd name="connsiteY1" fmla="*/ 1546412 h 2931459"/>
              <a:gd name="connsiteX2" fmla="*/ 3184766 w 3252001"/>
              <a:gd name="connsiteY2" fmla="*/ 2931459 h 2931459"/>
              <a:gd name="connsiteX3" fmla="*/ 3252001 w 3252001"/>
              <a:gd name="connsiteY3" fmla="*/ 80682 h 2931459"/>
              <a:gd name="connsiteX4" fmla="*/ 992896 w 3252001"/>
              <a:gd name="connsiteY4" fmla="*/ 0 h 2931459"/>
              <a:gd name="connsiteX0" fmla="*/ 0 w 3252000"/>
              <a:gd name="connsiteY0" fmla="*/ 646017 h 3097940"/>
              <a:gd name="connsiteX1" fmla="*/ 1302177 w 3252000"/>
              <a:gd name="connsiteY1" fmla="*/ 1546412 h 3097940"/>
              <a:gd name="connsiteX2" fmla="*/ 2650751 w 3252000"/>
              <a:gd name="connsiteY2" fmla="*/ 3097940 h 3097940"/>
              <a:gd name="connsiteX3" fmla="*/ 3252000 w 3252000"/>
              <a:gd name="connsiteY3" fmla="*/ 80682 h 3097940"/>
              <a:gd name="connsiteX4" fmla="*/ 992895 w 3252000"/>
              <a:gd name="connsiteY4" fmla="*/ 0 h 3097940"/>
              <a:gd name="connsiteX0" fmla="*/ 0 w 2650751"/>
              <a:gd name="connsiteY0" fmla="*/ 1385672 h 3837595"/>
              <a:gd name="connsiteX1" fmla="*/ 1302177 w 2650751"/>
              <a:gd name="connsiteY1" fmla="*/ 2286067 h 3837595"/>
              <a:gd name="connsiteX2" fmla="*/ 2650751 w 2650751"/>
              <a:gd name="connsiteY2" fmla="*/ 3837595 h 3837595"/>
              <a:gd name="connsiteX3" fmla="*/ 2560569 w 2650751"/>
              <a:gd name="connsiteY3" fmla="*/ -1 h 3837595"/>
              <a:gd name="connsiteX4" fmla="*/ 992895 w 2650751"/>
              <a:gd name="connsiteY4" fmla="*/ 739655 h 3837595"/>
              <a:gd name="connsiteX0" fmla="*/ 0 w 2650751"/>
              <a:gd name="connsiteY0" fmla="*/ 1385673 h 3837596"/>
              <a:gd name="connsiteX1" fmla="*/ 1302177 w 2650751"/>
              <a:gd name="connsiteY1" fmla="*/ 2286068 h 3837596"/>
              <a:gd name="connsiteX2" fmla="*/ 2650751 w 2650751"/>
              <a:gd name="connsiteY2" fmla="*/ 3837596 h 3837596"/>
              <a:gd name="connsiteX3" fmla="*/ 2560569 w 2650751"/>
              <a:gd name="connsiteY3" fmla="*/ 0 h 3837596"/>
              <a:gd name="connsiteX4" fmla="*/ 556789 w 2650751"/>
              <a:gd name="connsiteY4" fmla="*/ 415177 h 3837596"/>
              <a:gd name="connsiteX0" fmla="*/ 557524 w 2093961"/>
              <a:gd name="connsiteY0" fmla="*/ 1608705 h 3837596"/>
              <a:gd name="connsiteX1" fmla="*/ 745387 w 2093961"/>
              <a:gd name="connsiteY1" fmla="*/ 2286068 h 3837596"/>
              <a:gd name="connsiteX2" fmla="*/ 2093961 w 2093961"/>
              <a:gd name="connsiteY2" fmla="*/ 3837596 h 3837596"/>
              <a:gd name="connsiteX3" fmla="*/ 2003779 w 2093961"/>
              <a:gd name="connsiteY3" fmla="*/ 0 h 3837596"/>
              <a:gd name="connsiteX4" fmla="*/ -1 w 2093961"/>
              <a:gd name="connsiteY4" fmla="*/ 415177 h 3837596"/>
              <a:gd name="connsiteX0" fmla="*/ 557525 w 2093962"/>
              <a:gd name="connsiteY0" fmla="*/ 1608705 h 3837596"/>
              <a:gd name="connsiteX1" fmla="*/ 1200616 w 2093962"/>
              <a:gd name="connsiteY1" fmla="*/ 2549952 h 3837596"/>
              <a:gd name="connsiteX2" fmla="*/ 2093962 w 2093962"/>
              <a:gd name="connsiteY2" fmla="*/ 3837596 h 3837596"/>
              <a:gd name="connsiteX3" fmla="*/ 2003780 w 2093962"/>
              <a:gd name="connsiteY3" fmla="*/ 0 h 3837596"/>
              <a:gd name="connsiteX4" fmla="*/ 0 w 2093962"/>
              <a:gd name="connsiteY4" fmla="*/ 415177 h 3837596"/>
              <a:gd name="connsiteX0" fmla="*/ 557525 w 2093962"/>
              <a:gd name="connsiteY0" fmla="*/ 1608705 h 3837596"/>
              <a:gd name="connsiteX1" fmla="*/ 1200616 w 2093962"/>
              <a:gd name="connsiteY1" fmla="*/ 2549952 h 3837596"/>
              <a:gd name="connsiteX2" fmla="*/ 2093962 w 2093962"/>
              <a:gd name="connsiteY2" fmla="*/ 3837596 h 3837596"/>
              <a:gd name="connsiteX3" fmla="*/ 2003780 w 2093962"/>
              <a:gd name="connsiteY3" fmla="*/ 0 h 3837596"/>
              <a:gd name="connsiteX4" fmla="*/ 0 w 2093962"/>
              <a:gd name="connsiteY4" fmla="*/ 415177 h 3837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2" h="3837596">
                <a:moveTo>
                  <a:pt x="557525" y="1608705"/>
                </a:moveTo>
                <a:cubicBezTo>
                  <a:pt x="771889" y="1922454"/>
                  <a:pt x="791166" y="1991144"/>
                  <a:pt x="1200616" y="2549952"/>
                </a:cubicBezTo>
                <a:lnTo>
                  <a:pt x="2093962" y="3837596"/>
                </a:lnTo>
                <a:lnTo>
                  <a:pt x="2003780" y="0"/>
                </a:lnTo>
                <a:lnTo>
                  <a:pt x="0" y="415177"/>
                </a:lnTo>
              </a:path>
            </a:pathLst>
          </a:custGeom>
          <a:gradFill flip="none" rotWithShape="1">
            <a:gsLst>
              <a:gs pos="19000">
                <a:srgbClr val="00FFFF"/>
              </a:gs>
              <a:gs pos="21000">
                <a:srgbClr val="00FFFF">
                  <a:alpha val="80000"/>
                </a:srgbClr>
              </a:gs>
              <a:gs pos="77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433390" y="3569514"/>
            <a:ext cx="2800083" cy="2754136"/>
          </a:xfrm>
          <a:prstGeom prst="roundRect">
            <a:avLst>
              <a:gd name="adj" fmla="val 9306"/>
            </a:avLst>
          </a:prstGeom>
          <a:solidFill>
            <a:sysClr val="window" lastClr="FFFFFF"/>
          </a:solidFill>
          <a:ln w="28575" cap="flat" cmpd="sng" algn="ctr">
            <a:solidFill>
              <a:srgbClr val="F8A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9116" y="3556811"/>
            <a:ext cx="2894259" cy="270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226" y="2350060"/>
            <a:ext cx="1569592" cy="996767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5838" y="3521566"/>
            <a:ext cx="1588372" cy="996767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30895" y="2391230"/>
            <a:ext cx="482525" cy="714138"/>
          </a:xfrm>
          <a:prstGeom prst="rect">
            <a:avLst/>
          </a:prstGeom>
          <a:noFill/>
          <a:ln>
            <a:solidFill>
              <a:sysClr val="windowText" lastClr="000000">
                <a:lumMod val="65000"/>
              </a:sysClr>
            </a:solidFill>
          </a:ln>
          <a:effectLst>
            <a:glow rad="139700">
              <a:srgbClr val="9DCAF6">
                <a:satMod val="175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4622" y="3169433"/>
            <a:ext cx="790273" cy="50270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ts val="800"/>
              </a:lnSpc>
              <a:defRPr/>
            </a:pPr>
            <a:r>
              <a:rPr lang="en-US" sz="1000" b="1" kern="0" dirty="0">
                <a:solidFill>
                  <a:prstClr val="white"/>
                </a:solidFill>
                <a:effectLst/>
              </a:rPr>
              <a:t>2 x PEO Soldier</a:t>
            </a:r>
          </a:p>
          <a:p>
            <a:pPr algn="ctr">
              <a:lnSpc>
                <a:spcPts val="800"/>
              </a:lnSpc>
              <a:defRPr/>
            </a:pPr>
            <a:r>
              <a:rPr lang="en-US" sz="1000" b="1" kern="0" dirty="0">
                <a:solidFill>
                  <a:prstClr val="white"/>
                </a:solidFill>
                <a:effectLst/>
              </a:rPr>
              <a:t>AIS Tablets</a:t>
            </a:r>
          </a:p>
          <a:p>
            <a:pPr algn="ctr">
              <a:lnSpc>
                <a:spcPts val="800"/>
              </a:lnSpc>
              <a:defRPr/>
            </a:pPr>
            <a:r>
              <a:rPr lang="en-US" sz="1000" b="1" kern="0" dirty="0">
                <a:solidFill>
                  <a:prstClr val="white"/>
                </a:solidFill>
                <a:effectLst/>
              </a:rPr>
              <a:t>(w/ATAK)</a:t>
            </a: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8062" y="3765485"/>
            <a:ext cx="482525" cy="714138"/>
          </a:xfrm>
          <a:prstGeom prst="rect">
            <a:avLst/>
          </a:prstGeom>
          <a:noFill/>
          <a:ln>
            <a:solidFill>
              <a:sysClr val="windowText" lastClr="000000">
                <a:lumMod val="65000"/>
              </a:sysClr>
            </a:solidFill>
          </a:ln>
          <a:effectLst>
            <a:glow rad="139700">
              <a:srgbClr val="9DCAF6">
                <a:satMod val="175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bject 2"/>
          <p:cNvSpPr/>
          <p:nvPr/>
        </p:nvSpPr>
        <p:spPr>
          <a:xfrm>
            <a:off x="230896" y="4587637"/>
            <a:ext cx="2475148" cy="329004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/>
        </p:spPr>
        <p:txBody>
          <a:bodyPr wrap="square" lIns="0" tIns="0" rIns="0" bIns="0" rtlCol="0" anchor="ctr"/>
          <a:lstStyle/>
          <a:p>
            <a:pPr algn="ctr">
              <a:lnSpc>
                <a:spcPts val="1400"/>
              </a:lnSpc>
            </a:pPr>
            <a:r>
              <a:rPr lang="en-US" sz="1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Fills current </a:t>
            </a:r>
            <a:r>
              <a:rPr lang="en-US" sz="1400" b="1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AirMCOTM</a:t>
            </a:r>
            <a:r>
              <a:rPr lang="en-US" sz="1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void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792774" y="1843135"/>
            <a:ext cx="682745" cy="1506967"/>
            <a:chOff x="2349848" y="2075011"/>
            <a:chExt cx="682745" cy="1506967"/>
          </a:xfrm>
        </p:grpSpPr>
        <p:pic>
          <p:nvPicPr>
            <p:cNvPr id="24" name="Picture 1" descr="C:\Users\jerry.heck\Desktop\ANASC-15E\IMG_2747.JP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9848" y="2075011"/>
              <a:ext cx="674395" cy="525032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25" name="Picture 5" descr="P1300322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9848" y="3096761"/>
              <a:ext cx="682745" cy="485217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26" name="Picture 10" descr="IMG_1577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1237" y="2603642"/>
              <a:ext cx="673007" cy="489153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</p:pic>
      </p:grpSp>
      <p:sp>
        <p:nvSpPr>
          <p:cNvPr id="27" name="TextBox 26"/>
          <p:cNvSpPr txBox="1"/>
          <p:nvPr/>
        </p:nvSpPr>
        <p:spPr>
          <a:xfrm>
            <a:off x="4276219" y="1669984"/>
            <a:ext cx="1929784" cy="1851582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9050"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45720" rIns="0" rtlCol="0" anchor="ctr">
            <a:spAutoFit/>
          </a:bodyPr>
          <a:lstStyle/>
          <a:p>
            <a:pPr algn="ctr">
              <a:lnSpc>
                <a:spcPts val="1100"/>
              </a:lnSpc>
              <a:defRPr/>
            </a:pPr>
            <a:endParaRPr lang="en-US" sz="1200" kern="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8" name="object 34"/>
          <p:cNvSpPr txBox="1"/>
          <p:nvPr/>
        </p:nvSpPr>
        <p:spPr>
          <a:xfrm>
            <a:off x="4500855" y="3212410"/>
            <a:ext cx="467456" cy="174406"/>
          </a:xfrm>
          <a:prstGeom prst="rect">
            <a:avLst/>
          </a:prstGeom>
        </p:spPr>
        <p:txBody>
          <a:bodyPr vert="horz" wrap="square" lIns="0" tIns="33019" rIns="0" bIns="0" rtlCol="0" anchor="ctr">
            <a:spAutoFit/>
          </a:bodyPr>
          <a:lstStyle/>
          <a:p>
            <a:pPr marL="73660" marR="5080" indent="-60960" algn="ctr">
              <a:lnSpc>
                <a:spcPts val="1100"/>
              </a:lnSpc>
              <a:defRPr/>
            </a:pPr>
            <a:r>
              <a:rPr lang="en-US" sz="1100" b="1" kern="0" spc="-15" dirty="0">
                <a:solidFill>
                  <a:prstClr val="black"/>
                </a:solidFill>
                <a:latin typeface="Arial Narrow" panose="020B0606020202030204" pitchFamily="34" charset="0"/>
                <a:cs typeface="Arial"/>
              </a:rPr>
              <a:t>MUOS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0057" y="2761136"/>
            <a:ext cx="333541" cy="426932"/>
          </a:xfrm>
          <a:prstGeom prst="rect">
            <a:avLst/>
          </a:prstGeom>
          <a:effectLst/>
        </p:spPr>
      </p:pic>
      <p:sp>
        <p:nvSpPr>
          <p:cNvPr id="32" name="object 2"/>
          <p:cNvSpPr/>
          <p:nvPr/>
        </p:nvSpPr>
        <p:spPr>
          <a:xfrm>
            <a:off x="5184537" y="3321162"/>
            <a:ext cx="871444" cy="123842"/>
          </a:xfrm>
          <a:prstGeom prst="rect">
            <a:avLst/>
          </a:pr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>
              <a:lnSpc>
                <a:spcPts val="1000"/>
              </a:lnSpc>
              <a:defRPr/>
            </a:pPr>
            <a:r>
              <a:rPr lang="en-US" sz="1100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WB SATCOM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369736" y="2344519"/>
            <a:ext cx="1750651" cy="1100485"/>
          </a:xfrm>
          <a:prstGeom prst="rect">
            <a:avLst/>
          </a:prstGeom>
          <a:noFill/>
          <a:ln w="12700" cap="flat" cmpd="sng" algn="ctr">
            <a:solidFill>
              <a:srgbClr val="333D33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489165" y="2357163"/>
            <a:ext cx="616666" cy="646331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44450" h="44450" prst="hardEdge"/>
          </a:sp3d>
        </p:spPr>
        <p:txBody>
          <a:bodyPr wrap="square" lIns="45720" rIns="45720" rtlCol="0" anchor="ctr">
            <a:spAutoFit/>
          </a:bodyPr>
          <a:lstStyle/>
          <a:p>
            <a:pPr algn="ctr">
              <a:defRPr/>
            </a:pPr>
            <a:r>
              <a:rPr lang="en-US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Antenna A-Kit</a:t>
            </a:r>
          </a:p>
          <a:p>
            <a:pPr algn="ctr">
              <a:defRPr/>
            </a:pPr>
            <a:r>
              <a:rPr lang="en-US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Adds</a:t>
            </a:r>
          </a:p>
        </p:txBody>
      </p:sp>
      <p:sp>
        <p:nvSpPr>
          <p:cNvPr id="35" name="Freeform 34"/>
          <p:cNvSpPr/>
          <p:nvPr/>
        </p:nvSpPr>
        <p:spPr>
          <a:xfrm>
            <a:off x="793507" y="2072631"/>
            <a:ext cx="298192" cy="2454682"/>
          </a:xfrm>
          <a:custGeom>
            <a:avLst/>
            <a:gdLst>
              <a:gd name="connsiteX0" fmla="*/ 13447 w 497541"/>
              <a:gd name="connsiteY0" fmla="*/ 0 h 3227294"/>
              <a:gd name="connsiteX1" fmla="*/ 497541 w 497541"/>
              <a:gd name="connsiteY1" fmla="*/ 3227294 h 3227294"/>
              <a:gd name="connsiteX2" fmla="*/ 484094 w 497541"/>
              <a:gd name="connsiteY2" fmla="*/ 349623 h 3227294"/>
              <a:gd name="connsiteX3" fmla="*/ 0 w 497541"/>
              <a:gd name="connsiteY3" fmla="*/ 67235 h 322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7541" h="3227294">
                <a:moveTo>
                  <a:pt x="13447" y="0"/>
                </a:moveTo>
                <a:lnTo>
                  <a:pt x="497541" y="3227294"/>
                </a:lnTo>
                <a:cubicBezTo>
                  <a:pt x="493059" y="2268070"/>
                  <a:pt x="488576" y="1308847"/>
                  <a:pt x="484094" y="349623"/>
                </a:cubicBezTo>
                <a:lnTo>
                  <a:pt x="0" y="67235"/>
                </a:lnTo>
              </a:path>
            </a:pathLst>
          </a:custGeom>
          <a:gradFill>
            <a:gsLst>
              <a:gs pos="1000">
                <a:srgbClr val="33CCFF">
                  <a:alpha val="4000"/>
                </a:srgbClr>
              </a:gs>
              <a:gs pos="30000">
                <a:srgbClr val="66FFFF">
                  <a:alpha val="92000"/>
                </a:srgbClr>
              </a:gs>
              <a:gs pos="100000">
                <a:srgbClr val="9DCAF6">
                  <a:alpha val="24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Left-Right Arrow 35"/>
          <p:cNvSpPr/>
          <p:nvPr/>
        </p:nvSpPr>
        <p:spPr>
          <a:xfrm>
            <a:off x="506993" y="2505544"/>
            <a:ext cx="907354" cy="413657"/>
          </a:xfrm>
          <a:prstGeom prst="leftRightArrow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100" b="1" kern="0" dirty="0">
                <a:solidFill>
                  <a:prstClr val="black"/>
                </a:solidFill>
                <a:latin typeface="Arial Narrow" panose="020B0606020202030204" pitchFamily="34" charset="0"/>
              </a:rPr>
              <a:t>Wi-Fi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4416122" y="1618545"/>
            <a:ext cx="1711187" cy="730054"/>
            <a:chOff x="6082022" y="2448151"/>
            <a:chExt cx="1711187" cy="730054"/>
          </a:xfrm>
        </p:grpSpPr>
        <p:sp>
          <p:nvSpPr>
            <p:cNvPr id="39" name="object 34"/>
            <p:cNvSpPr txBox="1"/>
            <p:nvPr/>
          </p:nvSpPr>
          <p:spPr>
            <a:xfrm>
              <a:off x="6188675" y="2872777"/>
              <a:ext cx="369957" cy="266739"/>
            </a:xfrm>
            <a:prstGeom prst="rect">
              <a:avLst/>
            </a:prstGeom>
          </p:spPr>
          <p:txBody>
            <a:bodyPr vert="horz" wrap="square" lIns="0" tIns="33019" rIns="0" bIns="0" rtlCol="0" anchor="ctr">
              <a:spAutoFit/>
            </a:bodyPr>
            <a:lstStyle/>
            <a:p>
              <a:pPr marL="73660" marR="5080" indent="-60960" algn="ctr">
                <a:lnSpc>
                  <a:spcPts val="900"/>
                </a:lnSpc>
                <a:defRPr/>
              </a:pPr>
              <a:r>
                <a:rPr lang="en-US" sz="1100" b="1" kern="0" spc="-15" dirty="0">
                  <a:solidFill>
                    <a:prstClr val="black"/>
                  </a:solidFill>
                  <a:latin typeface="Arial Narrow" panose="020B0606020202030204" pitchFamily="34" charset="0"/>
                  <a:cs typeface="Arial"/>
                </a:rPr>
                <a:t>2</a:t>
              </a:r>
              <a:r>
                <a:rPr lang="en-US" sz="1100" b="1" kern="0" spc="-15" baseline="30000" dirty="0">
                  <a:solidFill>
                    <a:prstClr val="black"/>
                  </a:solidFill>
                  <a:latin typeface="Arial Narrow" panose="020B0606020202030204" pitchFamily="34" charset="0"/>
                  <a:cs typeface="Arial"/>
                </a:rPr>
                <a:t>nd</a:t>
              </a:r>
              <a:r>
                <a:rPr lang="en-US" sz="1100" b="1" kern="0" spc="-15" dirty="0">
                  <a:solidFill>
                    <a:prstClr val="black"/>
                  </a:solidFill>
                  <a:latin typeface="Arial Narrow" panose="020B0606020202030204" pitchFamily="34" charset="0"/>
                  <a:cs typeface="Arial"/>
                </a:rPr>
                <a:t> </a:t>
              </a:r>
            </a:p>
            <a:p>
              <a:pPr marL="73660" marR="5080" indent="-60960" algn="ctr">
                <a:lnSpc>
                  <a:spcPts val="900"/>
                </a:lnSpc>
                <a:defRPr/>
              </a:pPr>
              <a:r>
                <a:rPr lang="en-US" sz="1100" b="1" kern="0" spc="-15" dirty="0">
                  <a:solidFill>
                    <a:prstClr val="black"/>
                  </a:solidFill>
                  <a:latin typeface="Arial Narrow" panose="020B0606020202030204" pitchFamily="34" charset="0"/>
                  <a:cs typeface="Arial"/>
                </a:rPr>
                <a:t>BFT2</a:t>
              </a:r>
              <a:endParaRPr sz="1100" kern="0" dirty="0">
                <a:solidFill>
                  <a:prstClr val="black"/>
                </a:solidFill>
                <a:latin typeface="Arial Narrow" panose="020B0606020202030204" pitchFamily="34" charset="0"/>
                <a:cs typeface="Arial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6655257" y="2553190"/>
              <a:ext cx="550100" cy="424364"/>
            </a:xfrm>
            <a:prstGeom prst="rect">
              <a:avLst/>
            </a:prstGeom>
            <a:effectLst>
              <a:outerShdw blurRad="50800" dist="38100" dir="5400000" algn="t" rotWithShape="0">
                <a:schemeClr val="tx1">
                  <a:lumMod val="75000"/>
                  <a:lumOff val="25000"/>
                </a:schemeClr>
              </a:outerShdw>
            </a:effectLst>
          </p:spPr>
        </p:pic>
        <p:sp>
          <p:nvSpPr>
            <p:cNvPr id="41" name="object 34"/>
            <p:cNvSpPr txBox="1"/>
            <p:nvPr/>
          </p:nvSpPr>
          <p:spPr>
            <a:xfrm>
              <a:off x="6736031" y="2978151"/>
              <a:ext cx="373703" cy="200054"/>
            </a:xfrm>
            <a:prstGeom prst="rect">
              <a:avLst/>
            </a:prstGeom>
          </p:spPr>
          <p:txBody>
            <a:bodyPr vert="horz" wrap="square" lIns="0" tIns="33019" rIns="0" bIns="0" rtlCol="0" anchor="ctr">
              <a:spAutoFit/>
            </a:bodyPr>
            <a:lstStyle/>
            <a:p>
              <a:pPr marL="73660" marR="5080" indent="-60960" algn="ctr">
                <a:lnSpc>
                  <a:spcPts val="1300"/>
                </a:lnSpc>
                <a:spcBef>
                  <a:spcPts val="259"/>
                </a:spcBef>
                <a:defRPr/>
              </a:pPr>
              <a:r>
                <a:rPr lang="en-US" sz="1100" b="1" kern="0" spc="-15" dirty="0">
                  <a:solidFill>
                    <a:prstClr val="black"/>
                  </a:solidFill>
                  <a:latin typeface="Arial Narrow" panose="020B0606020202030204" pitchFamily="34" charset="0"/>
                  <a:cs typeface="Arial"/>
                </a:rPr>
                <a:t>TSM</a:t>
              </a:r>
              <a:endParaRPr sz="1100" kern="0" dirty="0">
                <a:solidFill>
                  <a:prstClr val="black"/>
                </a:solidFill>
                <a:latin typeface="Arial Narrow" panose="020B0606020202030204" pitchFamily="34" charset="0"/>
                <a:cs typeface="Arial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3" cstate="email">
              <a:clrChange>
                <a:clrFrom>
                  <a:srgbClr val="FFFCE9"/>
                </a:clrFrom>
                <a:clrTo>
                  <a:srgbClr val="FFFCE9">
                    <a:alpha val="0"/>
                  </a:srgbClr>
                </a:clrTo>
              </a:clrChange>
              <a:duotone>
                <a:srgbClr val="1656A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35384" y="2448151"/>
              <a:ext cx="557825" cy="557825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43" name="object 2"/>
            <p:cNvSpPr/>
            <p:nvPr/>
          </p:nvSpPr>
          <p:spPr>
            <a:xfrm>
              <a:off x="7113647" y="2935163"/>
              <a:ext cx="679562" cy="148593"/>
            </a:xfrm>
            <a:prstGeom prst="rect">
              <a:avLst/>
            </a:prstGeom>
            <a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algn="ctr">
                <a:lnSpc>
                  <a:spcPts val="1100"/>
                </a:lnSpc>
                <a:defRPr/>
              </a:pPr>
              <a:r>
                <a:rPr lang="en-US" sz="11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Link 16</a:t>
              </a:r>
              <a:endParaRPr sz="11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414871" flipH="1">
              <a:off x="6082022" y="2590733"/>
              <a:ext cx="433905" cy="299152"/>
            </a:xfrm>
            <a:prstGeom prst="rect">
              <a:avLst/>
            </a:prstGeom>
            <a:solidFill>
              <a:srgbClr val="F4F3F2">
                <a:alpha val="0"/>
              </a:srgbClr>
            </a:solidFill>
          </p:spPr>
        </p:pic>
      </p:grpSp>
      <p:sp>
        <p:nvSpPr>
          <p:cNvPr id="46" name="Rectangle 45"/>
          <p:cNvSpPr/>
          <p:nvPr/>
        </p:nvSpPr>
        <p:spPr>
          <a:xfrm>
            <a:off x="6277747" y="3897953"/>
            <a:ext cx="2799578" cy="2490425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45720" rIns="0" bIns="45720" anchor="ctr">
            <a:spAutoFit/>
          </a:bodyPr>
          <a:lstStyle/>
          <a:p>
            <a:pPr marL="58738" indent="-58738">
              <a:lnSpc>
                <a:spcPts val="1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000" b="1" spc="-3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PRC-148C TSM Radios (Voice / Data)</a:t>
            </a:r>
          </a:p>
          <a:p>
            <a:pPr marL="58738" indent="-58738">
              <a:lnSpc>
                <a:spcPts val="1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000" b="1" spc="-3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TacROVER-e (Encrypted ISR Video)</a:t>
            </a:r>
          </a:p>
          <a:p>
            <a:pPr marL="58738" indent="-58738">
              <a:lnSpc>
                <a:spcPts val="1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000" b="1" spc="-3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PRC-158 (2 x channel) SINCGARS, UHF/VHF/FM, HQ1/2, SATCOM IW &amp; DAMA, TSM, ANW2C, P-25 </a:t>
            </a:r>
            <a:r>
              <a:rPr lang="en-US" sz="1000" b="1" spc="-3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(replaces PRC-117G)</a:t>
            </a:r>
            <a:endParaRPr lang="en-US" sz="1000" b="1" spc="-3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738" indent="-58738">
              <a:lnSpc>
                <a:spcPts val="1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000" b="1" spc="-3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KOR-24A/STT (2 x channel)  Link 16, SINCGARS, VHF/UHF/FM, HQ1/2, SATCOM, IW &amp; DAMA, ANW2C, P-25</a:t>
            </a:r>
          </a:p>
          <a:p>
            <a:pPr marL="58738" indent="-58738">
              <a:lnSpc>
                <a:spcPts val="1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000" b="1" spc="-3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Server and 24-port Switch (NIPR/SIPR)</a:t>
            </a:r>
          </a:p>
          <a:p>
            <a:pPr marL="58738" indent="-58738">
              <a:lnSpc>
                <a:spcPts val="1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000" b="1" spc="-3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Cradle Point (WiFi &amp; Cellular)</a:t>
            </a:r>
          </a:p>
          <a:p>
            <a:pPr marL="58738" indent="-58738">
              <a:lnSpc>
                <a:spcPts val="1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000" b="1" spc="-3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Tactical CDS (Cross-Domain Solution/Switch)</a:t>
            </a:r>
          </a:p>
          <a:p>
            <a:pPr marL="58738" indent="-58738">
              <a:lnSpc>
                <a:spcPts val="1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000" b="1" spc="-3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Iridium Phone</a:t>
            </a:r>
          </a:p>
          <a:p>
            <a:pPr marL="58738" indent="-58738">
              <a:lnSpc>
                <a:spcPts val="1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000" b="1" spc="-3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MFoCS</a:t>
            </a:r>
            <a:r>
              <a:rPr lang="en-US" sz="1000" b="1" spc="-3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Displays for JBC-P, </a:t>
            </a:r>
            <a:r>
              <a:rPr lang="en-US" sz="1000" b="1" spc="-3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WinTAK</a:t>
            </a:r>
            <a:r>
              <a:rPr lang="en-US" sz="1000" b="1" spc="-3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ISR Video</a:t>
            </a:r>
          </a:p>
          <a:p>
            <a:pPr marL="58738" indent="-58738">
              <a:lnSpc>
                <a:spcPts val="1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000" b="1" spc="-3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Separate BFT2 AVN/JBC-P System for On-board Commander </a:t>
            </a:r>
          </a:p>
        </p:txBody>
      </p:sp>
      <p:sp>
        <p:nvSpPr>
          <p:cNvPr id="47" name="Rectangle 46"/>
          <p:cNvSpPr/>
          <p:nvPr/>
        </p:nvSpPr>
        <p:spPr>
          <a:xfrm>
            <a:off x="-2" y="6546143"/>
            <a:ext cx="9144002" cy="3231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fontAlgn="t">
              <a:lnSpc>
                <a:spcPts val="1800"/>
              </a:lnSpc>
              <a:tabLst>
                <a:tab pos="228594" algn="l"/>
              </a:tabLst>
            </a:pPr>
            <a:r>
              <a:rPr lang="en-US" sz="1300" b="1" spc="-20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Focus Areas:  </a:t>
            </a:r>
            <a:r>
              <a:rPr lang="en-US" sz="1300" b="1" spc="-20" dirty="0">
                <a:ln w="3175"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Joint Lethality Options/Tactical Transport/Re-supply at Ground Troops/</a:t>
            </a:r>
            <a:r>
              <a:rPr lang="en-US" sz="1300" b="1" spc="-20" dirty="0">
                <a:ln w="3175">
                  <a:noFill/>
                </a:ln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Setup and Initialization</a:t>
            </a:r>
            <a:endParaRPr lang="en-US" sz="1300" b="1" spc="-20" dirty="0">
              <a:ln w="3175">
                <a:noFill/>
              </a:ln>
              <a:solidFill>
                <a:srgbClr val="FF99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-2" y="1237871"/>
            <a:ext cx="9144002" cy="30498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1318525" y="1215064"/>
            <a:ext cx="6521709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 i="1" kern="0" dirty="0">
                <a:latin typeface="Arial" panose="020B0604020202020204" pitchFamily="34" charset="0"/>
                <a:cs typeface="Arial" panose="020B0604020202020204" pitchFamily="34" charset="0"/>
              </a:rPr>
              <a:t>Inflight Joint Mission Command at Extended Operational Ranges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226170" y="2161637"/>
            <a:ext cx="1323703" cy="243840"/>
            <a:chOff x="2708366" y="1698171"/>
            <a:chExt cx="1323703" cy="243840"/>
          </a:xfrm>
        </p:grpSpPr>
        <p:sp>
          <p:nvSpPr>
            <p:cNvPr id="11" name="Rectangle 10"/>
            <p:cNvSpPr/>
            <p:nvPr/>
          </p:nvSpPr>
          <p:spPr>
            <a:xfrm>
              <a:off x="2708366" y="1698171"/>
              <a:ext cx="1323703" cy="243840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12" name="object 2"/>
            <p:cNvSpPr/>
            <p:nvPr/>
          </p:nvSpPr>
          <p:spPr>
            <a:xfrm>
              <a:off x="2775083" y="1741565"/>
              <a:ext cx="1204735" cy="139488"/>
            </a:xfrm>
            <a:prstGeom prst="rect">
              <a:avLst/>
            </a:prstGeom>
            <a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algn="ctr">
                <a:defRPr/>
              </a:pPr>
              <a:r>
                <a:rPr lang="en-US" sz="1100" kern="0" dirty="0">
                  <a:solidFill>
                    <a:srgbClr val="FFC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UH-60L C2</a:t>
              </a:r>
              <a:endParaRPr sz="1100" kern="0" dirty="0">
                <a:solidFill>
                  <a:srgbClr val="FFC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62047" y="3432315"/>
            <a:ext cx="2034123" cy="261210"/>
            <a:chOff x="2577737" y="1680754"/>
            <a:chExt cx="2170585" cy="261210"/>
          </a:xfrm>
        </p:grpSpPr>
        <p:sp>
          <p:nvSpPr>
            <p:cNvPr id="21" name="Rectangle 20"/>
            <p:cNvSpPr/>
            <p:nvPr/>
          </p:nvSpPr>
          <p:spPr>
            <a:xfrm>
              <a:off x="2577737" y="1680754"/>
              <a:ext cx="2143691" cy="261210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pc="-40">
                <a:solidFill>
                  <a:prstClr val="white"/>
                </a:solidFill>
              </a:endParaRPr>
            </a:p>
          </p:txBody>
        </p:sp>
        <p:sp>
          <p:nvSpPr>
            <p:cNvPr id="22" name="object 2"/>
            <p:cNvSpPr/>
            <p:nvPr/>
          </p:nvSpPr>
          <p:spPr>
            <a:xfrm>
              <a:off x="2585928" y="1728117"/>
              <a:ext cx="2162394" cy="135706"/>
            </a:xfrm>
            <a:prstGeom prst="rect">
              <a:avLst/>
            </a:prstGeom>
            <a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algn="ctr">
                <a:defRPr/>
              </a:pPr>
              <a:r>
                <a:rPr lang="en-US" sz="1100" kern="0" spc="-40" dirty="0">
                  <a:solidFill>
                    <a:srgbClr val="FFC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Airborne COCO C2 System</a:t>
              </a:r>
              <a:endParaRPr sz="1100" kern="0" spc="-40" dirty="0">
                <a:solidFill>
                  <a:srgbClr val="FFC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4" name="Left-Right Arrow 53"/>
          <p:cNvSpPr/>
          <p:nvPr/>
        </p:nvSpPr>
        <p:spPr>
          <a:xfrm>
            <a:off x="506993" y="3911556"/>
            <a:ext cx="907354" cy="413657"/>
          </a:xfrm>
          <a:prstGeom prst="leftRightArrow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100" b="1" kern="0" dirty="0">
                <a:solidFill>
                  <a:prstClr val="black"/>
                </a:solidFill>
                <a:latin typeface="Arial Narrow" panose="020B0606020202030204" pitchFamily="34" charset="0"/>
              </a:rPr>
              <a:t>Wi-Fi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2421" y="1656191"/>
            <a:ext cx="1691421" cy="654015"/>
          </a:xfrm>
          <a:prstGeom prst="rect">
            <a:avLst/>
          </a:prstGeom>
          <a:effectLst/>
        </p:spPr>
      </p:pic>
      <p:sp>
        <p:nvSpPr>
          <p:cNvPr id="53" name="object 141"/>
          <p:cNvSpPr/>
          <p:nvPr/>
        </p:nvSpPr>
        <p:spPr>
          <a:xfrm>
            <a:off x="1839627" y="5194165"/>
            <a:ext cx="1090860" cy="661130"/>
          </a:xfrm>
          <a:prstGeom prst="rect">
            <a:avLst/>
          </a:prstGeom>
          <a:blipFill>
            <a:blip r:embed="rId17" cstate="email">
              <a:duotone>
                <a:prstClr val="black"/>
                <a:srgbClr val="CC99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/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prstClr val="black"/>
              </a:solidFill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2283" flipH="1">
            <a:off x="166403" y="5234646"/>
            <a:ext cx="1661252" cy="524954"/>
          </a:xfrm>
          <a:prstGeom prst="rect">
            <a:avLst/>
          </a:prstGeom>
        </p:spPr>
      </p:pic>
      <p:sp>
        <p:nvSpPr>
          <p:cNvPr id="57" name="object 2"/>
          <p:cNvSpPr/>
          <p:nvPr/>
        </p:nvSpPr>
        <p:spPr>
          <a:xfrm>
            <a:off x="136728" y="5904340"/>
            <a:ext cx="2949314" cy="372868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/>
        </p:spPr>
        <p:txBody>
          <a:bodyPr wrap="square" lIns="0" tIns="0" rIns="0" bIns="0" rtlCol="0"/>
          <a:lstStyle/>
          <a:p>
            <a:pPr algn="ctr">
              <a:lnSpc>
                <a:spcPts val="1400"/>
              </a:lnSpc>
            </a:pPr>
            <a:r>
              <a:rPr lang="en-US" sz="1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Adaptable to other platforms for airborne C2  in Multi-</a:t>
            </a:r>
            <a:r>
              <a:rPr lang="en-US" sz="1400" b="1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DomainOperations</a:t>
            </a:r>
            <a:endParaRPr lang="en-US" sz="14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bject 2"/>
          <p:cNvSpPr/>
          <p:nvPr/>
        </p:nvSpPr>
        <p:spPr>
          <a:xfrm>
            <a:off x="3541003" y="6053850"/>
            <a:ext cx="2475148" cy="329004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/>
        </p:spPr>
        <p:txBody>
          <a:bodyPr wrap="square" lIns="0" tIns="0" rIns="0" bIns="0" rtlCol="0" anchor="ctr"/>
          <a:lstStyle/>
          <a:p>
            <a:pPr algn="ctr">
              <a:lnSpc>
                <a:spcPts val="1400"/>
              </a:lnSpc>
            </a:pPr>
            <a:r>
              <a:rPr lang="en-US" sz="1400" b="1" dirty="0">
                <a:latin typeface="Arial Narrow" panose="020B0606020202030204" pitchFamily="34" charset="0"/>
                <a:cs typeface="Arial" panose="020B0604020202020204" pitchFamily="34" charset="0"/>
              </a:rPr>
              <a:t>Current Configuration</a:t>
            </a:r>
          </a:p>
        </p:txBody>
      </p:sp>
      <p:cxnSp>
        <p:nvCxnSpPr>
          <p:cNvPr id="60" name="Straight Connector 59"/>
          <p:cNvCxnSpPr/>
          <p:nvPr/>
        </p:nvCxnSpPr>
        <p:spPr>
          <a:xfrm flipV="1">
            <a:off x="268995" y="4991101"/>
            <a:ext cx="2475149" cy="17158"/>
          </a:xfrm>
          <a:prstGeom prst="line">
            <a:avLst/>
          </a:prstGeom>
          <a:ln w="19050" cmpd="thinThick">
            <a:solidFill>
              <a:srgbClr val="FFC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268995" y="5038726"/>
            <a:ext cx="2475149" cy="17158"/>
          </a:xfrm>
          <a:prstGeom prst="line">
            <a:avLst/>
          </a:prstGeom>
          <a:ln w="19050" cmpd="thinThick">
            <a:solidFill>
              <a:srgbClr val="FFC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6270315" y="1649968"/>
            <a:ext cx="2814442" cy="218181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rIns="0" bIns="0" rtlCol="0" anchor="ctr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kern="0" dirty="0">
                <a:latin typeface="Arial" panose="020B0604020202020204" pitchFamily="34" charset="0"/>
                <a:cs typeface="Arial" panose="020B0604020202020204" pitchFamily="34" charset="0"/>
              </a:rPr>
              <a:t>Carry-On/Carry-Off (COCO) </a:t>
            </a:r>
            <a:br>
              <a:rPr lang="en-US" sz="1200" b="1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kern="0" dirty="0">
                <a:latin typeface="Arial" panose="020B0604020202020204" pitchFamily="34" charset="0"/>
                <a:cs typeface="Arial" panose="020B0604020202020204" pitchFamily="34" charset="0"/>
              </a:rPr>
              <a:t>Command &amp; Control (C2)</a:t>
            </a:r>
          </a:p>
          <a:p>
            <a:pPr marL="58738" indent="-58738">
              <a:lnSpc>
                <a:spcPts val="11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000" b="1" kern="0" dirty="0">
                <a:latin typeface="Arial" panose="020B0604020202020204" pitchFamily="34" charset="0"/>
                <a:cs typeface="Arial" panose="020B0604020202020204" pitchFamily="34" charset="0"/>
              </a:rPr>
              <a:t>Integrates POR Products w/COTS Items</a:t>
            </a:r>
          </a:p>
          <a:p>
            <a:pPr marL="58738" indent="-58738">
              <a:lnSpc>
                <a:spcPts val="11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000" b="1" kern="0" dirty="0">
                <a:latin typeface="Arial" panose="020B0604020202020204" pitchFamily="34" charset="0"/>
                <a:cs typeface="Arial" panose="020B0604020202020204" pitchFamily="34" charset="0"/>
              </a:rPr>
              <a:t>Greater Comprehensive SA/SU</a:t>
            </a:r>
          </a:p>
          <a:p>
            <a:pPr marL="58738" indent="-58738">
              <a:lnSpc>
                <a:spcPts val="11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000" b="1" kern="0" dirty="0">
                <a:latin typeface="Arial" panose="020B0604020202020204" pitchFamily="34" charset="0"/>
                <a:cs typeface="Arial" panose="020B0604020202020204" pitchFamily="34" charset="0"/>
              </a:rPr>
              <a:t>UNCLASS, CUI &amp; SECRET Capabilities</a:t>
            </a:r>
          </a:p>
          <a:p>
            <a:pPr marL="58738" indent="-58738">
              <a:lnSpc>
                <a:spcPts val="11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000" b="1" kern="0" dirty="0">
                <a:latin typeface="Arial" panose="020B0604020202020204" pitchFamily="34" charset="0"/>
                <a:cs typeface="Arial" panose="020B0604020202020204" pitchFamily="34" charset="0"/>
              </a:rPr>
              <a:t>Encrypted/Unencrypted ISR Video</a:t>
            </a:r>
          </a:p>
          <a:p>
            <a:pPr marL="58738" indent="-58738">
              <a:lnSpc>
                <a:spcPts val="11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000" b="1" kern="0" dirty="0">
                <a:latin typeface="Arial" panose="020B0604020202020204" pitchFamily="34" charset="0"/>
                <a:cs typeface="Arial" panose="020B0604020202020204" pitchFamily="34" charset="0"/>
              </a:rPr>
              <a:t>Joint Links for Integrated Air-Ground Ops</a:t>
            </a:r>
          </a:p>
          <a:p>
            <a:pPr marL="58738" indent="-58738">
              <a:lnSpc>
                <a:spcPts val="11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000" b="1" kern="0" dirty="0">
                <a:latin typeface="Arial" panose="020B0604020202020204" pitchFamily="34" charset="0"/>
                <a:cs typeface="Arial" panose="020B0604020202020204" pitchFamily="34" charset="0"/>
              </a:rPr>
              <a:t>Multiple LOS/BLOS Communications</a:t>
            </a:r>
          </a:p>
          <a:p>
            <a:pPr marL="58738" indent="-58738">
              <a:lnSpc>
                <a:spcPts val="11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000" b="1" kern="0" dirty="0">
                <a:latin typeface="Arial" panose="020B0604020202020204" pitchFamily="34" charset="0"/>
                <a:cs typeface="Arial" panose="020B0604020202020204" pitchFamily="34" charset="0"/>
              </a:rPr>
              <a:t>Aligned with Army’s Integrated Tactical Network (ITN)</a:t>
            </a:r>
          </a:p>
          <a:p>
            <a:pPr marL="58738" indent="-58738">
              <a:lnSpc>
                <a:spcPts val="11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000" b="1" kern="0" dirty="0">
                <a:latin typeface="Arial" panose="020B0604020202020204" pitchFamily="34" charset="0"/>
                <a:cs typeface="Arial" panose="020B0604020202020204" pitchFamily="34" charset="0"/>
              </a:rPr>
              <a:t>Supports C2 Missions throughout ROMO in the JIIM environment</a:t>
            </a:r>
          </a:p>
          <a:p>
            <a:pPr>
              <a:lnSpc>
                <a:spcPts val="800"/>
              </a:lnSpc>
              <a:defRPr/>
            </a:pPr>
            <a:endParaRPr lang="en-US" sz="1000" b="1" kern="0" dirty="0">
              <a:latin typeface=" 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6155" y="2373252"/>
            <a:ext cx="699386" cy="934192"/>
          </a:xfrm>
          <a:prstGeom prst="rect">
            <a:avLst/>
          </a:prstGeom>
        </p:spPr>
      </p:pic>
      <p:sp>
        <p:nvSpPr>
          <p:cNvPr id="61" name="object 2"/>
          <p:cNvSpPr/>
          <p:nvPr/>
        </p:nvSpPr>
        <p:spPr>
          <a:xfrm>
            <a:off x="4445526" y="2502644"/>
            <a:ext cx="871444" cy="123842"/>
          </a:xfrm>
          <a:prstGeom prst="rect">
            <a:avLst/>
          </a:pr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>
              <a:lnSpc>
                <a:spcPts val="1000"/>
              </a:lnSpc>
              <a:defRPr/>
            </a:pPr>
            <a:r>
              <a:rPr lang="en-US" sz="1100" b="1" u="sng" kern="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FUTURE</a:t>
            </a:r>
          </a:p>
        </p:txBody>
      </p:sp>
    </p:spTree>
    <p:extLst>
      <p:ext uri="{BB962C8B-B14F-4D97-AF65-F5344CB8AC3E}">
        <p14:creationId xmlns:p14="http://schemas.microsoft.com/office/powerpoint/2010/main" val="210085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40">
        <p14:prism isInverted="1"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EE064D-516F-4018-88E2-AA55DAC2ABA6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6965" y="873386"/>
            <a:ext cx="9144000" cy="274320"/>
          </a:xfrm>
        </p:spPr>
        <p:txBody>
          <a:bodyPr/>
          <a:lstStyle/>
          <a:p>
            <a:r>
              <a:rPr lang="en-US" dirty="0"/>
              <a:t>Current Infrastructure/Capabilities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623762" y="885195"/>
            <a:ext cx="6922155" cy="484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 i="0" spc="100" baseline="0">
                <a:solidFill>
                  <a:schemeClr val="bg1"/>
                </a:solidFill>
                <a:latin typeface="Eras Medium ITC" panose="020B06020305040208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170" y="1385480"/>
            <a:ext cx="5048522" cy="2610317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</p:pic>
      <p:sp>
        <p:nvSpPr>
          <p:cNvPr id="6" name="Rectangle 5"/>
          <p:cNvSpPr/>
          <p:nvPr/>
        </p:nvSpPr>
        <p:spPr>
          <a:xfrm>
            <a:off x="89426" y="1488301"/>
            <a:ext cx="1302646" cy="2953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  <a:scene3d>
            <a:camera prst="orthographicFront"/>
            <a:lightRig rig="threePt" dir="t"/>
          </a:scene3d>
          <a:sp3d extrusionH="76200" contourW="12700">
            <a:bevelT prst="angle"/>
            <a:extrusionClr>
              <a:schemeClr val="bg2"/>
            </a:extrusionClr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NCM3 CH-47F</a:t>
            </a:r>
          </a:p>
        </p:txBody>
      </p:sp>
      <p:sp>
        <p:nvSpPr>
          <p:cNvPr id="7" name="Rectangle 6"/>
          <p:cNvSpPr/>
          <p:nvPr/>
        </p:nvSpPr>
        <p:spPr>
          <a:xfrm>
            <a:off x="89426" y="1784392"/>
            <a:ext cx="1302646" cy="2953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  <a:scene3d>
            <a:camera prst="orthographicFront"/>
            <a:lightRig rig="threePt" dir="t"/>
          </a:scene3d>
          <a:sp3d extrusionH="76200" contourW="12700">
            <a:bevelT prst="angle"/>
            <a:extrusionClr>
              <a:schemeClr val="bg2"/>
            </a:extrusionClr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NCM3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b="1" dirty="0">
                <a:solidFill>
                  <a:schemeClr val="tx1"/>
                </a:solidFill>
              </a:rPr>
              <a:t>UH-60M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99992" y="2072832"/>
            <a:ext cx="582359" cy="371014"/>
          </a:xfrm>
          <a:prstGeom prst="rect">
            <a:avLst/>
          </a:prstGeom>
          <a:solidFill>
            <a:srgbClr val="FFCC66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700"/>
              </a:lnSpc>
            </a:pPr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UH-60L</a:t>
            </a:r>
          </a:p>
          <a:p>
            <a:pPr algn="ctr">
              <a:lnSpc>
                <a:spcPts val="700"/>
              </a:lnSpc>
            </a:pPr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CAP-T</a:t>
            </a:r>
          </a:p>
          <a:p>
            <a:pPr algn="ctr">
              <a:lnSpc>
                <a:spcPts val="700"/>
              </a:lnSpc>
            </a:pPr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SIL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67195" y="3050142"/>
            <a:ext cx="500705" cy="318993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  <a:prstDash val="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800"/>
              </a:lnSpc>
            </a:pPr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UH-60M</a:t>
            </a:r>
          </a:p>
          <a:p>
            <a:pPr algn="ctr">
              <a:lnSpc>
                <a:spcPts val="800"/>
              </a:lnSpc>
            </a:pPr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SIL(-) w/</a:t>
            </a:r>
          </a:p>
          <a:p>
            <a:pPr algn="ctr">
              <a:lnSpc>
                <a:spcPts val="800"/>
              </a:lnSpc>
            </a:pPr>
            <a:r>
              <a:rPr lang="en-US" sz="800" dirty="0" err="1">
                <a:solidFill>
                  <a:schemeClr val="tx1"/>
                </a:solidFill>
                <a:latin typeface="Arial Black" panose="020B0A04020102020204" pitchFamily="34" charset="0"/>
              </a:rPr>
              <a:t>OpenITB</a:t>
            </a:r>
            <a:endParaRPr lang="en-US" sz="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731431" y="1515776"/>
            <a:ext cx="2412569" cy="20688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spcBef>
                <a:spcPts val="0"/>
              </a:spcBef>
              <a:buNone/>
              <a:defRPr/>
            </a:pPr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Voice &amp; Data Networks </a:t>
            </a:r>
          </a:p>
          <a:p>
            <a:pPr marL="112713" indent="-112713">
              <a:lnSpc>
                <a:spcPts val="1700"/>
              </a:lnSpc>
              <a:spcBef>
                <a:spcPts val="0"/>
              </a:spcBef>
              <a:defRPr/>
            </a:pPr>
            <a:r>
              <a:rPr lang="en-US" sz="1100" b="1" dirty="0">
                <a:solidFill>
                  <a:schemeClr val="tx1"/>
                </a:solidFill>
                <a:latin typeface=" Arial"/>
              </a:rPr>
              <a:t>FM/SINCGARS &amp; VHF/UHF </a:t>
            </a:r>
          </a:p>
          <a:p>
            <a:pPr marL="0" indent="0">
              <a:lnSpc>
                <a:spcPts val="1100"/>
              </a:lnSpc>
              <a:spcBef>
                <a:spcPts val="0"/>
              </a:spcBef>
              <a:buNone/>
              <a:defRPr/>
            </a:pPr>
            <a:r>
              <a:rPr lang="en-US" sz="1100" b="1" dirty="0">
                <a:solidFill>
                  <a:schemeClr val="tx1"/>
                </a:solidFill>
                <a:latin typeface=" Arial"/>
              </a:rPr>
              <a:t>        Voice Radios</a:t>
            </a:r>
          </a:p>
          <a:p>
            <a:pPr marL="112713" indent="-112713">
              <a:lnSpc>
                <a:spcPts val="1700"/>
              </a:lnSpc>
              <a:spcBef>
                <a:spcPts val="0"/>
              </a:spcBef>
              <a:defRPr/>
            </a:pPr>
            <a:r>
              <a:rPr lang="en-US" sz="1100" b="1" dirty="0">
                <a:solidFill>
                  <a:schemeClr val="tx1"/>
                </a:solidFill>
                <a:latin typeface=" Arial"/>
              </a:rPr>
              <a:t>Tactical Scalable MANET (TSM) </a:t>
            </a:r>
          </a:p>
          <a:p>
            <a:pPr marL="112713" indent="-112713">
              <a:lnSpc>
                <a:spcPts val="1700"/>
              </a:lnSpc>
              <a:spcBef>
                <a:spcPts val="0"/>
              </a:spcBef>
              <a:defRPr/>
            </a:pPr>
            <a:r>
              <a:rPr lang="en-US" sz="1100" b="1" dirty="0">
                <a:solidFill>
                  <a:schemeClr val="tx1"/>
                </a:solidFill>
                <a:latin typeface=" Arial"/>
              </a:rPr>
              <a:t>Blue Force Tracking (BFT) 1 / 2</a:t>
            </a:r>
          </a:p>
          <a:p>
            <a:pPr marL="112713" indent="-112713">
              <a:lnSpc>
                <a:spcPts val="1700"/>
              </a:lnSpc>
              <a:spcBef>
                <a:spcPts val="0"/>
              </a:spcBef>
              <a:defRPr/>
            </a:pPr>
            <a:r>
              <a:rPr lang="en-US" sz="1100" b="1" dirty="0">
                <a:solidFill>
                  <a:schemeClr val="tx1"/>
                </a:solidFill>
                <a:latin typeface=" Arial"/>
              </a:rPr>
              <a:t>HQ1 / 2 Link-16 </a:t>
            </a:r>
          </a:p>
          <a:p>
            <a:pPr marL="112713" indent="-112713">
              <a:lnSpc>
                <a:spcPts val="1700"/>
              </a:lnSpc>
              <a:spcBef>
                <a:spcPts val="0"/>
              </a:spcBef>
              <a:defRPr/>
            </a:pPr>
            <a:r>
              <a:rPr lang="en-US" sz="1100" b="1" dirty="0">
                <a:solidFill>
                  <a:schemeClr val="tx1"/>
                </a:solidFill>
                <a:latin typeface=" Arial"/>
              </a:rPr>
              <a:t>Abn Wide Band SATCOM</a:t>
            </a:r>
          </a:p>
          <a:p>
            <a:pPr marL="112713" indent="-112713">
              <a:lnSpc>
                <a:spcPts val="1700"/>
              </a:lnSpc>
              <a:spcBef>
                <a:spcPts val="0"/>
              </a:spcBef>
              <a:defRPr/>
            </a:pPr>
            <a:r>
              <a:rPr lang="en-US" sz="1100" b="1" dirty="0">
                <a:solidFill>
                  <a:schemeClr val="tx1"/>
                </a:solidFill>
                <a:latin typeface=" Arial"/>
              </a:rPr>
              <a:t>Common Data Link (CDL)</a:t>
            </a:r>
          </a:p>
          <a:p>
            <a:pPr marL="112713" indent="-112713">
              <a:lnSpc>
                <a:spcPts val="1700"/>
              </a:lnSpc>
              <a:spcBef>
                <a:spcPts val="0"/>
              </a:spcBef>
              <a:defRPr/>
            </a:pPr>
            <a:r>
              <a:rPr lang="en-US" sz="1100" b="1" dirty="0" err="1">
                <a:solidFill>
                  <a:schemeClr val="tx1"/>
                </a:solidFill>
                <a:latin typeface=" Arial"/>
              </a:rPr>
              <a:t>WiFi</a:t>
            </a:r>
            <a:endParaRPr lang="en-US" sz="1100" b="1" dirty="0">
              <a:solidFill>
                <a:schemeClr val="tx1"/>
              </a:solidFill>
              <a:latin typeface=" Arial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725144" y="4766696"/>
            <a:ext cx="1335505" cy="66173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CABAIL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Bldg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5678)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535270" y="4245328"/>
            <a:ext cx="1335505" cy="69782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400"/>
              </a:lnSpc>
            </a:pPr>
            <a:r>
              <a:rPr lang="en-US" sz="1400" b="1" dirty="0">
                <a:solidFill>
                  <a:schemeClr val="bg1"/>
                </a:solidFill>
                <a:latin typeface=" Arial"/>
              </a:rPr>
              <a:t>RTC / DTTC</a:t>
            </a:r>
          </a:p>
          <a:p>
            <a:pPr algn="ctr">
              <a:lnSpc>
                <a:spcPts val="1400"/>
              </a:lnSpc>
            </a:pPr>
            <a:r>
              <a:rPr lang="en-US" sz="1400" b="1" dirty="0">
                <a:solidFill>
                  <a:schemeClr val="bg1"/>
                </a:solidFill>
                <a:latin typeface=" Arial"/>
              </a:rPr>
              <a:t>w/2-way CDS</a:t>
            </a:r>
          </a:p>
          <a:p>
            <a:pPr algn="ctr">
              <a:lnSpc>
                <a:spcPts val="14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Bldg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4500)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535269" y="5288062"/>
            <a:ext cx="1335505" cy="72589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400"/>
              </a:lnSpc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S3I / SAIL</a:t>
            </a:r>
          </a:p>
          <a:p>
            <a:pPr algn="ctr">
              <a:lnSpc>
                <a:spcPts val="1400"/>
              </a:lnSpc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w/2-way CDS</a:t>
            </a:r>
          </a:p>
          <a:p>
            <a:pPr algn="ctr">
              <a:lnSpc>
                <a:spcPts val="1400"/>
              </a:lnSpc>
            </a:pPr>
            <a:r>
              <a:rPr lang="en-US" sz="1400" dirty="0">
                <a:solidFill>
                  <a:schemeClr val="bg1"/>
                </a:solidFill>
                <a:latin typeface=" Arial"/>
              </a:rPr>
              <a:t>(</a:t>
            </a:r>
            <a:r>
              <a:rPr lang="en-US" sz="1400" dirty="0" err="1">
                <a:solidFill>
                  <a:schemeClr val="bg1"/>
                </a:solidFill>
                <a:latin typeface=" Arial"/>
              </a:rPr>
              <a:t>Bldg</a:t>
            </a:r>
            <a:r>
              <a:rPr lang="en-US" sz="1400" dirty="0">
                <a:solidFill>
                  <a:schemeClr val="bg1"/>
                </a:solidFill>
                <a:latin typeface=" Arial"/>
              </a:rPr>
              <a:t> 6263)</a:t>
            </a:r>
          </a:p>
        </p:txBody>
      </p:sp>
      <p:cxnSp>
        <p:nvCxnSpPr>
          <p:cNvPr id="16" name="Straight Connector 15"/>
          <p:cNvCxnSpPr>
            <a:stCxn id="13" idx="3"/>
            <a:endCxn id="14" idx="1"/>
          </p:cNvCxnSpPr>
          <p:nvPr/>
        </p:nvCxnSpPr>
        <p:spPr>
          <a:xfrm flipV="1">
            <a:off x="3060649" y="4594241"/>
            <a:ext cx="474621" cy="503322"/>
          </a:xfrm>
          <a:prstGeom prst="line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3" idx="3"/>
            <a:endCxn id="15" idx="1"/>
          </p:cNvCxnSpPr>
          <p:nvPr/>
        </p:nvCxnSpPr>
        <p:spPr>
          <a:xfrm>
            <a:off x="3060647" y="5097563"/>
            <a:ext cx="474620" cy="553448"/>
          </a:xfrm>
          <a:prstGeom prst="line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981628" y="6411426"/>
            <a:ext cx="32308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 Black" panose="020B0A04020102020204" pitchFamily="34" charset="0"/>
                <a:cs typeface="Arial" panose="020B0604020202020204" pitchFamily="34" charset="0"/>
              </a:rPr>
              <a:t>Labs Network Connectivity</a:t>
            </a:r>
          </a:p>
        </p:txBody>
      </p:sp>
      <p:sp>
        <p:nvSpPr>
          <p:cNvPr id="19" name="Right Brace 18"/>
          <p:cNvSpPr/>
          <p:nvPr/>
        </p:nvSpPr>
        <p:spPr>
          <a:xfrm rot="5400000">
            <a:off x="3228354" y="788440"/>
            <a:ext cx="387776" cy="6691027"/>
          </a:xfrm>
          <a:prstGeom prst="rightBrace">
            <a:avLst>
              <a:gd name="adj1" fmla="val 20291"/>
              <a:gd name="adj2" fmla="val 65109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409195" y="4327842"/>
            <a:ext cx="5736" cy="454313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5432250" y="4750664"/>
            <a:ext cx="1335505" cy="66173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CJSIL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 Arial"/>
              </a:rPr>
              <a:t>(APG)</a:t>
            </a:r>
          </a:p>
        </p:txBody>
      </p:sp>
      <p:cxnSp>
        <p:nvCxnSpPr>
          <p:cNvPr id="22" name="Elbow Connector 21"/>
          <p:cNvCxnSpPr>
            <a:stCxn id="14" idx="3"/>
            <a:endCxn id="21" idx="1"/>
          </p:cNvCxnSpPr>
          <p:nvPr/>
        </p:nvCxnSpPr>
        <p:spPr>
          <a:xfrm>
            <a:off x="4870775" y="4594243"/>
            <a:ext cx="561475" cy="487290"/>
          </a:xfrm>
          <a:prstGeom prst="bentConnector3">
            <a:avLst>
              <a:gd name="adj1" fmla="val 50000"/>
            </a:avLst>
          </a:prstGeom>
          <a:ln w="28575">
            <a:solidFill>
              <a:srgbClr val="CC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15" idx="3"/>
            <a:endCxn id="21" idx="1"/>
          </p:cNvCxnSpPr>
          <p:nvPr/>
        </p:nvCxnSpPr>
        <p:spPr>
          <a:xfrm flipV="1">
            <a:off x="4870774" y="5081533"/>
            <a:ext cx="561476" cy="569478"/>
          </a:xfrm>
          <a:prstGeom prst="bentConnector3">
            <a:avLst>
              <a:gd name="adj1" fmla="val 50000"/>
            </a:avLst>
          </a:prstGeom>
          <a:ln w="28575">
            <a:solidFill>
              <a:srgbClr val="C0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5" idx="0"/>
            <a:endCxn id="14" idx="2"/>
          </p:cNvCxnSpPr>
          <p:nvPr/>
        </p:nvCxnSpPr>
        <p:spPr>
          <a:xfrm flipV="1">
            <a:off x="4203022" y="4943157"/>
            <a:ext cx="1" cy="344907"/>
          </a:xfrm>
          <a:prstGeom prst="line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5455242" y="5773394"/>
            <a:ext cx="1335505" cy="66173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GVSC SIL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 Arial"/>
              </a:rPr>
              <a:t>(TACOM)</a:t>
            </a:r>
          </a:p>
        </p:txBody>
      </p:sp>
      <p:cxnSp>
        <p:nvCxnSpPr>
          <p:cNvPr id="26" name="Elbow Connector 25"/>
          <p:cNvCxnSpPr>
            <a:stCxn id="13" idx="2"/>
            <a:endCxn id="25" idx="1"/>
          </p:cNvCxnSpPr>
          <p:nvPr/>
        </p:nvCxnSpPr>
        <p:spPr>
          <a:xfrm rot="16200000" flipH="1">
            <a:off x="3586154" y="4235175"/>
            <a:ext cx="675830" cy="3062345"/>
          </a:xfrm>
          <a:prstGeom prst="bentConnector2">
            <a:avLst/>
          </a:prstGeom>
          <a:ln w="28575">
            <a:solidFill>
              <a:schemeClr val="tx1"/>
            </a:solidFill>
            <a:prstDash val="solid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49539" y="3601336"/>
            <a:ext cx="1042158" cy="1"/>
          </a:xfrm>
          <a:prstGeom prst="line">
            <a:avLst/>
          </a:prstGeom>
          <a:ln w="285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/>
          <p:nvPr/>
        </p:nvCxnSpPr>
        <p:spPr>
          <a:xfrm>
            <a:off x="799786" y="2590788"/>
            <a:ext cx="915658" cy="884187"/>
          </a:xfrm>
          <a:prstGeom prst="bentConnector3">
            <a:avLst>
              <a:gd name="adj1" fmla="val 29879"/>
            </a:avLst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/>
          <p:nvPr/>
        </p:nvCxnSpPr>
        <p:spPr>
          <a:xfrm>
            <a:off x="1402142" y="1654282"/>
            <a:ext cx="1498007" cy="436180"/>
          </a:xfrm>
          <a:prstGeom prst="bentConnector3">
            <a:avLst>
              <a:gd name="adj1" fmla="val 100564"/>
            </a:avLst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stCxn id="7" idx="3"/>
            <a:endCxn id="11" idx="0"/>
          </p:cNvCxnSpPr>
          <p:nvPr/>
        </p:nvCxnSpPr>
        <p:spPr>
          <a:xfrm>
            <a:off x="1392072" y="1932059"/>
            <a:ext cx="1125476" cy="1118083"/>
          </a:xfrm>
          <a:prstGeom prst="bentConnector2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639991" y="2107728"/>
            <a:ext cx="505809" cy="247797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  <a:prstDash val="solid"/>
          </a:ln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CH-47F</a:t>
            </a:r>
          </a:p>
          <a:p>
            <a:pPr algn="ctr"/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SIL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421244" y="2090462"/>
            <a:ext cx="500705" cy="318993"/>
          </a:xfrm>
          <a:prstGeom prst="rect">
            <a:avLst/>
          </a:prstGeom>
          <a:solidFill>
            <a:srgbClr val="FFCC66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700"/>
              </a:lnSpc>
            </a:pPr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AH-64E</a:t>
            </a:r>
          </a:p>
          <a:p>
            <a:pPr algn="ctr">
              <a:lnSpc>
                <a:spcPts val="700"/>
              </a:lnSpc>
            </a:pPr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SIL</a:t>
            </a:r>
          </a:p>
        </p:txBody>
      </p:sp>
      <p:sp>
        <p:nvSpPr>
          <p:cNvPr id="35" name="Rectangle 34"/>
          <p:cNvSpPr/>
          <p:nvPr/>
        </p:nvSpPr>
        <p:spPr>
          <a:xfrm rot="16200000">
            <a:off x="2933589" y="3043208"/>
            <a:ext cx="492941" cy="258392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  <a:prstDash val="solid"/>
          </a:ln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600"/>
              </a:lnSpc>
            </a:pPr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Shadow</a:t>
            </a:r>
          </a:p>
          <a:p>
            <a:pPr algn="ctr"/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UGCS</a:t>
            </a:r>
          </a:p>
        </p:txBody>
      </p:sp>
      <p:sp>
        <p:nvSpPr>
          <p:cNvPr id="36" name="Rectangle 35"/>
          <p:cNvSpPr/>
          <p:nvPr/>
        </p:nvSpPr>
        <p:spPr>
          <a:xfrm rot="16200000">
            <a:off x="3485600" y="3089797"/>
            <a:ext cx="582674" cy="254948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  <a:prstDash val="solid"/>
          </a:ln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650" dirty="0">
                <a:solidFill>
                  <a:schemeClr val="tx1"/>
                </a:solidFill>
                <a:latin typeface="Arial Black" panose="020B0A04020102020204" pitchFamily="34" charset="0"/>
              </a:rPr>
              <a:t>Gray Eagle</a:t>
            </a:r>
          </a:p>
          <a:p>
            <a:pPr algn="ctr"/>
            <a:r>
              <a:rPr lang="en-US" sz="650" dirty="0">
                <a:solidFill>
                  <a:schemeClr val="tx1"/>
                </a:solidFill>
                <a:latin typeface="Arial Black" panose="020B0A04020102020204" pitchFamily="34" charset="0"/>
              </a:rPr>
              <a:t>UGCS</a:t>
            </a:r>
          </a:p>
        </p:txBody>
      </p:sp>
      <p:sp>
        <p:nvSpPr>
          <p:cNvPr id="37" name="Rectangle 36"/>
          <p:cNvSpPr/>
          <p:nvPr/>
        </p:nvSpPr>
        <p:spPr>
          <a:xfrm rot="16200000">
            <a:off x="3973052" y="3151405"/>
            <a:ext cx="581448" cy="206846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  <a:prstDash val="solid"/>
          </a:ln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600"/>
              </a:lnSpc>
            </a:pPr>
            <a:r>
              <a:rPr lang="en-US" sz="650" dirty="0">
                <a:solidFill>
                  <a:schemeClr val="tx1"/>
                </a:solidFill>
                <a:latin typeface="Arial Black" panose="020B0A04020102020204" pitchFamily="34" charset="0"/>
              </a:rPr>
              <a:t>CABAIL</a:t>
            </a:r>
          </a:p>
          <a:p>
            <a:pPr algn="ctr">
              <a:lnSpc>
                <a:spcPts val="600"/>
              </a:lnSpc>
            </a:pPr>
            <a:r>
              <a:rPr lang="en-US" sz="650" dirty="0">
                <a:solidFill>
                  <a:schemeClr val="tx1"/>
                </a:solidFill>
                <a:latin typeface="Arial Black" panose="020B0A04020102020204" pitchFamily="34" charset="0"/>
              </a:rPr>
              <a:t>Operations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215791" y="3212672"/>
            <a:ext cx="704656" cy="140053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  <a:prstDash val="solid"/>
          </a:ln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650" dirty="0">
                <a:solidFill>
                  <a:schemeClr val="tx1"/>
                </a:solidFill>
                <a:latin typeface="Arial Black" panose="020B0A04020102020204" pitchFamily="34" charset="0"/>
              </a:rPr>
              <a:t>Battle Master</a:t>
            </a:r>
          </a:p>
        </p:txBody>
      </p:sp>
      <p:sp>
        <p:nvSpPr>
          <p:cNvPr id="39" name="Rectangle 38"/>
          <p:cNvSpPr/>
          <p:nvPr/>
        </p:nvSpPr>
        <p:spPr>
          <a:xfrm rot="16200000">
            <a:off x="5159549" y="2225287"/>
            <a:ext cx="559912" cy="148367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  <a:prstDash val="solid"/>
          </a:ln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650" dirty="0">
                <a:solidFill>
                  <a:schemeClr val="tx1"/>
                </a:solidFill>
                <a:latin typeface="Arial Black" panose="020B0A04020102020204" pitchFamily="34" charset="0"/>
              </a:rPr>
              <a:t>CAB TOC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783739" y="4949867"/>
            <a:ext cx="10903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 Arial"/>
              </a:rPr>
              <a:t>Unclassified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7860471" y="5088366"/>
            <a:ext cx="1050597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958173" y="5124348"/>
            <a:ext cx="910827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 Arial"/>
              </a:rPr>
              <a:t>Classified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7858633" y="5272700"/>
            <a:ext cx="1050597" cy="0"/>
          </a:xfrm>
          <a:prstGeom prst="line">
            <a:avLst/>
          </a:prstGeom>
          <a:ln w="28575">
            <a:solidFill>
              <a:srgbClr val="C00000"/>
            </a:solidFill>
            <a:prstDash val="solid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183607" y="5964523"/>
            <a:ext cx="7841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Planned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7935454" y="6103022"/>
            <a:ext cx="1050597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193132" y="6155023"/>
            <a:ext cx="747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In Work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7944979" y="6293522"/>
            <a:ext cx="1050597" cy="0"/>
          </a:xfrm>
          <a:prstGeom prst="line">
            <a:avLst/>
          </a:prstGeom>
          <a:ln w="28575">
            <a:solidFill>
              <a:schemeClr val="tx1"/>
            </a:solidFill>
            <a:prstDash val="dashDot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7869000" y="4571191"/>
            <a:ext cx="1001739" cy="2953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  <a:scene3d>
            <a:camera prst="orthographicFront"/>
            <a:lightRig rig="threePt" dir="t"/>
          </a:scene3d>
          <a:sp3d extrusionH="76200" contourW="12700">
            <a:bevelT prst="angle"/>
            <a:extrusionClr>
              <a:schemeClr val="bg2"/>
            </a:extrusionClr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868999" y="4100599"/>
            <a:ext cx="1001739" cy="295333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  <a:prstDash val="dash"/>
          </a:ln>
          <a:scene3d>
            <a:camera prst="orthographicFront"/>
            <a:lightRig rig="threePt" dir="t"/>
          </a:scene3d>
          <a:sp3d extrusionH="76200" contourW="12700">
            <a:bevelT prst="angle"/>
            <a:extrusionClr>
              <a:schemeClr val="bg2"/>
            </a:extrusionClr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807803" y="4118933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 Arial"/>
              </a:rPr>
              <a:t>Established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108719" y="4596674"/>
            <a:ext cx="747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 Arial"/>
              </a:rPr>
              <a:t>In Work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870792" y="3756647"/>
            <a:ext cx="819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Legend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321" y="2356980"/>
            <a:ext cx="760881" cy="4676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  <a:scene3d>
            <a:camera prst="orthographicFront"/>
            <a:lightRig rig="threePt" dir="t"/>
          </a:scene3d>
          <a:sp3d extrusionH="76200" contourW="12700">
            <a:bevelT prst="angle"/>
            <a:extrusionClr>
              <a:schemeClr val="bg2"/>
            </a:extrusionClr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>
              <a:lnSpc>
                <a:spcPts val="1800"/>
              </a:lnSpc>
            </a:pPr>
            <a:r>
              <a:rPr lang="en-US" sz="1400" b="1" dirty="0">
                <a:solidFill>
                  <a:schemeClr val="tx1"/>
                </a:solidFill>
              </a:rPr>
              <a:t>RC-12</a:t>
            </a:r>
          </a:p>
          <a:p>
            <a:pPr algn="ctr">
              <a:lnSpc>
                <a:spcPts val="1800"/>
              </a:lnSpc>
            </a:pPr>
            <a:r>
              <a:rPr lang="en-US" sz="1400" b="1" dirty="0">
                <a:solidFill>
                  <a:schemeClr val="tx1"/>
                </a:solidFill>
              </a:rPr>
              <a:t>EMARSS</a:t>
            </a:r>
          </a:p>
        </p:txBody>
      </p:sp>
      <p:sp>
        <p:nvSpPr>
          <p:cNvPr id="9" name="Rectangle 8"/>
          <p:cNvSpPr/>
          <p:nvPr/>
        </p:nvSpPr>
        <p:spPr>
          <a:xfrm>
            <a:off x="76729" y="3294717"/>
            <a:ext cx="817046" cy="568954"/>
          </a:xfrm>
          <a:prstGeom prst="rect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 Black" panose="020B0A04020102020204" pitchFamily="34" charset="0"/>
              </a:rPr>
              <a:t>AH-64E</a:t>
            </a:r>
          </a:p>
          <a:p>
            <a:pPr algn="ctr">
              <a:lnSpc>
                <a:spcPts val="1400"/>
              </a:lnSpc>
            </a:pPr>
            <a:r>
              <a:rPr lang="en-US" sz="1000" dirty="0" err="1">
                <a:solidFill>
                  <a:schemeClr val="tx1"/>
                </a:solidFill>
                <a:latin typeface="Arial Black" panose="020B0A04020102020204" pitchFamily="34" charset="0"/>
              </a:rPr>
              <a:t>MODLAB</a:t>
            </a:r>
            <a:endParaRPr lang="en-US" sz="1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11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40">
        <p14:prism isInverted="1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EE064D-516F-4018-88E2-AA55DAC2ABA6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871643"/>
            <a:ext cx="9144000" cy="274320"/>
          </a:xfrm>
        </p:spPr>
        <p:txBody>
          <a:bodyPr/>
          <a:lstStyle/>
          <a:p>
            <a:r>
              <a:rPr lang="en-US" dirty="0"/>
              <a:t>CABAIL Objectives	</a:t>
            </a:r>
          </a:p>
        </p:txBody>
      </p:sp>
      <p:sp>
        <p:nvSpPr>
          <p:cNvPr id="5" name="object 24"/>
          <p:cNvSpPr/>
          <p:nvPr/>
        </p:nvSpPr>
        <p:spPr>
          <a:xfrm>
            <a:off x="205580" y="2988164"/>
            <a:ext cx="2205682" cy="166012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26"/>
          <p:cNvSpPr/>
          <p:nvPr/>
        </p:nvSpPr>
        <p:spPr>
          <a:xfrm>
            <a:off x="278729" y="3023215"/>
            <a:ext cx="2137879" cy="161040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27"/>
          <p:cNvSpPr/>
          <p:nvPr/>
        </p:nvSpPr>
        <p:spPr>
          <a:xfrm>
            <a:off x="268825" y="3013310"/>
            <a:ext cx="2147059" cy="1636814"/>
          </a:xfrm>
          <a:custGeom>
            <a:avLst/>
            <a:gdLst/>
            <a:ahLst/>
            <a:cxnLst/>
            <a:rect l="l" t="t" r="r" b="b"/>
            <a:pathLst>
              <a:path w="2583180" h="1950720">
                <a:moveTo>
                  <a:pt x="0" y="1950720"/>
                </a:moveTo>
                <a:lnTo>
                  <a:pt x="2583180" y="1950720"/>
                </a:lnTo>
                <a:lnTo>
                  <a:pt x="2583180" y="0"/>
                </a:lnTo>
                <a:lnTo>
                  <a:pt x="0" y="0"/>
                </a:lnTo>
                <a:lnTo>
                  <a:pt x="0" y="1950720"/>
                </a:lnTo>
                <a:close/>
              </a:path>
            </a:pathLst>
          </a:custGeom>
          <a:ln w="19812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28"/>
          <p:cNvSpPr/>
          <p:nvPr/>
        </p:nvSpPr>
        <p:spPr>
          <a:xfrm>
            <a:off x="345786" y="1355959"/>
            <a:ext cx="2772125" cy="1694289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29"/>
          <p:cNvSpPr/>
          <p:nvPr/>
        </p:nvSpPr>
        <p:spPr>
          <a:xfrm>
            <a:off x="2014568" y="3014074"/>
            <a:ext cx="1662530" cy="1618874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30"/>
          <p:cNvSpPr/>
          <p:nvPr/>
        </p:nvSpPr>
        <p:spPr>
          <a:xfrm>
            <a:off x="2067908" y="3029311"/>
            <a:ext cx="1653615" cy="1607859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31"/>
          <p:cNvSpPr/>
          <p:nvPr/>
        </p:nvSpPr>
        <p:spPr>
          <a:xfrm>
            <a:off x="0" y="5023036"/>
            <a:ext cx="3528391" cy="1704456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23"/>
          <p:cNvSpPr txBox="1"/>
          <p:nvPr/>
        </p:nvSpPr>
        <p:spPr>
          <a:xfrm>
            <a:off x="3730439" y="1363783"/>
            <a:ext cx="5413562" cy="5062924"/>
          </a:xfrm>
          <a:prstGeom prst="rect">
            <a:avLst/>
          </a:prstGeom>
        </p:spPr>
        <p:txBody>
          <a:bodyPr vert="horz" wrap="square" lIns="0" tIns="45720" rIns="0" bIns="0" rtlCol="0" anchor="ctr">
            <a:spAutoFit/>
          </a:bodyPr>
          <a:lstStyle/>
          <a:p>
            <a:pPr marL="179701" marR="526402" indent="-167636">
              <a:spcBef>
                <a:spcPts val="3600"/>
              </a:spcBef>
              <a:buFont typeface="Arial"/>
              <a:buChar char="•"/>
              <a:tabLst>
                <a:tab pos="180335" algn="l"/>
              </a:tabLst>
            </a:pP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Holistically </a:t>
            </a:r>
            <a:r>
              <a:rPr lang="en-US" sz="1600" b="1" spc="-5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evelop </a:t>
            </a:r>
            <a:r>
              <a:rPr lang="en-US" sz="1600" b="1" spc="-5" dirty="0">
                <a:solidFill>
                  <a:prstClr val="black"/>
                </a:solidFill>
                <a:latin typeface="Arial"/>
                <a:cs typeface="Arial"/>
              </a:rPr>
              <a:t>capabilities </a:t>
            </a:r>
            <a:r>
              <a:rPr lang="en-US" sz="1600" spc="-5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the Combat </a:t>
            </a:r>
            <a:r>
              <a:rPr sz="1600" spc="-15" dirty="0">
                <a:solidFill>
                  <a:prstClr val="black"/>
                </a:solidFill>
                <a:latin typeface="Arial"/>
                <a:cs typeface="Arial"/>
              </a:rPr>
              <a:t>Aviation  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Brigade 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(CAB) 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as 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lang="en-US" sz="1600" b="1" spc="-5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ethal </a:t>
            </a:r>
            <a:r>
              <a:rPr lang="en-US" sz="1600" b="1" spc="-5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orce</a:t>
            </a:r>
            <a:endParaRPr sz="1600" b="1" dirty="0">
              <a:solidFill>
                <a:prstClr val="black"/>
              </a:solidFill>
              <a:latin typeface="Arial"/>
              <a:cs typeface="Arial"/>
            </a:endParaRPr>
          </a:p>
          <a:p>
            <a:pPr marL="179701" marR="73658" indent="-167636">
              <a:spcBef>
                <a:spcPts val="3600"/>
              </a:spcBef>
              <a:buFont typeface="Arial"/>
              <a:buChar char="•"/>
              <a:tabLst>
                <a:tab pos="180335" algn="l"/>
              </a:tabLst>
            </a:pP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Provide a</a:t>
            </a:r>
            <a:r>
              <a:rPr lang="en-US" sz="1600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600" b="1" spc="-5" dirty="0">
                <a:solidFill>
                  <a:prstClr val="black"/>
                </a:solidFill>
                <a:latin typeface="Arial"/>
                <a:cs typeface="Arial"/>
              </a:rPr>
              <a:t>risk-reduced </a:t>
            </a:r>
            <a:r>
              <a:rPr lang="en-US" sz="1600" b="1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600" b="1" dirty="0">
                <a:solidFill>
                  <a:prstClr val="black"/>
                </a:solidFill>
                <a:latin typeface="Arial"/>
                <a:cs typeface="Arial"/>
              </a:rPr>
              <a:t>nvironment 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lang="en-US" sz="1600" b="1" dirty="0">
                <a:solidFill>
                  <a:prstClr val="black"/>
                </a:solidFill>
                <a:latin typeface="Arial"/>
                <a:cs typeface="Arial"/>
              </a:rPr>
              <a:t>examine / explore</a:t>
            </a:r>
            <a:r>
              <a:rPr sz="1600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600" b="1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echnologies </a:t>
            </a:r>
            <a:r>
              <a:rPr lang="en-US" sz="1600" b="1" spc="-15" dirty="0">
                <a:solidFill>
                  <a:prstClr val="black"/>
                </a:solidFill>
                <a:latin typeface="Arial"/>
                <a:cs typeface="Arial"/>
              </a:rPr>
              <a:t>and capabilities</a:t>
            </a:r>
            <a:r>
              <a:rPr sz="1600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for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 the 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CAB</a:t>
            </a:r>
            <a:endParaRPr sz="16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79701" marR="5080" indent="-167636">
              <a:spcBef>
                <a:spcPts val="3600"/>
              </a:spcBef>
              <a:buFont typeface="Arial"/>
              <a:buChar char="•"/>
              <a:tabLst>
                <a:tab pos="180335" algn="l"/>
              </a:tabLst>
            </a:pP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Introduce</a:t>
            </a:r>
            <a:r>
              <a:rPr sz="1600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Aviation </a:t>
            </a:r>
            <a:r>
              <a:rPr sz="1600" b="1" spc="-11" dirty="0">
                <a:solidFill>
                  <a:prstClr val="black"/>
                </a:solidFill>
                <a:latin typeface="Arial"/>
                <a:cs typeface="Arial"/>
              </a:rPr>
              <a:t>Warfighter</a:t>
            </a:r>
            <a:r>
              <a:rPr lang="en-US" sz="1600" b="1" spc="-11" dirty="0">
                <a:solidFill>
                  <a:prstClr val="black"/>
                </a:solidFill>
                <a:latin typeface="Arial"/>
                <a:cs typeface="Arial"/>
              </a:rPr>
              <a:t> influence</a:t>
            </a:r>
            <a:r>
              <a:rPr sz="1600" b="1" spc="-1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600" b="1" spc="-11" dirty="0">
                <a:solidFill>
                  <a:prstClr val="black"/>
                </a:solidFill>
                <a:latin typeface="Arial"/>
                <a:cs typeface="Arial"/>
              </a:rPr>
              <a:t>early 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in the </a:t>
            </a:r>
            <a:r>
              <a:rPr lang="en-US" sz="1600" b="1" spc="-5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esign 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lang="en-US" sz="1600" b="1" spc="-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mplementation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lang="en-US" sz="1600" b="1" spc="-2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600" b="1" spc="-25" dirty="0">
                <a:solidFill>
                  <a:prstClr val="black"/>
                </a:solidFill>
                <a:latin typeface="Arial"/>
                <a:cs typeface="Arial"/>
              </a:rPr>
              <a:t>echnical  </a:t>
            </a:r>
            <a:r>
              <a:rPr lang="en-US" sz="1600" b="1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1600" b="1" dirty="0">
                <a:solidFill>
                  <a:prstClr val="black"/>
                </a:solidFill>
                <a:latin typeface="Arial"/>
                <a:cs typeface="Arial"/>
              </a:rPr>
              <a:t>olutions </a:t>
            </a:r>
            <a:endParaRPr lang="en-US" sz="1600" b="1" dirty="0">
              <a:solidFill>
                <a:prstClr val="black"/>
              </a:solidFill>
              <a:latin typeface="Arial"/>
              <a:cs typeface="Arial"/>
            </a:endParaRPr>
          </a:p>
          <a:p>
            <a:pPr marL="179701" marR="5080" indent="-167636">
              <a:spcBef>
                <a:spcPts val="3600"/>
              </a:spcBef>
              <a:buFont typeface="Arial"/>
              <a:buChar char="•"/>
              <a:tabLst>
                <a:tab pos="180335" algn="l"/>
              </a:tabLst>
            </a:pPr>
            <a:r>
              <a:rPr sz="1600" b="1" dirty="0">
                <a:solidFill>
                  <a:prstClr val="black"/>
                </a:solidFill>
                <a:latin typeface="Arial"/>
                <a:cs typeface="Arial"/>
              </a:rPr>
              <a:t>Streamline </a:t>
            </a:r>
            <a:r>
              <a:rPr lang="en-US" sz="1600" b="1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ncorporation </a:t>
            </a:r>
            <a:r>
              <a:rPr sz="1600" b="1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lang="en-US" sz="1600" b="1" dirty="0">
                <a:solidFill>
                  <a:prstClr val="black"/>
                </a:solidFill>
                <a:latin typeface="Arial"/>
                <a:cs typeface="Arial"/>
              </a:rPr>
              <a:t>systems </a:t>
            </a: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lang="en-US" sz="1600" b="1" spc="-5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apabilities 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of PEOs/PMs </a:t>
            </a:r>
            <a:r>
              <a:rPr sz="1600" spc="5" dirty="0">
                <a:solidFill>
                  <a:prstClr val="black"/>
                </a:solidFill>
                <a:latin typeface="Arial"/>
                <a:cs typeface="Arial"/>
              </a:rPr>
              <a:t>with </a:t>
            </a:r>
            <a:r>
              <a:rPr sz="1600" spc="-15" dirty="0">
                <a:solidFill>
                  <a:prstClr val="black"/>
                </a:solidFill>
                <a:latin typeface="Arial"/>
                <a:cs typeface="Arial"/>
              </a:rPr>
              <a:t>Aviation </a:t>
            </a:r>
            <a:r>
              <a:rPr lang="en-US" sz="1600" spc="-15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quities 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nto the </a:t>
            </a:r>
            <a:r>
              <a:rPr lang="en-US" sz="1600" spc="-15" dirty="0">
                <a:solidFill>
                  <a:prstClr val="black"/>
                </a:solidFill>
                <a:latin typeface="Arial"/>
                <a:cs typeface="Arial"/>
              </a:rPr>
              <a:t>CAB</a:t>
            </a:r>
            <a:endParaRPr sz="16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80335" indent="-167636">
              <a:spcBef>
                <a:spcPts val="3600"/>
              </a:spcBef>
              <a:buFont typeface="Arial"/>
              <a:buChar char="•"/>
              <a:tabLst>
                <a:tab pos="180335" algn="l"/>
              </a:tabLst>
            </a:pPr>
            <a:r>
              <a:rPr sz="1600" b="1" dirty="0">
                <a:solidFill>
                  <a:prstClr val="black"/>
                </a:solidFill>
                <a:latin typeface="Arial"/>
                <a:cs typeface="Arial"/>
              </a:rPr>
              <a:t>Expedite </a:t>
            </a:r>
            <a:r>
              <a:rPr lang="en-US" sz="1600" b="1" dirty="0">
                <a:solidFill>
                  <a:prstClr val="black"/>
                </a:solidFill>
                <a:latin typeface="Arial"/>
                <a:cs typeface="Arial"/>
              </a:rPr>
              <a:t>increased</a:t>
            </a: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600" b="1" spc="-5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apabilities 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1600" spc="-15" dirty="0">
                <a:solidFill>
                  <a:prstClr val="black"/>
                </a:solidFill>
                <a:latin typeface="Arial"/>
                <a:cs typeface="Arial"/>
              </a:rPr>
              <a:t>Aviation</a:t>
            </a:r>
            <a:r>
              <a:rPr sz="1600" spc="-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600" spc="-11" dirty="0">
                <a:solidFill>
                  <a:prstClr val="black"/>
                </a:solidFill>
                <a:latin typeface="Arial"/>
                <a:cs typeface="Arial"/>
              </a:rPr>
              <a:t>Force</a:t>
            </a:r>
            <a:endParaRPr sz="16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79701" marR="935967" indent="-167636">
              <a:spcBef>
                <a:spcPts val="3600"/>
              </a:spcBef>
              <a:buFont typeface="Arial"/>
              <a:buChar char="•"/>
              <a:tabLst>
                <a:tab pos="180335" algn="l"/>
              </a:tabLst>
            </a:pPr>
            <a:r>
              <a:rPr sz="1600" b="1" dirty="0">
                <a:solidFill>
                  <a:prstClr val="black"/>
                </a:solidFill>
                <a:latin typeface="Arial"/>
                <a:cs typeface="Arial"/>
              </a:rPr>
              <a:t>Influence FVL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apabilities and </a:t>
            </a:r>
            <a:r>
              <a:rPr lang="en-US" sz="1600" spc="-5" dirty="0">
                <a:solidFill>
                  <a:prstClr val="black"/>
                </a:solidFill>
                <a:latin typeface="Arial"/>
                <a:cs typeface="Arial"/>
              </a:rPr>
              <a:t>shape </a:t>
            </a:r>
            <a:r>
              <a:rPr sz="1600" spc="-25" dirty="0">
                <a:solidFill>
                  <a:prstClr val="black"/>
                </a:solidFill>
                <a:latin typeface="Arial"/>
                <a:cs typeface="Arial"/>
              </a:rPr>
              <a:t>Tactics,</a:t>
            </a:r>
            <a:r>
              <a:rPr lang="en-US" sz="1600" spc="-25" dirty="0">
                <a:solidFill>
                  <a:prstClr val="black"/>
                </a:solidFill>
                <a:latin typeface="Arial"/>
                <a:cs typeface="Arial"/>
              </a:rPr>
              <a:t> T</a:t>
            </a:r>
            <a:r>
              <a:rPr sz="1600" spc="-20" dirty="0">
                <a:solidFill>
                  <a:prstClr val="black"/>
                </a:solidFill>
                <a:latin typeface="Arial"/>
                <a:cs typeface="Arial"/>
              </a:rPr>
              <a:t>echniques</a:t>
            </a:r>
            <a:r>
              <a:rPr lang="en-US" sz="1600" spc="-20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sz="1600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and Procedures</a:t>
            </a:r>
            <a:r>
              <a:rPr sz="1600" spc="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(TTP)</a:t>
            </a:r>
          </a:p>
        </p:txBody>
      </p:sp>
    </p:spTree>
    <p:extLst>
      <p:ext uri="{BB962C8B-B14F-4D97-AF65-F5344CB8AC3E}">
        <p14:creationId xmlns:p14="http://schemas.microsoft.com/office/powerpoint/2010/main" val="231932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40">
        <p14:prism isInverted="1"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EE064D-516F-4018-88E2-AA55DAC2ABA6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871643"/>
            <a:ext cx="9144000" cy="274320"/>
          </a:xfrm>
        </p:spPr>
        <p:txBody>
          <a:bodyPr/>
          <a:lstStyle/>
          <a:p>
            <a:r>
              <a:rPr lang="en-US" dirty="0"/>
              <a:t>Projected Infrastructure/Capabilities 2025 and Beyond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429" y="1299870"/>
            <a:ext cx="4653780" cy="24062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38100" h="38100" prst="angle"/>
          </a:sp3d>
        </p:spPr>
      </p:pic>
      <p:sp>
        <p:nvSpPr>
          <p:cNvPr id="5" name="Rectangle 4"/>
          <p:cNvSpPr/>
          <p:nvPr/>
        </p:nvSpPr>
        <p:spPr>
          <a:xfrm>
            <a:off x="1236608" y="1324045"/>
            <a:ext cx="1000023" cy="2960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NCM3 CH-47F</a:t>
            </a:r>
          </a:p>
        </p:txBody>
      </p:sp>
      <p:sp>
        <p:nvSpPr>
          <p:cNvPr id="6" name="Rectangle 5"/>
          <p:cNvSpPr/>
          <p:nvPr/>
        </p:nvSpPr>
        <p:spPr>
          <a:xfrm>
            <a:off x="1236608" y="1620136"/>
            <a:ext cx="1000023" cy="2960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NCM3 UH-60M</a:t>
            </a:r>
          </a:p>
        </p:txBody>
      </p:sp>
      <p:sp>
        <p:nvSpPr>
          <p:cNvPr id="7" name="Rectangle 6"/>
          <p:cNvSpPr/>
          <p:nvPr/>
        </p:nvSpPr>
        <p:spPr>
          <a:xfrm>
            <a:off x="439784" y="2181532"/>
            <a:ext cx="649500" cy="5704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>
              <a:lnSpc>
                <a:spcPts val="1400"/>
              </a:lnSpc>
            </a:pPr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RC-12</a:t>
            </a:r>
          </a:p>
          <a:p>
            <a:pPr algn="ctr">
              <a:lnSpc>
                <a:spcPts val="1400"/>
              </a:lnSpc>
            </a:pPr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EMARSS</a:t>
            </a:r>
          </a:p>
        </p:txBody>
      </p:sp>
      <p:sp>
        <p:nvSpPr>
          <p:cNvPr id="8" name="Rectangle 7"/>
          <p:cNvSpPr/>
          <p:nvPr/>
        </p:nvSpPr>
        <p:spPr>
          <a:xfrm>
            <a:off x="1475198" y="3039022"/>
            <a:ext cx="701560" cy="661853"/>
          </a:xfrm>
          <a:prstGeom prst="rect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>
              <a:lnSpc>
                <a:spcPts val="1400"/>
              </a:lnSpc>
            </a:pPr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AH-64E</a:t>
            </a:r>
          </a:p>
          <a:p>
            <a:pPr algn="ctr">
              <a:lnSpc>
                <a:spcPts val="1400"/>
              </a:lnSpc>
            </a:pPr>
            <a:r>
              <a:rPr lang="en-US" sz="800" dirty="0" err="1">
                <a:solidFill>
                  <a:schemeClr val="tx1"/>
                </a:solidFill>
                <a:latin typeface="Arial Black" panose="020B0A04020102020204" pitchFamily="34" charset="0"/>
              </a:rPr>
              <a:t>MODLAB</a:t>
            </a:r>
            <a:endParaRPr lang="en-US" sz="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93631" y="1916227"/>
            <a:ext cx="467249" cy="3533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  <a:prstDash val="solid"/>
          </a:ln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UH-60V</a:t>
            </a:r>
          </a:p>
          <a:p>
            <a:pPr algn="ctr"/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SIL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43282" y="2830625"/>
            <a:ext cx="461555" cy="3222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600" dirty="0">
                <a:solidFill>
                  <a:schemeClr val="tx1"/>
                </a:solidFill>
                <a:latin typeface="Arial Black" panose="020B0A04020102020204" pitchFamily="34" charset="0"/>
              </a:rPr>
              <a:t>UH-60M</a:t>
            </a:r>
          </a:p>
          <a:p>
            <a:pPr algn="ctr"/>
            <a:r>
              <a:rPr lang="en-US" sz="600" dirty="0">
                <a:solidFill>
                  <a:schemeClr val="tx1"/>
                </a:solidFill>
                <a:latin typeface="Arial Black" panose="020B0A04020102020204" pitchFamily="34" charset="0"/>
              </a:rPr>
              <a:t>SIL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99578" y="3039024"/>
            <a:ext cx="604390" cy="661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FVL CFT</a:t>
            </a:r>
          </a:p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SIL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36198" y="2170891"/>
            <a:ext cx="744827" cy="578455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  <a:prstDash val="soli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>
              <a:lnSpc>
                <a:spcPts val="1200"/>
              </a:lnSpc>
            </a:pPr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UH-60L</a:t>
            </a:r>
          </a:p>
          <a:p>
            <a:pPr algn="ctr">
              <a:lnSpc>
                <a:spcPts val="1200"/>
              </a:lnSpc>
            </a:pPr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CAP-T</a:t>
            </a:r>
          </a:p>
          <a:p>
            <a:pPr algn="ctr">
              <a:lnSpc>
                <a:spcPts val="1200"/>
              </a:lnSpc>
            </a:pPr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SIL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96542" y="1324043"/>
            <a:ext cx="509706" cy="5704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  <a:prstDash val="soli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>
              <a:lnSpc>
                <a:spcPts val="1000"/>
              </a:lnSpc>
            </a:pPr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UH-60M</a:t>
            </a:r>
          </a:p>
          <a:p>
            <a:pPr algn="ctr">
              <a:lnSpc>
                <a:spcPts val="1000"/>
              </a:lnSpc>
            </a:pPr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DSIL(-) w/</a:t>
            </a:r>
          </a:p>
          <a:p>
            <a:pPr algn="ctr">
              <a:lnSpc>
                <a:spcPts val="1000"/>
              </a:lnSpc>
            </a:pPr>
            <a:r>
              <a:rPr lang="en-US" sz="800" dirty="0" err="1">
                <a:solidFill>
                  <a:schemeClr val="tx1"/>
                </a:solidFill>
                <a:latin typeface="Arial Black" panose="020B0A04020102020204" pitchFamily="34" charset="0"/>
              </a:rPr>
              <a:t>OpenITB</a:t>
            </a:r>
            <a:endParaRPr lang="en-US" sz="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278" y="1324043"/>
            <a:ext cx="407720" cy="5704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  <a:prstDash val="soli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>
              <a:lnSpc>
                <a:spcPts val="1400"/>
              </a:lnSpc>
            </a:pPr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“Eco”</a:t>
            </a:r>
          </a:p>
          <a:p>
            <a:pPr algn="ctr">
              <a:lnSpc>
                <a:spcPts val="1400"/>
              </a:lnSpc>
            </a:pPr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SIL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6279" y="3047996"/>
            <a:ext cx="649501" cy="6534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  <a:prstDash val="soli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>
              <a:lnSpc>
                <a:spcPts val="1000"/>
              </a:lnSpc>
            </a:pPr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FARA</a:t>
            </a:r>
          </a:p>
          <a:p>
            <a:pPr algn="ctr">
              <a:lnSpc>
                <a:spcPts val="1000"/>
              </a:lnSpc>
            </a:pPr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Vendor</a:t>
            </a:r>
          </a:p>
          <a:p>
            <a:pPr algn="ctr">
              <a:lnSpc>
                <a:spcPts val="1000"/>
              </a:lnSpc>
            </a:pPr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Virtual</a:t>
            </a:r>
          </a:p>
          <a:p>
            <a:pPr algn="ctr">
              <a:lnSpc>
                <a:spcPts val="1000"/>
              </a:lnSpc>
            </a:pPr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Prototype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38651" y="4712721"/>
            <a:ext cx="1402363" cy="66173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 Arial"/>
              </a:rPr>
              <a:t>CABAIL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 Arial"/>
              </a:rPr>
              <a:t>(</a:t>
            </a:r>
            <a:r>
              <a:rPr lang="en-US" sz="1400" dirty="0" err="1">
                <a:solidFill>
                  <a:schemeClr val="bg1"/>
                </a:solidFill>
                <a:latin typeface=" Arial"/>
              </a:rPr>
              <a:t>Bldg</a:t>
            </a:r>
            <a:r>
              <a:rPr lang="en-US" sz="1400" dirty="0">
                <a:solidFill>
                  <a:schemeClr val="bg1"/>
                </a:solidFill>
                <a:latin typeface=" Arial"/>
              </a:rPr>
              <a:t> 5678)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750698" y="4191353"/>
            <a:ext cx="1402363" cy="71869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400"/>
              </a:lnSpc>
            </a:pPr>
            <a:r>
              <a:rPr lang="en-US" sz="1400" b="1" dirty="0">
                <a:solidFill>
                  <a:schemeClr val="bg1"/>
                </a:solidFill>
                <a:latin typeface=" Arial"/>
              </a:rPr>
              <a:t>RTC / DTTC</a:t>
            </a:r>
          </a:p>
          <a:p>
            <a:pPr algn="ctr">
              <a:lnSpc>
                <a:spcPts val="1400"/>
              </a:lnSpc>
            </a:pPr>
            <a:r>
              <a:rPr lang="en-US" sz="1400" b="1" dirty="0">
                <a:solidFill>
                  <a:schemeClr val="bg1"/>
                </a:solidFill>
                <a:latin typeface=" Arial"/>
              </a:rPr>
              <a:t>w/BLCSE</a:t>
            </a:r>
          </a:p>
          <a:p>
            <a:pPr algn="ctr">
              <a:lnSpc>
                <a:spcPts val="1400"/>
              </a:lnSpc>
            </a:pPr>
            <a:r>
              <a:rPr lang="en-US" sz="1400" dirty="0">
                <a:solidFill>
                  <a:schemeClr val="bg1"/>
                </a:solidFill>
                <a:latin typeface=" Arial"/>
              </a:rPr>
              <a:t>(</a:t>
            </a:r>
            <a:r>
              <a:rPr lang="en-US" sz="1400" dirty="0" err="1">
                <a:solidFill>
                  <a:schemeClr val="bg1"/>
                </a:solidFill>
                <a:latin typeface=" Arial"/>
              </a:rPr>
              <a:t>Bldg</a:t>
            </a:r>
            <a:r>
              <a:rPr lang="en-US" sz="1400" dirty="0">
                <a:solidFill>
                  <a:schemeClr val="bg1"/>
                </a:solidFill>
                <a:latin typeface=" Arial"/>
              </a:rPr>
              <a:t> 4500)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750697" y="5234089"/>
            <a:ext cx="1402363" cy="73793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400"/>
              </a:lnSpc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S3I / SAIL</a:t>
            </a:r>
          </a:p>
          <a:p>
            <a:pPr algn="ctr">
              <a:lnSpc>
                <a:spcPts val="1400"/>
              </a:lnSpc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w/BLCSE</a:t>
            </a:r>
          </a:p>
          <a:p>
            <a:pPr algn="ctr">
              <a:lnSpc>
                <a:spcPts val="1400"/>
              </a:lnSpc>
            </a:pPr>
            <a:r>
              <a:rPr lang="en-US" sz="1400" dirty="0">
                <a:solidFill>
                  <a:schemeClr val="bg1"/>
                </a:solidFill>
                <a:latin typeface=" Arial"/>
              </a:rPr>
              <a:t>(</a:t>
            </a:r>
            <a:r>
              <a:rPr lang="en-US" sz="1400" dirty="0" err="1">
                <a:solidFill>
                  <a:schemeClr val="bg1"/>
                </a:solidFill>
                <a:latin typeface=" Arial"/>
              </a:rPr>
              <a:t>Bldg</a:t>
            </a:r>
            <a:r>
              <a:rPr lang="en-US" sz="1400" dirty="0">
                <a:solidFill>
                  <a:schemeClr val="bg1"/>
                </a:solidFill>
                <a:latin typeface=" Arial"/>
              </a:rPr>
              <a:t> 6263)</a:t>
            </a:r>
          </a:p>
        </p:txBody>
      </p:sp>
      <p:cxnSp>
        <p:nvCxnSpPr>
          <p:cNvPr id="19" name="Straight Connector 18"/>
          <p:cNvCxnSpPr>
            <a:stCxn id="16" idx="3"/>
            <a:endCxn id="17" idx="1"/>
          </p:cNvCxnSpPr>
          <p:nvPr/>
        </p:nvCxnSpPr>
        <p:spPr>
          <a:xfrm flipV="1">
            <a:off x="2441012" y="4550701"/>
            <a:ext cx="309684" cy="492889"/>
          </a:xfrm>
          <a:prstGeom prst="line">
            <a:avLst/>
          </a:prstGeom>
          <a:ln w="28575">
            <a:solidFill>
              <a:srgbClr val="CC0000"/>
            </a:solidFill>
            <a:prstDash val="solid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6" idx="3"/>
            <a:endCxn id="18" idx="1"/>
          </p:cNvCxnSpPr>
          <p:nvPr/>
        </p:nvCxnSpPr>
        <p:spPr>
          <a:xfrm>
            <a:off x="2441014" y="5043590"/>
            <a:ext cx="309683" cy="559465"/>
          </a:xfrm>
          <a:prstGeom prst="line">
            <a:avLst/>
          </a:prstGeom>
          <a:ln w="28575">
            <a:solidFill>
              <a:srgbClr val="CC0000"/>
            </a:solidFill>
            <a:prstDash val="solid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3998" y="6353601"/>
            <a:ext cx="4414125" cy="45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b="1" dirty="0">
                <a:latin typeface="Arial Black" panose="020B0A04020102020204" pitchFamily="34" charset="0"/>
                <a:cs typeface="Arial" panose="020B0604020202020204" pitchFamily="34" charset="0"/>
              </a:rPr>
              <a:t>System Integration Labs Network Connectivity</a:t>
            </a:r>
          </a:p>
        </p:txBody>
      </p:sp>
      <p:sp>
        <p:nvSpPr>
          <p:cNvPr id="22" name="Right Brace 21"/>
          <p:cNvSpPr/>
          <p:nvPr/>
        </p:nvSpPr>
        <p:spPr>
          <a:xfrm rot="5400000">
            <a:off x="3404425" y="384419"/>
            <a:ext cx="231631" cy="6927931"/>
          </a:xfrm>
          <a:prstGeom prst="rightBrace">
            <a:avLst>
              <a:gd name="adj1" fmla="val 20291"/>
              <a:gd name="adj2" fmla="val 75845"/>
            </a:avLst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cxnSpLocks/>
          </p:cNvCxnSpPr>
          <p:nvPr/>
        </p:nvCxnSpPr>
        <p:spPr>
          <a:xfrm flipH="1">
            <a:off x="1721501" y="3964200"/>
            <a:ext cx="8216" cy="748519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4795256" y="4598800"/>
            <a:ext cx="1486286" cy="51879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400"/>
              </a:lnSpc>
            </a:pPr>
            <a:r>
              <a:rPr lang="en-US" sz="1400" b="1" dirty="0">
                <a:solidFill>
                  <a:schemeClr val="bg1"/>
                </a:solidFill>
                <a:latin typeface=" Arial"/>
              </a:rPr>
              <a:t>CJSIL w/BLCSE</a:t>
            </a:r>
          </a:p>
          <a:p>
            <a:pPr algn="ctr">
              <a:lnSpc>
                <a:spcPts val="14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(APG)</a:t>
            </a:r>
          </a:p>
        </p:txBody>
      </p:sp>
      <p:cxnSp>
        <p:nvCxnSpPr>
          <p:cNvPr id="25" name="Elbow Connector 24"/>
          <p:cNvCxnSpPr>
            <a:cxnSpLocks/>
          </p:cNvCxnSpPr>
          <p:nvPr/>
        </p:nvCxnSpPr>
        <p:spPr>
          <a:xfrm>
            <a:off x="4163335" y="4550701"/>
            <a:ext cx="642195" cy="307496"/>
          </a:xfrm>
          <a:prstGeom prst="bentConnector3">
            <a:avLst>
              <a:gd name="adj1" fmla="val 50000"/>
            </a:avLst>
          </a:prstGeom>
          <a:ln w="28575">
            <a:solidFill>
              <a:srgbClr val="CC0000"/>
            </a:solidFill>
            <a:prstDash val="solid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cxnSpLocks/>
          </p:cNvCxnSpPr>
          <p:nvPr/>
        </p:nvCxnSpPr>
        <p:spPr>
          <a:xfrm flipV="1">
            <a:off x="4153060" y="4858197"/>
            <a:ext cx="642196" cy="744858"/>
          </a:xfrm>
          <a:prstGeom prst="bentConnector3">
            <a:avLst>
              <a:gd name="adj1" fmla="val 51600"/>
            </a:avLst>
          </a:prstGeom>
          <a:ln w="28575">
            <a:solidFill>
              <a:srgbClr val="C00000"/>
            </a:solidFill>
            <a:prstDash val="solid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8" idx="0"/>
            <a:endCxn id="17" idx="2"/>
          </p:cNvCxnSpPr>
          <p:nvPr/>
        </p:nvCxnSpPr>
        <p:spPr>
          <a:xfrm flipV="1">
            <a:off x="3451879" y="4910048"/>
            <a:ext cx="1" cy="324041"/>
          </a:xfrm>
          <a:prstGeom prst="line">
            <a:avLst/>
          </a:prstGeom>
          <a:ln w="19050">
            <a:solidFill>
              <a:srgbClr val="CC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4795249" y="6094042"/>
            <a:ext cx="1486286" cy="48197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400"/>
              </a:lnSpc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GVSC SIL</a:t>
            </a:r>
          </a:p>
          <a:p>
            <a:pPr algn="ctr">
              <a:lnSpc>
                <a:spcPts val="14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(TACOM)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804386" y="3907006"/>
            <a:ext cx="1486286" cy="49718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400"/>
              </a:lnSpc>
            </a:pPr>
            <a:r>
              <a:rPr lang="en-US" sz="1400" b="1" dirty="0">
                <a:solidFill>
                  <a:schemeClr val="bg1"/>
                </a:solidFill>
                <a:latin typeface=" Arial"/>
              </a:rPr>
              <a:t>Joint SILs</a:t>
            </a:r>
          </a:p>
          <a:p>
            <a:pPr algn="ctr">
              <a:lnSpc>
                <a:spcPts val="14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(AFRL, NAVAIR)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804385" y="5312200"/>
            <a:ext cx="1486286" cy="58723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400"/>
              </a:lnSpc>
            </a:pPr>
            <a:r>
              <a:rPr lang="en-US" sz="1400" b="1" dirty="0">
                <a:solidFill>
                  <a:schemeClr val="bg1"/>
                </a:solidFill>
                <a:latin typeface=" Arial"/>
              </a:rPr>
              <a:t>Fires SIL w/BLCSE</a:t>
            </a:r>
          </a:p>
          <a:p>
            <a:pPr algn="ctr">
              <a:lnSpc>
                <a:spcPts val="14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(FSOK)</a:t>
            </a:r>
          </a:p>
        </p:txBody>
      </p:sp>
      <p:cxnSp>
        <p:nvCxnSpPr>
          <p:cNvPr id="31" name="Elbow Connector 30"/>
          <p:cNvCxnSpPr>
            <a:stCxn id="18" idx="3"/>
            <a:endCxn id="30" idx="1"/>
          </p:cNvCxnSpPr>
          <p:nvPr/>
        </p:nvCxnSpPr>
        <p:spPr>
          <a:xfrm>
            <a:off x="4153060" y="5603055"/>
            <a:ext cx="651325" cy="2764"/>
          </a:xfrm>
          <a:prstGeom prst="bentConnector3">
            <a:avLst>
              <a:gd name="adj1" fmla="val 50000"/>
            </a:avLst>
          </a:prstGeom>
          <a:ln w="28575">
            <a:solidFill>
              <a:srgbClr val="CC000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cxnSpLocks/>
          </p:cNvCxnSpPr>
          <p:nvPr/>
        </p:nvCxnSpPr>
        <p:spPr>
          <a:xfrm>
            <a:off x="4153060" y="5603055"/>
            <a:ext cx="651325" cy="2764"/>
          </a:xfrm>
          <a:prstGeom prst="bentConnector3">
            <a:avLst>
              <a:gd name="adj1" fmla="val 50000"/>
            </a:avLst>
          </a:prstGeom>
          <a:ln w="28575">
            <a:solidFill>
              <a:srgbClr val="CC000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stCxn id="24" idx="1"/>
          </p:cNvCxnSpPr>
          <p:nvPr/>
        </p:nvCxnSpPr>
        <p:spPr>
          <a:xfrm rot="10800000" flipH="1">
            <a:off x="4795256" y="4160877"/>
            <a:ext cx="9128" cy="697321"/>
          </a:xfrm>
          <a:prstGeom prst="bentConnector4">
            <a:avLst>
              <a:gd name="adj1" fmla="val -3431935"/>
              <a:gd name="adj2" fmla="val 101728"/>
            </a:avLst>
          </a:prstGeom>
          <a:ln w="28575">
            <a:solidFill>
              <a:srgbClr val="CC0000"/>
            </a:solidFill>
            <a:prstDash val="sys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3204991" y="1919142"/>
            <a:ext cx="467249" cy="353375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  <a:prstDash val="solid"/>
          </a:ln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CH-47F</a:t>
            </a:r>
          </a:p>
          <a:p>
            <a:pPr algn="ctr"/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SIL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833601" y="1913714"/>
            <a:ext cx="467249" cy="353375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  <a:prstDash val="solid"/>
          </a:ln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AH-64E</a:t>
            </a:r>
          </a:p>
          <a:p>
            <a:pPr algn="ctr"/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SIL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843282" y="2812614"/>
            <a:ext cx="467249" cy="3533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  <a:prstDash val="solid"/>
          </a:ln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UH-60M</a:t>
            </a:r>
          </a:p>
          <a:p>
            <a:pPr algn="ctr"/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SIL</a:t>
            </a:r>
          </a:p>
        </p:txBody>
      </p:sp>
      <p:sp>
        <p:nvSpPr>
          <p:cNvPr id="37" name="Rectangle 36"/>
          <p:cNvSpPr/>
          <p:nvPr/>
        </p:nvSpPr>
        <p:spPr>
          <a:xfrm rot="16200000">
            <a:off x="3358384" y="2771924"/>
            <a:ext cx="581414" cy="210562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  <a:prstDash val="solid"/>
          </a:ln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700"/>
              </a:lnSpc>
            </a:pPr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Shadow</a:t>
            </a:r>
          </a:p>
          <a:p>
            <a:pPr algn="ctr">
              <a:lnSpc>
                <a:spcPts val="700"/>
              </a:lnSpc>
            </a:pPr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UGCS</a:t>
            </a:r>
          </a:p>
        </p:txBody>
      </p:sp>
      <p:sp>
        <p:nvSpPr>
          <p:cNvPr id="38" name="Rectangle 37"/>
          <p:cNvSpPr/>
          <p:nvPr/>
        </p:nvSpPr>
        <p:spPr>
          <a:xfrm rot="16200000">
            <a:off x="3913882" y="2796394"/>
            <a:ext cx="667840" cy="248050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  <a:prstDash val="solid"/>
          </a:ln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700"/>
              </a:lnSpc>
            </a:pPr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Gray Eagle</a:t>
            </a:r>
          </a:p>
          <a:p>
            <a:pPr algn="ctr">
              <a:lnSpc>
                <a:spcPts val="700"/>
              </a:lnSpc>
            </a:pPr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UGCS</a:t>
            </a:r>
          </a:p>
        </p:txBody>
      </p:sp>
      <p:sp>
        <p:nvSpPr>
          <p:cNvPr id="39" name="Rectangle 38"/>
          <p:cNvSpPr/>
          <p:nvPr/>
        </p:nvSpPr>
        <p:spPr>
          <a:xfrm rot="16200000">
            <a:off x="4389140" y="2899624"/>
            <a:ext cx="663722" cy="296177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  <a:prstDash val="solid"/>
          </a:ln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600"/>
              </a:lnSpc>
            </a:pPr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CABAIL</a:t>
            </a:r>
          </a:p>
          <a:p>
            <a:pPr algn="ctr">
              <a:lnSpc>
                <a:spcPts val="600"/>
              </a:lnSpc>
            </a:pPr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Operations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58879" y="2957911"/>
            <a:ext cx="758689" cy="182138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  <a:prstDash val="solid"/>
          </a:ln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Battle Master</a:t>
            </a:r>
          </a:p>
        </p:txBody>
      </p:sp>
      <p:sp>
        <p:nvSpPr>
          <p:cNvPr id="41" name="Rectangle 40"/>
          <p:cNvSpPr/>
          <p:nvPr/>
        </p:nvSpPr>
        <p:spPr>
          <a:xfrm rot="16200000">
            <a:off x="5445814" y="2073197"/>
            <a:ext cx="638349" cy="147340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  <a:prstDash val="solid"/>
          </a:ln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  <a:latin typeface="Arial Black" panose="020B0A04020102020204" pitchFamily="34" charset="0"/>
              </a:rPr>
              <a:t>CAB TOC</a:t>
            </a:r>
          </a:p>
        </p:txBody>
      </p:sp>
      <p:cxnSp>
        <p:nvCxnSpPr>
          <p:cNvPr id="42" name="Elbow Connector 41"/>
          <p:cNvCxnSpPr>
            <a:stCxn id="5" idx="3"/>
            <a:endCxn id="34" idx="0"/>
          </p:cNvCxnSpPr>
          <p:nvPr/>
        </p:nvCxnSpPr>
        <p:spPr>
          <a:xfrm>
            <a:off x="2236631" y="1472091"/>
            <a:ext cx="1201985" cy="447051"/>
          </a:xfrm>
          <a:prstGeom prst="bentConnector2">
            <a:avLst/>
          </a:prstGeom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6" idx="3"/>
            <a:endCxn id="36" idx="0"/>
          </p:cNvCxnSpPr>
          <p:nvPr/>
        </p:nvCxnSpPr>
        <p:spPr>
          <a:xfrm>
            <a:off x="2236631" y="1768182"/>
            <a:ext cx="840276" cy="1044432"/>
          </a:xfrm>
          <a:prstGeom prst="bentConnector2">
            <a:avLst/>
          </a:prstGeom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/>
          <p:nvPr/>
        </p:nvCxnSpPr>
        <p:spPr>
          <a:xfrm>
            <a:off x="828030" y="1908688"/>
            <a:ext cx="1794960" cy="69040"/>
          </a:xfrm>
          <a:prstGeom prst="bentConnector3">
            <a:avLst>
              <a:gd name="adj1" fmla="val 28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>
            <a:cxnSpLocks/>
            <a:stCxn id="11" idx="0"/>
          </p:cNvCxnSpPr>
          <p:nvPr/>
        </p:nvCxnSpPr>
        <p:spPr>
          <a:xfrm rot="5400000" flipH="1" flipV="1">
            <a:off x="1657152" y="2371439"/>
            <a:ext cx="112206" cy="1222964"/>
          </a:xfrm>
          <a:prstGeom prst="bentConnector2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cxnSpLocks/>
            <a:stCxn id="15" idx="0"/>
          </p:cNvCxnSpPr>
          <p:nvPr/>
        </p:nvCxnSpPr>
        <p:spPr>
          <a:xfrm rot="5400000" flipH="1" flipV="1">
            <a:off x="1246414" y="1945042"/>
            <a:ext cx="237571" cy="1968338"/>
          </a:xfrm>
          <a:prstGeom prst="bentConnector2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/>
          <p:nvPr/>
        </p:nvCxnSpPr>
        <p:spPr>
          <a:xfrm>
            <a:off x="226987" y="1894021"/>
            <a:ext cx="2396003" cy="136503"/>
          </a:xfrm>
          <a:prstGeom prst="bentConnector3">
            <a:avLst>
              <a:gd name="adj1" fmla="val -521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7" idx="0"/>
          </p:cNvCxnSpPr>
          <p:nvPr/>
        </p:nvCxnSpPr>
        <p:spPr>
          <a:xfrm rot="5400000" flipH="1" flipV="1">
            <a:off x="1650837" y="1214859"/>
            <a:ext cx="80371" cy="1852977"/>
          </a:xfrm>
          <a:prstGeom prst="bentConnector2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855257" y="1328573"/>
            <a:ext cx="10651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latin typeface="Arial Black" panose="020B0A04020102020204" pitchFamily="34" charset="0"/>
                <a:cs typeface="Arial" panose="020B0604020202020204" pitchFamily="34" charset="0"/>
              </a:rPr>
              <a:t>CABAIL</a:t>
            </a: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6980902" y="1169235"/>
            <a:ext cx="2047224" cy="2794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spcBef>
                <a:spcPts val="0"/>
              </a:spcBef>
              <a:buNone/>
              <a:defRPr/>
            </a:pPr>
            <a:r>
              <a:rPr lang="en-US" sz="1100" dirty="0">
                <a:solidFill>
                  <a:schemeClr val="tx1"/>
                </a:solidFill>
                <a:latin typeface="Arial Black" panose="020B0A04020102020204" pitchFamily="34" charset="0"/>
              </a:rPr>
              <a:t>Voice &amp; Data Networks </a:t>
            </a:r>
          </a:p>
          <a:p>
            <a:pPr marL="112713" indent="-112713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dirty="0">
                <a:solidFill>
                  <a:schemeClr val="tx1"/>
                </a:solidFill>
                <a:latin typeface=" Arial"/>
              </a:rPr>
              <a:t>FM/SINCGARS and VHF/UHF Voice Radios</a:t>
            </a:r>
          </a:p>
          <a:p>
            <a:pPr marL="112713" indent="-112713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dirty="0">
                <a:solidFill>
                  <a:schemeClr val="tx1"/>
                </a:solidFill>
                <a:latin typeface=" Arial"/>
              </a:rPr>
              <a:t>Tactical Scalable MANET (TSM) Warfighter Resilient Enabled Network (WREN)</a:t>
            </a:r>
          </a:p>
          <a:p>
            <a:pPr marL="112713" indent="-112713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dirty="0">
                <a:solidFill>
                  <a:schemeClr val="tx1"/>
                </a:solidFill>
                <a:latin typeface=" Arial"/>
              </a:rPr>
              <a:t>Blue Force Tracking (BFT) 1 / 2</a:t>
            </a:r>
          </a:p>
          <a:p>
            <a:pPr marL="112713" indent="-112713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dirty="0">
                <a:solidFill>
                  <a:schemeClr val="tx1"/>
                </a:solidFill>
                <a:latin typeface=" Arial"/>
              </a:rPr>
              <a:t>SATCOM DAMA</a:t>
            </a:r>
          </a:p>
          <a:p>
            <a:pPr marL="112713" indent="-112713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dirty="0">
                <a:solidFill>
                  <a:schemeClr val="tx1"/>
                </a:solidFill>
                <a:latin typeface=" Arial"/>
              </a:rPr>
              <a:t>HQ1 / 2 (migration to SATURN)</a:t>
            </a:r>
          </a:p>
          <a:p>
            <a:pPr marL="112713" indent="-112713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dirty="0">
                <a:solidFill>
                  <a:schemeClr val="tx1"/>
                </a:solidFill>
                <a:latin typeface=" Arial"/>
              </a:rPr>
              <a:t>Link-16 </a:t>
            </a:r>
          </a:p>
          <a:p>
            <a:pPr marL="112713" indent="-112713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dirty="0">
                <a:solidFill>
                  <a:schemeClr val="tx1"/>
                </a:solidFill>
                <a:latin typeface=" Arial"/>
              </a:rPr>
              <a:t>TTNT</a:t>
            </a:r>
          </a:p>
          <a:p>
            <a:pPr marL="112713" indent="-112713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dirty="0">
                <a:solidFill>
                  <a:schemeClr val="tx1"/>
                </a:solidFill>
                <a:latin typeface=" Arial"/>
              </a:rPr>
              <a:t>MADL</a:t>
            </a:r>
          </a:p>
          <a:p>
            <a:pPr marL="112713" indent="-112713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dirty="0">
                <a:solidFill>
                  <a:schemeClr val="tx1"/>
                </a:solidFill>
                <a:latin typeface=" Arial"/>
              </a:rPr>
              <a:t>High Frequency (HF)</a:t>
            </a:r>
          </a:p>
          <a:p>
            <a:pPr marL="112713" indent="-112713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dirty="0">
                <a:solidFill>
                  <a:schemeClr val="tx1"/>
                </a:solidFill>
                <a:latin typeface=" Arial"/>
              </a:rPr>
              <a:t>Abn Wide Band SATCOM</a:t>
            </a:r>
          </a:p>
          <a:p>
            <a:pPr marL="112713" indent="-112713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dirty="0">
                <a:solidFill>
                  <a:schemeClr val="tx1"/>
                </a:solidFill>
                <a:latin typeface=" Arial"/>
              </a:rPr>
              <a:t>Common Data Link (CDL)/BE 303</a:t>
            </a:r>
          </a:p>
          <a:p>
            <a:pPr marL="112713" indent="-112713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dirty="0">
                <a:solidFill>
                  <a:schemeClr val="tx1"/>
                </a:solidFill>
                <a:latin typeface=" Arial"/>
              </a:rPr>
              <a:t>Mobile User Objective System (MUOS)</a:t>
            </a:r>
          </a:p>
          <a:p>
            <a:pPr marL="112713" indent="-112713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dirty="0">
                <a:solidFill>
                  <a:schemeClr val="tx1"/>
                </a:solidFill>
                <a:latin typeface=" Arial"/>
              </a:rPr>
              <a:t>APCO P-25 (phase 1/phase 2)</a:t>
            </a:r>
          </a:p>
          <a:p>
            <a:pPr marL="112713" indent="-112713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dirty="0" err="1">
                <a:solidFill>
                  <a:schemeClr val="tx1"/>
                </a:solidFill>
                <a:latin typeface=" Arial"/>
              </a:rPr>
              <a:t>WiFi</a:t>
            </a:r>
            <a:endParaRPr lang="en-US" sz="900" b="1" dirty="0">
              <a:solidFill>
                <a:schemeClr val="tx1"/>
              </a:solidFill>
              <a:latin typeface=" Arial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619174" y="5563947"/>
            <a:ext cx="910827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 Arial"/>
              </a:rPr>
              <a:t>Classified</a:t>
            </a:r>
          </a:p>
        </p:txBody>
      </p:sp>
      <p:cxnSp>
        <p:nvCxnSpPr>
          <p:cNvPr id="65" name="Straight Connector 64"/>
          <p:cNvCxnSpPr/>
          <p:nvPr/>
        </p:nvCxnSpPr>
        <p:spPr>
          <a:xfrm>
            <a:off x="7519634" y="5712299"/>
            <a:ext cx="1050597" cy="0"/>
          </a:xfrm>
          <a:prstGeom prst="line">
            <a:avLst/>
          </a:prstGeom>
          <a:ln w="28575">
            <a:solidFill>
              <a:srgbClr val="C0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6746132" y="5803227"/>
            <a:ext cx="784189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 Arial"/>
              </a:rPr>
              <a:t>Planned</a:t>
            </a:r>
          </a:p>
        </p:txBody>
      </p:sp>
      <p:cxnSp>
        <p:nvCxnSpPr>
          <p:cNvPr id="67" name="Straight Connector 66"/>
          <p:cNvCxnSpPr/>
          <p:nvPr/>
        </p:nvCxnSpPr>
        <p:spPr>
          <a:xfrm>
            <a:off x="7523304" y="5951579"/>
            <a:ext cx="1050597" cy="0"/>
          </a:xfrm>
          <a:prstGeom prst="line">
            <a:avLst/>
          </a:prstGeom>
          <a:ln w="28575">
            <a:solidFill>
              <a:srgbClr val="C00000"/>
            </a:solidFill>
            <a:prstDash val="sys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7514177" y="4922853"/>
            <a:ext cx="1001739" cy="2953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  <a:prstDash val="dash"/>
          </a:ln>
          <a:scene3d>
            <a:camera prst="orthographicFront"/>
            <a:lightRig rig="threePt" dir="t"/>
          </a:scene3d>
          <a:sp3d extrusionH="76200" contourW="12700">
            <a:bevelT prst="angle"/>
            <a:extrusionClr>
              <a:schemeClr val="bg2"/>
            </a:extrusionClr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7514176" y="4452261"/>
            <a:ext cx="1001739" cy="295333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  <a:prstDash val="dash"/>
          </a:ln>
          <a:scene3d>
            <a:camera prst="orthographicFront"/>
            <a:lightRig rig="threePt" dir="t"/>
          </a:scene3d>
          <a:sp3d extrusionH="76200" contourW="12700">
            <a:bevelT prst="angle"/>
            <a:extrusionClr>
              <a:schemeClr val="bg2"/>
            </a:extrusionClr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452980" y="4470595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 Arial"/>
              </a:rPr>
              <a:t>Established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406180" y="483047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 Arial"/>
              </a:rPr>
              <a:t>Completion</a:t>
            </a:r>
          </a:p>
          <a:p>
            <a:pPr algn="r"/>
            <a:r>
              <a:rPr lang="en-US" sz="1200" b="1" dirty="0">
                <a:latin typeface=" Arial"/>
              </a:rPr>
              <a:t>prior to 2025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561652" y="4114516"/>
            <a:ext cx="819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Legend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89B66CA3-DBD1-474B-AF97-EDBCA388DCB8}"/>
              </a:ext>
            </a:extLst>
          </p:cNvPr>
          <p:cNvCxnSpPr/>
          <p:nvPr/>
        </p:nvCxnSpPr>
        <p:spPr>
          <a:xfrm>
            <a:off x="1881025" y="2442558"/>
            <a:ext cx="4683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or: Elbow 95">
            <a:extLst>
              <a:ext uri="{FF2B5EF4-FFF2-40B4-BE49-F238E27FC236}">
                <a16:creationId xmlns:a16="http://schemas.microsoft.com/office/drawing/2014/main" id="{044C57CA-FE00-424D-A500-A4212EDB9ABD}"/>
              </a:ext>
            </a:extLst>
          </p:cNvPr>
          <p:cNvCxnSpPr>
            <a:cxnSpLocks/>
            <a:stCxn id="16" idx="2"/>
            <a:endCxn id="28" idx="1"/>
          </p:cNvCxnSpPr>
          <p:nvPr/>
        </p:nvCxnSpPr>
        <p:spPr>
          <a:xfrm rot="16200000" flipH="1">
            <a:off x="2787256" y="4327035"/>
            <a:ext cx="960571" cy="3055416"/>
          </a:xfrm>
          <a:prstGeom prst="bentConnector2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7175CB42-9475-4B25-95B1-B26582C77DD2}"/>
              </a:ext>
            </a:extLst>
          </p:cNvPr>
          <p:cNvSpPr txBox="1"/>
          <p:nvPr/>
        </p:nvSpPr>
        <p:spPr>
          <a:xfrm>
            <a:off x="6453080" y="5305387"/>
            <a:ext cx="1090363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 Arial"/>
              </a:rPr>
              <a:t>Unclassified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CE60A558-A9B8-4F0E-9B6E-5A056F5C539D}"/>
              </a:ext>
            </a:extLst>
          </p:cNvPr>
          <p:cNvCxnSpPr/>
          <p:nvPr/>
        </p:nvCxnSpPr>
        <p:spPr>
          <a:xfrm>
            <a:off x="7517924" y="5453739"/>
            <a:ext cx="1050597" cy="0"/>
          </a:xfrm>
          <a:prstGeom prst="line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C5273015-1BED-40D9-BE3D-C5DAC8F23772}"/>
              </a:ext>
            </a:extLst>
          </p:cNvPr>
          <p:cNvCxnSpPr>
            <a:cxnSpLocks/>
          </p:cNvCxnSpPr>
          <p:nvPr/>
        </p:nvCxnSpPr>
        <p:spPr>
          <a:xfrm>
            <a:off x="2149168" y="3344330"/>
            <a:ext cx="17556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65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40">
        <p14:prism isInverted="1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879735"/>
            <a:ext cx="9144000" cy="274320"/>
          </a:xfrm>
        </p:spPr>
        <p:txBody>
          <a:bodyPr/>
          <a:lstStyle/>
          <a:p>
            <a:r>
              <a:rPr lang="en-US" dirty="0"/>
              <a:t>Operational Challenges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2E71E3-BA3C-6B62-DA4A-5A8C5225E092}"/>
              </a:ext>
            </a:extLst>
          </p:cNvPr>
          <p:cNvGrpSpPr/>
          <p:nvPr/>
        </p:nvGrpSpPr>
        <p:grpSpPr>
          <a:xfrm>
            <a:off x="0" y="2586218"/>
            <a:ext cx="9009246" cy="1229798"/>
            <a:chOff x="0" y="2660106"/>
            <a:chExt cx="9009246" cy="1229798"/>
          </a:xfrm>
        </p:grpSpPr>
        <p:sp>
          <p:nvSpPr>
            <p:cNvPr id="8" name="TextBox 7"/>
            <p:cNvSpPr txBox="1"/>
            <p:nvPr/>
          </p:nvSpPr>
          <p:spPr>
            <a:xfrm>
              <a:off x="104343" y="2660106"/>
              <a:ext cx="3667557" cy="603363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45720" rIns="0" bIns="0" rtlCol="0" anchor="t"/>
            <a:lstStyle>
              <a:defPPr>
                <a:defRPr lang="en-US"/>
              </a:defPPr>
              <a:lvl1pPr>
                <a:defRPr>
                  <a:solidFill>
                    <a:prstClr val="black"/>
                  </a:solidFill>
                </a:defRPr>
              </a:lvl1pPr>
            </a:lstStyle>
            <a:p>
              <a:pPr algn="ctr"/>
              <a:r>
                <a:rPr lang="en-US" sz="2200" b="1" dirty="0">
                  <a:solidFill>
                    <a:prstClr val="white"/>
                  </a:solidFill>
                  <a:latin typeface=" Arial" panose="02020603050405020304"/>
                </a:rPr>
                <a:t>Multi-faceted Battlespace</a:t>
              </a:r>
            </a:p>
          </p:txBody>
        </p:sp>
        <p:sp>
          <p:nvSpPr>
            <p:cNvPr id="10" name="object 5"/>
            <p:cNvSpPr txBox="1"/>
            <p:nvPr/>
          </p:nvSpPr>
          <p:spPr>
            <a:xfrm>
              <a:off x="0" y="3137775"/>
              <a:ext cx="9009246" cy="752129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682608" indent="-341305">
                <a:buFont typeface="Arial" panose="020B0604020202020204" pitchFamily="34" charset="0"/>
                <a:buChar char="–"/>
              </a:pPr>
              <a:r>
                <a:rPr lang="en-US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Varying Contested Environments, Anti-Access/Area Denial</a:t>
              </a:r>
            </a:p>
            <a:p>
              <a:pPr marL="682608" indent="-341305">
                <a:buFont typeface="Arial" panose="020B0604020202020204" pitchFamily="34" charset="0"/>
                <a:buChar char="–"/>
              </a:pPr>
              <a:r>
                <a:rPr lang="en-US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Cyber Threat Complexities</a:t>
              </a:r>
            </a:p>
            <a:p>
              <a:pPr marL="682608" indent="-341305">
                <a:buFont typeface="Arial" panose="020B0604020202020204" pitchFamily="34" charset="0"/>
                <a:buChar char="–"/>
              </a:pPr>
              <a:r>
                <a:rPr lang="en-US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Influence of Space Operations</a:t>
              </a:r>
              <a:endParaRPr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A434BDF-A116-10EB-90E2-11CE6F764BD1}"/>
              </a:ext>
            </a:extLst>
          </p:cNvPr>
          <p:cNvGrpSpPr/>
          <p:nvPr/>
        </p:nvGrpSpPr>
        <p:grpSpPr>
          <a:xfrm>
            <a:off x="-99525" y="1279060"/>
            <a:ext cx="8889079" cy="1247080"/>
            <a:chOff x="-99525" y="1279060"/>
            <a:chExt cx="8889079" cy="1247080"/>
          </a:xfrm>
        </p:grpSpPr>
        <p:sp>
          <p:nvSpPr>
            <p:cNvPr id="6" name="TextBox 5"/>
            <p:cNvSpPr txBox="1"/>
            <p:nvPr/>
          </p:nvSpPr>
          <p:spPr>
            <a:xfrm>
              <a:off x="104344" y="1279060"/>
              <a:ext cx="5825401" cy="603363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45720" rIns="0" bIns="0" rtlCol="0" anchor="t"/>
            <a:lstStyle>
              <a:defPPr>
                <a:defRPr lang="en-US"/>
              </a:defPPr>
              <a:lvl1pPr>
                <a:defRPr>
                  <a:solidFill>
                    <a:prstClr val="black"/>
                  </a:solidFill>
                </a:defRPr>
              </a:lvl1pPr>
            </a:lstStyle>
            <a:p>
              <a:pPr algn="ctr"/>
              <a:r>
                <a:rPr lang="en-US" sz="2200" b="1" dirty="0">
                  <a:solidFill>
                    <a:prstClr val="white"/>
                  </a:solidFill>
                  <a:latin typeface=" Arial"/>
                </a:rPr>
                <a:t>Shift from COIN* to LSCO** Environment</a:t>
              </a:r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6A669540-CC1B-0FBA-26D3-918ED1A64665}"/>
                </a:ext>
              </a:extLst>
            </p:cNvPr>
            <p:cNvSpPr txBox="1"/>
            <p:nvPr/>
          </p:nvSpPr>
          <p:spPr>
            <a:xfrm>
              <a:off x="-99525" y="1774011"/>
              <a:ext cx="8889079" cy="752129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682608" indent="-341305">
                <a:buFont typeface="Arial" panose="020B0604020202020204" pitchFamily="34" charset="0"/>
                <a:buChar char="–"/>
              </a:pPr>
              <a:r>
                <a:rPr lang="en-US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Extended operational depth – 400-700 miles / 800+ miles Cross-FLOT; not 100-150 miles</a:t>
              </a:r>
            </a:p>
            <a:p>
              <a:pPr marL="682608" indent="-341305">
                <a:buFont typeface="Arial" panose="020B0604020202020204" pitchFamily="34" charset="0"/>
                <a:buChar char="–"/>
              </a:pPr>
              <a:r>
                <a:rPr lang="en-US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Dynamic Balance between Reach and Stand-Off Ranges</a:t>
              </a:r>
            </a:p>
            <a:p>
              <a:pPr marL="682608" indent="-341305">
                <a:buFont typeface="Arial" panose="020B0604020202020204" pitchFamily="34" charset="0"/>
                <a:buChar char="–"/>
              </a:pPr>
              <a:r>
                <a:rPr lang="en-US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Interoperability of Large Army Formations with Joint and Coalition Forces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841158-6FF6-3D25-9BF2-1DA010C76A4E}"/>
              </a:ext>
            </a:extLst>
          </p:cNvPr>
          <p:cNvGrpSpPr/>
          <p:nvPr/>
        </p:nvGrpSpPr>
        <p:grpSpPr>
          <a:xfrm>
            <a:off x="0" y="3888120"/>
            <a:ext cx="9009246" cy="1239034"/>
            <a:chOff x="0" y="4063604"/>
            <a:chExt cx="9009246" cy="123903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FFAE605-6A7D-0940-2459-718751948C09}"/>
                </a:ext>
              </a:extLst>
            </p:cNvPr>
            <p:cNvSpPr txBox="1"/>
            <p:nvPr/>
          </p:nvSpPr>
          <p:spPr>
            <a:xfrm>
              <a:off x="104344" y="4063604"/>
              <a:ext cx="3017547" cy="603363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45720" rIns="0" bIns="0" rtlCol="0" anchor="t"/>
            <a:lstStyle>
              <a:defPPr>
                <a:defRPr lang="en-US"/>
              </a:defPPr>
              <a:lvl1pPr>
                <a:defRPr>
                  <a:solidFill>
                    <a:prstClr val="black"/>
                  </a:solidFill>
                </a:defRPr>
              </a:lvl1pPr>
            </a:lstStyle>
            <a:p>
              <a:pPr algn="ctr"/>
              <a:r>
                <a:rPr lang="en-US" sz="2200" b="1" dirty="0">
                  <a:solidFill>
                    <a:prstClr val="white"/>
                  </a:solidFill>
                  <a:latin typeface=" Arial" panose="02020603050405020304"/>
                </a:rPr>
                <a:t>Force Modernization</a:t>
              </a:r>
            </a:p>
          </p:txBody>
        </p:sp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26FE53EA-FE44-6882-DC7F-3596912B9A87}"/>
                </a:ext>
              </a:extLst>
            </p:cNvPr>
            <p:cNvSpPr txBox="1"/>
            <p:nvPr/>
          </p:nvSpPr>
          <p:spPr>
            <a:xfrm>
              <a:off x="0" y="4550509"/>
              <a:ext cx="9009246" cy="752129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682608" indent="-341305">
                <a:buFont typeface="Arial" panose="020B0604020202020204" pitchFamily="34" charset="0"/>
                <a:buChar char="–"/>
              </a:pPr>
              <a:r>
                <a:rPr lang="en-US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Implementing change at the “speed of relevance”</a:t>
              </a:r>
            </a:p>
            <a:p>
              <a:pPr marL="682608" indent="-341305">
                <a:buFont typeface="Arial" panose="020B0604020202020204" pitchFamily="34" charset="0"/>
                <a:buChar char="–"/>
              </a:pPr>
              <a:r>
                <a:rPr lang="en-US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Maintaining capability throughout change</a:t>
              </a:r>
            </a:p>
            <a:p>
              <a:pPr marL="682608" indent="-341305">
                <a:buFont typeface="Arial" panose="020B0604020202020204" pitchFamily="34" charset="0"/>
                <a:buChar char="–"/>
              </a:pPr>
              <a:r>
                <a:rPr lang="en-US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Concurrent Warfighter adaptability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73790D7-6101-CFF6-B98D-622CE0590B35}"/>
              </a:ext>
            </a:extLst>
          </p:cNvPr>
          <p:cNvGrpSpPr/>
          <p:nvPr/>
        </p:nvGrpSpPr>
        <p:grpSpPr>
          <a:xfrm>
            <a:off x="-99525" y="5199418"/>
            <a:ext cx="9009246" cy="979967"/>
            <a:chOff x="-99525" y="5374902"/>
            <a:chExt cx="9009246" cy="97996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7736BA0-E1CD-435B-1667-1A896F39CE6C}"/>
                </a:ext>
              </a:extLst>
            </p:cNvPr>
            <p:cNvSpPr txBox="1"/>
            <p:nvPr/>
          </p:nvSpPr>
          <p:spPr>
            <a:xfrm>
              <a:off x="104344" y="5374902"/>
              <a:ext cx="4292166" cy="603363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45720" rIns="0" bIns="0" rtlCol="0" anchor="t"/>
            <a:lstStyle>
              <a:defPPr>
                <a:defRPr lang="en-US"/>
              </a:defPPr>
              <a:lvl1pPr>
                <a:defRPr>
                  <a:solidFill>
                    <a:prstClr val="black"/>
                  </a:solidFill>
                </a:defRPr>
              </a:lvl1pPr>
            </a:lstStyle>
            <a:p>
              <a:pPr algn="ctr"/>
              <a:r>
                <a:rPr lang="en-US" sz="2200" b="1" dirty="0">
                  <a:solidFill>
                    <a:prstClr val="white"/>
                  </a:solidFill>
                  <a:latin typeface=" Arial" panose="02020603050405020304"/>
                </a:rPr>
                <a:t>Critical Information Exchange</a:t>
              </a:r>
            </a:p>
          </p:txBody>
        </p:sp>
        <p:sp>
          <p:nvSpPr>
            <p:cNvPr id="15" name="object 5">
              <a:extLst>
                <a:ext uri="{FF2B5EF4-FFF2-40B4-BE49-F238E27FC236}">
                  <a16:creationId xmlns:a16="http://schemas.microsoft.com/office/drawing/2014/main" id="{FCD625E5-8271-4648-6B32-659075CBD0BC}"/>
                </a:ext>
              </a:extLst>
            </p:cNvPr>
            <p:cNvSpPr txBox="1"/>
            <p:nvPr/>
          </p:nvSpPr>
          <p:spPr>
            <a:xfrm>
              <a:off x="-99525" y="5848961"/>
              <a:ext cx="9009246" cy="505908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682608" indent="-341305">
                <a:buFont typeface="Arial" panose="020B0604020202020204" pitchFamily="34" charset="0"/>
                <a:buChar char="–"/>
              </a:pPr>
              <a:r>
                <a:rPr lang="en-US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Every battlefield system/platform generates, processes, and/or receives information</a:t>
              </a:r>
            </a:p>
            <a:p>
              <a:pPr marL="682608" indent="-341305">
                <a:buFont typeface="Arial" panose="020B0604020202020204" pitchFamily="34" charset="0"/>
                <a:buChar char="–"/>
              </a:pPr>
              <a:r>
                <a:rPr lang="en-US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Requires dynamic, resilient network of networks</a:t>
              </a:r>
            </a:p>
          </p:txBody>
        </p:sp>
      </p:grpSp>
      <p:sp>
        <p:nvSpPr>
          <p:cNvPr id="18" name="object 5">
            <a:extLst>
              <a:ext uri="{FF2B5EF4-FFF2-40B4-BE49-F238E27FC236}">
                <a16:creationId xmlns:a16="http://schemas.microsoft.com/office/drawing/2014/main" id="{C99FDAF6-1622-B80D-F1E0-F3A5B75E7C38}"/>
              </a:ext>
            </a:extLst>
          </p:cNvPr>
          <p:cNvSpPr txBox="1"/>
          <p:nvPr/>
        </p:nvSpPr>
        <p:spPr>
          <a:xfrm>
            <a:off x="369452" y="6333033"/>
            <a:ext cx="8442034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*Counterinsurgency (COIN)		**Large Scale Combat Operations (LSCO)</a:t>
            </a:r>
          </a:p>
        </p:txBody>
      </p:sp>
    </p:spTree>
    <p:extLst>
      <p:ext uri="{BB962C8B-B14F-4D97-AF65-F5344CB8AC3E}">
        <p14:creationId xmlns:p14="http://schemas.microsoft.com/office/powerpoint/2010/main" val="59067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40">
        <p14:prism isInverted="1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879735"/>
            <a:ext cx="9144000" cy="274320"/>
          </a:xfrm>
        </p:spPr>
        <p:txBody>
          <a:bodyPr/>
          <a:lstStyle/>
          <a:p>
            <a:r>
              <a:rPr lang="en-US" dirty="0"/>
              <a:t>Churns of Change Factors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-11779" y="1830442"/>
            <a:ext cx="8668553" cy="8444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82608" indent="-341305">
              <a:spcBef>
                <a:spcPts val="600"/>
              </a:spcBef>
              <a:buFont typeface="Arial" panose="020B0604020202020204" pitchFamily="34" charset="0"/>
              <a:buChar char="–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leaps in technology occurring in months not 2-3 years or decades</a:t>
            </a:r>
          </a:p>
          <a:p>
            <a:pPr marL="682608" indent="-341305">
              <a:buFont typeface="Arial" panose="020B0604020202020204" pitchFamily="34" charset="0"/>
              <a:buChar char="–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Requirements based on technology during the time of establishment</a:t>
            </a:r>
          </a:p>
          <a:p>
            <a:pPr marL="682608" indent="-341305">
              <a:buFont typeface="Arial" panose="020B0604020202020204" pitchFamily="34" charset="0"/>
              <a:buChar char="–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Ripple delay effect throughout acquisition process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344" y="1279060"/>
            <a:ext cx="6311900" cy="60336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45720" rIns="0" bIns="0" rtlCol="0" anchor="t"/>
          <a:lstStyle>
            <a:defPPr>
              <a:defRPr lang="en-US"/>
            </a:defPPr>
            <a:lvl1pPr>
              <a:defRPr>
                <a:solidFill>
                  <a:prstClr val="black"/>
                </a:solidFill>
              </a:defRPr>
            </a:lvl1pPr>
          </a:lstStyle>
          <a:p>
            <a:pPr marL="342891"/>
            <a:r>
              <a:rPr lang="en-US" sz="2400" b="1" dirty="0">
                <a:solidFill>
                  <a:prstClr val="white"/>
                </a:solidFill>
                <a:latin typeface=" Arial" panose="02020603050405020304"/>
              </a:rPr>
              <a:t>Rapid Pace of Technology Change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344" y="2728410"/>
            <a:ext cx="6311900" cy="60336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45720" rIns="0" bIns="0" rtlCol="0" anchor="t"/>
          <a:lstStyle>
            <a:defPPr>
              <a:defRPr lang="en-US"/>
            </a:defPPr>
            <a:lvl1pPr>
              <a:defRPr>
                <a:solidFill>
                  <a:prstClr val="black"/>
                </a:solidFill>
              </a:defRPr>
            </a:lvl1pPr>
          </a:lstStyle>
          <a:p>
            <a:pPr marL="342891"/>
            <a:r>
              <a:rPr lang="en-US" sz="2400" b="1" dirty="0">
                <a:solidFill>
                  <a:prstClr val="white"/>
                </a:solidFill>
                <a:latin typeface=" Arial" panose="02020603050405020304"/>
              </a:rPr>
              <a:t>The Evolving Threat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344" y="4405764"/>
            <a:ext cx="6311900" cy="60336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45720" rIns="0" bIns="0" rtlCol="0" anchor="t"/>
          <a:lstStyle>
            <a:defPPr>
              <a:defRPr lang="en-US"/>
            </a:defPPr>
            <a:lvl1pPr>
              <a:defRPr>
                <a:solidFill>
                  <a:prstClr val="black"/>
                </a:solidFill>
              </a:defRPr>
            </a:lvl1pPr>
          </a:lstStyle>
          <a:p>
            <a:pPr marL="342891"/>
            <a:r>
              <a:rPr lang="en-US" sz="2400" b="1" dirty="0">
                <a:solidFill>
                  <a:prstClr val="white"/>
                </a:solidFill>
                <a:latin typeface=" Arial" panose="02020603050405020304"/>
              </a:rPr>
              <a:t>Dynamic Operational Environment</a:t>
            </a:r>
          </a:p>
        </p:txBody>
      </p:sp>
      <p:sp>
        <p:nvSpPr>
          <p:cNvPr id="9" name="object 5"/>
          <p:cNvSpPr txBox="1"/>
          <p:nvPr/>
        </p:nvSpPr>
        <p:spPr>
          <a:xfrm>
            <a:off x="-11779" y="3263557"/>
            <a:ext cx="8668553" cy="11214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82608" indent="-341305">
              <a:buFont typeface="Arial" panose="020B0604020202020204" pitchFamily="34" charset="0"/>
              <a:buChar char="–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longer “third-world” country focused</a:t>
            </a:r>
          </a:p>
          <a:p>
            <a:pPr marL="682608" indent="-341305">
              <a:buFont typeface="Arial" panose="020B0604020202020204" pitchFamily="34" charset="0"/>
              <a:buChar char="–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Peer, near-peer, and overmatch threats</a:t>
            </a:r>
          </a:p>
          <a:p>
            <a:pPr marL="682608" indent="-341305">
              <a:buFont typeface="Arial" panose="020B0604020202020204" pitchFamily="34" charset="0"/>
              <a:buChar char="–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Allies today could be adversaries tomorrow; adversaries today could be allies tomorrow</a:t>
            </a:r>
          </a:p>
        </p:txBody>
      </p:sp>
      <p:sp>
        <p:nvSpPr>
          <p:cNvPr id="10" name="object 5"/>
          <p:cNvSpPr txBox="1"/>
          <p:nvPr/>
        </p:nvSpPr>
        <p:spPr>
          <a:xfrm>
            <a:off x="0" y="4920377"/>
            <a:ext cx="9009246" cy="183960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82608" indent="-341305">
              <a:buFont typeface="Arial" panose="020B0604020202020204" pitchFamily="34" charset="0"/>
              <a:buChar char="–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Joint, Interagency, Intergovernmental, Multi-national (JIIM)</a:t>
            </a:r>
          </a:p>
          <a:p>
            <a:pPr marL="682608" indent="-341305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–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 of Military Operations (ROMO) -- “Full Combat” to “Peace and Stability” to “Homeland Security/Domestic Operations”</a:t>
            </a:r>
          </a:p>
          <a:p>
            <a:pPr marL="682608" indent="-341305">
              <a:spcBef>
                <a:spcPts val="600"/>
              </a:spcBef>
              <a:buFont typeface="Arial" panose="020B0604020202020204" pitchFamily="34" charset="0"/>
              <a:buChar char="–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 force projection, sensor/counter-sensor, weapons capabilities, artificial intelligence (AI), agility and flexibility, and rapidly adaptable communications systems</a:t>
            </a:r>
            <a:endParaRPr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39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40">
        <p14:prism isInverted="1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EE064D-516F-4018-88E2-AA55DAC2ABA6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871643"/>
            <a:ext cx="9144000" cy="274320"/>
          </a:xfrm>
        </p:spPr>
        <p:txBody>
          <a:bodyPr/>
          <a:lstStyle/>
          <a:p>
            <a:r>
              <a:rPr lang="en-US" dirty="0"/>
              <a:t>Army Aviation Development Battle Rhythm Pyramid</a:t>
            </a:r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9890445" y="6622991"/>
            <a:ext cx="900157" cy="2273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EE064D-516F-4018-88E2-AA55DAC2ABA6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61157" y="1291567"/>
            <a:ext cx="2809302" cy="714070"/>
          </a:xfrm>
          <a:prstGeom prst="rect">
            <a:avLst/>
          </a:prstGeom>
          <a:solidFill>
            <a:srgbClr val="0099F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rtlCol="0" anchor="ctr"/>
          <a:lstStyle>
            <a:defPPr>
              <a:defRPr lang="en-US"/>
            </a:defPPr>
            <a:lvl1pPr algn="ctr">
              <a:defRPr sz="4800">
                <a:solidFill>
                  <a:prstClr val="white"/>
                </a:solidFill>
                <a:latin typeface="Arial Black" panose="020B0A040201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object 16"/>
          <p:cNvSpPr/>
          <p:nvPr/>
        </p:nvSpPr>
        <p:spPr>
          <a:xfrm>
            <a:off x="22521" y="2311516"/>
            <a:ext cx="9121139" cy="392887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17"/>
          <p:cNvSpPr/>
          <p:nvPr/>
        </p:nvSpPr>
        <p:spPr>
          <a:xfrm>
            <a:off x="292269" y="4783449"/>
            <a:ext cx="1143000" cy="1142999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18"/>
          <p:cNvSpPr/>
          <p:nvPr/>
        </p:nvSpPr>
        <p:spPr>
          <a:xfrm>
            <a:off x="647361" y="5553828"/>
            <a:ext cx="1171956" cy="414528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9"/>
          <p:cNvSpPr txBox="1"/>
          <p:nvPr/>
        </p:nvSpPr>
        <p:spPr>
          <a:xfrm>
            <a:off x="843138" y="5555188"/>
            <a:ext cx="894239" cy="253018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5240" marR="5080" indent="-3175">
              <a:lnSpc>
                <a:spcPct val="74400"/>
              </a:lnSpc>
              <a:spcBef>
                <a:spcPts val="375"/>
              </a:spcBef>
            </a:pPr>
            <a:r>
              <a:rPr sz="900" b="1" dirty="0">
                <a:solidFill>
                  <a:schemeClr val="bg1"/>
                </a:solidFill>
                <a:latin typeface="Verdana"/>
                <a:cs typeface="Verdana"/>
              </a:rPr>
              <a:t>UH-</a:t>
            </a:r>
            <a:r>
              <a:rPr sz="900" b="1" spc="-5" dirty="0">
                <a:solidFill>
                  <a:schemeClr val="bg1"/>
                </a:solidFill>
                <a:latin typeface="Verdana"/>
                <a:cs typeface="Verdana"/>
              </a:rPr>
              <a:t>60</a:t>
            </a:r>
            <a:r>
              <a:rPr lang="en-US" sz="900" b="1" spc="-5" dirty="0">
                <a:solidFill>
                  <a:schemeClr val="bg1"/>
                </a:solidFill>
                <a:latin typeface="Verdana"/>
                <a:cs typeface="Verdana"/>
              </a:rPr>
              <a:t>L/M/V</a:t>
            </a:r>
            <a:r>
              <a:rPr sz="900" b="1" spc="-5" dirty="0">
                <a:solidFill>
                  <a:schemeClr val="bg1"/>
                </a:solidFill>
                <a:latin typeface="Verdana"/>
                <a:cs typeface="Verdana"/>
              </a:rPr>
              <a:t>  A</a:t>
            </a:r>
            <a:r>
              <a:rPr sz="900" b="1" dirty="0">
                <a:solidFill>
                  <a:schemeClr val="bg1"/>
                </a:solidFill>
                <a:latin typeface="Verdana"/>
                <a:cs typeface="Verdana"/>
              </a:rPr>
              <a:t>H-</a:t>
            </a:r>
            <a:r>
              <a:rPr sz="900" b="1" spc="-5" dirty="0">
                <a:solidFill>
                  <a:schemeClr val="bg1"/>
                </a:solidFill>
                <a:latin typeface="Verdana"/>
                <a:cs typeface="Verdana"/>
              </a:rPr>
              <a:t>64</a:t>
            </a:r>
            <a:r>
              <a:rPr lang="en-US" sz="900" b="1" spc="-5" dirty="0">
                <a:solidFill>
                  <a:schemeClr val="bg1"/>
                </a:solidFill>
                <a:latin typeface="Verdana"/>
                <a:cs typeface="Verdana"/>
              </a:rPr>
              <a:t>D/E</a:t>
            </a:r>
            <a:endParaRPr sz="9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1" name="object 20"/>
          <p:cNvSpPr/>
          <p:nvPr/>
        </p:nvSpPr>
        <p:spPr>
          <a:xfrm>
            <a:off x="216069" y="4489313"/>
            <a:ext cx="1527048" cy="1271016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21"/>
          <p:cNvSpPr/>
          <p:nvPr/>
        </p:nvSpPr>
        <p:spPr>
          <a:xfrm>
            <a:off x="243021" y="4844976"/>
            <a:ext cx="1419693" cy="83440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" name="object 22"/>
          <p:cNvSpPr/>
          <p:nvPr/>
        </p:nvSpPr>
        <p:spPr>
          <a:xfrm>
            <a:off x="269498" y="4515617"/>
            <a:ext cx="1078535" cy="862825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23"/>
          <p:cNvSpPr/>
          <p:nvPr/>
        </p:nvSpPr>
        <p:spPr>
          <a:xfrm>
            <a:off x="1575478" y="1681103"/>
            <a:ext cx="6256020" cy="5093208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24"/>
          <p:cNvSpPr/>
          <p:nvPr/>
        </p:nvSpPr>
        <p:spPr>
          <a:xfrm>
            <a:off x="1619764" y="1546469"/>
            <a:ext cx="6149340" cy="4986528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" name="object 25"/>
          <p:cNvSpPr txBox="1"/>
          <p:nvPr/>
        </p:nvSpPr>
        <p:spPr>
          <a:xfrm>
            <a:off x="6261157" y="1319025"/>
            <a:ext cx="2809302" cy="659155"/>
          </a:xfrm>
          <a:prstGeom prst="rect">
            <a:avLst/>
          </a:prstGeom>
          <a:effectLst>
            <a:outerShdw blurRad="25400" dist="12700" dir="5400000" algn="ctr" rotWithShape="0">
              <a:schemeClr val="tx1"/>
            </a:outerShdw>
          </a:effectLst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12700" algn="ctr">
              <a:spcBef>
                <a:spcPts val="100"/>
              </a:spcBef>
              <a:defRPr sz="1400" b="1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Greatest O</a:t>
            </a:r>
            <a:r>
              <a:rPr dirty="0"/>
              <a:t>pportunit</a:t>
            </a:r>
            <a:r>
              <a:rPr lang="en-US" dirty="0"/>
              <a:t>ies</a:t>
            </a:r>
            <a:r>
              <a:rPr dirty="0"/>
              <a:t> for Agility  Occur in the Software and</a:t>
            </a:r>
            <a:r>
              <a:rPr lang="en-US" dirty="0"/>
              <a:t> LRU / </a:t>
            </a:r>
            <a:r>
              <a:rPr dirty="0"/>
              <a:t>Component </a:t>
            </a:r>
            <a:r>
              <a:rPr lang="en-US" dirty="0"/>
              <a:t>Domains</a:t>
            </a:r>
            <a:endParaRPr dirty="0"/>
          </a:p>
        </p:txBody>
      </p:sp>
      <p:sp>
        <p:nvSpPr>
          <p:cNvPr id="17" name="object 27"/>
          <p:cNvSpPr/>
          <p:nvPr/>
        </p:nvSpPr>
        <p:spPr>
          <a:xfrm rot="384424">
            <a:off x="3172514" y="1311558"/>
            <a:ext cx="2549563" cy="1370383"/>
          </a:xfrm>
          <a:prstGeom prst="rect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object 28"/>
          <p:cNvSpPr/>
          <p:nvPr/>
        </p:nvSpPr>
        <p:spPr>
          <a:xfrm rot="325637">
            <a:off x="3533684" y="1683166"/>
            <a:ext cx="2654807" cy="1641348"/>
          </a:xfrm>
          <a:prstGeom prst="rect">
            <a:avLst/>
          </a:pr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0" name="object 33"/>
          <p:cNvSpPr/>
          <p:nvPr/>
        </p:nvSpPr>
        <p:spPr>
          <a:xfrm>
            <a:off x="3638972" y="6046843"/>
            <a:ext cx="1205484" cy="687323"/>
          </a:xfrm>
          <a:prstGeom prst="rect">
            <a:avLst/>
          </a:pr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34"/>
          <p:cNvSpPr/>
          <p:nvPr/>
        </p:nvSpPr>
        <p:spPr>
          <a:xfrm>
            <a:off x="1578524" y="5083675"/>
            <a:ext cx="1150620" cy="678179"/>
          </a:xfrm>
          <a:prstGeom prst="rect">
            <a:avLst/>
          </a:pr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object 35"/>
          <p:cNvSpPr/>
          <p:nvPr/>
        </p:nvSpPr>
        <p:spPr>
          <a:xfrm>
            <a:off x="3919389" y="5117202"/>
            <a:ext cx="886968" cy="534924"/>
          </a:xfrm>
          <a:prstGeom prst="rect">
            <a:avLst/>
          </a:pr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object 36"/>
          <p:cNvSpPr/>
          <p:nvPr/>
        </p:nvSpPr>
        <p:spPr>
          <a:xfrm>
            <a:off x="2191174" y="4326245"/>
            <a:ext cx="797051" cy="505968"/>
          </a:xfrm>
          <a:prstGeom prst="rect">
            <a:avLst/>
          </a:pr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object 37"/>
          <p:cNvSpPr/>
          <p:nvPr/>
        </p:nvSpPr>
        <p:spPr>
          <a:xfrm>
            <a:off x="4262292" y="3885811"/>
            <a:ext cx="550163" cy="454151"/>
          </a:xfrm>
          <a:prstGeom prst="rect">
            <a:avLst/>
          </a:prstGeom>
          <a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object 38"/>
          <p:cNvSpPr/>
          <p:nvPr/>
        </p:nvSpPr>
        <p:spPr>
          <a:xfrm>
            <a:off x="2919647" y="3384417"/>
            <a:ext cx="573023" cy="454151"/>
          </a:xfrm>
          <a:prstGeom prst="rect">
            <a:avLst/>
          </a:pr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object 39"/>
          <p:cNvSpPr/>
          <p:nvPr/>
        </p:nvSpPr>
        <p:spPr>
          <a:xfrm>
            <a:off x="3547532" y="2626989"/>
            <a:ext cx="1264920" cy="716279"/>
          </a:xfrm>
          <a:prstGeom prst="rect">
            <a:avLst/>
          </a:prstGeom>
          <a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763184" y="3553576"/>
            <a:ext cx="1144524" cy="1143000"/>
          </a:xfrm>
          <a:prstGeom prst="rect">
            <a:avLst/>
          </a:pr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object 41"/>
          <p:cNvSpPr/>
          <p:nvPr/>
        </p:nvSpPr>
        <p:spPr>
          <a:xfrm>
            <a:off x="1077128" y="4297289"/>
            <a:ext cx="1171956" cy="414528"/>
          </a:xfrm>
          <a:prstGeom prst="rect">
            <a:avLst/>
          </a:prstGeom>
          <a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" name="object 42"/>
          <p:cNvSpPr txBox="1"/>
          <p:nvPr/>
        </p:nvSpPr>
        <p:spPr>
          <a:xfrm>
            <a:off x="1487850" y="4336407"/>
            <a:ext cx="34607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900" b="1" spc="-11" dirty="0">
                <a:solidFill>
                  <a:srgbClr val="FFFFFF"/>
                </a:solidFill>
                <a:latin typeface="Verdana"/>
                <a:cs typeface="Verdana"/>
              </a:rPr>
              <a:t>7</a:t>
            </a:r>
            <a:r>
              <a:rPr sz="900" b="1" spc="-5" dirty="0">
                <a:solidFill>
                  <a:srgbClr val="FFFFFF"/>
                </a:solidFill>
                <a:latin typeface="Verdana"/>
                <a:cs typeface="Verdana"/>
              </a:rPr>
              <a:t>0</a:t>
            </a:r>
            <a:r>
              <a:rPr sz="900" b="1" dirty="0">
                <a:solidFill>
                  <a:srgbClr val="FFFFFF"/>
                </a:solidFill>
                <a:latin typeface="Verdana"/>
                <a:cs typeface="Verdana"/>
              </a:rPr>
              <a:t>0</a:t>
            </a:r>
            <a:endParaRPr sz="90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30" name="object 43"/>
          <p:cNvSpPr/>
          <p:nvPr/>
        </p:nvSpPr>
        <p:spPr>
          <a:xfrm>
            <a:off x="772329" y="3641969"/>
            <a:ext cx="1228344" cy="905256"/>
          </a:xfrm>
          <a:prstGeom prst="rect">
            <a:avLst/>
          </a:prstGeom>
          <a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1" name="object 44"/>
          <p:cNvSpPr/>
          <p:nvPr/>
        </p:nvSpPr>
        <p:spPr>
          <a:xfrm>
            <a:off x="798237" y="3667876"/>
            <a:ext cx="1121664" cy="798576"/>
          </a:xfrm>
          <a:prstGeom prst="rect">
            <a:avLst/>
          </a:prstGeom>
          <a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2" name="object 45"/>
          <p:cNvSpPr/>
          <p:nvPr/>
        </p:nvSpPr>
        <p:spPr>
          <a:xfrm>
            <a:off x="1810172" y="2843392"/>
            <a:ext cx="1143000" cy="1143000"/>
          </a:xfrm>
          <a:prstGeom prst="rect">
            <a:avLst/>
          </a:prstGeom>
          <a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3" name="object 46"/>
          <p:cNvSpPr/>
          <p:nvPr/>
        </p:nvSpPr>
        <p:spPr>
          <a:xfrm>
            <a:off x="1852844" y="3034697"/>
            <a:ext cx="1054608" cy="746721"/>
          </a:xfrm>
          <a:prstGeom prst="rect">
            <a:avLst/>
          </a:prstGeom>
          <a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4" name="object 47"/>
          <p:cNvSpPr/>
          <p:nvPr/>
        </p:nvSpPr>
        <p:spPr>
          <a:xfrm>
            <a:off x="1889422" y="3728841"/>
            <a:ext cx="1171956" cy="414527"/>
          </a:xfrm>
          <a:prstGeom prst="rect">
            <a:avLst/>
          </a:prstGeom>
          <a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5" name="object 48"/>
          <p:cNvSpPr txBox="1"/>
          <p:nvPr/>
        </p:nvSpPr>
        <p:spPr>
          <a:xfrm>
            <a:off x="2063918" y="3767067"/>
            <a:ext cx="81788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spc="-5" dirty="0">
                <a:solidFill>
                  <a:srgbClr val="FFFFFF"/>
                </a:solidFill>
                <a:latin typeface="Verdana"/>
                <a:cs typeface="Verdana"/>
              </a:rPr>
              <a:t>CH-47</a:t>
            </a:r>
            <a:r>
              <a:rPr sz="900" b="1" spc="-5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b="1" spc="-5" dirty="0">
                <a:solidFill>
                  <a:srgbClr val="FFFFFF"/>
                </a:solidFill>
                <a:latin typeface="Verdana"/>
                <a:cs typeface="Verdana"/>
              </a:rPr>
              <a:t>Blade</a:t>
            </a:r>
            <a:endParaRPr sz="90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36" name="object 49"/>
          <p:cNvSpPr/>
          <p:nvPr/>
        </p:nvSpPr>
        <p:spPr>
          <a:xfrm>
            <a:off x="685894" y="2157594"/>
            <a:ext cx="1143000" cy="1143000"/>
          </a:xfrm>
          <a:prstGeom prst="rect">
            <a:avLst/>
          </a:prstGeom>
          <a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7" name="object 50"/>
          <p:cNvSpPr/>
          <p:nvPr/>
        </p:nvSpPr>
        <p:spPr>
          <a:xfrm>
            <a:off x="920158" y="2180456"/>
            <a:ext cx="851916" cy="922019"/>
          </a:xfrm>
          <a:prstGeom prst="rect">
            <a:avLst/>
          </a:prstGeom>
          <a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8" name="object 51"/>
          <p:cNvSpPr/>
          <p:nvPr/>
        </p:nvSpPr>
        <p:spPr>
          <a:xfrm>
            <a:off x="891636" y="2282565"/>
            <a:ext cx="745235" cy="815339"/>
          </a:xfrm>
          <a:prstGeom prst="rect">
            <a:avLst/>
          </a:prstGeom>
          <a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9" name="object 52"/>
          <p:cNvSpPr/>
          <p:nvPr/>
        </p:nvSpPr>
        <p:spPr>
          <a:xfrm>
            <a:off x="715289" y="3119022"/>
            <a:ext cx="1171955" cy="414527"/>
          </a:xfrm>
          <a:prstGeom prst="rect">
            <a:avLst/>
          </a:prstGeom>
          <a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0" name="object 53"/>
          <p:cNvSpPr/>
          <p:nvPr/>
        </p:nvSpPr>
        <p:spPr>
          <a:xfrm>
            <a:off x="2071634" y="1720314"/>
            <a:ext cx="1142999" cy="1144271"/>
          </a:xfrm>
          <a:prstGeom prst="rect">
            <a:avLst/>
          </a:prstGeom>
          <a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1" name="object 54"/>
          <p:cNvSpPr/>
          <p:nvPr/>
        </p:nvSpPr>
        <p:spPr>
          <a:xfrm>
            <a:off x="2131386" y="2573432"/>
            <a:ext cx="1170431" cy="396239"/>
          </a:xfrm>
          <a:prstGeom prst="rect">
            <a:avLst/>
          </a:prstGeom>
          <a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2" name="object 55"/>
          <p:cNvSpPr txBox="1"/>
          <p:nvPr/>
        </p:nvSpPr>
        <p:spPr>
          <a:xfrm>
            <a:off x="2281139" y="2613756"/>
            <a:ext cx="904969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lang="en-US" sz="900" b="1" spc="-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900" b="1" spc="-5" dirty="0">
                <a:solidFill>
                  <a:srgbClr val="FFFFFF"/>
                </a:solidFill>
                <a:latin typeface="Verdana"/>
                <a:cs typeface="Verdana"/>
              </a:rPr>
              <a:t>H-60M</a:t>
            </a:r>
            <a:r>
              <a:rPr sz="900" b="1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b="1" dirty="0">
                <a:solidFill>
                  <a:srgbClr val="FFFFFF"/>
                </a:solidFill>
                <a:latin typeface="Verdana"/>
                <a:cs typeface="Verdana"/>
              </a:rPr>
              <a:t>MFDs</a:t>
            </a:r>
            <a:endParaRPr sz="11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43" name="object 56"/>
          <p:cNvSpPr/>
          <p:nvPr/>
        </p:nvSpPr>
        <p:spPr>
          <a:xfrm>
            <a:off x="7456592" y="4457308"/>
            <a:ext cx="1143000" cy="1143000"/>
          </a:xfrm>
          <a:prstGeom prst="rect">
            <a:avLst/>
          </a:prstGeom>
          <a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4" name="object 57"/>
          <p:cNvSpPr/>
          <p:nvPr/>
        </p:nvSpPr>
        <p:spPr>
          <a:xfrm>
            <a:off x="7825404" y="5281792"/>
            <a:ext cx="1171955" cy="429768"/>
          </a:xfrm>
          <a:prstGeom prst="rect">
            <a:avLst/>
          </a:prstGeom>
          <a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5" name="object 58"/>
          <p:cNvSpPr txBox="1"/>
          <p:nvPr/>
        </p:nvSpPr>
        <p:spPr>
          <a:xfrm>
            <a:off x="8224180" y="5279219"/>
            <a:ext cx="367031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900" b="1" spc="-5" dirty="0">
                <a:solidFill>
                  <a:srgbClr val="FFFFFF"/>
                </a:solidFill>
                <a:latin typeface="Verdana"/>
                <a:cs typeface="Verdana"/>
              </a:rPr>
              <a:t>ARA</a:t>
            </a:r>
            <a:endParaRPr sz="9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46" name="object 59"/>
          <p:cNvSpPr txBox="1"/>
          <p:nvPr/>
        </p:nvSpPr>
        <p:spPr>
          <a:xfrm>
            <a:off x="8187350" y="5394771"/>
            <a:ext cx="440691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900" b="1" spc="-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900" b="1" spc="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900" b="1" spc="-5" dirty="0">
                <a:solidFill>
                  <a:srgbClr val="FFFFFF"/>
                </a:solidFill>
                <a:latin typeface="Verdana"/>
                <a:cs typeface="Verdana"/>
              </a:rPr>
              <a:t>AA</a:t>
            </a:r>
            <a:endParaRPr sz="9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47" name="object 60"/>
          <p:cNvSpPr/>
          <p:nvPr/>
        </p:nvSpPr>
        <p:spPr>
          <a:xfrm>
            <a:off x="7747677" y="4457311"/>
            <a:ext cx="1109472" cy="550163"/>
          </a:xfrm>
          <a:prstGeom prst="rect">
            <a:avLst/>
          </a:prstGeom>
          <a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object 61"/>
          <p:cNvSpPr/>
          <p:nvPr/>
        </p:nvSpPr>
        <p:spPr>
          <a:xfrm>
            <a:off x="7543464" y="4816973"/>
            <a:ext cx="947927" cy="486156"/>
          </a:xfrm>
          <a:prstGeom prst="rect">
            <a:avLst/>
          </a:prstGeom>
          <a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9" name="object 62"/>
          <p:cNvSpPr/>
          <p:nvPr/>
        </p:nvSpPr>
        <p:spPr>
          <a:xfrm>
            <a:off x="6740313" y="3350885"/>
            <a:ext cx="1143000" cy="1143000"/>
          </a:xfrm>
          <a:prstGeom prst="rect">
            <a:avLst/>
          </a:prstGeom>
          <a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0" name="object 63"/>
          <p:cNvSpPr/>
          <p:nvPr/>
        </p:nvSpPr>
        <p:spPr>
          <a:xfrm>
            <a:off x="6740822" y="3341575"/>
            <a:ext cx="1260259" cy="1040536"/>
          </a:xfrm>
          <a:prstGeom prst="rect">
            <a:avLst/>
          </a:prstGeom>
          <a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1" name="object 64"/>
          <p:cNvSpPr/>
          <p:nvPr/>
        </p:nvSpPr>
        <p:spPr>
          <a:xfrm>
            <a:off x="7252380" y="3968107"/>
            <a:ext cx="1171955" cy="429767"/>
          </a:xfrm>
          <a:prstGeom prst="rect">
            <a:avLst/>
          </a:prstGeom>
          <a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2" name="object 65"/>
          <p:cNvSpPr txBox="1"/>
          <p:nvPr/>
        </p:nvSpPr>
        <p:spPr>
          <a:xfrm>
            <a:off x="7670080" y="4019162"/>
            <a:ext cx="32766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dirty="0">
                <a:solidFill>
                  <a:srgbClr val="FFFFFF"/>
                </a:solidFill>
                <a:latin typeface="Verdana"/>
                <a:cs typeface="Verdana"/>
              </a:rPr>
              <a:t>IT</a:t>
            </a:r>
            <a:r>
              <a:rPr sz="900" b="1" spc="-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900" b="1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endParaRPr sz="90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53" name="object 66"/>
          <p:cNvSpPr/>
          <p:nvPr/>
        </p:nvSpPr>
        <p:spPr>
          <a:xfrm>
            <a:off x="5802042" y="2260615"/>
            <a:ext cx="1303019" cy="1117091"/>
          </a:xfrm>
          <a:prstGeom prst="rect">
            <a:avLst/>
          </a:prstGeom>
          <a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object 67"/>
          <p:cNvSpPr/>
          <p:nvPr/>
        </p:nvSpPr>
        <p:spPr>
          <a:xfrm>
            <a:off x="7365153" y="2330062"/>
            <a:ext cx="1143000" cy="1144269"/>
          </a:xfrm>
          <a:prstGeom prst="rect">
            <a:avLst/>
          </a:prstGeom>
          <a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object 68"/>
          <p:cNvSpPr/>
          <p:nvPr/>
        </p:nvSpPr>
        <p:spPr>
          <a:xfrm>
            <a:off x="7497744" y="2447153"/>
            <a:ext cx="987551" cy="978408"/>
          </a:xfrm>
          <a:prstGeom prst="rect">
            <a:avLst/>
          </a:prstGeom>
          <a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object 69"/>
          <p:cNvSpPr/>
          <p:nvPr/>
        </p:nvSpPr>
        <p:spPr>
          <a:xfrm>
            <a:off x="7523649" y="2473063"/>
            <a:ext cx="880872" cy="871727"/>
          </a:xfrm>
          <a:prstGeom prst="rect">
            <a:avLst/>
          </a:prstGeom>
          <a:blipFill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object 70"/>
          <p:cNvSpPr/>
          <p:nvPr/>
        </p:nvSpPr>
        <p:spPr>
          <a:xfrm>
            <a:off x="7649132" y="3070914"/>
            <a:ext cx="1171955" cy="429767"/>
          </a:xfrm>
          <a:prstGeom prst="rect">
            <a:avLst/>
          </a:prstGeom>
          <a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object 71"/>
          <p:cNvSpPr txBox="1"/>
          <p:nvPr/>
        </p:nvSpPr>
        <p:spPr>
          <a:xfrm>
            <a:off x="7930053" y="3082155"/>
            <a:ext cx="67754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spc="-5" dirty="0">
                <a:solidFill>
                  <a:srgbClr val="FFFFFF"/>
                </a:solidFill>
                <a:latin typeface="Verdana"/>
                <a:cs typeface="Verdana"/>
              </a:rPr>
              <a:t>Multi-core</a:t>
            </a:r>
            <a:endParaRPr sz="9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59" name="object 72"/>
          <p:cNvSpPr txBox="1"/>
          <p:nvPr/>
        </p:nvSpPr>
        <p:spPr>
          <a:xfrm>
            <a:off x="7940720" y="3170549"/>
            <a:ext cx="65849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spc="-5" dirty="0">
                <a:solidFill>
                  <a:srgbClr val="FFFFFF"/>
                </a:solidFill>
                <a:latin typeface="Verdana"/>
                <a:cs typeface="Verdana"/>
              </a:rPr>
              <a:t>Processor</a:t>
            </a:r>
            <a:endParaRPr sz="9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4649" y="1291567"/>
            <a:ext cx="2008359" cy="712266"/>
          </a:xfrm>
          <a:prstGeom prst="rect">
            <a:avLst/>
          </a:prstGeom>
          <a:solidFill>
            <a:srgbClr val="0099F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rtlCol="0" anchor="ctr"/>
          <a:lstStyle>
            <a:defPPr>
              <a:defRPr lang="en-US"/>
            </a:defPPr>
          </a:lstStyle>
          <a:p>
            <a:pPr algn="ctr"/>
            <a:endParaRPr lang="en-US" sz="48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61" name="object 32"/>
          <p:cNvSpPr txBox="1"/>
          <p:nvPr/>
        </p:nvSpPr>
        <p:spPr>
          <a:xfrm>
            <a:off x="128640" y="1318123"/>
            <a:ext cx="1880377" cy="659155"/>
          </a:xfrm>
          <a:prstGeom prst="rect">
            <a:avLst/>
          </a:prstGeom>
          <a:effectLst>
            <a:outerShdw blurRad="25400" dist="12700" dir="5400000" algn="ctr" rotWithShape="0">
              <a:schemeClr val="tx1"/>
            </a:outerShdw>
          </a:effectLst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12700" algn="ctr">
              <a:spcBef>
                <a:spcPts val="100"/>
              </a:spcBef>
              <a:defRPr sz="1400" b="1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/>
              <a:t>Industry Alignment is Critical to the </a:t>
            </a:r>
            <a:r>
              <a:rPr lang="en-US" dirty="0"/>
              <a:t>Materiel Development </a:t>
            </a:r>
            <a:r>
              <a:rPr dirty="0"/>
              <a:t>Mission</a:t>
            </a:r>
          </a:p>
        </p:txBody>
      </p:sp>
      <p:sp>
        <p:nvSpPr>
          <p:cNvPr id="62" name="object 70"/>
          <p:cNvSpPr/>
          <p:nvPr/>
        </p:nvSpPr>
        <p:spPr>
          <a:xfrm>
            <a:off x="5901290" y="3079002"/>
            <a:ext cx="1171955" cy="429767"/>
          </a:xfrm>
          <a:prstGeom prst="rect">
            <a:avLst/>
          </a:prstGeom>
          <a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object 72"/>
          <p:cNvSpPr txBox="1"/>
          <p:nvPr/>
        </p:nvSpPr>
        <p:spPr>
          <a:xfrm>
            <a:off x="6025187" y="3121916"/>
            <a:ext cx="983381" cy="2180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00"/>
              </a:lnSpc>
            </a:pPr>
            <a:r>
              <a:rPr lang="en-US" sz="900" b="1" dirty="0">
                <a:solidFill>
                  <a:schemeClr val="bg1"/>
                </a:solidFill>
                <a:latin typeface="Verdana"/>
                <a:cs typeface="Verdana"/>
              </a:rPr>
              <a:t>CH-47F </a:t>
            </a:r>
            <a:r>
              <a:rPr lang="en-US" sz="900" b="1" dirty="0" err="1">
                <a:solidFill>
                  <a:schemeClr val="bg1"/>
                </a:solidFill>
                <a:latin typeface="Verdana"/>
                <a:cs typeface="Verdana"/>
              </a:rPr>
              <a:t>Blk</a:t>
            </a:r>
            <a:r>
              <a:rPr lang="en-US" sz="900" b="1" dirty="0">
                <a:solidFill>
                  <a:schemeClr val="bg1"/>
                </a:solidFill>
                <a:latin typeface="Verdana"/>
                <a:cs typeface="Verdana"/>
              </a:rPr>
              <a:t> II</a:t>
            </a:r>
          </a:p>
          <a:p>
            <a:pPr marL="12700" algn="ctr">
              <a:lnSpc>
                <a:spcPts val="800"/>
              </a:lnSpc>
            </a:pPr>
            <a:r>
              <a:rPr lang="en-US" sz="900" b="1" dirty="0">
                <a:solidFill>
                  <a:schemeClr val="bg1"/>
                </a:solidFill>
                <a:latin typeface="Verdana"/>
                <a:cs typeface="Verdana"/>
              </a:rPr>
              <a:t>ACRB</a:t>
            </a:r>
            <a:endParaRPr sz="9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971721" y="6119736"/>
            <a:ext cx="31722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atin typeface=" Arial"/>
              </a:rPr>
              <a:t>Capabilities must be developed and fielded at the “speed of relevance”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-153241" y="6067734"/>
            <a:ext cx="34564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atin typeface=" Arial"/>
              </a:rPr>
              <a:t>Enduring Fleet Targeted Modernization Applicable to Future Vertical Lift</a:t>
            </a:r>
          </a:p>
        </p:txBody>
      </p:sp>
      <p:sp>
        <p:nvSpPr>
          <p:cNvPr id="66" name="object 55"/>
          <p:cNvSpPr txBox="1"/>
          <p:nvPr/>
        </p:nvSpPr>
        <p:spPr>
          <a:xfrm>
            <a:off x="872117" y="3136132"/>
            <a:ext cx="875207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en-US" sz="900" b="1" spc="-5" dirty="0">
                <a:solidFill>
                  <a:srgbClr val="FFFFFF"/>
                </a:solidFill>
                <a:latin typeface="Verdana"/>
                <a:cs typeface="Verdana"/>
              </a:rPr>
              <a:t>Improved Data Modem</a:t>
            </a:r>
            <a:endParaRPr sz="11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9" name="object 29"/>
          <p:cNvSpPr/>
          <p:nvPr/>
        </p:nvSpPr>
        <p:spPr>
          <a:xfrm rot="951327">
            <a:off x="3080682" y="1590726"/>
            <a:ext cx="2912092" cy="2768868"/>
          </a:xfrm>
          <a:prstGeom prst="rect">
            <a:avLst/>
          </a:prstGeom>
          <a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17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40">
        <p14:prism isInverted="1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EE064D-516F-4018-88E2-AA55DAC2ABA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871643"/>
            <a:ext cx="9144000" cy="274320"/>
          </a:xfrm>
        </p:spPr>
        <p:txBody>
          <a:bodyPr/>
          <a:lstStyle/>
          <a:p>
            <a:r>
              <a:rPr lang="en-US" spc="-31" dirty="0"/>
              <a:t>Air-Ground Integration Enterprise   </a:t>
            </a:r>
            <a:r>
              <a:rPr lang="en-US" sz="2000" b="0" spc="-31" dirty="0"/>
              <a:t>(from a PEO Aviation Perspective)</a:t>
            </a:r>
            <a:endParaRPr lang="en-US" dirty="0"/>
          </a:p>
        </p:txBody>
      </p:sp>
      <p:cxnSp>
        <p:nvCxnSpPr>
          <p:cNvPr id="4" name="Straight Connector 3"/>
          <p:cNvCxnSpPr>
            <a:stCxn id="73" idx="2"/>
            <a:endCxn id="77" idx="6"/>
          </p:cNvCxnSpPr>
          <p:nvPr/>
        </p:nvCxnSpPr>
        <p:spPr>
          <a:xfrm flipH="1">
            <a:off x="5471380" y="3170141"/>
            <a:ext cx="2045946" cy="563715"/>
          </a:xfrm>
          <a:prstGeom prst="line">
            <a:avLst/>
          </a:prstGeom>
          <a:ln w="57150">
            <a:solidFill>
              <a:srgbClr val="FFC000"/>
            </a:solidFill>
            <a:headEnd type="triangle" w="med" len="med"/>
            <a:tailEnd type="triangle" w="med" len="med"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905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41" idx="7"/>
          </p:cNvCxnSpPr>
          <p:nvPr/>
        </p:nvCxnSpPr>
        <p:spPr>
          <a:xfrm flipV="1">
            <a:off x="3324608" y="4177431"/>
            <a:ext cx="1102854" cy="1820029"/>
          </a:xfrm>
          <a:prstGeom prst="line">
            <a:avLst/>
          </a:prstGeom>
          <a:ln w="57150">
            <a:solidFill>
              <a:srgbClr val="FFC000"/>
            </a:solidFill>
            <a:headEnd type="triangle" w="med" len="med"/>
            <a:tailEnd type="triangle" w="med" len="med"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905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55" idx="1"/>
          </p:cNvCxnSpPr>
          <p:nvPr/>
        </p:nvCxnSpPr>
        <p:spPr>
          <a:xfrm flipH="1" flipV="1">
            <a:off x="5254602" y="4043056"/>
            <a:ext cx="2457621" cy="1932193"/>
          </a:xfrm>
          <a:prstGeom prst="line">
            <a:avLst/>
          </a:prstGeom>
          <a:ln w="57150">
            <a:solidFill>
              <a:srgbClr val="FFC000"/>
            </a:solidFill>
            <a:headEnd type="triangle" w="med" len="med"/>
            <a:tailEnd type="triangle" w="med" len="med"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905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51" idx="1"/>
          </p:cNvCxnSpPr>
          <p:nvPr/>
        </p:nvCxnSpPr>
        <p:spPr>
          <a:xfrm flipH="1" flipV="1">
            <a:off x="4939776" y="4085905"/>
            <a:ext cx="1019427" cy="1799152"/>
          </a:xfrm>
          <a:prstGeom prst="line">
            <a:avLst/>
          </a:prstGeom>
          <a:ln w="57150">
            <a:solidFill>
              <a:srgbClr val="FFC000"/>
            </a:solidFill>
            <a:headEnd type="triangle" w="med" len="med"/>
            <a:tailEnd type="triangle" w="med" len="med"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905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4575824" y="4170828"/>
            <a:ext cx="20298" cy="1463205"/>
          </a:xfrm>
          <a:prstGeom prst="line">
            <a:avLst/>
          </a:prstGeom>
          <a:ln w="57150">
            <a:solidFill>
              <a:srgbClr val="FFC000"/>
            </a:solidFill>
            <a:headEnd type="triangle" w="med" len="med"/>
            <a:tailEnd type="triangle" w="med" len="med"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905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77" idx="7"/>
          </p:cNvCxnSpPr>
          <p:nvPr/>
        </p:nvCxnSpPr>
        <p:spPr>
          <a:xfrm flipH="1">
            <a:off x="5190602" y="2851841"/>
            <a:ext cx="379167" cy="618625"/>
          </a:xfrm>
          <a:prstGeom prst="line">
            <a:avLst/>
          </a:prstGeom>
          <a:ln w="57150">
            <a:solidFill>
              <a:srgbClr val="FFC000"/>
            </a:solidFill>
            <a:headEnd type="triangle" w="med" len="med"/>
            <a:tailEnd type="triangle" w="med" len="med"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905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59" idx="2"/>
          </p:cNvCxnSpPr>
          <p:nvPr/>
        </p:nvCxnSpPr>
        <p:spPr>
          <a:xfrm flipH="1" flipV="1">
            <a:off x="5418705" y="3917070"/>
            <a:ext cx="2200796" cy="661319"/>
          </a:xfrm>
          <a:prstGeom prst="line">
            <a:avLst/>
          </a:prstGeom>
          <a:ln w="57150">
            <a:solidFill>
              <a:srgbClr val="FFC000"/>
            </a:solidFill>
            <a:headEnd type="triangle" w="med" len="med"/>
            <a:tailEnd type="triangle" w="med" len="med"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905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8" name="Group 1037"/>
          <p:cNvGrpSpPr/>
          <p:nvPr/>
        </p:nvGrpSpPr>
        <p:grpSpPr>
          <a:xfrm>
            <a:off x="2276094" y="1726372"/>
            <a:ext cx="1481368" cy="1217726"/>
            <a:chOff x="2285247" y="1822729"/>
            <a:chExt cx="1481368" cy="121772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8522" y="2366092"/>
              <a:ext cx="1261019" cy="674363"/>
            </a:xfrm>
            <a:prstGeom prst="ellipse">
              <a:avLst/>
            </a:prstGeom>
            <a:ln w="28575" cap="rnd">
              <a:solidFill>
                <a:srgbClr val="FFC000"/>
              </a:solidFill>
            </a:ln>
            <a:effectLst>
              <a:outerShdw blurRad="50800" dist="38100" dir="5400000" algn="ctr" rotWithShape="0">
                <a:schemeClr val="tx1">
                  <a:alpha val="70000"/>
                </a:schemeClr>
              </a:outerShd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01771" y="1822729"/>
              <a:ext cx="616608" cy="62197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2592567" y="2442172"/>
              <a:ext cx="831909" cy="25059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85247" y="2460842"/>
              <a:ext cx="1481368" cy="489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  <a:defRPr/>
              </a:pPr>
              <a:r>
                <a:rPr lang="en-US" sz="1200" kern="0" spc="-40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PEO GCS</a:t>
              </a:r>
            </a:p>
            <a:p>
              <a:pPr algn="ctr">
                <a:lnSpc>
                  <a:spcPts val="900"/>
                </a:lnSpc>
                <a:spcBef>
                  <a:spcPts val="1000"/>
                </a:spcBef>
                <a:defRPr/>
              </a:pPr>
              <a:r>
                <a:rPr lang="en-US" sz="1000" b="1" kern="0" dirty="0">
                  <a:solidFill>
                    <a:prstClr val="white"/>
                  </a:solidFill>
                  <a:effectLst>
                    <a:outerShdw blurRad="50800" dist="50800" dir="5400000" algn="ctr" rotWithShape="0">
                      <a:prstClr val="black"/>
                    </a:outerShdw>
                  </a:effectLst>
                  <a:latin typeface=" Arial"/>
                  <a:cs typeface="Arial" panose="020B0604020202020204" pitchFamily="34" charset="0"/>
                </a:rPr>
                <a:t>Ground Platforms</a:t>
              </a:r>
            </a:p>
          </p:txBody>
        </p:sp>
      </p:grpSp>
      <p:cxnSp>
        <p:nvCxnSpPr>
          <p:cNvPr id="16" name="Straight Connector 15"/>
          <p:cNvCxnSpPr>
            <a:stCxn id="77" idx="1"/>
            <a:endCxn id="11" idx="5"/>
          </p:cNvCxnSpPr>
          <p:nvPr/>
        </p:nvCxnSpPr>
        <p:spPr>
          <a:xfrm flipH="1" flipV="1">
            <a:off x="3455716" y="2845340"/>
            <a:ext cx="379167" cy="625126"/>
          </a:xfrm>
          <a:prstGeom prst="line">
            <a:avLst/>
          </a:prstGeom>
          <a:ln w="57150">
            <a:solidFill>
              <a:srgbClr val="FFC000"/>
            </a:solidFill>
            <a:headEnd type="triangle" w="med" len="med"/>
            <a:tailEnd type="triangle" w="med" len="med"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905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56" y="2718657"/>
            <a:ext cx="1429789" cy="898459"/>
          </a:xfrm>
          <a:prstGeom prst="ellipse">
            <a:avLst/>
          </a:prstGeom>
          <a:ln w="28575" cap="rnd">
            <a:solidFill>
              <a:srgbClr val="FFC000"/>
            </a:solidFill>
          </a:ln>
          <a:effectLst>
            <a:outerShdw blurRad="50800" dist="38100" dir="5400000" algn="ctr" rotWithShape="0">
              <a:schemeClr val="tx1">
                <a:alpha val="70000"/>
              </a:scheme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335122" y="2920884"/>
            <a:ext cx="1164465" cy="337348"/>
          </a:xfrm>
          <a:prstGeom prst="rect">
            <a:avLst/>
          </a:prstGeom>
          <a:solidFill>
            <a:schemeClr val="tx1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5357" y="2915805"/>
            <a:ext cx="1395065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200" kern="0" spc="-40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Army Futures Command</a:t>
            </a:r>
          </a:p>
          <a:p>
            <a:pPr algn="ctr">
              <a:lnSpc>
                <a:spcPts val="900"/>
              </a:lnSpc>
              <a:spcBef>
                <a:spcPts val="200"/>
              </a:spcBef>
              <a:defRPr/>
            </a:pPr>
            <a:r>
              <a:rPr lang="en-US" sz="1000" b="1" kern="0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 Arial"/>
                <a:cs typeface="Arial" panose="020B0604020202020204" pitchFamily="34" charset="0"/>
              </a:rPr>
              <a:t>Systems Integration Alignments</a:t>
            </a:r>
            <a:endParaRPr lang="en-US" sz="1200" kern="0" spc="-40" dirty="0">
              <a:solidFill>
                <a:prstClr val="white"/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41" y="2276542"/>
            <a:ext cx="543292" cy="624359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21" name="Straight Connector 20"/>
          <p:cNvCxnSpPr/>
          <p:nvPr/>
        </p:nvCxnSpPr>
        <p:spPr>
          <a:xfrm flipH="1" flipV="1">
            <a:off x="1659179" y="3341296"/>
            <a:ext cx="1971876" cy="205564"/>
          </a:xfrm>
          <a:prstGeom prst="line">
            <a:avLst/>
          </a:prstGeom>
          <a:ln w="57150">
            <a:solidFill>
              <a:srgbClr val="FFC000"/>
            </a:solidFill>
            <a:headEnd type="triangle" w="med" len="med"/>
            <a:tailEnd type="triangle" w="med" len="med"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905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oup 89"/>
          <p:cNvGrpSpPr/>
          <p:nvPr/>
        </p:nvGrpSpPr>
        <p:grpSpPr>
          <a:xfrm>
            <a:off x="165394" y="5232353"/>
            <a:ext cx="1546958" cy="1382155"/>
            <a:chOff x="474300" y="5272778"/>
            <a:chExt cx="1546958" cy="138215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300" y="5732181"/>
              <a:ext cx="1546958" cy="922752"/>
            </a:xfrm>
            <a:prstGeom prst="ellipse">
              <a:avLst/>
            </a:prstGeom>
            <a:ln w="28575" cap="rnd">
              <a:solidFill>
                <a:srgbClr val="FFC000"/>
              </a:solidFill>
            </a:ln>
            <a:effectLst>
              <a:outerShdw blurRad="50800" dist="508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Rectangle 23"/>
            <p:cNvSpPr/>
            <p:nvPr/>
          </p:nvSpPr>
          <p:spPr>
            <a:xfrm>
              <a:off x="665395" y="5906391"/>
              <a:ext cx="1141977" cy="365751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28840" y="5920434"/>
              <a:ext cx="1203133" cy="73353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  <a:spcBef>
                  <a:spcPts val="200"/>
                </a:spcBef>
                <a:defRPr/>
              </a:pPr>
              <a:r>
                <a:rPr lang="en-US" sz="1200" kern="0" spc="-40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PEO Missiles </a:t>
              </a:r>
              <a:br>
                <a:rPr lang="en-US" sz="1200" kern="0" spc="-40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</a:br>
              <a:r>
                <a:rPr lang="en-US" sz="1200" kern="0" spc="-40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and Space</a:t>
              </a:r>
            </a:p>
            <a:p>
              <a:pPr algn="ctr">
                <a:lnSpc>
                  <a:spcPts val="1000"/>
                </a:lnSpc>
                <a:spcBef>
                  <a:spcPts val="600"/>
                </a:spcBef>
                <a:defRPr/>
              </a:pPr>
              <a:r>
                <a:rPr lang="en-US" sz="1000" b="1" kern="0" dirty="0">
                  <a:solidFill>
                    <a:prstClr val="white"/>
                  </a:solidFill>
                  <a:effectLst>
                    <a:outerShdw blurRad="50800" dist="12700" dir="5400000" algn="ctr" rotWithShape="0">
                      <a:prstClr val="black"/>
                    </a:outerShdw>
                  </a:effectLst>
                  <a:latin typeface=" Arial"/>
                  <a:cs typeface="Arial" panose="020B0604020202020204" pitchFamily="34" charset="0"/>
                </a:rPr>
                <a:t>Airspace Coordination</a:t>
              </a:r>
              <a:endParaRPr lang="en-US" sz="1200" kern="0" spc="-40" dirty="0">
                <a:solidFill>
                  <a:prstClr val="white"/>
                </a:solidFill>
                <a:effectLst>
                  <a:outerShdw blurRad="50800" dist="12700" dir="5400000" algn="ctr" rotWithShape="0">
                    <a:prstClr val="black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5983" y="5272778"/>
              <a:ext cx="778297" cy="62321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27" name="Straight Connector 26"/>
          <p:cNvCxnSpPr>
            <a:endCxn id="22" idx="6"/>
          </p:cNvCxnSpPr>
          <p:nvPr/>
        </p:nvCxnSpPr>
        <p:spPr>
          <a:xfrm flipH="1">
            <a:off x="1712352" y="4155615"/>
            <a:ext cx="2499224" cy="1997517"/>
          </a:xfrm>
          <a:prstGeom prst="line">
            <a:avLst/>
          </a:prstGeom>
          <a:ln w="57150">
            <a:solidFill>
              <a:srgbClr val="FFC000"/>
            </a:solidFill>
            <a:headEnd type="triangle" w="med" len="med"/>
            <a:tailEnd type="triangle" w="med" len="med"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905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232239" y="3848619"/>
            <a:ext cx="2313560" cy="482666"/>
          </a:xfrm>
          <a:prstGeom prst="line">
            <a:avLst/>
          </a:prstGeom>
          <a:ln w="57150">
            <a:solidFill>
              <a:srgbClr val="FFC000"/>
            </a:solidFill>
            <a:headEnd type="triangle" w="med" len="med"/>
            <a:tailEnd type="triangle" w="med" len="med"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905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77" idx="3"/>
          </p:cNvCxnSpPr>
          <p:nvPr/>
        </p:nvCxnSpPr>
        <p:spPr>
          <a:xfrm flipH="1">
            <a:off x="2699383" y="3997245"/>
            <a:ext cx="1135500" cy="783302"/>
          </a:xfrm>
          <a:prstGeom prst="line">
            <a:avLst/>
          </a:prstGeom>
          <a:ln w="57150">
            <a:solidFill>
              <a:srgbClr val="FFC000"/>
            </a:solidFill>
            <a:headEnd type="triangle" w="med" len="med"/>
            <a:tailEnd type="triangle" w="med" len="med"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905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57" y="4303898"/>
            <a:ext cx="1360739" cy="748598"/>
          </a:xfrm>
          <a:prstGeom prst="ellipse">
            <a:avLst/>
          </a:prstGeom>
          <a:ln w="28575" cap="rnd">
            <a:solidFill>
              <a:srgbClr val="FFC000"/>
            </a:solidFill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8" name="Rectangle 37"/>
          <p:cNvSpPr/>
          <p:nvPr/>
        </p:nvSpPr>
        <p:spPr>
          <a:xfrm>
            <a:off x="569997" y="4491683"/>
            <a:ext cx="609815" cy="228574"/>
          </a:xfrm>
          <a:prstGeom prst="rect">
            <a:avLst/>
          </a:prstGeom>
          <a:solidFill>
            <a:schemeClr val="tx1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1349" y="4490724"/>
            <a:ext cx="949101" cy="57964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200" b="1" kern="0" spc="-40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COEs</a:t>
            </a:r>
          </a:p>
          <a:p>
            <a:pPr algn="ctr">
              <a:lnSpc>
                <a:spcPts val="1200"/>
              </a:lnSpc>
              <a:spcBef>
                <a:spcPts val="200"/>
              </a:spcBef>
              <a:defRPr/>
            </a:pPr>
            <a:r>
              <a:rPr lang="en-US" sz="1000" b="1" kern="0" spc="-40" dirty="0">
                <a:solidFill>
                  <a:prstClr val="white"/>
                </a:solidFill>
                <a:effectLst>
                  <a:outerShdw blurRad="50800" dist="12700" dir="5400000" algn="ctr" rotWithShape="0">
                    <a:prstClr val="black"/>
                  </a:outerShdw>
                </a:effectLst>
                <a:latin typeface=" Arial"/>
                <a:cs typeface="Arial" panose="020B0604020202020204" pitchFamily="34" charset="0"/>
              </a:rPr>
              <a:t>Army Branches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998" y="3645488"/>
            <a:ext cx="609815" cy="8439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2" name="Group 91"/>
          <p:cNvGrpSpPr/>
          <p:nvPr/>
        </p:nvGrpSpPr>
        <p:grpSpPr>
          <a:xfrm>
            <a:off x="2000874" y="5738603"/>
            <a:ext cx="1696345" cy="875905"/>
            <a:chOff x="2669825" y="5624063"/>
            <a:chExt cx="1696345" cy="875905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4" cstate="email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7046" y="5777051"/>
              <a:ext cx="1366655" cy="722917"/>
            </a:xfrm>
            <a:prstGeom prst="ellipse">
              <a:avLst/>
            </a:prstGeom>
            <a:ln w="28575" cap="rnd">
              <a:solidFill>
                <a:srgbClr val="FFC000"/>
              </a:solidFill>
            </a:ln>
            <a:effectLst>
              <a:outerShdw blurRad="50800" dist="38100" dir="5400000" algn="ctr" rotWithShape="0">
                <a:schemeClr val="tx1">
                  <a:alpha val="70000"/>
                </a:schemeClr>
              </a:outerShdw>
            </a:effectLst>
          </p:spPr>
        </p:pic>
        <p:sp>
          <p:nvSpPr>
            <p:cNvPr id="43" name="Rectangle 42"/>
            <p:cNvSpPr/>
            <p:nvPr/>
          </p:nvSpPr>
          <p:spPr>
            <a:xfrm>
              <a:off x="2970149" y="5931753"/>
              <a:ext cx="1080856" cy="28683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669825" y="5965994"/>
              <a:ext cx="1696345" cy="464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  <a:defRPr/>
              </a:pPr>
              <a:r>
                <a:rPr lang="en-US" sz="1200" kern="0" spc="-40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PEO IEW&amp;S</a:t>
              </a:r>
            </a:p>
            <a:p>
              <a:pPr algn="ctr">
                <a:lnSpc>
                  <a:spcPts val="1000"/>
                </a:lnSpc>
                <a:spcBef>
                  <a:spcPts val="700"/>
                </a:spcBef>
                <a:defRPr/>
              </a:pPr>
              <a:r>
                <a:rPr lang="en-US" sz="1000" b="1" kern="0" dirty="0">
                  <a:solidFill>
                    <a:prstClr val="white"/>
                  </a:solidFill>
                  <a:effectLst>
                    <a:outerShdw blurRad="50800" dist="50800" dir="5400000" algn="ctr" rotWithShape="0">
                      <a:prstClr val="black"/>
                    </a:outerShdw>
                  </a:effectLst>
                  <a:latin typeface=" Arial"/>
                  <a:cs typeface="Arial" panose="020B0604020202020204" pitchFamily="34" charset="0"/>
                </a:rPr>
                <a:t>EW and Sensors</a:t>
              </a:r>
              <a:endParaRPr lang="en-US" sz="1200" kern="0" spc="-40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6378" y="5624063"/>
              <a:ext cx="874347" cy="258420"/>
            </a:xfrm>
            <a:prstGeom prst="rect">
              <a:avLst/>
            </a:prstGeom>
            <a:ln>
              <a:solidFill>
                <a:sysClr val="window" lastClr="FFFFFF"/>
              </a:solidFill>
            </a:ln>
            <a:effectLst>
              <a:glow rad="101600">
                <a:schemeClr val="tx1">
                  <a:lumMod val="50000"/>
                  <a:lumOff val="50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3" name="Group 92"/>
          <p:cNvGrpSpPr/>
          <p:nvPr/>
        </p:nvGrpSpPr>
        <p:grpSpPr>
          <a:xfrm>
            <a:off x="3985741" y="5636301"/>
            <a:ext cx="1481835" cy="978207"/>
            <a:chOff x="5121112" y="5613764"/>
            <a:chExt cx="1481835" cy="978207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7" cstate="email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1112" y="5766516"/>
              <a:ext cx="1481835" cy="825455"/>
            </a:xfrm>
            <a:prstGeom prst="ellipse">
              <a:avLst/>
            </a:prstGeom>
            <a:ln w="28575" cap="rnd">
              <a:solidFill>
                <a:srgbClr val="FFC000"/>
              </a:solidFill>
            </a:ln>
            <a:effectLst>
              <a:outerShdw blurRad="50800" dist="38100" dir="5400000" algn="ctr" rotWithShape="0">
                <a:schemeClr val="tx1">
                  <a:alpha val="70000"/>
                </a:schemeClr>
              </a:outerShdw>
            </a:effectLst>
          </p:spPr>
        </p:pic>
        <p:sp>
          <p:nvSpPr>
            <p:cNvPr id="48" name="Rectangle 47"/>
            <p:cNvSpPr/>
            <p:nvPr/>
          </p:nvSpPr>
          <p:spPr>
            <a:xfrm>
              <a:off x="5479439" y="5943158"/>
              <a:ext cx="806588" cy="27238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319445" y="5985266"/>
              <a:ext cx="1102632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  <a:defRPr/>
              </a:pPr>
              <a:r>
                <a:rPr lang="en-US" sz="1200" kern="0" spc="-40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PEO EIS</a:t>
              </a:r>
            </a:p>
            <a:p>
              <a:pPr algn="ctr">
                <a:lnSpc>
                  <a:spcPts val="1000"/>
                </a:lnSpc>
                <a:spcBef>
                  <a:spcPts val="800"/>
                </a:spcBef>
                <a:defRPr/>
              </a:pPr>
              <a:r>
                <a:rPr lang="en-US" sz="1000" b="1" kern="0" dirty="0">
                  <a:solidFill>
                    <a:prstClr val="white"/>
                  </a:solidFill>
                  <a:effectLst>
                    <a:outerShdw blurRad="50800" dist="50800" dir="5400000" algn="ctr" rotWithShape="0">
                      <a:prstClr val="black"/>
                    </a:outerShdw>
                  </a:effectLst>
                  <a:latin typeface=" Arial"/>
                  <a:cs typeface="Arial" panose="020B0604020202020204" pitchFamily="34" charset="0"/>
                </a:rPr>
                <a:t>Information Management</a:t>
              </a:r>
              <a:endParaRPr lang="en-US" sz="1200" kern="0" spc="-40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4929" y="5613764"/>
              <a:ext cx="994201" cy="30041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ysClr val="window" lastClr="FFFFFF"/>
              </a:solidFill>
            </a:ln>
            <a:effectLst>
              <a:glow rad="101600">
                <a:schemeClr val="bg1">
                  <a:lumMod val="6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4" name="Group 93"/>
          <p:cNvGrpSpPr/>
          <p:nvPr/>
        </p:nvGrpSpPr>
        <p:grpSpPr>
          <a:xfrm>
            <a:off x="5756098" y="5116982"/>
            <a:ext cx="1321720" cy="1497526"/>
            <a:chOff x="7395085" y="5098136"/>
            <a:chExt cx="1321720" cy="1497526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20" cstate="email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06266" y="5741057"/>
              <a:ext cx="1310539" cy="854605"/>
            </a:xfrm>
            <a:prstGeom prst="ellipse">
              <a:avLst/>
            </a:prstGeom>
            <a:ln w="28575" cap="rnd">
              <a:solidFill>
                <a:srgbClr val="FFC000"/>
              </a:solidFill>
            </a:ln>
            <a:effectLst>
              <a:outerShdw blurRad="50800" dist="38100" dir="5400000" algn="ctr" rotWithShape="0">
                <a:schemeClr val="tx1">
                  <a:alpha val="70000"/>
                </a:schemeClr>
              </a:outerShdw>
            </a:effectLst>
          </p:spPr>
        </p:pic>
        <p:sp>
          <p:nvSpPr>
            <p:cNvPr id="52" name="Rectangle 51"/>
            <p:cNvSpPr/>
            <p:nvPr/>
          </p:nvSpPr>
          <p:spPr>
            <a:xfrm>
              <a:off x="7599691" y="5883235"/>
              <a:ext cx="887868" cy="29197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395085" y="5931753"/>
              <a:ext cx="1297080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  <a:defRPr/>
              </a:pPr>
              <a:r>
                <a:rPr lang="en-US" sz="1200" kern="0" spc="-40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MEDCOM</a:t>
              </a:r>
            </a:p>
            <a:p>
              <a:pPr algn="ctr">
                <a:lnSpc>
                  <a:spcPts val="1000"/>
                </a:lnSpc>
                <a:spcBef>
                  <a:spcPts val="800"/>
                </a:spcBef>
                <a:defRPr/>
              </a:pPr>
              <a:r>
                <a:rPr lang="en-US" sz="1000" b="1" kern="0" dirty="0">
                  <a:solidFill>
                    <a:prstClr val="white"/>
                  </a:solidFill>
                  <a:effectLst>
                    <a:outerShdw blurRad="50800" dist="50800" dir="5400000" algn="ctr" rotWithShape="0">
                      <a:prstClr val="black"/>
                    </a:outerShdw>
                  </a:effectLst>
                  <a:latin typeface=" Arial"/>
                  <a:cs typeface="Arial" panose="020B0604020202020204" pitchFamily="34" charset="0"/>
                </a:rPr>
                <a:t>Soldier Sustainment</a:t>
              </a:r>
              <a:endParaRPr lang="en-US" sz="1200" kern="0" spc="-40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6100" y="5098136"/>
              <a:ext cx="595051" cy="779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5" name="Group 94"/>
          <p:cNvGrpSpPr/>
          <p:nvPr/>
        </p:nvGrpSpPr>
        <p:grpSpPr>
          <a:xfrm>
            <a:off x="7366339" y="5266682"/>
            <a:ext cx="1696345" cy="1347826"/>
            <a:chOff x="9542682" y="5139348"/>
            <a:chExt cx="1696345" cy="1347826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3" cstate="email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74673" y="5738235"/>
              <a:ext cx="1460552" cy="748939"/>
            </a:xfrm>
            <a:prstGeom prst="ellipse">
              <a:avLst/>
            </a:prstGeom>
            <a:ln w="28575" cap="rnd">
              <a:solidFill>
                <a:srgbClr val="FFC000"/>
              </a:solidFill>
            </a:ln>
            <a:effectLst>
              <a:outerShdw blurRad="50800" dist="38100" dir="5400000" algn="ctr" rotWithShape="0">
                <a:schemeClr val="tx1">
                  <a:alpha val="70000"/>
                </a:schemeClr>
              </a:outerShdw>
            </a:effectLst>
          </p:spPr>
        </p:pic>
        <p:sp>
          <p:nvSpPr>
            <p:cNvPr id="56" name="Rectangle 55"/>
            <p:cNvSpPr/>
            <p:nvPr/>
          </p:nvSpPr>
          <p:spPr>
            <a:xfrm>
              <a:off x="9893472" y="5882030"/>
              <a:ext cx="1026165" cy="33296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9542682" y="5954587"/>
              <a:ext cx="169634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  <a:defRPr/>
              </a:pPr>
              <a:r>
                <a:rPr lang="en-US" sz="1200" kern="0" spc="-40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PEO Soldier</a:t>
              </a:r>
            </a:p>
            <a:p>
              <a:pPr algn="ctr">
                <a:lnSpc>
                  <a:spcPts val="1000"/>
                </a:lnSpc>
                <a:spcBef>
                  <a:spcPts val="800"/>
                </a:spcBef>
                <a:defRPr/>
              </a:pPr>
              <a:r>
                <a:rPr lang="en-US" sz="1000" b="1" kern="0" dirty="0">
                  <a:solidFill>
                    <a:prstClr val="white"/>
                  </a:solidFill>
                  <a:effectLst>
                    <a:outerShdw blurRad="50800" dist="50800" dir="5400000" algn="ctr" rotWithShape="0">
                      <a:prstClr val="black"/>
                    </a:outerShdw>
                  </a:effectLst>
                  <a:latin typeface=" Arial"/>
                  <a:cs typeface="Arial" panose="020B0604020202020204" pitchFamily="34" charset="0"/>
                </a:rPr>
                <a:t>Soldier Interface</a:t>
              </a:r>
              <a:endParaRPr lang="en-US" sz="1200" kern="0" spc="-40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12856" y="5139348"/>
              <a:ext cx="742139" cy="74213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67" name="Straight Connector 66"/>
          <p:cNvCxnSpPr/>
          <p:nvPr/>
        </p:nvCxnSpPr>
        <p:spPr>
          <a:xfrm>
            <a:off x="16728" y="1630730"/>
            <a:ext cx="9127272" cy="757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Group 97"/>
          <p:cNvGrpSpPr/>
          <p:nvPr/>
        </p:nvGrpSpPr>
        <p:grpSpPr>
          <a:xfrm>
            <a:off x="5277872" y="1706654"/>
            <a:ext cx="1481368" cy="1169592"/>
            <a:chOff x="8268592" y="1890085"/>
            <a:chExt cx="1481368" cy="1169592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26" cstate="email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45219" y="2329919"/>
              <a:ext cx="1328115" cy="716505"/>
            </a:xfrm>
            <a:prstGeom prst="ellipse">
              <a:avLst/>
            </a:prstGeom>
            <a:ln w="28575" cap="rnd">
              <a:solidFill>
                <a:srgbClr val="FFC000"/>
              </a:solidFill>
            </a:ln>
            <a:effectLst>
              <a:outerShdw blurRad="50800" dist="38100" dir="5400000" algn="ctr" rotWithShape="0">
                <a:schemeClr val="tx1">
                  <a:alpha val="70000"/>
                </a:schemeClr>
              </a:outerShdw>
            </a:effectLst>
          </p:spPr>
        </p:pic>
        <p:sp>
          <p:nvSpPr>
            <p:cNvPr id="70" name="Rectangle 69"/>
            <p:cNvSpPr/>
            <p:nvPr/>
          </p:nvSpPr>
          <p:spPr>
            <a:xfrm>
              <a:off x="8424485" y="2540317"/>
              <a:ext cx="1169582" cy="26916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8268592" y="2569799"/>
              <a:ext cx="1481368" cy="489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  <a:defRPr/>
              </a:pPr>
              <a:r>
                <a:rPr lang="en-US" sz="1200" kern="0" spc="-40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PEO CS&amp;CSS</a:t>
              </a:r>
            </a:p>
            <a:p>
              <a:pPr algn="ctr">
                <a:lnSpc>
                  <a:spcPts val="900"/>
                </a:lnSpc>
                <a:spcBef>
                  <a:spcPts val="1000"/>
                </a:spcBef>
                <a:defRPr/>
              </a:pPr>
              <a:r>
                <a:rPr lang="en-US" sz="1000" b="1" kern="0" dirty="0">
                  <a:solidFill>
                    <a:prstClr val="white"/>
                  </a:solidFill>
                  <a:effectLst>
                    <a:outerShdw blurRad="50800" dist="50800" dir="5400000" algn="ctr" rotWithShape="0">
                      <a:prstClr val="black"/>
                    </a:outerShdw>
                  </a:effectLst>
                  <a:latin typeface=" Arial"/>
                  <a:cs typeface="Arial" panose="020B0604020202020204" pitchFamily="34" charset="0"/>
                </a:rPr>
                <a:t>Logistics</a:t>
              </a:r>
            </a:p>
          </p:txBody>
        </p:sp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44748" y="1890085"/>
              <a:ext cx="729056" cy="68851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7" name="Group 96"/>
          <p:cNvGrpSpPr/>
          <p:nvPr/>
        </p:nvGrpSpPr>
        <p:grpSpPr>
          <a:xfrm>
            <a:off x="7517326" y="2589290"/>
            <a:ext cx="1422559" cy="952864"/>
            <a:chOff x="9826686" y="3141600"/>
            <a:chExt cx="1422559" cy="952864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9" cstate="email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26686" y="3350437"/>
              <a:ext cx="1422559" cy="744027"/>
            </a:xfrm>
            <a:prstGeom prst="ellipse">
              <a:avLst/>
            </a:prstGeom>
            <a:ln w="28575" cap="rnd">
              <a:solidFill>
                <a:srgbClr val="FFC000"/>
              </a:solidFill>
            </a:ln>
            <a:effectLst>
              <a:outerShdw blurRad="50800" dist="38100" dir="5400000" algn="ctr" rotWithShape="0">
                <a:schemeClr val="tx1">
                  <a:alpha val="70000"/>
                </a:schemeClr>
              </a:outerShdw>
            </a:effectLst>
          </p:spPr>
        </p:pic>
        <p:sp>
          <p:nvSpPr>
            <p:cNvPr id="74" name="Rectangle 73"/>
            <p:cNvSpPr/>
            <p:nvPr/>
          </p:nvSpPr>
          <p:spPr>
            <a:xfrm>
              <a:off x="10116288" y="3432011"/>
              <a:ext cx="824614" cy="2332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04105" y="3141600"/>
              <a:ext cx="1231120" cy="287915"/>
            </a:xfrm>
            <a:prstGeom prst="rect">
              <a:avLst/>
            </a:prstGeom>
            <a:effectLst>
              <a:glow rad="101600">
                <a:schemeClr val="bg1">
                  <a:lumMod val="50000"/>
                  <a:alpha val="40000"/>
                </a:schemeClr>
              </a:glow>
            </a:effectLst>
          </p:spPr>
        </p:pic>
        <p:sp>
          <p:nvSpPr>
            <p:cNvPr id="76" name="TextBox 75"/>
            <p:cNvSpPr txBox="1"/>
            <p:nvPr/>
          </p:nvSpPr>
          <p:spPr>
            <a:xfrm>
              <a:off x="9886808" y="3455162"/>
              <a:ext cx="1288013" cy="592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  <a:defRPr/>
              </a:pPr>
              <a:r>
                <a:rPr lang="en-US" sz="1200" kern="0" spc="-40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PEO C3T</a:t>
              </a:r>
            </a:p>
            <a:p>
              <a:pPr algn="ctr">
                <a:lnSpc>
                  <a:spcPts val="900"/>
                </a:lnSpc>
                <a:spcBef>
                  <a:spcPts val="900"/>
                </a:spcBef>
                <a:defRPr/>
              </a:pPr>
              <a:r>
                <a:rPr lang="en-US" sz="1000" b="1" kern="0" dirty="0">
                  <a:solidFill>
                    <a:prstClr val="white"/>
                  </a:solidFill>
                  <a:effectLst>
                    <a:outerShdw blurRad="50800" dist="50800" dir="5400000" algn="ctr" rotWithShape="0">
                      <a:prstClr val="black"/>
                    </a:outerShdw>
                  </a:effectLst>
                  <a:latin typeface=" Arial"/>
                  <a:cs typeface="Arial" panose="020B0604020202020204" pitchFamily="34" charset="0"/>
                </a:rPr>
                <a:t>Networks &amp; Communications</a:t>
              </a:r>
              <a:endParaRPr lang="en-US" sz="1200" kern="0" spc="-40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3554105" y="2522500"/>
            <a:ext cx="1917275" cy="1583845"/>
            <a:chOff x="3554105" y="2522500"/>
            <a:chExt cx="1917275" cy="1583845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32" cstate="email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4105" y="3361366"/>
              <a:ext cx="1917275" cy="744979"/>
            </a:xfrm>
            <a:prstGeom prst="ellipse">
              <a:avLst/>
            </a:prstGeom>
            <a:ln w="28575" cap="rnd">
              <a:solidFill>
                <a:srgbClr val="FFC000"/>
              </a:solidFill>
            </a:ln>
            <a:effectLst>
              <a:outerShdw blurRad="50800" dist="508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3152" y="2522500"/>
              <a:ext cx="1037585" cy="101799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0" name="Rectangle 79"/>
            <p:cNvSpPr/>
            <p:nvPr/>
          </p:nvSpPr>
          <p:spPr>
            <a:xfrm>
              <a:off x="3840742" y="3499765"/>
              <a:ext cx="1369132" cy="3056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819324" y="3559608"/>
              <a:ext cx="1402567" cy="489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  <a:defRPr/>
              </a:pPr>
              <a:r>
                <a:rPr lang="en-US" sz="1400" kern="0" spc="-40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PEO Aviation</a:t>
              </a:r>
            </a:p>
            <a:p>
              <a:pPr algn="ctr">
                <a:lnSpc>
                  <a:spcPts val="900"/>
                </a:lnSpc>
                <a:spcBef>
                  <a:spcPts val="1000"/>
                </a:spcBef>
                <a:defRPr/>
              </a:pPr>
              <a:r>
                <a:rPr lang="en-US" sz="1100" b="1" kern="0" dirty="0">
                  <a:solidFill>
                    <a:prstClr val="white"/>
                  </a:solidFill>
                  <a:effectLst>
                    <a:outerShdw blurRad="50800" dist="50800" dir="5400000" algn="ctr" rotWithShape="0">
                      <a:prstClr val="black"/>
                    </a:outerShdw>
                  </a:effectLst>
                  <a:latin typeface=" Arial"/>
                  <a:cs typeface="Arial" panose="020B0604020202020204" pitchFamily="34" charset="0"/>
                </a:rPr>
                <a:t>Air Platforms</a:t>
              </a:r>
              <a:endParaRPr lang="en-US" sz="1600" kern="0" spc="-40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305229" y="1277058"/>
            <a:ext cx="8551696" cy="284227"/>
            <a:chOff x="220165" y="1277058"/>
            <a:chExt cx="8551696" cy="284227"/>
          </a:xfrm>
        </p:grpSpPr>
        <p:sp>
          <p:nvSpPr>
            <p:cNvPr id="63" name="TextBox 62"/>
            <p:cNvSpPr txBox="1"/>
            <p:nvPr/>
          </p:nvSpPr>
          <p:spPr>
            <a:xfrm>
              <a:off x="2372675" y="1289416"/>
              <a:ext cx="1352953" cy="27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7472" indent="-117472">
                <a:lnSpc>
                  <a:spcPts val="14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Operational</a:t>
              </a:r>
            </a:p>
          </p:txBody>
        </p:sp>
        <p:sp>
          <p:nvSpPr>
            <p:cNvPr id="64" name="Content Placeholder 2"/>
            <p:cNvSpPr txBox="1">
              <a:spLocks/>
            </p:cNvSpPr>
            <p:nvPr/>
          </p:nvSpPr>
          <p:spPr>
            <a:xfrm>
              <a:off x="220165" y="1277058"/>
              <a:ext cx="2185416" cy="279243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44450" h="44450" prst="hardEdge"/>
            </a:sp3d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1200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Areas of Integration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390573" y="1289416"/>
              <a:ext cx="1542919" cy="27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7472" indent="-117472">
                <a:lnSpc>
                  <a:spcPts val="1400"/>
                </a:lnSpc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Programmatic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549783" y="1289416"/>
              <a:ext cx="1339929" cy="27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7472" indent="-117472">
                <a:lnSpc>
                  <a:spcPts val="1400"/>
                </a:lnSpc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Production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622001" y="1289416"/>
              <a:ext cx="1149860" cy="271869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pPr marL="117472" indent="-117472">
                <a:lnSpc>
                  <a:spcPts val="1400"/>
                </a:lnSpc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Sustainment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665783" y="1289416"/>
              <a:ext cx="1034751" cy="27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7472" indent="-117472">
                <a:lnSpc>
                  <a:spcPts val="1400"/>
                </a:lnSpc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Systems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447288" y="1289416"/>
              <a:ext cx="1115301" cy="27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7472" indent="-117472">
                <a:lnSpc>
                  <a:spcPts val="1400"/>
                </a:lnSpc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Technical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7619501" y="4116206"/>
            <a:ext cx="1190022" cy="1011557"/>
            <a:chOff x="10434176" y="4296879"/>
            <a:chExt cx="1190022" cy="1011557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35" cstate="email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34176" y="4296879"/>
              <a:ext cx="1190022" cy="924366"/>
            </a:xfrm>
            <a:prstGeom prst="ellipse">
              <a:avLst/>
            </a:prstGeom>
            <a:ln w="28575" cap="rnd">
              <a:solidFill>
                <a:srgbClr val="FFC000"/>
              </a:solidFill>
            </a:ln>
            <a:effectLst>
              <a:outerShdw blurRad="50800" dist="38100" dir="5400000" algn="ctr" rotWithShape="0">
                <a:schemeClr val="tx1">
                  <a:alpha val="70000"/>
                </a:schemeClr>
              </a:outerShdw>
            </a:effectLst>
          </p:spPr>
        </p:pic>
        <p:sp>
          <p:nvSpPr>
            <p:cNvPr id="61" name="Rectangle 60"/>
            <p:cNvSpPr/>
            <p:nvPr/>
          </p:nvSpPr>
          <p:spPr>
            <a:xfrm>
              <a:off x="10568762" y="4469410"/>
              <a:ext cx="903767" cy="36328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0466075" y="4472310"/>
              <a:ext cx="1127947" cy="836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  <a:defRPr/>
              </a:pPr>
              <a:r>
                <a:rPr lang="en-US" sz="1200" kern="0" spc="-40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Joint MATDEVs</a:t>
              </a:r>
            </a:p>
            <a:p>
              <a:pPr algn="ctr">
                <a:lnSpc>
                  <a:spcPts val="1000"/>
                </a:lnSpc>
                <a:spcBef>
                  <a:spcPts val="200"/>
                </a:spcBef>
                <a:defRPr/>
              </a:pPr>
              <a:r>
                <a:rPr lang="en-US" sz="1000" b="1" kern="0" spc="-40" dirty="0">
                  <a:solidFill>
                    <a:prstClr val="white"/>
                  </a:solidFill>
                  <a:effectLst>
                    <a:outerShdw blurRad="50800" dist="12700" dir="5400000" algn="ctr" rotWithShape="0">
                      <a:prstClr val="black"/>
                    </a:outerShdw>
                  </a:effectLst>
                  <a:latin typeface=" Arial"/>
                  <a:cs typeface="Arial" panose="020B0604020202020204" pitchFamily="34" charset="0"/>
                </a:rPr>
                <a:t>USAF / USN / USMC / USCG</a:t>
              </a:r>
            </a:p>
            <a:p>
              <a:pPr algn="ctr">
                <a:lnSpc>
                  <a:spcPts val="1200"/>
                </a:lnSpc>
                <a:defRPr/>
              </a:pPr>
              <a:endParaRPr lang="en-US" sz="1000" b="1" kern="0" spc="-40" dirty="0">
                <a:solidFill>
                  <a:prstClr val="white"/>
                </a:solidFill>
                <a:latin typeface=" Arial"/>
                <a:cs typeface="Arial" panose="020B0604020202020204" pitchFamily="34" charset="0"/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1438827" y="4168387"/>
            <a:ext cx="1471047" cy="1194987"/>
            <a:chOff x="1908903" y="4174677"/>
            <a:chExt cx="1471047" cy="1194987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7" cstate="email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3914" y="4657826"/>
              <a:ext cx="1312241" cy="711838"/>
            </a:xfrm>
            <a:prstGeom prst="ellipse">
              <a:avLst/>
            </a:prstGeom>
            <a:ln w="28575" cap="rnd">
              <a:solidFill>
                <a:srgbClr val="FFC000"/>
              </a:solidFill>
            </a:ln>
            <a:effectLst>
              <a:outerShdw blurRad="50800" dist="38100" dir="5400000" algn="ctr" rotWithShape="0">
                <a:schemeClr val="tx1">
                  <a:alpha val="70000"/>
                </a:schemeClr>
              </a:outerShdw>
            </a:effectLst>
          </p:spPr>
        </p:pic>
        <p:sp>
          <p:nvSpPr>
            <p:cNvPr id="30" name="Rectangle 29"/>
            <p:cNvSpPr/>
            <p:nvPr/>
          </p:nvSpPr>
          <p:spPr>
            <a:xfrm>
              <a:off x="2291300" y="4746228"/>
              <a:ext cx="760814" cy="23938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908903" y="4739043"/>
              <a:ext cx="1471047" cy="56682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lnSpc>
                  <a:spcPts val="1300"/>
                </a:lnSpc>
                <a:defRPr/>
              </a:pPr>
              <a:r>
                <a:rPr lang="en-US" sz="1200" kern="0" spc="-40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SOCOM</a:t>
              </a:r>
            </a:p>
            <a:p>
              <a:pPr algn="ctr">
                <a:lnSpc>
                  <a:spcPts val="900"/>
                </a:lnSpc>
                <a:spcBef>
                  <a:spcPts val="300"/>
                </a:spcBef>
                <a:defRPr/>
              </a:pPr>
              <a:r>
                <a:rPr lang="en-US" sz="1000" b="1" kern="0" spc="-40" dirty="0">
                  <a:solidFill>
                    <a:prstClr val="white"/>
                  </a:solidFill>
                  <a:effectLst>
                    <a:outerShdw blurRad="50800" dist="12700" dir="5400000" algn="ctr" rotWithShape="0">
                      <a:prstClr val="black"/>
                    </a:outerShdw>
                  </a:effectLst>
                  <a:latin typeface=" Arial"/>
                  <a:cs typeface="Arial" panose="020B0604020202020204" pitchFamily="34" charset="0"/>
                </a:rPr>
                <a:t>ARSOAC / AFSOC /</a:t>
              </a:r>
            </a:p>
            <a:p>
              <a:pPr algn="ctr">
                <a:lnSpc>
                  <a:spcPts val="900"/>
                </a:lnSpc>
                <a:spcBef>
                  <a:spcPts val="300"/>
                </a:spcBef>
                <a:defRPr/>
              </a:pPr>
              <a:r>
                <a:rPr lang="en-US" sz="1000" b="1" kern="0" spc="-40" dirty="0">
                  <a:solidFill>
                    <a:prstClr val="white"/>
                  </a:solidFill>
                  <a:effectLst>
                    <a:outerShdw blurRad="50800" dist="12700" dir="5400000" algn="ctr" rotWithShape="0">
                      <a:prstClr val="black"/>
                    </a:outerShdw>
                  </a:effectLst>
                  <a:latin typeface=" Arial"/>
                  <a:cs typeface="Arial" panose="020B0604020202020204" pitchFamily="34" charset="0"/>
                </a:rPr>
                <a:t>TAPO /160</a:t>
              </a:r>
              <a:r>
                <a:rPr lang="en-US" sz="1000" b="1" kern="0" spc="-40" baseline="30000" dirty="0">
                  <a:solidFill>
                    <a:prstClr val="white"/>
                  </a:solidFill>
                  <a:effectLst>
                    <a:outerShdw blurRad="50800" dist="12700" dir="5400000" algn="ctr" rotWithShape="0">
                      <a:prstClr val="black"/>
                    </a:outerShdw>
                  </a:effectLst>
                  <a:latin typeface=" Arial"/>
                  <a:cs typeface="Arial" panose="020B0604020202020204" pitchFamily="34" charset="0"/>
                </a:rPr>
                <a:t>th</a:t>
              </a:r>
              <a:r>
                <a:rPr lang="en-US" sz="1000" b="1" kern="0" spc="-40" dirty="0">
                  <a:solidFill>
                    <a:prstClr val="white"/>
                  </a:solidFill>
                  <a:effectLst>
                    <a:outerShdw blurRad="50800" dist="12700" dir="5400000" algn="ctr" rotWithShape="0">
                      <a:prstClr val="black"/>
                    </a:outerShdw>
                  </a:effectLst>
                  <a:latin typeface=" Arial"/>
                  <a:cs typeface="Arial" panose="020B0604020202020204" pitchFamily="34" charset="0"/>
                </a:rPr>
                <a:t> SOAR</a:t>
              </a: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92098" y="4174677"/>
              <a:ext cx="514159" cy="59626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0" name="Group 99"/>
          <p:cNvGrpSpPr/>
          <p:nvPr/>
        </p:nvGrpSpPr>
        <p:grpSpPr>
          <a:xfrm>
            <a:off x="7430151" y="3863125"/>
            <a:ext cx="1596908" cy="413440"/>
            <a:chOff x="5972146" y="4661161"/>
            <a:chExt cx="1250942" cy="326814"/>
          </a:xfrm>
        </p:grpSpPr>
        <p:grpSp>
          <p:nvGrpSpPr>
            <p:cNvPr id="104" name="Group 103"/>
            <p:cNvGrpSpPr/>
            <p:nvPr/>
          </p:nvGrpSpPr>
          <p:grpSpPr>
            <a:xfrm>
              <a:off x="5972146" y="4661161"/>
              <a:ext cx="961353" cy="326814"/>
              <a:chOff x="6981335" y="7367997"/>
              <a:chExt cx="1938861" cy="659121"/>
            </a:xfrm>
          </p:grpSpPr>
          <p:pic>
            <p:nvPicPr>
              <p:cNvPr id="106" name="Picture 2" descr="https://m.media-amazon.com/images/I/81hs-GRnEuL._AC_SL1500_.jpg"/>
              <p:cNvPicPr>
                <a:picLocks noChangeAspect="1" noChangeArrowheads="1"/>
              </p:cNvPicPr>
              <p:nvPr/>
            </p:nvPicPr>
            <p:blipFill>
              <a:blip r:embed="rId40" cstate="email">
                <a:clrChange>
                  <a:clrFrom>
                    <a:srgbClr val="FCFCFC"/>
                  </a:clrFrom>
                  <a:clrTo>
                    <a:srgbClr val="FCFC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81335" y="7374297"/>
                <a:ext cx="646951" cy="6465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106"/>
              <p:cNvPicPr>
                <a:picLocks noChangeAspect="1"/>
              </p:cNvPicPr>
              <p:nvPr/>
            </p:nvPicPr>
            <p:blipFill>
              <a:blip r:embed="rId41" cstate="email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11422" y="7367997"/>
                <a:ext cx="659121" cy="659121"/>
              </a:xfrm>
              <a:prstGeom prst="rect">
                <a:avLst/>
              </a:prstGeom>
            </p:spPr>
          </p:pic>
          <p:pic>
            <p:nvPicPr>
              <p:cNvPr id="108" name="Picture 4" descr="Marine Corps Emblems Images - ClipArt Best"/>
              <p:cNvPicPr>
                <a:picLocks noChangeAspect="1" noChangeArrowheads="1"/>
              </p:cNvPicPr>
              <p:nvPr/>
            </p:nvPicPr>
            <p:blipFill>
              <a:blip r:embed="rId42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8266601" y="7370760"/>
                <a:ext cx="653595" cy="6535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4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926651" y="4681713"/>
              <a:ext cx="296437" cy="2857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531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40">
        <p14:prism isInverted="1"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Isosceles Triangle 118"/>
          <p:cNvSpPr/>
          <p:nvPr/>
        </p:nvSpPr>
        <p:spPr>
          <a:xfrm rot="19618904">
            <a:off x="-51747" y="2049626"/>
            <a:ext cx="1669746" cy="1457686"/>
          </a:xfrm>
          <a:custGeom>
            <a:avLst/>
            <a:gdLst>
              <a:gd name="connsiteX0" fmla="*/ 0 w 1965826"/>
              <a:gd name="connsiteY0" fmla="*/ 1174465 h 1174465"/>
              <a:gd name="connsiteX1" fmla="*/ 1053525 w 1965826"/>
              <a:gd name="connsiteY1" fmla="*/ 0 h 1174465"/>
              <a:gd name="connsiteX2" fmla="*/ 1965826 w 1965826"/>
              <a:gd name="connsiteY2" fmla="*/ 1174465 h 1174465"/>
              <a:gd name="connsiteX3" fmla="*/ 0 w 1965826"/>
              <a:gd name="connsiteY3" fmla="*/ 1174465 h 1174465"/>
              <a:gd name="connsiteX0" fmla="*/ 0 w 1894412"/>
              <a:gd name="connsiteY0" fmla="*/ 1425857 h 1425857"/>
              <a:gd name="connsiteX1" fmla="*/ 982111 w 1894412"/>
              <a:gd name="connsiteY1" fmla="*/ 0 h 1425857"/>
              <a:gd name="connsiteX2" fmla="*/ 1894412 w 1894412"/>
              <a:gd name="connsiteY2" fmla="*/ 1174465 h 1425857"/>
              <a:gd name="connsiteX3" fmla="*/ 0 w 1894412"/>
              <a:gd name="connsiteY3" fmla="*/ 1425857 h 1425857"/>
              <a:gd name="connsiteX0" fmla="*/ 0 w 1894412"/>
              <a:gd name="connsiteY0" fmla="*/ 1425857 h 1425857"/>
              <a:gd name="connsiteX1" fmla="*/ 982111 w 1894412"/>
              <a:gd name="connsiteY1" fmla="*/ 0 h 1425857"/>
              <a:gd name="connsiteX2" fmla="*/ 1894412 w 1894412"/>
              <a:gd name="connsiteY2" fmla="*/ 1174465 h 1425857"/>
              <a:gd name="connsiteX3" fmla="*/ 0 w 1894412"/>
              <a:gd name="connsiteY3" fmla="*/ 1425857 h 1425857"/>
              <a:gd name="connsiteX0" fmla="*/ 0 w 1894412"/>
              <a:gd name="connsiteY0" fmla="*/ 1425857 h 1425857"/>
              <a:gd name="connsiteX1" fmla="*/ 982111 w 1894412"/>
              <a:gd name="connsiteY1" fmla="*/ 0 h 1425857"/>
              <a:gd name="connsiteX2" fmla="*/ 1894412 w 1894412"/>
              <a:gd name="connsiteY2" fmla="*/ 1174465 h 1425857"/>
              <a:gd name="connsiteX3" fmla="*/ 0 w 1894412"/>
              <a:gd name="connsiteY3" fmla="*/ 1425857 h 1425857"/>
              <a:gd name="connsiteX0" fmla="*/ 0 w 1894413"/>
              <a:gd name="connsiteY0" fmla="*/ 1425857 h 1425857"/>
              <a:gd name="connsiteX1" fmla="*/ 982111 w 1894413"/>
              <a:gd name="connsiteY1" fmla="*/ 0 h 1425857"/>
              <a:gd name="connsiteX2" fmla="*/ 1894413 w 1894413"/>
              <a:gd name="connsiteY2" fmla="*/ 1174465 h 1425857"/>
              <a:gd name="connsiteX3" fmla="*/ 0 w 1894413"/>
              <a:gd name="connsiteY3" fmla="*/ 1425857 h 1425857"/>
              <a:gd name="connsiteX0" fmla="*/ 0 w 1894413"/>
              <a:gd name="connsiteY0" fmla="*/ 1425857 h 1425857"/>
              <a:gd name="connsiteX1" fmla="*/ 982111 w 1894413"/>
              <a:gd name="connsiteY1" fmla="*/ 0 h 1425857"/>
              <a:gd name="connsiteX2" fmla="*/ 1894413 w 1894413"/>
              <a:gd name="connsiteY2" fmla="*/ 1174465 h 1425857"/>
              <a:gd name="connsiteX3" fmla="*/ 0 w 1894413"/>
              <a:gd name="connsiteY3" fmla="*/ 1425857 h 1425857"/>
              <a:gd name="connsiteX0" fmla="*/ 0 w 1894413"/>
              <a:gd name="connsiteY0" fmla="*/ 1425857 h 1425857"/>
              <a:gd name="connsiteX1" fmla="*/ 982111 w 1894413"/>
              <a:gd name="connsiteY1" fmla="*/ 0 h 1425857"/>
              <a:gd name="connsiteX2" fmla="*/ 1894413 w 1894413"/>
              <a:gd name="connsiteY2" fmla="*/ 1174465 h 1425857"/>
              <a:gd name="connsiteX3" fmla="*/ 0 w 1894413"/>
              <a:gd name="connsiteY3" fmla="*/ 1425857 h 1425857"/>
              <a:gd name="connsiteX0" fmla="*/ 0 w 1942689"/>
              <a:gd name="connsiteY0" fmla="*/ 1425857 h 1504783"/>
              <a:gd name="connsiteX1" fmla="*/ 982111 w 1942689"/>
              <a:gd name="connsiteY1" fmla="*/ 0 h 1504783"/>
              <a:gd name="connsiteX2" fmla="*/ 1942689 w 1942689"/>
              <a:gd name="connsiteY2" fmla="*/ 1504783 h 1504783"/>
              <a:gd name="connsiteX3" fmla="*/ 0 w 1942689"/>
              <a:gd name="connsiteY3" fmla="*/ 1425857 h 1504783"/>
              <a:gd name="connsiteX0" fmla="*/ 0 w 1942689"/>
              <a:gd name="connsiteY0" fmla="*/ 1425857 h 1504783"/>
              <a:gd name="connsiteX1" fmla="*/ 982111 w 1942689"/>
              <a:gd name="connsiteY1" fmla="*/ 0 h 1504783"/>
              <a:gd name="connsiteX2" fmla="*/ 1942689 w 1942689"/>
              <a:gd name="connsiteY2" fmla="*/ 1504783 h 1504783"/>
              <a:gd name="connsiteX3" fmla="*/ 0 w 1942689"/>
              <a:gd name="connsiteY3" fmla="*/ 1425857 h 1504783"/>
              <a:gd name="connsiteX0" fmla="*/ 0 w 1726767"/>
              <a:gd name="connsiteY0" fmla="*/ 1224494 h 1504783"/>
              <a:gd name="connsiteX1" fmla="*/ 766189 w 1726767"/>
              <a:gd name="connsiteY1" fmla="*/ 0 h 1504783"/>
              <a:gd name="connsiteX2" fmla="*/ 1726767 w 1726767"/>
              <a:gd name="connsiteY2" fmla="*/ 1504783 h 1504783"/>
              <a:gd name="connsiteX3" fmla="*/ 0 w 1726767"/>
              <a:gd name="connsiteY3" fmla="*/ 1224494 h 1504783"/>
              <a:gd name="connsiteX0" fmla="*/ 0 w 1726767"/>
              <a:gd name="connsiteY0" fmla="*/ 1224494 h 1504783"/>
              <a:gd name="connsiteX1" fmla="*/ 766189 w 1726767"/>
              <a:gd name="connsiteY1" fmla="*/ 0 h 1504783"/>
              <a:gd name="connsiteX2" fmla="*/ 1726767 w 1726767"/>
              <a:gd name="connsiteY2" fmla="*/ 1504783 h 1504783"/>
              <a:gd name="connsiteX3" fmla="*/ 0 w 1726767"/>
              <a:gd name="connsiteY3" fmla="*/ 1224494 h 1504783"/>
              <a:gd name="connsiteX0" fmla="*/ 0 w 1726767"/>
              <a:gd name="connsiteY0" fmla="*/ 1173558 h 1453847"/>
              <a:gd name="connsiteX1" fmla="*/ 928473 w 1726767"/>
              <a:gd name="connsiteY1" fmla="*/ 0 h 1453847"/>
              <a:gd name="connsiteX2" fmla="*/ 1726767 w 1726767"/>
              <a:gd name="connsiteY2" fmla="*/ 1453847 h 1453847"/>
              <a:gd name="connsiteX3" fmla="*/ 0 w 1726767"/>
              <a:gd name="connsiteY3" fmla="*/ 1173558 h 1453847"/>
              <a:gd name="connsiteX0" fmla="*/ 0 w 1669746"/>
              <a:gd name="connsiteY0" fmla="*/ 1173558 h 1457686"/>
              <a:gd name="connsiteX1" fmla="*/ 928473 w 1669746"/>
              <a:gd name="connsiteY1" fmla="*/ 0 h 1457686"/>
              <a:gd name="connsiteX2" fmla="*/ 1669746 w 1669746"/>
              <a:gd name="connsiteY2" fmla="*/ 1457686 h 1457686"/>
              <a:gd name="connsiteX3" fmla="*/ 0 w 1669746"/>
              <a:gd name="connsiteY3" fmla="*/ 1173558 h 145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9746" h="1457686">
                <a:moveTo>
                  <a:pt x="0" y="1173558"/>
                </a:moveTo>
                <a:lnTo>
                  <a:pt x="928473" y="0"/>
                </a:lnTo>
                <a:cubicBezTo>
                  <a:pt x="1248666" y="501594"/>
                  <a:pt x="1349553" y="956092"/>
                  <a:pt x="1669746" y="1457686"/>
                </a:cubicBezTo>
                <a:cubicBezTo>
                  <a:pt x="1016850" y="818452"/>
                  <a:pt x="27428" y="657018"/>
                  <a:pt x="0" y="1173558"/>
                </a:cubicBezTo>
                <a:close/>
              </a:path>
            </a:pathLst>
          </a:custGeom>
          <a:gradFill flip="none" rotWithShape="1">
            <a:gsLst>
              <a:gs pos="43369">
                <a:srgbClr val="76C1DD"/>
              </a:gs>
              <a:gs pos="19900">
                <a:srgbClr val="A7C8D5">
                  <a:alpha val="0"/>
                </a:srgbClr>
              </a:gs>
              <a:gs pos="0">
                <a:schemeClr val="bg2">
                  <a:lumMod val="90000"/>
                  <a:alpha val="88000"/>
                </a:schemeClr>
              </a:gs>
              <a:gs pos="100000">
                <a:srgbClr val="00B0F0"/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25" name="Straight Connector 324"/>
          <p:cNvCxnSpPr/>
          <p:nvPr/>
        </p:nvCxnSpPr>
        <p:spPr>
          <a:xfrm flipV="1">
            <a:off x="7419679" y="4074100"/>
            <a:ext cx="0" cy="311731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outerShdw blurRad="50800" dist="38100" dir="8100000" algn="ctr" rotWithShape="0">
              <a:schemeClr val="tx1">
                <a:alpha val="75000"/>
              </a:schemeClr>
            </a:outerShdw>
          </a:effectLst>
          <a:scene3d>
            <a:camera prst="orthographicFront"/>
            <a:lightRig rig="threePt" dir="t"/>
          </a:scene3d>
          <a:sp3d>
            <a:bevelT w="6350" h="63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14" idx="7"/>
          </p:cNvCxnSpPr>
          <p:nvPr/>
        </p:nvCxnSpPr>
        <p:spPr>
          <a:xfrm flipH="1">
            <a:off x="1346554" y="3915777"/>
            <a:ext cx="2767778" cy="422882"/>
          </a:xfrm>
          <a:prstGeom prst="line">
            <a:avLst/>
          </a:prstGeom>
          <a:ln w="38100">
            <a:solidFill>
              <a:srgbClr val="FFC000"/>
            </a:solidFill>
            <a:headEnd type="triangle" w="med" len="med"/>
            <a:tailEnd type="triangle" w="med" len="med"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905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" name="TextBox 246"/>
          <p:cNvSpPr txBox="1"/>
          <p:nvPr/>
        </p:nvSpPr>
        <p:spPr>
          <a:xfrm>
            <a:off x="1872890" y="4253900"/>
            <a:ext cx="654694" cy="199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800"/>
              </a:lnSpc>
            </a:pPr>
            <a:r>
              <a:rPr lang="en-US" sz="900" b="1" dirty="0">
                <a:solidFill>
                  <a:srgbClr val="4472C4">
                    <a:lumMod val="50000"/>
                  </a:srgbClr>
                </a:solidFill>
                <a:effectLst>
                  <a:outerShdw blurRad="50800" dist="12700" dir="5400000" algn="ctr" rotWithShape="0">
                    <a:prstClr val="white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PEO C4</a:t>
            </a:r>
          </a:p>
        </p:txBody>
      </p:sp>
      <p:cxnSp>
        <p:nvCxnSpPr>
          <p:cNvPr id="242" name="Straight Connector 241"/>
          <p:cNvCxnSpPr/>
          <p:nvPr/>
        </p:nvCxnSpPr>
        <p:spPr>
          <a:xfrm flipV="1">
            <a:off x="2881546" y="4469865"/>
            <a:ext cx="6155" cy="125479"/>
          </a:xfrm>
          <a:prstGeom prst="line">
            <a:avLst/>
          </a:prstGeom>
          <a:ln w="25400">
            <a:solidFill>
              <a:srgbClr val="FFC000"/>
            </a:solidFill>
          </a:ln>
          <a:effectLst>
            <a:outerShdw blurRad="50800" dist="12700" dir="10800000" algn="ctr" rotWithShape="0">
              <a:schemeClr val="tx1">
                <a:alpha val="70000"/>
              </a:schemeClr>
            </a:outerShdw>
          </a:effectLst>
          <a:scene3d>
            <a:camera prst="orthographicFront"/>
            <a:lightRig rig="threePt" dir="t"/>
          </a:scene3d>
          <a:sp3d>
            <a:bevelT w="6350" h="63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/>
          <p:nvPr/>
        </p:nvCxnSpPr>
        <p:spPr>
          <a:xfrm flipV="1">
            <a:off x="2724830" y="4337146"/>
            <a:ext cx="0" cy="168829"/>
          </a:xfrm>
          <a:prstGeom prst="line">
            <a:avLst/>
          </a:prstGeom>
          <a:ln w="25400">
            <a:solidFill>
              <a:srgbClr val="FFC000"/>
            </a:solidFill>
          </a:ln>
          <a:effectLst>
            <a:outerShdw blurRad="50800" dist="12700" dir="10800000" algn="ctr" rotWithShape="0">
              <a:schemeClr val="tx1">
                <a:alpha val="70000"/>
              </a:schemeClr>
            </a:outerShdw>
          </a:effectLst>
          <a:scene3d>
            <a:camera prst="orthographicFront"/>
            <a:lightRig rig="threePt" dir="t"/>
          </a:scene3d>
          <a:sp3d>
            <a:bevelT w="6350" h="63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flipV="1">
            <a:off x="2519749" y="4324407"/>
            <a:ext cx="4304" cy="135476"/>
          </a:xfrm>
          <a:prstGeom prst="line">
            <a:avLst/>
          </a:prstGeom>
          <a:ln w="25400">
            <a:solidFill>
              <a:srgbClr val="FFC000"/>
            </a:solidFill>
          </a:ln>
          <a:effectLst>
            <a:outerShdw blurRad="50800" dist="12700" dir="10800000" algn="ctr" rotWithShape="0">
              <a:schemeClr val="tx1">
                <a:alpha val="70000"/>
              </a:schemeClr>
            </a:outerShdw>
          </a:effectLst>
          <a:scene3d>
            <a:camera prst="orthographicFront"/>
            <a:lightRig rig="threePt" dir="t"/>
          </a:scene3d>
          <a:sp3d>
            <a:bevelT w="6350" h="63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871643"/>
            <a:ext cx="9144000" cy="274320"/>
          </a:xfrm>
        </p:spPr>
        <p:txBody>
          <a:bodyPr lIns="0" rIns="0"/>
          <a:lstStyle/>
          <a:p>
            <a:pPr>
              <a:lnSpc>
                <a:spcPts val="2000"/>
              </a:lnSpc>
            </a:pPr>
            <a:r>
              <a:rPr lang="en-US" spc="-31" dirty="0"/>
              <a:t>Expanded Air-Ground Integration Enterprise </a:t>
            </a:r>
            <a:r>
              <a:rPr lang="en-US" sz="1800" b="0" spc="-31" dirty="0"/>
              <a:t>(</a:t>
            </a:r>
            <a:r>
              <a:rPr lang="en-US" sz="1600" b="0" spc="-31" dirty="0"/>
              <a:t>from a PEO Aviation Perspective)</a:t>
            </a:r>
            <a:endParaRPr lang="en-US" sz="18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6728" y="1630730"/>
            <a:ext cx="9127272" cy="757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305229" y="1277058"/>
            <a:ext cx="8551696" cy="284227"/>
            <a:chOff x="220165" y="1277058"/>
            <a:chExt cx="8551696" cy="284227"/>
          </a:xfrm>
        </p:grpSpPr>
        <p:sp>
          <p:nvSpPr>
            <p:cNvPr id="6" name="TextBox 5"/>
            <p:cNvSpPr txBox="1"/>
            <p:nvPr/>
          </p:nvSpPr>
          <p:spPr>
            <a:xfrm>
              <a:off x="2372675" y="1289416"/>
              <a:ext cx="1352953" cy="27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7472" indent="-117472">
                <a:lnSpc>
                  <a:spcPts val="14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Operational</a:t>
              </a:r>
            </a:p>
          </p:txBody>
        </p:sp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220165" y="1277058"/>
              <a:ext cx="2185416" cy="279243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44450" h="44450" prst="hardEdge"/>
            </a:sp3d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1200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Areas of Integration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390573" y="1289416"/>
              <a:ext cx="1542919" cy="27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7472" indent="-117472">
                <a:lnSpc>
                  <a:spcPts val="1400"/>
                </a:lnSpc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Programmatic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49783" y="1289416"/>
              <a:ext cx="1339929" cy="27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7472" indent="-117472">
                <a:lnSpc>
                  <a:spcPts val="1400"/>
                </a:lnSpc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Production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622001" y="1289416"/>
              <a:ext cx="1149860" cy="271869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pPr marL="117472" indent="-117472">
                <a:lnSpc>
                  <a:spcPts val="1400"/>
                </a:lnSpc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Sustainment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65783" y="1289416"/>
              <a:ext cx="1034751" cy="27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7472" indent="-117472">
                <a:lnSpc>
                  <a:spcPts val="1400"/>
                </a:lnSpc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Systems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47288" y="1289416"/>
              <a:ext cx="1115301" cy="27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7472" indent="-117472">
                <a:lnSpc>
                  <a:spcPts val="1400"/>
                </a:lnSpc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Technical</a:t>
              </a:r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1200023" y="4085771"/>
            <a:ext cx="1948" cy="147359"/>
          </a:xfrm>
          <a:prstGeom prst="line">
            <a:avLst/>
          </a:prstGeom>
          <a:ln w="19050">
            <a:solidFill>
              <a:srgbClr val="FFC000"/>
            </a:solidFill>
          </a:ln>
          <a:effectLst>
            <a:outerShdw blurRad="50800" dist="38100" dir="8100000" algn="ctr" rotWithShape="0">
              <a:schemeClr val="tx1">
                <a:alpha val="75000"/>
              </a:schemeClr>
            </a:outerShdw>
          </a:effectLst>
          <a:scene3d>
            <a:camera prst="orthographicFront"/>
            <a:lightRig rig="threePt" dir="t"/>
          </a:scene3d>
          <a:sp3d>
            <a:bevelT w="6350" h="63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261" y="4233128"/>
            <a:ext cx="1332422" cy="720612"/>
          </a:xfrm>
          <a:prstGeom prst="ellipse">
            <a:avLst/>
          </a:prstGeom>
          <a:ln w="28575" cap="rnd"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80000"/>
              </a:prstClr>
            </a:outerShdw>
          </a:effectLst>
        </p:spPr>
      </p:pic>
      <p:cxnSp>
        <p:nvCxnSpPr>
          <p:cNvPr id="15" name="Straight Connector 14"/>
          <p:cNvCxnSpPr/>
          <p:nvPr/>
        </p:nvCxnSpPr>
        <p:spPr>
          <a:xfrm flipH="1">
            <a:off x="5800079" y="3637369"/>
            <a:ext cx="1557987" cy="179553"/>
          </a:xfrm>
          <a:prstGeom prst="line">
            <a:avLst/>
          </a:prstGeom>
          <a:ln w="38100">
            <a:solidFill>
              <a:srgbClr val="FFC000"/>
            </a:solidFill>
            <a:headEnd type="triangle" w="med" len="med"/>
            <a:tailEnd type="triangle" w="med" len="med"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905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815419" y="4237139"/>
            <a:ext cx="1809500" cy="1439101"/>
          </a:xfrm>
          <a:prstGeom prst="line">
            <a:avLst/>
          </a:prstGeom>
          <a:ln w="38100">
            <a:solidFill>
              <a:srgbClr val="FFC000"/>
            </a:solidFill>
            <a:headEnd type="triangle" w="med" len="med"/>
            <a:tailEnd type="triangle" w="med" len="med"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905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5659477" y="4076700"/>
            <a:ext cx="1997693" cy="1618787"/>
          </a:xfrm>
          <a:prstGeom prst="line">
            <a:avLst/>
          </a:prstGeom>
          <a:ln w="38100">
            <a:solidFill>
              <a:srgbClr val="FFC000"/>
            </a:solidFill>
            <a:headEnd type="triangle" w="med" len="med"/>
            <a:tailEnd type="triangle" w="med" len="med"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905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5164186" y="4278091"/>
            <a:ext cx="570654" cy="1498647"/>
          </a:xfrm>
          <a:prstGeom prst="line">
            <a:avLst/>
          </a:prstGeom>
          <a:ln w="38100">
            <a:solidFill>
              <a:srgbClr val="FFC000"/>
            </a:solidFill>
            <a:headEnd type="triangle" w="med" len="med"/>
            <a:tailEnd type="triangle" w="med" len="med"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905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541838" y="4258771"/>
            <a:ext cx="177402" cy="1319937"/>
          </a:xfrm>
          <a:prstGeom prst="line">
            <a:avLst/>
          </a:prstGeom>
          <a:ln w="38100">
            <a:solidFill>
              <a:srgbClr val="FFC000"/>
            </a:solidFill>
            <a:headEnd type="triangle" w="med" len="med"/>
            <a:tailEnd type="triangle" w="med" len="med"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905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755231" y="2911294"/>
            <a:ext cx="1305873" cy="774263"/>
          </a:xfrm>
          <a:prstGeom prst="line">
            <a:avLst/>
          </a:prstGeom>
          <a:ln w="38100">
            <a:solidFill>
              <a:srgbClr val="FFC000"/>
            </a:solidFill>
            <a:prstDash val="solid"/>
            <a:headEnd type="triangle" w="med" len="med"/>
            <a:tailEnd type="triangle" w="med" len="med"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905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5780327" y="3972636"/>
            <a:ext cx="1420087" cy="696027"/>
          </a:xfrm>
          <a:prstGeom prst="line">
            <a:avLst/>
          </a:prstGeom>
          <a:ln w="38100">
            <a:solidFill>
              <a:srgbClr val="FFC000"/>
            </a:solidFill>
            <a:headEnd type="triangle" w="med" len="med"/>
            <a:tailEnd type="triangle" w="med" len="med"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905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3014249" y="3130660"/>
            <a:ext cx="1088349" cy="640820"/>
          </a:xfrm>
          <a:prstGeom prst="line">
            <a:avLst/>
          </a:prstGeom>
          <a:ln w="38100">
            <a:solidFill>
              <a:srgbClr val="FFC000"/>
            </a:solidFill>
            <a:headEnd type="triangle" w="med" len="med"/>
            <a:tailEnd type="triangle" w="med" len="med"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905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2362805" y="3685557"/>
            <a:ext cx="1737553" cy="156211"/>
          </a:xfrm>
          <a:prstGeom prst="line">
            <a:avLst/>
          </a:prstGeom>
          <a:ln w="38100">
            <a:solidFill>
              <a:srgbClr val="FFC000"/>
            </a:solidFill>
            <a:headEnd type="triangle" w="med" len="med"/>
            <a:tailEnd type="triangle" w="med" len="med"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905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499490" y="4206323"/>
            <a:ext cx="2987636" cy="1639082"/>
          </a:xfrm>
          <a:prstGeom prst="line">
            <a:avLst/>
          </a:prstGeom>
          <a:ln w="38100">
            <a:solidFill>
              <a:srgbClr val="FFC000"/>
            </a:solidFill>
            <a:headEnd type="triangle" w="med" len="med"/>
            <a:tailEnd type="triangle" w="med" len="med"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905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957949" y="4096115"/>
            <a:ext cx="1272327" cy="620153"/>
          </a:xfrm>
          <a:prstGeom prst="line">
            <a:avLst/>
          </a:prstGeom>
          <a:ln w="38100">
            <a:solidFill>
              <a:srgbClr val="FFC000"/>
            </a:solidFill>
            <a:headEnd type="triangle" w="med" len="med"/>
            <a:tailEnd type="triangle" w="med" len="med"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905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717" y="2874730"/>
            <a:ext cx="2280215" cy="1041047"/>
          </a:xfrm>
          <a:prstGeom prst="ellipse">
            <a:avLst/>
          </a:prstGeom>
          <a:ln w="28575" cap="rnd"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80000"/>
              </a:prstClr>
            </a:outerShdw>
          </a:effectLst>
          <a:scene3d>
            <a:camera prst="orthographicFront"/>
            <a:lightRig rig="threePt" dir="t"/>
          </a:scene3d>
          <a:sp3d>
            <a:bevelT w="12700" h="12700"/>
          </a:sp3d>
        </p:spPr>
      </p:pic>
      <p:sp>
        <p:nvSpPr>
          <p:cNvPr id="28" name="Oval 27"/>
          <p:cNvSpPr/>
          <p:nvPr/>
        </p:nvSpPr>
        <p:spPr>
          <a:xfrm rot="780000">
            <a:off x="371753" y="2036749"/>
            <a:ext cx="159195" cy="159195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">
                <a:srgbClr val="797979"/>
              </a:gs>
              <a:gs pos="59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22650" y="2015051"/>
            <a:ext cx="601387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900" b="1" dirty="0">
                <a:solidFill>
                  <a:srgbClr val="4472C4">
                    <a:lumMod val="50000"/>
                  </a:srgbClr>
                </a:solidFill>
                <a:effectLst>
                  <a:outerShdw blurRad="50800" dist="12700" dir="5400000" algn="ctr" rotWithShape="0">
                    <a:prstClr val="white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CFTs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20480" y="2468130"/>
            <a:ext cx="54864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900" b="1" dirty="0">
                <a:solidFill>
                  <a:srgbClr val="4472C4">
                    <a:lumMod val="50000"/>
                  </a:srgbClr>
                </a:solidFill>
                <a:effectLst>
                  <a:outerShdw blurRad="50800" dist="12700" dir="5400000" algn="ctr" rotWithShape="0">
                    <a:prstClr val="white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F&amp;C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400051" y="2760045"/>
            <a:ext cx="0" cy="308611"/>
          </a:xfrm>
          <a:prstGeom prst="line">
            <a:avLst/>
          </a:prstGeom>
          <a:ln w="1905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6350" h="63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870226" y="3136714"/>
            <a:ext cx="1638775" cy="630942"/>
            <a:chOff x="680216" y="2947521"/>
            <a:chExt cx="1700489" cy="630941"/>
          </a:xfrm>
        </p:grpSpPr>
        <p:sp>
          <p:nvSpPr>
            <p:cNvPr id="33" name="Rectangle 32"/>
            <p:cNvSpPr/>
            <p:nvPr/>
          </p:nvSpPr>
          <p:spPr>
            <a:xfrm>
              <a:off x="830252" y="2954871"/>
              <a:ext cx="1336368" cy="29886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80216" y="2947521"/>
              <a:ext cx="1700489" cy="63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  <a:defRPr/>
              </a:pPr>
              <a:r>
                <a:rPr lang="en-US" sz="1051" kern="0" spc="-40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Army Futures Command</a:t>
              </a:r>
            </a:p>
            <a:p>
              <a:pPr algn="ctr">
                <a:lnSpc>
                  <a:spcPts val="900"/>
                </a:lnSpc>
                <a:spcBef>
                  <a:spcPts val="400"/>
                </a:spcBef>
                <a:defRPr/>
              </a:pPr>
              <a:r>
                <a:rPr lang="en-US" sz="1000" b="1" kern="0" dirty="0">
                  <a:solidFill>
                    <a:prstClr val="white"/>
                  </a:solidFill>
                  <a:latin typeface=" Arial"/>
                  <a:cs typeface="Arial" panose="020B0604020202020204" pitchFamily="34" charset="0"/>
                </a:rPr>
                <a:t>      </a:t>
              </a:r>
              <a:r>
                <a:rPr lang="en-US" sz="1000" b="1" kern="0" dirty="0">
                  <a:solidFill>
                    <a:prstClr val="white"/>
                  </a:solidFill>
                  <a:effectLst>
                    <a:outerShdw blurRad="50800" dist="50800" dir="8100000" algn="ctr" rotWithShape="0">
                      <a:prstClr val="black"/>
                    </a:outerShdw>
                  </a:effectLst>
                  <a:latin typeface=" Arial"/>
                  <a:cs typeface="Arial" panose="020B0604020202020204" pitchFamily="34" charset="0"/>
                </a:rPr>
                <a:t>Systems Integration Alignments</a:t>
              </a:r>
              <a:endParaRPr lang="en-US" sz="1000" kern="0" spc="-40" dirty="0">
                <a:solidFill>
                  <a:prstClr val="white"/>
                </a:solidFill>
                <a:effectLst>
                  <a:outerShdw blurRad="50800" dist="50800" dir="8100000" algn="ctr" rotWithShape="0">
                    <a:prstClr val="black"/>
                  </a:outerShdw>
                </a:effectLst>
                <a:latin typeface=" Arial"/>
                <a:cs typeface="Arial" panose="020B0604020202020204" pitchFamily="34" charset="0"/>
              </a:endParaRPr>
            </a:p>
          </p:txBody>
        </p:sp>
      </p:grpSp>
      <p:cxnSp>
        <p:nvCxnSpPr>
          <p:cNvPr id="35" name="Straight Connector 34"/>
          <p:cNvCxnSpPr/>
          <p:nvPr/>
        </p:nvCxnSpPr>
        <p:spPr>
          <a:xfrm>
            <a:off x="605791" y="2455245"/>
            <a:ext cx="0" cy="563880"/>
          </a:xfrm>
          <a:prstGeom prst="line">
            <a:avLst/>
          </a:prstGeom>
          <a:ln w="1905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6350" h="63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41317" y="2379727"/>
            <a:ext cx="352982" cy="184666"/>
          </a:xfrm>
          <a:prstGeom prst="rect">
            <a:avLst/>
          </a:prstGeom>
          <a:solidFill>
            <a:srgbClr val="FFCC00"/>
          </a:solidFill>
          <a:scene3d>
            <a:camera prst="orthographicFront"/>
            <a:lightRig rig="threePt" dir="t"/>
          </a:scene3d>
          <a:sp3d>
            <a:bevelT w="25400" h="25400"/>
          </a:sp3d>
        </p:spPr>
        <p:txBody>
          <a:bodyPr wrap="none" rtlCol="0" anchor="ctr">
            <a:spAutoFit/>
          </a:bodyPr>
          <a:lstStyle/>
          <a:p>
            <a:pPr algn="ctr"/>
            <a:r>
              <a:rPr lang="en-US" sz="6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STE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819151" y="2619075"/>
            <a:ext cx="0" cy="323851"/>
          </a:xfrm>
          <a:prstGeom prst="line">
            <a:avLst/>
          </a:prstGeom>
          <a:ln w="1905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6350" h="63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80060" y="2622885"/>
            <a:ext cx="0" cy="411480"/>
          </a:xfrm>
          <a:prstGeom prst="line">
            <a:avLst/>
          </a:prstGeom>
          <a:ln w="1905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6350" h="63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20040" y="2908635"/>
            <a:ext cx="0" cy="316231"/>
          </a:xfrm>
          <a:prstGeom prst="line">
            <a:avLst/>
          </a:prstGeom>
          <a:ln w="1905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6350" h="63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01137" y="2526180"/>
            <a:ext cx="431528" cy="184666"/>
          </a:xfrm>
          <a:prstGeom prst="rect">
            <a:avLst/>
          </a:prstGeom>
          <a:solidFill>
            <a:srgbClr val="FFCC00"/>
          </a:solidFill>
          <a:scene3d>
            <a:camera prst="orthographicFront"/>
            <a:lightRig rig="threePt" dir="t"/>
          </a:scene3d>
          <a:sp3d>
            <a:bevelT w="25400" h="25400"/>
          </a:sp3d>
        </p:spPr>
        <p:txBody>
          <a:bodyPr wrap="none" rtlCol="0" anchor="ctr">
            <a:spAutoFit/>
          </a:bodyPr>
          <a:lstStyle/>
          <a:p>
            <a:pPr algn="ctr"/>
            <a:r>
              <a:rPr lang="en-US" sz="6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NGCV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41997" y="2839953"/>
            <a:ext cx="402674" cy="184666"/>
          </a:xfrm>
          <a:prstGeom prst="rect">
            <a:avLst/>
          </a:prstGeom>
          <a:solidFill>
            <a:srgbClr val="FFCC00"/>
          </a:solidFill>
          <a:scene3d>
            <a:camera prst="orthographicFront"/>
            <a:lightRig rig="threePt" dir="t"/>
          </a:scene3d>
          <a:sp3d>
            <a:bevelT w="25400" h="25400"/>
          </a:sp3d>
        </p:spPr>
        <p:txBody>
          <a:bodyPr wrap="none" rtlCol="0" anchor="ctr">
            <a:spAutoFit/>
          </a:bodyPr>
          <a:lstStyle/>
          <a:p>
            <a:pPr algn="r"/>
            <a:r>
              <a:rPr lang="en-US" sz="6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LRPF</a:t>
            </a:r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255120" y="3125806"/>
            <a:ext cx="3960" cy="262476"/>
          </a:xfrm>
          <a:prstGeom prst="line">
            <a:avLst/>
          </a:prstGeom>
          <a:ln w="1905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6350" h="63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17151" y="3012013"/>
            <a:ext cx="420308" cy="184666"/>
          </a:xfrm>
          <a:prstGeom prst="rect">
            <a:avLst/>
          </a:prstGeom>
          <a:solidFill>
            <a:srgbClr val="FFCC00"/>
          </a:solidFill>
          <a:scene3d>
            <a:camera prst="orthographicFront"/>
            <a:lightRig rig="threePt" dir="t"/>
          </a:scene3d>
          <a:sp3d>
            <a:bevelT w="25400" h="25400"/>
          </a:sp3d>
        </p:spPr>
        <p:txBody>
          <a:bodyPr wrap="none" rtlCol="0" anchor="ctr">
            <a:spAutoFit/>
          </a:bodyPr>
          <a:lstStyle/>
          <a:p>
            <a:pPr algn="r"/>
            <a:r>
              <a:rPr lang="en-US" sz="6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APNT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312420" y="3285825"/>
            <a:ext cx="0" cy="274320"/>
          </a:xfrm>
          <a:prstGeom prst="line">
            <a:avLst/>
          </a:prstGeom>
          <a:ln w="1905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6350" h="63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779353" y="2756043"/>
            <a:ext cx="0" cy="137160"/>
          </a:xfrm>
          <a:prstGeom prst="line">
            <a:avLst/>
          </a:prstGeom>
          <a:gradFill flip="none" rotWithShape="1">
            <a:gsLst>
              <a:gs pos="0">
                <a:schemeClr val="bg1"/>
              </a:gs>
              <a:gs pos="10000">
                <a:srgbClr val="797979"/>
              </a:gs>
              <a:gs pos="59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6" name="Oval 45"/>
          <p:cNvSpPr/>
          <p:nvPr/>
        </p:nvSpPr>
        <p:spPr>
          <a:xfrm rot="780000">
            <a:off x="1705335" y="2634725"/>
            <a:ext cx="159195" cy="159195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">
                <a:srgbClr val="797979"/>
              </a:gs>
              <a:gs pos="59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8554" y="2673404"/>
            <a:ext cx="346569" cy="184666"/>
          </a:xfrm>
          <a:prstGeom prst="rect">
            <a:avLst/>
          </a:prstGeom>
          <a:solidFill>
            <a:srgbClr val="FFCC00"/>
          </a:solidFill>
          <a:scene3d>
            <a:camera prst="orthographicFront"/>
            <a:lightRig rig="threePt" dir="t"/>
          </a:scene3d>
          <a:sp3d>
            <a:bevelT w="25400" h="25400"/>
          </a:sp3d>
        </p:spPr>
        <p:txBody>
          <a:bodyPr wrap="none" rtlCol="0" anchor="ctr">
            <a:spAutoFit/>
          </a:bodyPr>
          <a:lstStyle/>
          <a:p>
            <a:pPr algn="ctr"/>
            <a:r>
              <a:rPr lang="en-US" sz="6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FVL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9636" y="3187419"/>
            <a:ext cx="542136" cy="184666"/>
          </a:xfrm>
          <a:prstGeom prst="rect">
            <a:avLst/>
          </a:prstGeom>
          <a:solidFill>
            <a:srgbClr val="FFCC00"/>
          </a:solidFill>
          <a:scene3d>
            <a:camera prst="orthographicFront"/>
            <a:lightRig rig="threePt" dir="t"/>
          </a:scene3d>
          <a:sp3d>
            <a:bevelT w="25400" h="25400"/>
          </a:sp3d>
        </p:spPr>
        <p:txBody>
          <a:bodyPr wrap="none" rtlCol="0" anchor="ctr">
            <a:spAutoFit/>
          </a:bodyPr>
          <a:lstStyle/>
          <a:p>
            <a:pPr algn="ctr"/>
            <a:r>
              <a:rPr lang="en-US" sz="6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Network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659181" y="3669096"/>
            <a:ext cx="0" cy="137160"/>
          </a:xfrm>
          <a:prstGeom prst="line">
            <a:avLst/>
          </a:prstGeom>
          <a:gradFill flip="none" rotWithShape="1">
            <a:gsLst>
              <a:gs pos="0">
                <a:schemeClr val="bg1"/>
              </a:gs>
              <a:gs pos="10000">
                <a:srgbClr val="797979"/>
              </a:gs>
              <a:gs pos="59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918211" y="2462866"/>
            <a:ext cx="0" cy="453391"/>
          </a:xfrm>
          <a:prstGeom prst="line">
            <a:avLst/>
          </a:prstGeom>
          <a:ln w="1905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6350" h="63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761807" y="2526182"/>
            <a:ext cx="868680" cy="184666"/>
          </a:xfrm>
          <a:prstGeom prst="rect">
            <a:avLst/>
          </a:prstGeom>
          <a:solidFill>
            <a:srgbClr val="FFCC00"/>
          </a:solidFill>
          <a:scene3d>
            <a:camera prst="orthographicFront"/>
            <a:lightRig rig="threePt" dir="t"/>
          </a:scene3d>
          <a:sp3d>
            <a:bevelT w="25400" h="254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6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Soldier Lethality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43545" y="2381011"/>
            <a:ext cx="434734" cy="184666"/>
          </a:xfrm>
          <a:prstGeom prst="rect">
            <a:avLst/>
          </a:prstGeom>
          <a:solidFill>
            <a:srgbClr val="FFCC00"/>
          </a:solidFill>
          <a:scene3d>
            <a:camera prst="orthographicFront"/>
            <a:lightRig rig="threePt" dir="t"/>
          </a:scene3d>
          <a:sp3d>
            <a:bevelT w="25400" h="25400"/>
          </a:sp3d>
        </p:spPr>
        <p:txBody>
          <a:bodyPr wrap="none" rtlCol="0" anchor="ctr">
            <a:spAutoFit/>
          </a:bodyPr>
          <a:lstStyle/>
          <a:p>
            <a:pPr algn="r"/>
            <a:r>
              <a:rPr lang="en-US" sz="6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AMDC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640840" y="2194109"/>
            <a:ext cx="706120" cy="1821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ts val="700"/>
              </a:lnSpc>
            </a:pPr>
            <a:r>
              <a:rPr lang="en-US" sz="900" b="1" dirty="0">
                <a:solidFill>
                  <a:srgbClr val="4472C4">
                    <a:lumMod val="50000"/>
                  </a:srgbClr>
                </a:solidFill>
                <a:effectLst>
                  <a:outerShdw blurRad="50800" dist="12700" dir="5400000" algn="ctr" rotWithShape="0">
                    <a:prstClr val="white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PM AFV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912" y="3142511"/>
            <a:ext cx="256613" cy="294903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5" name="Straight Connector 54"/>
          <p:cNvCxnSpPr/>
          <p:nvPr/>
        </p:nvCxnSpPr>
        <p:spPr>
          <a:xfrm>
            <a:off x="2118361" y="2349835"/>
            <a:ext cx="0" cy="303531"/>
          </a:xfrm>
          <a:prstGeom prst="line">
            <a:avLst/>
          </a:prstGeom>
          <a:gradFill flip="none" rotWithShape="1">
            <a:gsLst>
              <a:gs pos="100000">
                <a:schemeClr val="tx1"/>
              </a:gs>
              <a:gs pos="29000">
                <a:srgbClr val="02E51A"/>
              </a:gs>
              <a:gs pos="49000">
                <a:srgbClr val="089A67"/>
              </a:gs>
              <a:gs pos="26000">
                <a:srgbClr val="01F50A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6" name="Oval 55"/>
          <p:cNvSpPr/>
          <p:nvPr/>
        </p:nvSpPr>
        <p:spPr>
          <a:xfrm rot="780000">
            <a:off x="2039261" y="2330117"/>
            <a:ext cx="159195" cy="159195"/>
          </a:xfrm>
          <a:prstGeom prst="ellipse">
            <a:avLst/>
          </a:prstGeom>
          <a:gradFill flip="none" rotWithShape="1">
            <a:gsLst>
              <a:gs pos="100000">
                <a:srgbClr val="FFC000"/>
              </a:gs>
              <a:gs pos="23000">
                <a:srgbClr val="FFFF00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CC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3091545" y="1986142"/>
            <a:ext cx="0" cy="238760"/>
          </a:xfrm>
          <a:prstGeom prst="line">
            <a:avLst/>
          </a:prstGeom>
          <a:gradFill flip="none" rotWithShape="1">
            <a:gsLst>
              <a:gs pos="100000">
                <a:schemeClr val="tx1"/>
              </a:gs>
              <a:gs pos="29000">
                <a:srgbClr val="02E51A"/>
              </a:gs>
              <a:gs pos="49000">
                <a:srgbClr val="089A67"/>
              </a:gs>
              <a:gs pos="26000">
                <a:srgbClr val="01F50A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8" name="Oval 57"/>
          <p:cNvSpPr/>
          <p:nvPr/>
        </p:nvSpPr>
        <p:spPr>
          <a:xfrm rot="780000">
            <a:off x="3005189" y="1944475"/>
            <a:ext cx="159195" cy="159195"/>
          </a:xfrm>
          <a:prstGeom prst="ellipse">
            <a:avLst/>
          </a:prstGeom>
          <a:gradFill flip="none" rotWithShape="1">
            <a:gsLst>
              <a:gs pos="100000">
                <a:srgbClr val="FFC000"/>
              </a:gs>
              <a:gs pos="23000">
                <a:srgbClr val="FFFF00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CC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101910" y="1965518"/>
            <a:ext cx="701040" cy="1821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700"/>
              </a:lnSpc>
            </a:pPr>
            <a:r>
              <a:rPr lang="en-US" sz="900" b="1" dirty="0">
                <a:solidFill>
                  <a:srgbClr val="4472C4">
                    <a:lumMod val="50000"/>
                  </a:srgbClr>
                </a:solidFill>
                <a:effectLst>
                  <a:outerShdw blurRad="50800" dist="12700" dir="5400000" algn="ctr" rotWithShape="0">
                    <a:prstClr val="white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PM MPF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921646" y="1777254"/>
            <a:ext cx="772160" cy="1821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700"/>
              </a:lnSpc>
            </a:pPr>
            <a:r>
              <a:rPr lang="en-US" sz="900" b="1" dirty="0">
                <a:solidFill>
                  <a:srgbClr val="4472C4">
                    <a:lumMod val="50000"/>
                  </a:srgbClr>
                </a:solidFill>
                <a:effectLst>
                  <a:outerShdw blurRad="50800" dist="12700" dir="5400000" algn="ctr" rotWithShape="0">
                    <a:prstClr val="white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PM SBCT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2788921" y="1948515"/>
            <a:ext cx="0" cy="283211"/>
          </a:xfrm>
          <a:prstGeom prst="line">
            <a:avLst/>
          </a:prstGeom>
          <a:gradFill flip="none" rotWithShape="1">
            <a:gsLst>
              <a:gs pos="100000">
                <a:schemeClr val="tx1"/>
              </a:gs>
              <a:gs pos="29000">
                <a:srgbClr val="02E51A"/>
              </a:gs>
              <a:gs pos="49000">
                <a:srgbClr val="089A67"/>
              </a:gs>
              <a:gs pos="26000">
                <a:srgbClr val="01F50A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2" name="Oval 61"/>
          <p:cNvSpPr/>
          <p:nvPr/>
        </p:nvSpPr>
        <p:spPr>
          <a:xfrm rot="780000">
            <a:off x="2704741" y="1944039"/>
            <a:ext cx="159195" cy="159195"/>
          </a:xfrm>
          <a:prstGeom prst="ellipse">
            <a:avLst/>
          </a:prstGeom>
          <a:gradFill flip="none" rotWithShape="1">
            <a:gsLst>
              <a:gs pos="100000">
                <a:srgbClr val="FFC000"/>
              </a:gs>
              <a:gs pos="23000">
                <a:srgbClr val="FFFF00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CC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158389" y="1807396"/>
            <a:ext cx="812800" cy="1821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ts val="700"/>
              </a:lnSpc>
            </a:pPr>
            <a:r>
              <a:rPr lang="en-US" sz="900" b="1" dirty="0">
                <a:solidFill>
                  <a:srgbClr val="4472C4">
                    <a:lumMod val="50000"/>
                  </a:srgbClr>
                </a:solidFill>
                <a:effectLst>
                  <a:outerShdw blurRad="50800" dist="12700" dir="5400000" algn="ctr" rotWithShape="0">
                    <a:prstClr val="white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PM MBCT</a:t>
            </a:r>
          </a:p>
        </p:txBody>
      </p:sp>
      <p:cxnSp>
        <p:nvCxnSpPr>
          <p:cNvPr id="64" name="Straight Connector 63"/>
          <p:cNvCxnSpPr/>
          <p:nvPr/>
        </p:nvCxnSpPr>
        <p:spPr>
          <a:xfrm>
            <a:off x="2402841" y="2104725"/>
            <a:ext cx="0" cy="264160"/>
          </a:xfrm>
          <a:prstGeom prst="line">
            <a:avLst/>
          </a:prstGeom>
          <a:gradFill flip="none" rotWithShape="1">
            <a:gsLst>
              <a:gs pos="100000">
                <a:schemeClr val="tx1"/>
              </a:gs>
              <a:gs pos="29000">
                <a:srgbClr val="02E51A"/>
              </a:gs>
              <a:gs pos="49000">
                <a:srgbClr val="089A67"/>
              </a:gs>
              <a:gs pos="26000">
                <a:srgbClr val="01F50A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5" name="Oval 64"/>
          <p:cNvSpPr/>
          <p:nvPr/>
        </p:nvSpPr>
        <p:spPr>
          <a:xfrm rot="780000">
            <a:off x="2303421" y="2091361"/>
            <a:ext cx="159195" cy="159195"/>
          </a:xfrm>
          <a:prstGeom prst="ellipse">
            <a:avLst/>
          </a:prstGeom>
          <a:gradFill flip="none" rotWithShape="1">
            <a:gsLst>
              <a:gs pos="100000">
                <a:srgbClr val="FFC000"/>
              </a:gs>
              <a:gs pos="23000">
                <a:srgbClr val="FFFF00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CC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3391670" y="2170726"/>
            <a:ext cx="0" cy="264160"/>
          </a:xfrm>
          <a:prstGeom prst="line">
            <a:avLst/>
          </a:prstGeom>
          <a:gradFill flip="none" rotWithShape="1">
            <a:gsLst>
              <a:gs pos="100000">
                <a:schemeClr val="tx1"/>
              </a:gs>
              <a:gs pos="29000">
                <a:srgbClr val="02E51A"/>
              </a:gs>
              <a:gs pos="49000">
                <a:srgbClr val="089A67"/>
              </a:gs>
              <a:gs pos="26000">
                <a:srgbClr val="01F50A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7" name="Oval 66"/>
          <p:cNvSpPr/>
          <p:nvPr/>
        </p:nvSpPr>
        <p:spPr>
          <a:xfrm rot="780000">
            <a:off x="3304417" y="2090492"/>
            <a:ext cx="159195" cy="159195"/>
          </a:xfrm>
          <a:prstGeom prst="ellipse">
            <a:avLst/>
          </a:prstGeom>
          <a:gradFill flip="none" rotWithShape="1">
            <a:gsLst>
              <a:gs pos="100000">
                <a:srgbClr val="FFC000"/>
              </a:gs>
              <a:gs pos="23000">
                <a:srgbClr val="FFFF00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CC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859280" y="1957645"/>
            <a:ext cx="833120" cy="1821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ts val="700"/>
              </a:lnSpc>
            </a:pPr>
            <a:r>
              <a:rPr lang="en-US" sz="900" b="1" dirty="0">
                <a:solidFill>
                  <a:srgbClr val="4472C4">
                    <a:lumMod val="50000"/>
                  </a:srgbClr>
                </a:solidFill>
                <a:effectLst>
                  <a:outerShdw blurRad="50800" dist="12700" dir="5400000" algn="ctr" rotWithShape="0">
                    <a:prstClr val="white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PM AMPV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6031881" y="2076685"/>
            <a:ext cx="5822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4472C4">
                    <a:lumMod val="50000"/>
                  </a:srgbClr>
                </a:solidFill>
                <a:effectLst>
                  <a:outerShdw blurRad="50800" dist="12700" dir="5400000" algn="ctr" rotWithShape="0">
                    <a:prstClr val="white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PM TS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6014886" y="1871481"/>
            <a:ext cx="8066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4472C4">
                    <a:lumMod val="50000"/>
                  </a:srgbClr>
                </a:solidFill>
                <a:effectLst>
                  <a:outerShdw blurRad="50800" dist="12700" dir="5400000" algn="ctr" rotWithShape="0">
                    <a:prstClr val="white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JPO JLTV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6918815" y="1781495"/>
            <a:ext cx="7360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4472C4">
                    <a:lumMod val="50000"/>
                  </a:srgbClr>
                </a:solidFill>
                <a:effectLst>
                  <a:outerShdw blurRad="50800" dist="12700" dir="5400000" algn="ctr" rotWithShape="0">
                    <a:prstClr val="white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PM E2S2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7669140" y="1939342"/>
            <a:ext cx="5757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4472C4">
                    <a:lumMod val="50000"/>
                  </a:srgbClr>
                </a:solidFill>
                <a:effectLst>
                  <a:outerShdw blurRad="50800" dist="12700" dir="5400000" algn="ctr" rotWithShape="0">
                    <a:prstClr val="white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PM FP</a:t>
            </a:r>
          </a:p>
        </p:txBody>
      </p:sp>
      <p:cxnSp>
        <p:nvCxnSpPr>
          <p:cNvPr id="100" name="Straight Connector 99"/>
          <p:cNvCxnSpPr/>
          <p:nvPr/>
        </p:nvCxnSpPr>
        <p:spPr>
          <a:xfrm flipV="1">
            <a:off x="6617225" y="2199970"/>
            <a:ext cx="0" cy="30480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outerShdw blurRad="50800" dist="50800" dir="54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 w="6350" h="63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Oval 100"/>
          <p:cNvSpPr/>
          <p:nvPr/>
        </p:nvSpPr>
        <p:spPr>
          <a:xfrm rot="780000">
            <a:off x="6534495" y="2135802"/>
            <a:ext cx="159195" cy="159195"/>
          </a:xfrm>
          <a:prstGeom prst="ellipse">
            <a:avLst/>
          </a:prstGeom>
          <a:gradFill flip="none" rotWithShape="1">
            <a:gsLst>
              <a:gs pos="5000">
                <a:srgbClr val="FFFFCC"/>
              </a:gs>
              <a:gs pos="25000">
                <a:srgbClr val="FFCC66">
                  <a:alpha val="74902"/>
                </a:srgbClr>
              </a:gs>
            </a:gsLst>
            <a:path path="circle">
              <a:fillToRect l="50000" t="50000" r="50000" b="50000"/>
            </a:path>
            <a:tileRect/>
          </a:gradFill>
          <a:ln w="15875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</a:endParaRPr>
          </a:p>
        </p:txBody>
      </p:sp>
      <p:cxnSp>
        <p:nvCxnSpPr>
          <p:cNvPr id="102" name="Straight Connector 101"/>
          <p:cNvCxnSpPr/>
          <p:nvPr/>
        </p:nvCxnSpPr>
        <p:spPr>
          <a:xfrm flipV="1">
            <a:off x="6784849" y="2114406"/>
            <a:ext cx="1095" cy="186627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outerShdw blurRad="50800" dist="50800" dir="54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 w="6350" h="63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7350978" y="1995209"/>
            <a:ext cx="1808" cy="190351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outerShdw blurRad="50800" dist="50800" dir="54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 w="6350" h="63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H="1" flipV="1">
            <a:off x="7641065" y="1963068"/>
            <a:ext cx="7903" cy="273187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outerShdw blurRad="50800" dist="50800" dir="54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 w="6350" h="63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Oval 104"/>
          <p:cNvSpPr/>
          <p:nvPr/>
        </p:nvSpPr>
        <p:spPr>
          <a:xfrm rot="780000">
            <a:off x="7569527" y="1950971"/>
            <a:ext cx="159195" cy="159195"/>
          </a:xfrm>
          <a:prstGeom prst="ellipse">
            <a:avLst/>
          </a:prstGeom>
          <a:gradFill flip="none" rotWithShape="1">
            <a:gsLst>
              <a:gs pos="5000">
                <a:srgbClr val="FFFFCC"/>
              </a:gs>
              <a:gs pos="25000">
                <a:srgbClr val="FFCC66">
                  <a:alpha val="74902"/>
                </a:srgbClr>
              </a:gs>
            </a:gsLst>
            <a:path path="circle">
              <a:fillToRect l="50000" t="50000" r="50000" b="50000"/>
            </a:path>
            <a:tileRect/>
          </a:gradFill>
          <a:ln w="15875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860577" y="3293688"/>
            <a:ext cx="5886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4472C4">
                    <a:lumMod val="50000"/>
                  </a:srgbClr>
                </a:solidFill>
                <a:effectLst>
                  <a:outerShdw blurRad="50800" dist="12700" dir="5400000" algn="ctr" rotWithShape="0">
                    <a:prstClr val="white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PM TR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8477968" y="4079863"/>
            <a:ext cx="5501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4472C4">
                    <a:lumMod val="50000"/>
                  </a:srgbClr>
                </a:solidFill>
                <a:effectLst>
                  <a:outerShdw blurRad="50800" dist="12700" dir="5400000" algn="ctr" rotWithShape="0">
                    <a:prstClr val="white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AFMC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6534916" y="4195591"/>
            <a:ext cx="684803" cy="1996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800"/>
              </a:lnSpc>
            </a:pPr>
            <a:r>
              <a:rPr lang="en-US" sz="900" b="1" dirty="0">
                <a:solidFill>
                  <a:srgbClr val="4472C4">
                    <a:lumMod val="50000"/>
                  </a:srgbClr>
                </a:solidFill>
                <a:effectLst>
                  <a:outerShdw blurRad="50800" dist="12700" dir="5400000" algn="ctr" rotWithShape="0">
                    <a:prstClr val="white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NAVAIR</a:t>
            </a:r>
          </a:p>
        </p:txBody>
      </p:sp>
      <p:cxnSp>
        <p:nvCxnSpPr>
          <p:cNvPr id="120" name="Straight Connector 119"/>
          <p:cNvCxnSpPr/>
          <p:nvPr/>
        </p:nvCxnSpPr>
        <p:spPr>
          <a:xfrm flipV="1">
            <a:off x="7231766" y="4228900"/>
            <a:ext cx="0" cy="311731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outerShdw blurRad="50800" dist="38100" dir="8100000" algn="ctr" rotWithShape="0">
              <a:schemeClr val="tx1">
                <a:alpha val="75000"/>
              </a:schemeClr>
            </a:outerShdw>
          </a:effectLst>
          <a:scene3d>
            <a:camera prst="orthographicFront"/>
            <a:lightRig rig="threePt" dir="t"/>
          </a:scene3d>
          <a:sp3d>
            <a:bevelT w="6350" h="63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Oval 120"/>
          <p:cNvSpPr/>
          <p:nvPr/>
        </p:nvSpPr>
        <p:spPr>
          <a:xfrm rot="780000">
            <a:off x="7149581" y="4212927"/>
            <a:ext cx="162559" cy="162815"/>
          </a:xfrm>
          <a:prstGeom prst="ellipse">
            <a:avLst/>
          </a:prstGeom>
          <a:gradFill flip="none" rotWithShape="1">
            <a:gsLst>
              <a:gs pos="36000">
                <a:srgbClr val="9933FF"/>
              </a:gs>
              <a:gs pos="65000">
                <a:srgbClr val="660066"/>
              </a:gs>
              <a:gs pos="7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</a:endParaRPr>
          </a:p>
        </p:txBody>
      </p:sp>
      <p:cxnSp>
        <p:nvCxnSpPr>
          <p:cNvPr id="122" name="Straight Connector 121"/>
          <p:cNvCxnSpPr/>
          <p:nvPr/>
        </p:nvCxnSpPr>
        <p:spPr>
          <a:xfrm flipV="1">
            <a:off x="8728470" y="4271588"/>
            <a:ext cx="0" cy="311731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outerShdw blurRad="50800" dist="38100" dir="8100000" algn="ctr" rotWithShape="0">
              <a:schemeClr val="tx1">
                <a:alpha val="75000"/>
              </a:schemeClr>
            </a:outerShdw>
          </a:effectLst>
          <a:scene3d>
            <a:camera prst="orthographicFront"/>
            <a:lightRig rig="threePt" dir="t"/>
          </a:scene3d>
          <a:sp3d>
            <a:bevelT w="6350" h="63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Oval 122"/>
          <p:cNvSpPr/>
          <p:nvPr/>
        </p:nvSpPr>
        <p:spPr>
          <a:xfrm rot="780000">
            <a:off x="8647230" y="4260554"/>
            <a:ext cx="162559" cy="162815"/>
          </a:xfrm>
          <a:prstGeom prst="ellipse">
            <a:avLst/>
          </a:prstGeom>
          <a:gradFill flip="none" rotWithShape="1">
            <a:gsLst>
              <a:gs pos="36000">
                <a:srgbClr val="9933FF"/>
              </a:gs>
              <a:gs pos="65000">
                <a:srgbClr val="660066"/>
              </a:gs>
              <a:gs pos="7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</a:endParaRPr>
          </a:p>
        </p:txBody>
      </p:sp>
      <p:pic>
        <p:nvPicPr>
          <p:cNvPr id="182" name="Picture 181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9794" y="2207260"/>
            <a:ext cx="1307019" cy="901705"/>
          </a:xfrm>
          <a:prstGeom prst="ellipse">
            <a:avLst/>
          </a:prstGeom>
          <a:ln w="28575" cap="rnd"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80000"/>
              </a:prstClr>
            </a:outerShdw>
          </a:effectLst>
        </p:spPr>
      </p:pic>
      <p:sp>
        <p:nvSpPr>
          <p:cNvPr id="186" name="Rectangle 185"/>
          <p:cNvSpPr/>
          <p:nvPr/>
        </p:nvSpPr>
        <p:spPr>
          <a:xfrm>
            <a:off x="2636519" y="2439997"/>
            <a:ext cx="715952" cy="265092"/>
          </a:xfrm>
          <a:prstGeom prst="rect">
            <a:avLst/>
          </a:prstGeom>
          <a:solidFill>
            <a:schemeClr val="tx1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2410705" y="2474981"/>
            <a:ext cx="11320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051" kern="0" spc="-40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PEO GCS</a:t>
            </a:r>
          </a:p>
          <a:p>
            <a:pPr algn="ctr">
              <a:lnSpc>
                <a:spcPts val="900"/>
              </a:lnSpc>
              <a:spcBef>
                <a:spcPts val="600"/>
              </a:spcBef>
              <a:defRPr/>
            </a:pPr>
            <a:r>
              <a:rPr lang="en-US" sz="1000" b="1" kern="0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 Arial"/>
                <a:cs typeface="Arial" panose="020B0604020202020204" pitchFamily="34" charset="0"/>
              </a:rPr>
              <a:t>Ground Platforms</a:t>
            </a:r>
            <a:endParaRPr lang="en-US" sz="1000" kern="0" spc="-40" dirty="0">
              <a:solidFill>
                <a:prstClr val="white"/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latin typeface=" Arial"/>
              <a:cs typeface="Arial" panose="020B0604020202020204" pitchFamily="34" charset="0"/>
            </a:endParaRPr>
          </a:p>
        </p:txBody>
      </p:sp>
      <p:pic>
        <p:nvPicPr>
          <p:cNvPr id="185" name="Picture 18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8317" y="2381845"/>
            <a:ext cx="367107" cy="3703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3" name="Rectangle 192"/>
          <p:cNvSpPr/>
          <p:nvPr/>
        </p:nvSpPr>
        <p:spPr>
          <a:xfrm>
            <a:off x="623861" y="4396306"/>
            <a:ext cx="531723" cy="244680"/>
          </a:xfrm>
          <a:prstGeom prst="rect">
            <a:avLst/>
          </a:prstGeom>
          <a:solidFill>
            <a:schemeClr val="tx1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302268" y="4463895"/>
            <a:ext cx="1200540" cy="51552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ts val="900"/>
              </a:lnSpc>
              <a:buClrTx/>
              <a:buSzTx/>
              <a:buFontTx/>
              <a:buNone/>
              <a:tabLst/>
              <a:defRPr kumimoji="0" sz="1050" u="none" strike="noStrike" kern="0" cap="none" spc="-40" normalizeH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700"/>
              </a:lnSpc>
            </a:pPr>
            <a:r>
              <a:rPr lang="en-US" sz="1051" dirty="0">
                <a:solidFill>
                  <a:prstClr val="white"/>
                </a:solidFill>
              </a:rPr>
              <a:t>COEs</a:t>
            </a:r>
            <a:endParaRPr lang="en-US" sz="400" dirty="0">
              <a:solidFill>
                <a:prstClr val="white"/>
              </a:solidFill>
            </a:endParaRPr>
          </a:p>
          <a:p>
            <a:pPr>
              <a:lnSpc>
                <a:spcPts val="600"/>
              </a:lnSpc>
            </a:pPr>
            <a:endParaRPr lang="en-US" sz="400" b="1" dirty="0">
              <a:solidFill>
                <a:prstClr val="white"/>
              </a:solidFill>
              <a:effectLst>
                <a:outerShdw blurRad="50800" dist="12700" dir="5400000" algn="ctr" rotWithShape="0">
                  <a:prstClr val="black"/>
                </a:outerShdw>
              </a:effectLst>
              <a:latin typeface=" Arial"/>
            </a:endParaRPr>
          </a:p>
          <a:p>
            <a:pPr>
              <a:lnSpc>
                <a:spcPts val="1000"/>
              </a:lnSpc>
            </a:pPr>
            <a:r>
              <a:rPr lang="en-US" sz="1000" b="1" dirty="0">
                <a:solidFill>
                  <a:prstClr val="white"/>
                </a:solidFill>
                <a:effectLst>
                  <a:outerShdw blurRad="50800" dist="12700" dir="5400000" algn="ctr" rotWithShape="0">
                    <a:prstClr val="black"/>
                  </a:outerShdw>
                </a:effectLst>
                <a:latin typeface=" Arial"/>
              </a:rPr>
              <a:t>Army</a:t>
            </a:r>
          </a:p>
          <a:p>
            <a:pPr>
              <a:lnSpc>
                <a:spcPts val="1000"/>
              </a:lnSpc>
            </a:pPr>
            <a:r>
              <a:rPr lang="en-US" sz="1000" b="1" dirty="0">
                <a:solidFill>
                  <a:prstClr val="white"/>
                </a:solidFill>
                <a:effectLst>
                  <a:outerShdw blurRad="50800" dist="12700" dir="5400000" algn="ctr" rotWithShape="0">
                    <a:prstClr val="black"/>
                  </a:outerShdw>
                </a:effectLst>
                <a:latin typeface=" Arial"/>
              </a:rPr>
              <a:t>Branches</a:t>
            </a:r>
          </a:p>
        </p:txBody>
      </p:sp>
      <p:pic>
        <p:nvPicPr>
          <p:cNvPr id="195" name="Picture 19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58" y="4284337"/>
            <a:ext cx="261279" cy="361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6" name="TextBox 195"/>
          <p:cNvSpPr txBox="1"/>
          <p:nvPr/>
        </p:nvSpPr>
        <p:spPr>
          <a:xfrm>
            <a:off x="931486" y="3969340"/>
            <a:ext cx="510716" cy="190821"/>
          </a:xfrm>
          <a:prstGeom prst="rect">
            <a:avLst/>
          </a:prstGeom>
          <a:solidFill>
            <a:srgbClr val="FFCC00"/>
          </a:solidFill>
          <a:scene3d>
            <a:camera prst="orthographicFront"/>
            <a:lightRig rig="threePt" dir="t"/>
          </a:scene3d>
          <a:sp3d>
            <a:bevelT w="25400" h="25400"/>
          </a:sp3d>
        </p:spPr>
        <p:txBody>
          <a:bodyPr wrap="none" lIns="45720" tIns="18288" rIns="45720" bIns="18288" rtlCol="0" anchor="ctr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sz="6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Mission</a:t>
            </a:r>
          </a:p>
          <a:p>
            <a:pPr algn="ctr">
              <a:lnSpc>
                <a:spcPts val="600"/>
              </a:lnSpc>
            </a:pPr>
            <a:r>
              <a:rPr lang="en-US" sz="6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Command</a:t>
            </a:r>
          </a:p>
        </p:txBody>
      </p:sp>
      <p:cxnSp>
        <p:nvCxnSpPr>
          <p:cNvPr id="197" name="Straight Connector 196"/>
          <p:cNvCxnSpPr/>
          <p:nvPr/>
        </p:nvCxnSpPr>
        <p:spPr>
          <a:xfrm>
            <a:off x="758183" y="4059485"/>
            <a:ext cx="0" cy="157475"/>
          </a:xfrm>
          <a:prstGeom prst="line">
            <a:avLst/>
          </a:prstGeom>
          <a:ln w="19050">
            <a:solidFill>
              <a:srgbClr val="FFC000"/>
            </a:solidFill>
          </a:ln>
          <a:effectLst>
            <a:outerShdw blurRad="50800" dist="38100" dir="8100000" algn="ctr" rotWithShape="0">
              <a:schemeClr val="tx1">
                <a:alpha val="75000"/>
              </a:schemeClr>
            </a:outerShdw>
          </a:effectLst>
          <a:scene3d>
            <a:camera prst="orthographicFront"/>
            <a:lightRig rig="threePt" dir="t"/>
          </a:scene3d>
          <a:sp3d>
            <a:bevelT w="6350" h="63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TextBox 197"/>
          <p:cNvSpPr txBox="1"/>
          <p:nvPr/>
        </p:nvSpPr>
        <p:spPr>
          <a:xfrm>
            <a:off x="171636" y="3971122"/>
            <a:ext cx="436978" cy="113877"/>
          </a:xfrm>
          <a:prstGeom prst="rect">
            <a:avLst/>
          </a:prstGeom>
          <a:solidFill>
            <a:srgbClr val="FFCC00"/>
          </a:solidFill>
          <a:scene3d>
            <a:camera prst="orthographicFront"/>
            <a:lightRig rig="threePt" dir="t"/>
          </a:scene3d>
          <a:sp3d>
            <a:bevelT w="25400" h="25400"/>
          </a:sp3d>
        </p:spPr>
        <p:txBody>
          <a:bodyPr wrap="none" lIns="45720" tIns="18288" rIns="45720" bIns="18288" rtlCol="0" anchor="ctr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sz="6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Aviation</a:t>
            </a:r>
          </a:p>
        </p:txBody>
      </p:sp>
      <p:cxnSp>
        <p:nvCxnSpPr>
          <p:cNvPr id="199" name="Straight Connector 198"/>
          <p:cNvCxnSpPr/>
          <p:nvPr/>
        </p:nvCxnSpPr>
        <p:spPr>
          <a:xfrm flipH="1">
            <a:off x="571798" y="4073155"/>
            <a:ext cx="1663" cy="170628"/>
          </a:xfrm>
          <a:prstGeom prst="line">
            <a:avLst/>
          </a:prstGeom>
          <a:ln w="19050">
            <a:solidFill>
              <a:srgbClr val="FFC000"/>
            </a:solidFill>
          </a:ln>
          <a:effectLst>
            <a:outerShdw blurRad="50800" dist="38100" dir="8100000" algn="ctr" rotWithShape="0">
              <a:schemeClr val="tx1">
                <a:alpha val="75000"/>
              </a:schemeClr>
            </a:outerShdw>
          </a:effectLst>
          <a:scene3d>
            <a:camera prst="orthographicFront"/>
            <a:lightRig rig="threePt" dir="t"/>
          </a:scene3d>
          <a:sp3d>
            <a:bevelT w="6350" h="63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/>
          <p:nvPr/>
        </p:nvCxnSpPr>
        <p:spPr>
          <a:xfrm flipH="1">
            <a:off x="441022" y="4155437"/>
            <a:ext cx="100" cy="136203"/>
          </a:xfrm>
          <a:prstGeom prst="line">
            <a:avLst/>
          </a:prstGeom>
          <a:ln w="19050">
            <a:solidFill>
              <a:srgbClr val="FFC000"/>
            </a:solidFill>
          </a:ln>
          <a:effectLst>
            <a:outerShdw blurRad="50800" dist="38100" dir="8100000" algn="ctr" rotWithShape="0">
              <a:schemeClr val="tx1">
                <a:alpha val="75000"/>
              </a:schemeClr>
            </a:outerShdw>
          </a:effectLst>
          <a:scene3d>
            <a:camera prst="orthographicFront"/>
            <a:lightRig rig="threePt" dir="t"/>
          </a:scene3d>
          <a:sp3d>
            <a:bevelT w="6350" h="63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>
          <a:xfrm flipH="1">
            <a:off x="263050" y="4282608"/>
            <a:ext cx="100" cy="136203"/>
          </a:xfrm>
          <a:prstGeom prst="line">
            <a:avLst/>
          </a:prstGeom>
          <a:ln w="19050">
            <a:solidFill>
              <a:srgbClr val="FFC000"/>
            </a:solidFill>
          </a:ln>
          <a:effectLst>
            <a:outerShdw blurRad="50800" dist="38100" dir="8100000" algn="ctr" rotWithShape="0">
              <a:schemeClr val="tx1">
                <a:alpha val="75000"/>
              </a:schemeClr>
            </a:outerShdw>
          </a:effectLst>
          <a:scene3d>
            <a:camera prst="orthographicFront"/>
            <a:lightRig rig="threePt" dir="t"/>
          </a:scene3d>
          <a:sp3d>
            <a:bevelT w="6350" h="63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TextBox 201"/>
          <p:cNvSpPr txBox="1"/>
          <p:nvPr/>
        </p:nvSpPr>
        <p:spPr>
          <a:xfrm>
            <a:off x="614398" y="4058996"/>
            <a:ext cx="300723" cy="113877"/>
          </a:xfrm>
          <a:prstGeom prst="rect">
            <a:avLst/>
          </a:prstGeom>
          <a:solidFill>
            <a:srgbClr val="FFCC00"/>
          </a:solidFill>
          <a:scene3d>
            <a:camera prst="orthographicFront"/>
            <a:lightRig rig="threePt" dir="t"/>
          </a:scene3d>
          <a:sp3d>
            <a:bevelT w="25400" h="25400"/>
          </a:sp3d>
        </p:spPr>
        <p:txBody>
          <a:bodyPr wrap="none" lIns="45720" tIns="18288" rIns="45720" bIns="18288" rtlCol="0" anchor="ctr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sz="6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Fires</a:t>
            </a:r>
          </a:p>
        </p:txBody>
      </p:sp>
      <p:sp>
        <p:nvSpPr>
          <p:cNvPr id="203" name="TextBox 202"/>
          <p:cNvSpPr txBox="1"/>
          <p:nvPr/>
        </p:nvSpPr>
        <p:spPr>
          <a:xfrm>
            <a:off x="56893" y="4270128"/>
            <a:ext cx="334387" cy="113877"/>
          </a:xfrm>
          <a:prstGeom prst="rect">
            <a:avLst/>
          </a:prstGeom>
          <a:solidFill>
            <a:srgbClr val="FFCC00"/>
          </a:solidFill>
          <a:scene3d>
            <a:camera prst="orthographicFront"/>
            <a:lightRig rig="threePt" dir="t"/>
          </a:scene3d>
          <a:sp3d>
            <a:bevelT w="25400" h="25400"/>
          </a:sp3d>
        </p:spPr>
        <p:txBody>
          <a:bodyPr wrap="none" lIns="45720" tIns="18288" rIns="45720" bIns="18288" rtlCol="0" anchor="ctr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sz="6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Cyber</a:t>
            </a:r>
          </a:p>
        </p:txBody>
      </p:sp>
      <p:grpSp>
        <p:nvGrpSpPr>
          <p:cNvPr id="296" name="Group 295"/>
          <p:cNvGrpSpPr/>
          <p:nvPr/>
        </p:nvGrpSpPr>
        <p:grpSpPr>
          <a:xfrm>
            <a:off x="5426727" y="5252562"/>
            <a:ext cx="1551398" cy="1222386"/>
            <a:chOff x="5426727" y="5252562"/>
            <a:chExt cx="1551398" cy="1222386"/>
          </a:xfrm>
        </p:grpSpPr>
        <p:cxnSp>
          <p:nvCxnSpPr>
            <p:cNvPr id="147" name="Straight Connector 146"/>
            <p:cNvCxnSpPr/>
            <p:nvPr/>
          </p:nvCxnSpPr>
          <p:spPr>
            <a:xfrm flipV="1">
              <a:off x="5977260" y="5571526"/>
              <a:ext cx="0" cy="116840"/>
            </a:xfrm>
            <a:prstGeom prst="line">
              <a:avLst/>
            </a:prstGeom>
            <a:ln w="28575">
              <a:solidFill>
                <a:srgbClr val="FFC000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 w="6350" h="635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6" name="Group 275"/>
            <p:cNvGrpSpPr/>
            <p:nvPr/>
          </p:nvGrpSpPr>
          <p:grpSpPr>
            <a:xfrm>
              <a:off x="6233622" y="5433001"/>
              <a:ext cx="162559" cy="276100"/>
              <a:chOff x="8152209" y="5111726"/>
              <a:chExt cx="162559" cy="276100"/>
            </a:xfrm>
          </p:grpSpPr>
          <p:cxnSp>
            <p:nvCxnSpPr>
              <p:cNvPr id="145" name="Straight Connector 144"/>
              <p:cNvCxnSpPr/>
              <p:nvPr/>
            </p:nvCxnSpPr>
            <p:spPr>
              <a:xfrm flipH="1" flipV="1">
                <a:off x="8228824" y="5190567"/>
                <a:ext cx="2884" cy="197259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  <a:scene3d>
                <a:camera prst="orthographicFront"/>
                <a:lightRig rig="threePt" dir="t"/>
              </a:scene3d>
              <a:sp3d>
                <a:bevelT w="6350" h="635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6" name="Oval 145"/>
              <p:cNvSpPr/>
              <p:nvPr/>
            </p:nvSpPr>
            <p:spPr>
              <a:xfrm rot="780000">
                <a:off x="8152209" y="5111726"/>
                <a:ext cx="162559" cy="162815"/>
              </a:xfrm>
              <a:prstGeom prst="ellipse">
                <a:avLst/>
              </a:prstGeom>
              <a:gradFill flip="none" rotWithShape="1">
                <a:gsLst>
                  <a:gs pos="32000">
                    <a:srgbClr val="990000">
                      <a:alpha val="60000"/>
                    </a:srgbClr>
                  </a:gs>
                  <a:gs pos="100000">
                    <a:srgbClr val="990033"/>
                  </a:gs>
                  <a:gs pos="4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05" name="Picture 204"/>
            <p:cNvPicPr>
              <a:picLocks noChangeAspect="1"/>
            </p:cNvPicPr>
            <p:nvPr/>
          </p:nvPicPr>
          <p:blipFill>
            <a:blip r:embed="rId11" cstate="email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6727" y="5734967"/>
              <a:ext cx="1394743" cy="739981"/>
            </a:xfrm>
            <a:prstGeom prst="ellipse">
              <a:avLst/>
            </a:prstGeom>
            <a:ln w="28575" cap="rnd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75000"/>
                </a:prstClr>
              </a:outerShdw>
            </a:effectLst>
          </p:spPr>
        </p:pic>
        <p:sp>
          <p:nvSpPr>
            <p:cNvPr id="143" name="TextBox 142"/>
            <p:cNvSpPr txBox="1"/>
            <p:nvPr/>
          </p:nvSpPr>
          <p:spPr>
            <a:xfrm>
              <a:off x="6065499" y="5252562"/>
              <a:ext cx="85151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rgbClr val="4472C4">
                      <a:lumMod val="50000"/>
                    </a:srgbClr>
                  </a:solidFill>
                  <a:effectLst>
                    <a:outerShdw blurRad="50800" dist="12700" dir="5400000" algn="ctr" rotWithShape="0">
                      <a:prstClr val="white"/>
                    </a:outerShdw>
                  </a:effectLst>
                  <a:latin typeface="Arial Black" panose="020B0A04020102020204" pitchFamily="34" charset="0"/>
                  <a:cs typeface="Arial" panose="020B0604020202020204" pitchFamily="34" charset="0"/>
                </a:rPr>
                <a:t>USAMMDA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5604926" y="5345817"/>
              <a:ext cx="62068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rgbClr val="4472C4">
                      <a:lumMod val="50000"/>
                    </a:srgbClr>
                  </a:solidFill>
                  <a:effectLst>
                    <a:outerShdw blurRad="50800" dist="12700" dir="5400000" algn="ctr" rotWithShape="0">
                      <a:prstClr val="white"/>
                    </a:outerShdw>
                  </a:effectLst>
                  <a:latin typeface="Arial Black" panose="020B0A04020102020204" pitchFamily="34" charset="0"/>
                  <a:cs typeface="Arial" panose="020B0604020202020204" pitchFamily="34" charset="0"/>
                </a:rPr>
                <a:t>TATRC</a:t>
              </a:r>
            </a:p>
          </p:txBody>
        </p:sp>
        <p:sp>
          <p:nvSpPr>
            <p:cNvPr id="148" name="Oval 147"/>
            <p:cNvSpPr/>
            <p:nvPr/>
          </p:nvSpPr>
          <p:spPr>
            <a:xfrm rot="780000">
              <a:off x="5897031" y="5512081"/>
              <a:ext cx="162559" cy="162815"/>
            </a:xfrm>
            <a:prstGeom prst="ellipse">
              <a:avLst/>
            </a:prstGeom>
            <a:gradFill flip="none" rotWithShape="1">
              <a:gsLst>
                <a:gs pos="32000">
                  <a:srgbClr val="990000">
                    <a:alpha val="60000"/>
                  </a:srgbClr>
                </a:gs>
                <a:gs pos="100000">
                  <a:srgbClr val="990033"/>
                </a:gs>
                <a:gs pos="4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5622596" y="5860873"/>
              <a:ext cx="944992" cy="2711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5426727" y="5907118"/>
              <a:ext cx="1551398" cy="52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  <a:defRPr/>
              </a:pPr>
              <a:r>
                <a:rPr lang="en-US" sz="1051" kern="0" spc="-40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MEDCOM</a:t>
              </a:r>
            </a:p>
            <a:p>
              <a:pPr algn="ctr">
                <a:lnSpc>
                  <a:spcPts val="900"/>
                </a:lnSpc>
                <a:spcBef>
                  <a:spcPts val="400"/>
                </a:spcBef>
                <a:defRPr/>
              </a:pPr>
              <a:r>
                <a:rPr lang="en-US" sz="1000" b="1" kern="0" dirty="0">
                  <a:solidFill>
                    <a:prstClr val="white"/>
                  </a:solidFill>
                  <a:effectLst>
                    <a:outerShdw blurRad="50800" dist="50800" dir="5400000" algn="ctr" rotWithShape="0">
                      <a:prstClr val="black"/>
                    </a:outerShdw>
                  </a:effectLst>
                  <a:latin typeface=" Arial"/>
                  <a:cs typeface="Arial" panose="020B0604020202020204" pitchFamily="34" charset="0"/>
                </a:rPr>
                <a:t>Soldier </a:t>
              </a:r>
            </a:p>
            <a:p>
              <a:pPr algn="ctr">
                <a:lnSpc>
                  <a:spcPts val="900"/>
                </a:lnSpc>
                <a:defRPr/>
              </a:pPr>
              <a:r>
                <a:rPr lang="en-US" sz="1000" b="1" kern="0" dirty="0">
                  <a:solidFill>
                    <a:prstClr val="white"/>
                  </a:solidFill>
                  <a:effectLst>
                    <a:outerShdw blurRad="50800" dist="50800" dir="5400000" algn="ctr" rotWithShape="0">
                      <a:prstClr val="black"/>
                    </a:outerShdw>
                  </a:effectLst>
                  <a:latin typeface=" Arial"/>
                  <a:cs typeface="Arial" panose="020B0604020202020204" pitchFamily="34" charset="0"/>
                </a:rPr>
                <a:t>Sustainment</a:t>
              </a:r>
              <a:endParaRPr lang="en-US" sz="1000" kern="0" spc="-40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 Arial"/>
                <a:cs typeface="Arial" panose="020B0604020202020204" pitchFamily="34" charset="0"/>
              </a:endParaRPr>
            </a:p>
          </p:txBody>
        </p:sp>
        <p:pic>
          <p:nvPicPr>
            <p:cNvPr id="209" name="Picture 208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8512" y="5811549"/>
              <a:ext cx="291600" cy="38187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14" name="Picture 213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297" y="2237019"/>
            <a:ext cx="1412109" cy="663287"/>
          </a:xfrm>
          <a:prstGeom prst="ellipse">
            <a:avLst/>
          </a:prstGeom>
          <a:ln w="28575" cap="rnd"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75000"/>
              </a:prstClr>
            </a:outerShdw>
          </a:effectLst>
        </p:spPr>
      </p:pic>
      <p:sp>
        <p:nvSpPr>
          <p:cNvPr id="215" name="Rectangle 214"/>
          <p:cNvSpPr/>
          <p:nvPr/>
        </p:nvSpPr>
        <p:spPr>
          <a:xfrm>
            <a:off x="6775592" y="2453102"/>
            <a:ext cx="1174244" cy="198982"/>
          </a:xfrm>
          <a:prstGeom prst="rect">
            <a:avLst/>
          </a:prstGeom>
          <a:solidFill>
            <a:schemeClr val="tx1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6877318" y="2450588"/>
            <a:ext cx="1178925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051" kern="0" spc="-40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PEO CS&amp;CSS</a:t>
            </a:r>
          </a:p>
          <a:p>
            <a:pPr algn="ctr">
              <a:lnSpc>
                <a:spcPts val="900"/>
              </a:lnSpc>
              <a:spcBef>
                <a:spcPts val="400"/>
              </a:spcBef>
              <a:defRPr/>
            </a:pPr>
            <a:r>
              <a:rPr lang="en-US" sz="1000" b="1" kern="0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 Arial"/>
                <a:cs typeface="Arial" panose="020B0604020202020204" pitchFamily="34" charset="0"/>
              </a:rPr>
              <a:t>Logistics</a:t>
            </a:r>
            <a:endParaRPr lang="en-US" sz="1000" kern="0" spc="-40" dirty="0">
              <a:solidFill>
                <a:prstClr val="white"/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latin typeface=" Arial"/>
              <a:cs typeface="Arial" panose="020B0604020202020204" pitchFamily="34" charset="0"/>
            </a:endParaRPr>
          </a:p>
        </p:txBody>
      </p:sp>
      <p:pic>
        <p:nvPicPr>
          <p:cNvPr id="217" name="Picture 216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2488" y="2358716"/>
            <a:ext cx="417216" cy="3940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8" name="Oval 217"/>
          <p:cNvSpPr/>
          <p:nvPr/>
        </p:nvSpPr>
        <p:spPr>
          <a:xfrm rot="780000">
            <a:off x="6707197" y="1983590"/>
            <a:ext cx="159195" cy="159195"/>
          </a:xfrm>
          <a:prstGeom prst="ellipse">
            <a:avLst/>
          </a:prstGeom>
          <a:gradFill flip="none" rotWithShape="1">
            <a:gsLst>
              <a:gs pos="5000">
                <a:srgbClr val="FFFFCC"/>
              </a:gs>
              <a:gs pos="25000">
                <a:srgbClr val="FFCC66">
                  <a:alpha val="74902"/>
                </a:srgbClr>
              </a:gs>
            </a:gsLst>
            <a:path path="circle">
              <a:fillToRect l="50000" t="50000" r="50000" b="50000"/>
            </a:path>
            <a:tileRect/>
          </a:gradFill>
          <a:ln w="15875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219" name="Oval 218"/>
          <p:cNvSpPr/>
          <p:nvPr/>
        </p:nvSpPr>
        <p:spPr>
          <a:xfrm rot="780000">
            <a:off x="7277546" y="1954690"/>
            <a:ext cx="159195" cy="159195"/>
          </a:xfrm>
          <a:prstGeom prst="ellipse">
            <a:avLst/>
          </a:prstGeom>
          <a:gradFill flip="none" rotWithShape="1">
            <a:gsLst>
              <a:gs pos="5000">
                <a:srgbClr val="FFFFCC"/>
              </a:gs>
              <a:gs pos="25000">
                <a:srgbClr val="FFCC66">
                  <a:alpha val="74902"/>
                </a:srgbClr>
              </a:gs>
            </a:gsLst>
            <a:path path="circle">
              <a:fillToRect l="50000" t="50000" r="50000" b="50000"/>
            </a:path>
            <a:tileRect/>
          </a:gradFill>
          <a:ln w="15875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</a:endParaRPr>
          </a:p>
        </p:txBody>
      </p:sp>
      <p:grpSp>
        <p:nvGrpSpPr>
          <p:cNvPr id="263" name="Group 262"/>
          <p:cNvGrpSpPr/>
          <p:nvPr/>
        </p:nvGrpSpPr>
        <p:grpSpPr>
          <a:xfrm>
            <a:off x="92549" y="5165585"/>
            <a:ext cx="1732711" cy="1387599"/>
            <a:chOff x="92549" y="5165585"/>
            <a:chExt cx="1732711" cy="1387599"/>
          </a:xfrm>
        </p:grpSpPr>
        <p:sp>
          <p:nvSpPr>
            <p:cNvPr id="149" name="TextBox 148"/>
            <p:cNvSpPr txBox="1"/>
            <p:nvPr/>
          </p:nvSpPr>
          <p:spPr>
            <a:xfrm>
              <a:off x="164572" y="5408937"/>
              <a:ext cx="54373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en-US" sz="900" b="1" dirty="0">
                  <a:solidFill>
                    <a:srgbClr val="4472C4">
                      <a:lumMod val="50000"/>
                    </a:srgbClr>
                  </a:solidFill>
                  <a:effectLst>
                    <a:outerShdw blurRad="50800" dist="12700" dir="5400000" algn="ctr" rotWithShape="0">
                      <a:prstClr val="white"/>
                    </a:outerShdw>
                  </a:effectLst>
                  <a:latin typeface="Arial Black" panose="020B0A04020102020204" pitchFamily="34" charset="0"/>
                  <a:cs typeface="Arial" panose="020B0604020202020204" pitchFamily="34" charset="0"/>
                </a:rPr>
                <a:t>PM</a:t>
              </a:r>
            </a:p>
            <a:p>
              <a:pPr>
                <a:lnSpc>
                  <a:spcPts val="900"/>
                </a:lnSpc>
              </a:pPr>
              <a:r>
                <a:rPr lang="en-US" sz="900" b="1" dirty="0">
                  <a:solidFill>
                    <a:srgbClr val="4472C4">
                      <a:lumMod val="50000"/>
                    </a:srgbClr>
                  </a:solidFill>
                  <a:effectLst>
                    <a:outerShdw blurRad="50800" dist="12700" dir="5400000" algn="ctr" rotWithShape="0">
                      <a:prstClr val="white"/>
                    </a:outerShdw>
                  </a:effectLst>
                  <a:latin typeface="Arial Black" panose="020B0A04020102020204" pitchFamily="34" charset="0"/>
                  <a:cs typeface="Arial" panose="020B0604020202020204" pitchFamily="34" charset="0"/>
                </a:rPr>
                <a:t>JAMS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1055210" y="5166898"/>
              <a:ext cx="51809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en-US" sz="900" b="1" dirty="0">
                  <a:solidFill>
                    <a:srgbClr val="4472C4">
                      <a:lumMod val="50000"/>
                    </a:srgbClr>
                  </a:solidFill>
                  <a:effectLst>
                    <a:outerShdw blurRad="50800" dist="12700" dir="5400000" algn="ctr" rotWithShape="0">
                      <a:prstClr val="white"/>
                    </a:outerShdw>
                  </a:effectLst>
                  <a:latin typeface="Arial Black" panose="020B0A04020102020204" pitchFamily="34" charset="0"/>
                  <a:cs typeface="Arial" panose="020B0604020202020204" pitchFamily="34" charset="0"/>
                </a:rPr>
                <a:t>PM</a:t>
              </a:r>
            </a:p>
            <a:p>
              <a:pPr>
                <a:lnSpc>
                  <a:spcPts val="900"/>
                </a:lnSpc>
              </a:pPr>
              <a:r>
                <a:rPr lang="en-US" sz="900" b="1" dirty="0">
                  <a:solidFill>
                    <a:srgbClr val="4472C4">
                      <a:lumMod val="50000"/>
                    </a:srgbClr>
                  </a:solidFill>
                  <a:effectLst>
                    <a:outerShdw blurRad="50800" dist="12700" dir="5400000" algn="ctr" rotWithShape="0">
                      <a:prstClr val="white"/>
                    </a:outerShdw>
                  </a:effectLst>
                  <a:latin typeface="Arial Black" panose="020B0A04020102020204" pitchFamily="34" charset="0"/>
                  <a:cs typeface="Arial" panose="020B0604020202020204" pitchFamily="34" charset="0"/>
                </a:rPr>
                <a:t>IAMD</a:t>
              </a: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1223813" y="5432125"/>
              <a:ext cx="60144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en-US" sz="900" b="1" dirty="0">
                  <a:solidFill>
                    <a:srgbClr val="4472C4">
                      <a:lumMod val="50000"/>
                    </a:srgbClr>
                  </a:solidFill>
                  <a:effectLst>
                    <a:outerShdw blurRad="50800" dist="12700" dir="5400000" algn="ctr" rotWithShape="0">
                      <a:prstClr val="white"/>
                    </a:outerShdw>
                  </a:effectLst>
                  <a:latin typeface="Arial Black" panose="020B0A04020102020204" pitchFamily="34" charset="0"/>
                  <a:cs typeface="Arial" panose="020B0604020202020204" pitchFamily="34" charset="0"/>
                </a:rPr>
                <a:t>PM</a:t>
              </a:r>
            </a:p>
            <a:p>
              <a:pPr>
                <a:lnSpc>
                  <a:spcPts val="900"/>
                </a:lnSpc>
              </a:pPr>
              <a:r>
                <a:rPr lang="en-US" sz="900" b="1" dirty="0">
                  <a:solidFill>
                    <a:srgbClr val="4472C4">
                      <a:lumMod val="50000"/>
                    </a:srgbClr>
                  </a:solidFill>
                  <a:effectLst>
                    <a:outerShdw blurRad="50800" dist="12700" dir="5400000" algn="ctr" rotWithShape="0">
                      <a:prstClr val="white"/>
                    </a:outerShdw>
                  </a:effectLst>
                  <a:latin typeface="Arial Black" panose="020B0A04020102020204" pitchFamily="34" charset="0"/>
                  <a:cs typeface="Arial" panose="020B0604020202020204" pitchFamily="34" charset="0"/>
                </a:rPr>
                <a:t>C-RAM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326661" y="5165585"/>
              <a:ext cx="868680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en-US" sz="900" b="1" dirty="0">
                  <a:solidFill>
                    <a:srgbClr val="4472C4">
                      <a:lumMod val="50000"/>
                    </a:srgbClr>
                  </a:solidFill>
                  <a:effectLst>
                    <a:outerShdw blurRad="50800" dist="12700" dir="5400000" algn="ctr" rotWithShape="0">
                      <a:prstClr val="white"/>
                    </a:outerShdw>
                  </a:effectLst>
                  <a:latin typeface="Arial Black" panose="020B0A04020102020204" pitchFamily="34" charset="0"/>
                  <a:cs typeface="Arial" panose="020B0604020202020204" pitchFamily="34" charset="0"/>
                </a:rPr>
                <a:t>PM Lower Tier</a:t>
              </a:r>
            </a:p>
          </p:txBody>
        </p:sp>
        <p:cxnSp>
          <p:nvCxnSpPr>
            <p:cNvPr id="153" name="Straight Connector 152"/>
            <p:cNvCxnSpPr/>
            <p:nvPr/>
          </p:nvCxnSpPr>
          <p:spPr>
            <a:xfrm flipH="1">
              <a:off x="177723" y="5556911"/>
              <a:ext cx="0" cy="457200"/>
            </a:xfrm>
            <a:prstGeom prst="line">
              <a:avLst/>
            </a:prstGeom>
            <a:ln w="22225">
              <a:solidFill>
                <a:srgbClr val="FFC000"/>
              </a:solidFill>
            </a:ln>
            <a:effectLst>
              <a:outerShdw blurRad="50800" dist="38100" dir="5400000" algn="ctr" rotWithShape="0">
                <a:schemeClr val="tx1">
                  <a:alpha val="7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6350" h="635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Oval 153"/>
            <p:cNvSpPr/>
            <p:nvPr/>
          </p:nvSpPr>
          <p:spPr>
            <a:xfrm rot="20820000" flipH="1">
              <a:off x="92549" y="5543545"/>
              <a:ext cx="159195" cy="159195"/>
            </a:xfrm>
            <a:prstGeom prst="ellipse">
              <a:avLst/>
            </a:prstGeom>
            <a:gradFill flip="none" rotWithShape="1">
              <a:gsLst>
                <a:gs pos="16000">
                  <a:srgbClr val="FF6600"/>
                </a:gs>
                <a:gs pos="50000">
                  <a:srgbClr val="FF3300"/>
                </a:gs>
                <a:gs pos="0">
                  <a:schemeClr val="bg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  <p:cxnSp>
          <p:nvCxnSpPr>
            <p:cNvPr id="155" name="Straight Connector 154"/>
            <p:cNvCxnSpPr/>
            <p:nvPr/>
          </p:nvCxnSpPr>
          <p:spPr>
            <a:xfrm flipV="1">
              <a:off x="772085" y="5440071"/>
              <a:ext cx="1185" cy="208280"/>
            </a:xfrm>
            <a:prstGeom prst="line">
              <a:avLst/>
            </a:prstGeom>
            <a:ln w="22225">
              <a:solidFill>
                <a:srgbClr val="FFC000"/>
              </a:solidFill>
            </a:ln>
            <a:effectLst>
              <a:outerShdw blurRad="50800" dist="38100" dir="5400000" algn="ctr" rotWithShape="0">
                <a:schemeClr val="tx1">
                  <a:alpha val="7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6350" h="635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Oval 155"/>
            <p:cNvSpPr/>
            <p:nvPr/>
          </p:nvSpPr>
          <p:spPr>
            <a:xfrm rot="20820000" flipH="1">
              <a:off x="686909" y="5314945"/>
              <a:ext cx="159195" cy="159195"/>
            </a:xfrm>
            <a:prstGeom prst="ellipse">
              <a:avLst/>
            </a:prstGeom>
            <a:gradFill flip="none" rotWithShape="1">
              <a:gsLst>
                <a:gs pos="16000">
                  <a:srgbClr val="FF6600"/>
                </a:gs>
                <a:gs pos="50000">
                  <a:srgbClr val="FF3300"/>
                </a:gs>
                <a:gs pos="0">
                  <a:schemeClr val="bg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  <p:cxnSp>
          <p:nvCxnSpPr>
            <p:cNvPr id="157" name="Straight Connector 156"/>
            <p:cNvCxnSpPr/>
            <p:nvPr/>
          </p:nvCxnSpPr>
          <p:spPr>
            <a:xfrm>
              <a:off x="1061119" y="5313237"/>
              <a:ext cx="0" cy="325120"/>
            </a:xfrm>
            <a:prstGeom prst="line">
              <a:avLst/>
            </a:prstGeom>
            <a:ln w="22225">
              <a:solidFill>
                <a:srgbClr val="FFC000"/>
              </a:solidFill>
            </a:ln>
            <a:effectLst>
              <a:outerShdw blurRad="50800" dist="38100" dir="5400000" algn="ctr" rotWithShape="0">
                <a:schemeClr val="tx1">
                  <a:alpha val="7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6350" h="635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Oval 157"/>
            <p:cNvSpPr/>
            <p:nvPr/>
          </p:nvSpPr>
          <p:spPr>
            <a:xfrm rot="20820000" flipH="1">
              <a:off x="975944" y="5310032"/>
              <a:ext cx="159195" cy="159195"/>
            </a:xfrm>
            <a:prstGeom prst="ellipse">
              <a:avLst/>
            </a:prstGeom>
            <a:gradFill flip="none" rotWithShape="1">
              <a:gsLst>
                <a:gs pos="16000">
                  <a:srgbClr val="FF6600"/>
                </a:gs>
                <a:gs pos="50000">
                  <a:srgbClr val="FF3300"/>
                </a:gs>
                <a:gs pos="0">
                  <a:schemeClr val="bg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  <p:cxnSp>
          <p:nvCxnSpPr>
            <p:cNvPr id="159" name="Straight Connector 158"/>
            <p:cNvCxnSpPr/>
            <p:nvPr/>
          </p:nvCxnSpPr>
          <p:spPr>
            <a:xfrm>
              <a:off x="1222035" y="5547285"/>
              <a:ext cx="0" cy="121920"/>
            </a:xfrm>
            <a:prstGeom prst="line">
              <a:avLst/>
            </a:prstGeom>
            <a:ln w="22225">
              <a:solidFill>
                <a:srgbClr val="FFC000"/>
              </a:solidFill>
            </a:ln>
            <a:effectLst>
              <a:outerShdw blurRad="50800" dist="38100" dir="5400000" algn="ctr" rotWithShape="0">
                <a:schemeClr val="tx1">
                  <a:alpha val="7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6350" h="635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Oval 159"/>
            <p:cNvSpPr/>
            <p:nvPr/>
          </p:nvSpPr>
          <p:spPr>
            <a:xfrm rot="20820000" flipH="1">
              <a:off x="1152099" y="5442480"/>
              <a:ext cx="159195" cy="159195"/>
            </a:xfrm>
            <a:prstGeom prst="ellipse">
              <a:avLst/>
            </a:prstGeom>
            <a:gradFill flip="none" rotWithShape="1">
              <a:gsLst>
                <a:gs pos="16000">
                  <a:srgbClr val="FF6600"/>
                </a:gs>
                <a:gs pos="50000">
                  <a:srgbClr val="FF3300"/>
                </a:gs>
                <a:gs pos="0">
                  <a:schemeClr val="bg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  <p:pic>
          <p:nvPicPr>
            <p:cNvPr id="220" name="Picture 219"/>
            <p:cNvPicPr>
              <a:picLocks noChangeAspect="1"/>
            </p:cNvPicPr>
            <p:nvPr/>
          </p:nvPicPr>
          <p:blipFill>
            <a:blip r:embed="rId17" cstate="email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304" y="5643048"/>
              <a:ext cx="1431493" cy="910136"/>
            </a:xfrm>
            <a:prstGeom prst="ellipse">
              <a:avLst/>
            </a:prstGeom>
            <a:ln w="25400" cap="rnd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70000"/>
                </a:prstClr>
              </a:outerShdw>
            </a:effectLst>
          </p:spPr>
        </p:pic>
        <p:sp>
          <p:nvSpPr>
            <p:cNvPr id="222" name="Rectangle 221"/>
            <p:cNvSpPr/>
            <p:nvPr/>
          </p:nvSpPr>
          <p:spPr>
            <a:xfrm>
              <a:off x="467813" y="5846912"/>
              <a:ext cx="953085" cy="33896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396377" y="5811699"/>
              <a:ext cx="1108444" cy="733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  <a:defRPr/>
              </a:pPr>
              <a:r>
                <a:rPr lang="en-US" sz="1051" kern="0" spc="-40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  PEO Missile </a:t>
              </a:r>
            </a:p>
            <a:p>
              <a:pPr algn="ctr">
                <a:lnSpc>
                  <a:spcPts val="1200"/>
                </a:lnSpc>
                <a:defRPr/>
              </a:pPr>
              <a:r>
                <a:rPr lang="en-US" sz="1051" kern="0" spc="-40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&amp; Space</a:t>
              </a:r>
            </a:p>
            <a:p>
              <a:pPr>
                <a:lnSpc>
                  <a:spcPts val="1000"/>
                </a:lnSpc>
                <a:spcBef>
                  <a:spcPts val="600"/>
                </a:spcBef>
                <a:defRPr/>
              </a:pPr>
              <a:r>
                <a:rPr lang="en-US" sz="900" b="1" kern="0" dirty="0">
                  <a:solidFill>
                    <a:prstClr val="white"/>
                  </a:solidFill>
                  <a:effectLst>
                    <a:outerShdw blurRad="50800" dist="50800" dir="5400000" algn="ctr" rotWithShape="0">
                      <a:prstClr val="black"/>
                    </a:outerShdw>
                  </a:effectLst>
                  <a:latin typeface="Arial Narrow" panose="020B0606020202030204" pitchFamily="34" charset="0"/>
                  <a:cs typeface="Arial" panose="020B0604020202020204" pitchFamily="34" charset="0"/>
                </a:rPr>
                <a:t>  </a:t>
              </a:r>
              <a:r>
                <a:rPr lang="en-US" sz="1000" b="1" kern="0" dirty="0">
                  <a:solidFill>
                    <a:prstClr val="white"/>
                  </a:solidFill>
                  <a:effectLst>
                    <a:outerShdw blurRad="50800" dist="50800" dir="5400000" algn="ctr" rotWithShape="0">
                      <a:prstClr val="black"/>
                    </a:outerShdw>
                  </a:effectLst>
                  <a:latin typeface=" Arial"/>
                  <a:cs typeface="Arial" panose="020B0604020202020204" pitchFamily="34" charset="0"/>
                </a:rPr>
                <a:t>   Airspace Coordination</a:t>
              </a:r>
              <a:endParaRPr lang="en-US" sz="1400" kern="0" spc="-40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 Arial"/>
                <a:cs typeface="Arial" panose="020B0604020202020204" pitchFamily="34" charset="0"/>
              </a:endParaRPr>
            </a:p>
          </p:txBody>
        </p:sp>
        <p:pic>
          <p:nvPicPr>
            <p:cNvPr id="224" name="Picture 223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222" y="5838743"/>
              <a:ext cx="436856" cy="34980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92" name="Group 291"/>
          <p:cNvGrpSpPr/>
          <p:nvPr/>
        </p:nvGrpSpPr>
        <p:grpSpPr>
          <a:xfrm>
            <a:off x="3393962" y="5035629"/>
            <a:ext cx="2028209" cy="1447848"/>
            <a:chOff x="3393962" y="5035629"/>
            <a:chExt cx="2028209" cy="1447848"/>
          </a:xfrm>
        </p:grpSpPr>
        <p:sp>
          <p:nvSpPr>
            <p:cNvPr id="167" name="TextBox 166"/>
            <p:cNvSpPr txBox="1"/>
            <p:nvPr/>
          </p:nvSpPr>
          <p:spPr>
            <a:xfrm>
              <a:off x="3393962" y="5368624"/>
              <a:ext cx="58221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rgbClr val="4472C4">
                      <a:lumMod val="50000"/>
                    </a:srgbClr>
                  </a:solidFill>
                  <a:effectLst>
                    <a:outerShdw blurRad="50800" dist="12700" dir="5400000" algn="ctr" rotWithShape="0">
                      <a:prstClr val="white"/>
                    </a:outerShdw>
                  </a:effectLst>
                  <a:latin typeface="Arial Black" panose="020B0A04020102020204" pitchFamily="34" charset="0"/>
                  <a:cs typeface="Arial" panose="020B0604020202020204" pitchFamily="34" charset="0"/>
                </a:rPr>
                <a:t>PM ES</a:t>
              </a: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4852784" y="5503923"/>
              <a:ext cx="56938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en-US" sz="900" b="1" dirty="0">
                  <a:solidFill>
                    <a:srgbClr val="4472C4">
                      <a:lumMod val="50000"/>
                    </a:srgbClr>
                  </a:solidFill>
                  <a:effectLst>
                    <a:outerShdw blurRad="50800" dist="12700" dir="5400000" algn="ctr" rotWithShape="0">
                      <a:prstClr val="white"/>
                    </a:outerShdw>
                  </a:effectLst>
                  <a:latin typeface="Arial Black" panose="020B0A04020102020204" pitchFamily="34" charset="0"/>
                  <a:cs typeface="Arial" panose="020B0604020202020204" pitchFamily="34" charset="0"/>
                </a:rPr>
                <a:t>  PM</a:t>
              </a:r>
            </a:p>
            <a:p>
              <a:pPr>
                <a:lnSpc>
                  <a:spcPts val="900"/>
                </a:lnSpc>
              </a:pPr>
              <a:r>
                <a:rPr lang="en-US" sz="900" b="1" dirty="0">
                  <a:solidFill>
                    <a:srgbClr val="4472C4">
                      <a:lumMod val="50000"/>
                    </a:srgbClr>
                  </a:solidFill>
                  <a:effectLst>
                    <a:outerShdw blurRad="50800" dist="12700" dir="5400000" algn="ctr" rotWithShape="0">
                      <a:prstClr val="white"/>
                    </a:outerShdw>
                  </a:effectLst>
                  <a:latin typeface="Arial Black" panose="020B0A04020102020204" pitchFamily="34" charset="0"/>
                  <a:cs typeface="Arial" panose="020B0604020202020204" pitchFamily="34" charset="0"/>
                </a:rPr>
                <a:t>AESIP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482633" y="5166864"/>
              <a:ext cx="69121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rgbClr val="4472C4">
                      <a:lumMod val="50000"/>
                    </a:srgbClr>
                  </a:solidFill>
                  <a:effectLst>
                    <a:outerShdw blurRad="50800" dist="12700" dir="5400000" algn="ctr" rotWithShape="0">
                      <a:prstClr val="white"/>
                    </a:outerShdw>
                  </a:effectLst>
                  <a:latin typeface="Arial Black" panose="020B0A04020102020204" pitchFamily="34" charset="0"/>
                  <a:cs typeface="Arial" panose="020B0604020202020204" pitchFamily="34" charset="0"/>
                </a:rPr>
                <a:t>PM DCO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4649194" y="5200191"/>
              <a:ext cx="697627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rgbClr val="4472C4">
                      <a:lumMod val="50000"/>
                    </a:srgbClr>
                  </a:solidFill>
                  <a:effectLst>
                    <a:outerShdw blurRad="50800" dist="12700" dir="5400000" algn="ctr" rotWithShape="0">
                      <a:prstClr val="white"/>
                    </a:outerShdw>
                  </a:effectLst>
                  <a:latin typeface="Arial Black" panose="020B0A04020102020204" pitchFamily="34" charset="0"/>
                  <a:cs typeface="Arial" panose="020B0604020202020204" pitchFamily="34" charset="0"/>
                </a:rPr>
                <a:t>PM </a:t>
              </a:r>
            </a:p>
            <a:p>
              <a:pPr>
                <a:lnSpc>
                  <a:spcPts val="900"/>
                </a:lnSpc>
              </a:pPr>
              <a:r>
                <a:rPr lang="en-US" sz="900" b="1" dirty="0">
                  <a:solidFill>
                    <a:srgbClr val="4472C4">
                      <a:lumMod val="50000"/>
                    </a:srgbClr>
                  </a:solidFill>
                  <a:effectLst>
                    <a:outerShdw blurRad="50800" dist="12700" dir="5400000" algn="ctr" rotWithShape="0">
                      <a:prstClr val="white"/>
                    </a:outerShdw>
                  </a:effectLst>
                  <a:latin typeface="Arial Black" panose="020B0A04020102020204" pitchFamily="34" charset="0"/>
                  <a:cs typeface="Arial" panose="020B0604020202020204" pitchFamily="34" charset="0"/>
                </a:rPr>
                <a:t>  DCATS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3699811" y="5035629"/>
              <a:ext cx="8386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rgbClr val="4472C4">
                      <a:lumMod val="50000"/>
                    </a:srgbClr>
                  </a:solidFill>
                  <a:effectLst>
                    <a:outerShdw blurRad="50800" dist="12700" dir="5400000" algn="ctr" rotWithShape="0">
                      <a:prstClr val="white"/>
                    </a:outerShdw>
                  </a:effectLst>
                  <a:latin typeface="Arial Black" panose="020B0A04020102020204" pitchFamily="34" charset="0"/>
                  <a:cs typeface="Arial" panose="020B0604020202020204" pitchFamily="34" charset="0"/>
                </a:rPr>
                <a:t>PM IPPS-A</a:t>
              </a:r>
            </a:p>
          </p:txBody>
        </p:sp>
        <p:cxnSp>
          <p:nvCxnSpPr>
            <p:cNvPr id="172" name="Straight Connector 171"/>
            <p:cNvCxnSpPr/>
            <p:nvPr/>
          </p:nvCxnSpPr>
          <p:spPr>
            <a:xfrm flipV="1">
              <a:off x="4166594" y="5270912"/>
              <a:ext cx="0" cy="360680"/>
            </a:xfrm>
            <a:prstGeom prst="line">
              <a:avLst/>
            </a:prstGeom>
            <a:gradFill flip="none" rotWithShape="1">
              <a:gsLst>
                <a:gs pos="11000">
                  <a:srgbClr val="FF9933"/>
                </a:gs>
                <a:gs pos="81000">
                  <a:srgbClr val="FF6600"/>
                </a:gs>
                <a:gs pos="0">
                  <a:srgbClr val="FFCC00"/>
                </a:gs>
              </a:gsLst>
              <a:path path="circle">
                <a:fillToRect l="50000" t="50000" r="50000" b="50000"/>
              </a:path>
              <a:tileRect/>
            </a:gradFill>
            <a:ln w="28575">
              <a:solidFill>
                <a:srgbClr val="FFC000"/>
              </a:solidFill>
            </a:ln>
            <a:effectLst>
              <a:outerShdw blurRad="50800" dist="12700" dir="10800000" algn="ctr" rotWithShape="0">
                <a:schemeClr val="tx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3" name="Oval 172"/>
            <p:cNvSpPr/>
            <p:nvPr/>
          </p:nvSpPr>
          <p:spPr>
            <a:xfrm rot="780000">
              <a:off x="4086568" y="5224833"/>
              <a:ext cx="162559" cy="162815"/>
            </a:xfrm>
            <a:prstGeom prst="ellipse">
              <a:avLst/>
            </a:prstGeom>
            <a:gradFill flip="none" rotWithShape="1">
              <a:gsLst>
                <a:gs pos="100000">
                  <a:schemeClr val="tx1"/>
                </a:gs>
                <a:gs pos="11000">
                  <a:srgbClr val="969696"/>
                </a:gs>
                <a:gs pos="47000">
                  <a:schemeClr val="tx1">
                    <a:lumMod val="65000"/>
                    <a:lumOff val="35000"/>
                  </a:schemeClr>
                </a:gs>
                <a:gs pos="0">
                  <a:srgbClr val="DDDDDD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  <p:cxnSp>
          <p:nvCxnSpPr>
            <p:cNvPr id="174" name="Straight Connector 173"/>
            <p:cNvCxnSpPr/>
            <p:nvPr/>
          </p:nvCxnSpPr>
          <p:spPr>
            <a:xfrm flipV="1">
              <a:off x="4405354" y="5219808"/>
              <a:ext cx="0" cy="360680"/>
            </a:xfrm>
            <a:prstGeom prst="line">
              <a:avLst/>
            </a:prstGeom>
            <a:gradFill flip="none" rotWithShape="1">
              <a:gsLst>
                <a:gs pos="11000">
                  <a:srgbClr val="FF9933"/>
                </a:gs>
                <a:gs pos="81000">
                  <a:srgbClr val="FF6600"/>
                </a:gs>
                <a:gs pos="0">
                  <a:srgbClr val="FFCC00"/>
                </a:gs>
              </a:gsLst>
              <a:path path="circle">
                <a:fillToRect l="50000" t="50000" r="50000" b="50000"/>
              </a:path>
              <a:tileRect/>
            </a:gradFill>
            <a:ln w="28575">
              <a:solidFill>
                <a:srgbClr val="FFC000"/>
              </a:solidFill>
            </a:ln>
            <a:effectLst>
              <a:outerShdw blurRad="50800" dist="12700" dir="10800000" algn="ctr" rotWithShape="0">
                <a:schemeClr val="tx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5" name="Oval 174"/>
            <p:cNvSpPr/>
            <p:nvPr/>
          </p:nvSpPr>
          <p:spPr>
            <a:xfrm rot="780000">
              <a:off x="4330408" y="5204502"/>
              <a:ext cx="162559" cy="162815"/>
            </a:xfrm>
            <a:prstGeom prst="ellipse">
              <a:avLst/>
            </a:prstGeom>
            <a:gradFill flip="none" rotWithShape="1">
              <a:gsLst>
                <a:gs pos="100000">
                  <a:schemeClr val="tx1"/>
                </a:gs>
                <a:gs pos="11000">
                  <a:srgbClr val="969696"/>
                </a:gs>
                <a:gs pos="47000">
                  <a:schemeClr val="tx1">
                    <a:lumMod val="65000"/>
                    <a:lumOff val="35000"/>
                  </a:schemeClr>
                </a:gs>
                <a:gs pos="0">
                  <a:srgbClr val="DDDDDD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  <p:cxnSp>
          <p:nvCxnSpPr>
            <p:cNvPr id="176" name="Straight Connector 175"/>
            <p:cNvCxnSpPr/>
            <p:nvPr/>
          </p:nvCxnSpPr>
          <p:spPr>
            <a:xfrm flipV="1">
              <a:off x="4730206" y="5412293"/>
              <a:ext cx="0" cy="229828"/>
            </a:xfrm>
            <a:prstGeom prst="line">
              <a:avLst/>
            </a:prstGeom>
            <a:gradFill flip="none" rotWithShape="1">
              <a:gsLst>
                <a:gs pos="11000">
                  <a:srgbClr val="FF9933"/>
                </a:gs>
                <a:gs pos="81000">
                  <a:srgbClr val="FF6600"/>
                </a:gs>
                <a:gs pos="0">
                  <a:srgbClr val="FFCC00"/>
                </a:gs>
              </a:gsLst>
              <a:path path="circle">
                <a:fillToRect l="50000" t="50000" r="50000" b="50000"/>
              </a:path>
              <a:tileRect/>
            </a:gradFill>
            <a:ln w="28575">
              <a:solidFill>
                <a:srgbClr val="FFC000"/>
              </a:solidFill>
            </a:ln>
            <a:effectLst>
              <a:outerShdw blurRad="50800" dist="12700" dir="10800000" algn="ctr" rotWithShape="0">
                <a:schemeClr val="tx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7" name="Oval 176"/>
            <p:cNvSpPr/>
            <p:nvPr/>
          </p:nvSpPr>
          <p:spPr>
            <a:xfrm rot="780000">
              <a:off x="4649544" y="5367441"/>
              <a:ext cx="162559" cy="162815"/>
            </a:xfrm>
            <a:prstGeom prst="ellipse">
              <a:avLst/>
            </a:prstGeom>
            <a:gradFill flip="none" rotWithShape="1">
              <a:gsLst>
                <a:gs pos="100000">
                  <a:schemeClr val="tx1"/>
                </a:gs>
                <a:gs pos="11000">
                  <a:srgbClr val="969696"/>
                </a:gs>
                <a:gs pos="47000">
                  <a:schemeClr val="tx1">
                    <a:lumMod val="65000"/>
                    <a:lumOff val="35000"/>
                  </a:schemeClr>
                </a:gs>
                <a:gs pos="0">
                  <a:srgbClr val="DDDDDD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  <p:cxnSp>
          <p:nvCxnSpPr>
            <p:cNvPr id="178" name="Straight Connector 177"/>
            <p:cNvCxnSpPr/>
            <p:nvPr/>
          </p:nvCxnSpPr>
          <p:spPr>
            <a:xfrm flipV="1">
              <a:off x="4904518" y="5604045"/>
              <a:ext cx="0" cy="118068"/>
            </a:xfrm>
            <a:prstGeom prst="line">
              <a:avLst/>
            </a:prstGeom>
            <a:gradFill flip="none" rotWithShape="1">
              <a:gsLst>
                <a:gs pos="11000">
                  <a:srgbClr val="FF9933"/>
                </a:gs>
                <a:gs pos="81000">
                  <a:srgbClr val="FF6600"/>
                </a:gs>
                <a:gs pos="0">
                  <a:srgbClr val="FFCC00"/>
                </a:gs>
              </a:gsLst>
              <a:path path="circle">
                <a:fillToRect l="50000" t="50000" r="50000" b="50000"/>
              </a:path>
              <a:tileRect/>
            </a:gradFill>
            <a:ln w="28575">
              <a:solidFill>
                <a:srgbClr val="FFC000"/>
              </a:solidFill>
            </a:ln>
            <a:effectLst>
              <a:outerShdw blurRad="50800" dist="12700" dir="10800000" algn="ctr" rotWithShape="0">
                <a:schemeClr val="tx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9" name="Oval 178"/>
            <p:cNvSpPr/>
            <p:nvPr/>
          </p:nvSpPr>
          <p:spPr>
            <a:xfrm rot="780000">
              <a:off x="4828794" y="5504601"/>
              <a:ext cx="162559" cy="162815"/>
            </a:xfrm>
            <a:prstGeom prst="ellipse">
              <a:avLst/>
            </a:prstGeom>
            <a:gradFill flip="none" rotWithShape="1">
              <a:gsLst>
                <a:gs pos="100000">
                  <a:schemeClr val="tx1"/>
                </a:gs>
                <a:gs pos="11000">
                  <a:srgbClr val="969696"/>
                </a:gs>
                <a:gs pos="47000">
                  <a:schemeClr val="tx1">
                    <a:lumMod val="65000"/>
                    <a:lumOff val="35000"/>
                  </a:schemeClr>
                </a:gs>
                <a:gs pos="0">
                  <a:srgbClr val="DDDDDD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  <p:cxnSp>
          <p:nvCxnSpPr>
            <p:cNvPr id="180" name="Straight Connector 179"/>
            <p:cNvCxnSpPr/>
            <p:nvPr/>
          </p:nvCxnSpPr>
          <p:spPr>
            <a:xfrm flipV="1">
              <a:off x="3983041" y="5444088"/>
              <a:ext cx="0" cy="269240"/>
            </a:xfrm>
            <a:prstGeom prst="line">
              <a:avLst/>
            </a:prstGeom>
            <a:ln w="28575">
              <a:solidFill>
                <a:srgbClr val="FFC000"/>
              </a:solidFill>
            </a:ln>
            <a:effectLst>
              <a:outerShdw blurRad="50800" dist="12700" dir="108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 w="6350" h="635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Oval 180"/>
            <p:cNvSpPr/>
            <p:nvPr/>
          </p:nvSpPr>
          <p:spPr>
            <a:xfrm rot="780000">
              <a:off x="3898608" y="5402633"/>
              <a:ext cx="162559" cy="162815"/>
            </a:xfrm>
            <a:prstGeom prst="ellipse">
              <a:avLst/>
            </a:prstGeom>
            <a:gradFill flip="none" rotWithShape="1">
              <a:gsLst>
                <a:gs pos="100000">
                  <a:schemeClr val="tx1"/>
                </a:gs>
                <a:gs pos="11000">
                  <a:srgbClr val="969696"/>
                </a:gs>
                <a:gs pos="47000">
                  <a:schemeClr val="tx1">
                    <a:lumMod val="65000"/>
                    <a:lumOff val="35000"/>
                  </a:schemeClr>
                </a:gs>
                <a:gs pos="0">
                  <a:srgbClr val="DDDDDD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  <p:pic>
          <p:nvPicPr>
            <p:cNvPr id="225" name="Picture 224"/>
            <p:cNvPicPr>
              <a:picLocks noChangeAspect="1"/>
            </p:cNvPicPr>
            <p:nvPr/>
          </p:nvPicPr>
          <p:blipFill>
            <a:blip r:embed="rId20" cstate="email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1299" y="5584939"/>
              <a:ext cx="1206288" cy="898538"/>
            </a:xfrm>
            <a:prstGeom prst="ellipse">
              <a:avLst/>
            </a:prstGeom>
            <a:ln w="31750" cap="rnd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70000"/>
                </a:prstClr>
              </a:outerShdw>
            </a:effectLst>
          </p:spPr>
        </p:pic>
        <p:sp>
          <p:nvSpPr>
            <p:cNvPr id="227" name="Rectangle 226"/>
            <p:cNvSpPr/>
            <p:nvPr/>
          </p:nvSpPr>
          <p:spPr>
            <a:xfrm>
              <a:off x="4102945" y="5767731"/>
              <a:ext cx="644380" cy="27537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3923214" y="5846222"/>
              <a:ext cx="979090" cy="579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  <a:defRPr/>
              </a:pPr>
              <a:r>
                <a:rPr lang="en-US" sz="1051" kern="0" spc="-40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PEO EIS</a:t>
              </a:r>
            </a:p>
            <a:p>
              <a:pPr algn="ctr">
                <a:lnSpc>
                  <a:spcPts val="1200"/>
                </a:lnSpc>
                <a:spcBef>
                  <a:spcPts val="200"/>
                </a:spcBef>
                <a:defRPr/>
              </a:pPr>
              <a:r>
                <a:rPr lang="en-US" sz="1000" b="1" kern="0" dirty="0">
                  <a:solidFill>
                    <a:prstClr val="white"/>
                  </a:solidFill>
                  <a:effectLst>
                    <a:outerShdw blurRad="50800" dist="12700" dir="5400000" algn="ctr" rotWithShape="0">
                      <a:prstClr val="black"/>
                    </a:outerShdw>
                  </a:effectLst>
                  <a:latin typeface=" Arial"/>
                  <a:cs typeface="Arial" panose="020B0604020202020204" pitchFamily="34" charset="0"/>
                </a:rPr>
                <a:t>Information</a:t>
              </a:r>
            </a:p>
            <a:p>
              <a:pPr algn="ctr">
                <a:lnSpc>
                  <a:spcPts val="900"/>
                </a:lnSpc>
                <a:spcBef>
                  <a:spcPts val="300"/>
                </a:spcBef>
                <a:defRPr/>
              </a:pPr>
              <a:r>
                <a:rPr lang="en-US" sz="1000" b="1" kern="0" dirty="0">
                  <a:solidFill>
                    <a:prstClr val="white"/>
                  </a:solidFill>
                  <a:effectLst>
                    <a:outerShdw blurRad="50800" dist="12700" dir="5400000" algn="ctr" rotWithShape="0">
                      <a:prstClr val="black"/>
                    </a:outerShdw>
                  </a:effectLst>
                  <a:latin typeface=" Arial"/>
                  <a:cs typeface="Arial" panose="020B0604020202020204" pitchFamily="34" charset="0"/>
                </a:rPr>
                <a:t>Management</a:t>
              </a:r>
              <a:endParaRPr lang="en-US" sz="1000" kern="0" spc="-40" dirty="0">
                <a:solidFill>
                  <a:prstClr val="white"/>
                </a:solidFill>
                <a:effectLst>
                  <a:outerShdw blurRad="50800" dist="12700" dir="5400000" algn="ctr" rotWithShape="0">
                    <a:prstClr val="black"/>
                  </a:outerShdw>
                </a:effectLst>
                <a:latin typeface=" Arial"/>
                <a:cs typeface="Arial" panose="020B0604020202020204" pitchFamily="34" charset="0"/>
              </a:endParaRPr>
            </a:p>
          </p:txBody>
        </p:sp>
        <p:pic>
          <p:nvPicPr>
            <p:cNvPr id="229" name="Picture 228"/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8111" y="5683351"/>
              <a:ext cx="527863" cy="15950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ysClr val="window" lastClr="FFFFFF"/>
              </a:solidFill>
            </a:ln>
            <a:effectLst>
              <a:glow rad="101600">
                <a:schemeClr val="bg1">
                  <a:lumMod val="6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93" name="Group 292"/>
          <p:cNvGrpSpPr/>
          <p:nvPr/>
        </p:nvGrpSpPr>
        <p:grpSpPr>
          <a:xfrm>
            <a:off x="1911793" y="5371446"/>
            <a:ext cx="1872218" cy="1146666"/>
            <a:chOff x="1911793" y="5371446"/>
            <a:chExt cx="1872218" cy="1146666"/>
          </a:xfrm>
        </p:grpSpPr>
        <p:sp>
          <p:nvSpPr>
            <p:cNvPr id="162" name="TextBox 161"/>
            <p:cNvSpPr txBox="1"/>
            <p:nvPr/>
          </p:nvSpPr>
          <p:spPr>
            <a:xfrm>
              <a:off x="3083222" y="5629099"/>
              <a:ext cx="700789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en-US" sz="900" b="1" dirty="0">
                  <a:solidFill>
                    <a:srgbClr val="4472C4">
                      <a:lumMod val="50000"/>
                    </a:srgbClr>
                  </a:solidFill>
                  <a:effectLst>
                    <a:outerShdw blurRad="50800" dist="12700" dir="5400000" algn="ctr" rotWithShape="0">
                      <a:prstClr val="white"/>
                    </a:outerShdw>
                  </a:effectLst>
                  <a:latin typeface="Arial Black" panose="020B0A04020102020204" pitchFamily="34" charset="0"/>
                  <a:cs typeface="Arial" panose="020B0604020202020204" pitchFamily="34" charset="0"/>
                </a:rPr>
                <a:t>PM </a:t>
              </a:r>
            </a:p>
            <a:p>
              <a:pPr>
                <a:lnSpc>
                  <a:spcPts val="800"/>
                </a:lnSpc>
              </a:pPr>
              <a:r>
                <a:rPr lang="en-US" sz="900" b="1" dirty="0">
                  <a:solidFill>
                    <a:srgbClr val="4472C4">
                      <a:lumMod val="50000"/>
                    </a:srgbClr>
                  </a:solidFill>
                  <a:effectLst>
                    <a:outerShdw blurRad="50800" dist="12700" dir="5400000" algn="ctr" rotWithShape="0">
                      <a:prstClr val="white"/>
                    </a:outerShdw>
                  </a:effectLst>
                  <a:latin typeface="Arial Black" panose="020B0A04020102020204" pitchFamily="34" charset="0"/>
                  <a:cs typeface="Arial" panose="020B0604020202020204" pitchFamily="34" charset="0"/>
                </a:rPr>
                <a:t>Sensors</a:t>
              </a:r>
            </a:p>
          </p:txBody>
        </p:sp>
        <p:cxnSp>
          <p:nvCxnSpPr>
            <p:cNvPr id="163" name="Straight Connector 162"/>
            <p:cNvCxnSpPr/>
            <p:nvPr/>
          </p:nvCxnSpPr>
          <p:spPr>
            <a:xfrm flipH="1" flipV="1">
              <a:off x="2677299" y="5443043"/>
              <a:ext cx="3247" cy="199029"/>
            </a:xfrm>
            <a:prstGeom prst="line">
              <a:avLst/>
            </a:prstGeom>
            <a:ln w="19050">
              <a:solidFill>
                <a:srgbClr val="FFC000"/>
              </a:solidFill>
            </a:ln>
            <a:effectLst>
              <a:outerShdw blurRad="50800" dist="50800" dir="5400000" algn="ctr" rotWithShape="0">
                <a:schemeClr val="tx1">
                  <a:alpha val="7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6350" h="635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TextBox 160"/>
            <p:cNvSpPr txBox="1"/>
            <p:nvPr/>
          </p:nvSpPr>
          <p:spPr>
            <a:xfrm>
              <a:off x="2154008" y="5371446"/>
              <a:ext cx="526522" cy="302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800"/>
                </a:lnSpc>
              </a:pPr>
              <a:r>
                <a:rPr lang="en-US" sz="900" b="1" dirty="0">
                  <a:solidFill>
                    <a:srgbClr val="4472C4">
                      <a:lumMod val="50000"/>
                    </a:srgbClr>
                  </a:solidFill>
                  <a:effectLst>
                    <a:outerShdw blurRad="50800" dist="12700" dir="5400000" algn="ctr" rotWithShape="0">
                      <a:prstClr val="white"/>
                    </a:outerShdw>
                  </a:effectLst>
                  <a:latin typeface="Arial Black" panose="020B0A04020102020204" pitchFamily="34" charset="0"/>
                  <a:cs typeface="Arial" panose="020B0604020202020204" pitchFamily="34" charset="0"/>
                </a:rPr>
                <a:t>PM    </a:t>
              </a:r>
            </a:p>
            <a:p>
              <a:pPr algn="r">
                <a:lnSpc>
                  <a:spcPts val="800"/>
                </a:lnSpc>
              </a:pPr>
              <a:r>
                <a:rPr lang="en-US" sz="900" b="1" dirty="0">
                  <a:solidFill>
                    <a:srgbClr val="4472C4">
                      <a:lumMod val="50000"/>
                    </a:srgbClr>
                  </a:solidFill>
                  <a:effectLst>
                    <a:outerShdw blurRad="50800" dist="12700" dir="5400000" algn="ctr" rotWithShape="0">
                      <a:prstClr val="white"/>
                    </a:outerShdw>
                  </a:effectLst>
                  <a:latin typeface="Arial Black" panose="020B0A04020102020204" pitchFamily="34" charset="0"/>
                  <a:cs typeface="Arial" panose="020B0604020202020204" pitchFamily="34" charset="0"/>
                </a:rPr>
                <a:t>  ASE</a:t>
              </a:r>
            </a:p>
          </p:txBody>
        </p:sp>
        <p:sp>
          <p:nvSpPr>
            <p:cNvPr id="164" name="Oval 163"/>
            <p:cNvSpPr/>
            <p:nvPr/>
          </p:nvSpPr>
          <p:spPr>
            <a:xfrm rot="780000">
              <a:off x="2595071" y="5431229"/>
              <a:ext cx="162559" cy="162815"/>
            </a:xfrm>
            <a:prstGeom prst="ellipse">
              <a:avLst/>
            </a:prstGeom>
            <a:gradFill flip="none" rotWithShape="1">
              <a:gsLst>
                <a:gs pos="22000">
                  <a:srgbClr val="0099CC"/>
                </a:gs>
                <a:gs pos="85000">
                  <a:srgbClr val="0066CC"/>
                </a:gs>
                <a:gs pos="0">
                  <a:schemeClr val="bg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  <p:cxnSp>
          <p:nvCxnSpPr>
            <p:cNvPr id="165" name="Straight Connector 164"/>
            <p:cNvCxnSpPr/>
            <p:nvPr/>
          </p:nvCxnSpPr>
          <p:spPr>
            <a:xfrm flipH="1" flipV="1">
              <a:off x="3112125" y="5645394"/>
              <a:ext cx="3353" cy="218475"/>
            </a:xfrm>
            <a:prstGeom prst="line">
              <a:avLst/>
            </a:prstGeom>
            <a:ln w="19050">
              <a:solidFill>
                <a:srgbClr val="FFC000"/>
              </a:solidFill>
            </a:ln>
            <a:effectLst>
              <a:outerShdw blurRad="50800" dist="50800" dir="5400000" algn="ctr" rotWithShape="0">
                <a:schemeClr val="tx1">
                  <a:alpha val="7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6350" h="635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Oval 165"/>
            <p:cNvSpPr/>
            <p:nvPr/>
          </p:nvSpPr>
          <p:spPr>
            <a:xfrm rot="780000">
              <a:off x="3025999" y="5547549"/>
              <a:ext cx="162559" cy="162815"/>
            </a:xfrm>
            <a:prstGeom prst="ellipse">
              <a:avLst/>
            </a:prstGeom>
            <a:gradFill flip="none" rotWithShape="1">
              <a:gsLst>
                <a:gs pos="22000">
                  <a:srgbClr val="0099CC"/>
                </a:gs>
                <a:gs pos="85000">
                  <a:srgbClr val="0066CC"/>
                </a:gs>
                <a:gs pos="0">
                  <a:schemeClr val="bg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  <p:pic>
          <p:nvPicPr>
            <p:cNvPr id="230" name="Picture 229"/>
            <p:cNvPicPr>
              <a:picLocks noChangeAspect="1"/>
            </p:cNvPicPr>
            <p:nvPr/>
          </p:nvPicPr>
          <p:blipFill>
            <a:blip r:embed="rId23" cstate="email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11793" y="5653308"/>
              <a:ext cx="1272938" cy="821640"/>
            </a:xfrm>
            <a:prstGeom prst="ellipse">
              <a:avLst/>
            </a:prstGeom>
            <a:ln w="25400" cap="rnd">
              <a:solidFill>
                <a:srgbClr val="FFC000"/>
              </a:solidFill>
            </a:ln>
            <a:effectLst>
              <a:outerShdw blurRad="50800" dist="38100" dir="5400000" algn="ctr" rotWithShape="0">
                <a:schemeClr val="tx1">
                  <a:alpha val="70000"/>
                </a:schemeClr>
              </a:outerShdw>
            </a:effectLst>
          </p:spPr>
        </p:pic>
        <p:sp>
          <p:nvSpPr>
            <p:cNvPr id="232" name="Rectangle 231"/>
            <p:cNvSpPr/>
            <p:nvPr/>
          </p:nvSpPr>
          <p:spPr>
            <a:xfrm>
              <a:off x="2132854" y="5889376"/>
              <a:ext cx="887708" cy="27112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1965999" y="5964114"/>
              <a:ext cx="1161661" cy="553998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lnSpc>
                  <a:spcPts val="1200"/>
                </a:lnSpc>
                <a:defRPr/>
              </a:pPr>
              <a:r>
                <a:rPr lang="en-US" sz="1051" kern="0" spc="-40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 PEO IEW&amp;S</a:t>
              </a:r>
            </a:p>
            <a:p>
              <a:pPr algn="ctr">
                <a:lnSpc>
                  <a:spcPts val="1000"/>
                </a:lnSpc>
                <a:spcBef>
                  <a:spcPts val="200"/>
                </a:spcBef>
                <a:defRPr/>
              </a:pPr>
              <a:r>
                <a:rPr lang="en-US" sz="1000" b="1" kern="0" dirty="0">
                  <a:solidFill>
                    <a:prstClr val="white"/>
                  </a:solidFill>
                  <a:effectLst>
                    <a:outerShdw blurRad="50800" dist="50800" dir="5400000" algn="ctr" rotWithShape="0">
                      <a:prstClr val="black"/>
                    </a:outerShdw>
                  </a:effectLst>
                  <a:latin typeface=" Arial"/>
                  <a:cs typeface="Arial" panose="020B0604020202020204" pitchFamily="34" charset="0"/>
                </a:rPr>
                <a:t>EW and </a:t>
              </a:r>
            </a:p>
            <a:p>
              <a:pPr algn="ctr">
                <a:lnSpc>
                  <a:spcPts val="1000"/>
                </a:lnSpc>
                <a:spcBef>
                  <a:spcPts val="200"/>
                </a:spcBef>
                <a:defRPr/>
              </a:pPr>
              <a:r>
                <a:rPr lang="en-US" sz="1000" b="1" kern="0" dirty="0">
                  <a:solidFill>
                    <a:prstClr val="white"/>
                  </a:solidFill>
                  <a:effectLst>
                    <a:outerShdw blurRad="50800" dist="50800" dir="5400000" algn="ctr" rotWithShape="0">
                      <a:prstClr val="black"/>
                    </a:outerShdw>
                  </a:effectLst>
                  <a:latin typeface=" Arial"/>
                  <a:cs typeface="Arial" panose="020B0604020202020204" pitchFamily="34" charset="0"/>
                </a:rPr>
                <a:t>Sensors</a:t>
              </a:r>
              <a:endParaRPr lang="en-US" sz="1000" kern="0" spc="-40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 Arial"/>
                <a:cs typeface="Arial" panose="020B0604020202020204" pitchFamily="34" charset="0"/>
              </a:endParaRPr>
            </a:p>
          </p:txBody>
        </p:sp>
        <p:pic>
          <p:nvPicPr>
            <p:cNvPr id="234" name="Picture 233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5153" y="5776738"/>
              <a:ext cx="624799" cy="184664"/>
            </a:xfrm>
            <a:prstGeom prst="rect">
              <a:avLst/>
            </a:prstGeom>
            <a:ln w="6350">
              <a:solidFill>
                <a:sysClr val="window" lastClr="FFFFFF"/>
              </a:solidFill>
            </a:ln>
            <a:effectLst>
              <a:glow rad="101600">
                <a:schemeClr val="tx1">
                  <a:lumMod val="50000"/>
                  <a:lumOff val="50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35" name="Picture 234"/>
          <p:cNvPicPr>
            <a:picLocks noChangeAspect="1"/>
          </p:cNvPicPr>
          <p:nvPr/>
        </p:nvPicPr>
        <p:blipFill>
          <a:blip r:embed="rId26" cstate="email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610" y="4439972"/>
            <a:ext cx="1306450" cy="699215"/>
          </a:xfrm>
          <a:prstGeom prst="ellipse">
            <a:avLst/>
          </a:prstGeom>
          <a:ln w="28575" cap="rnd"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80000"/>
              </a:prstClr>
            </a:outerShdw>
          </a:effectLst>
        </p:spPr>
      </p:pic>
      <p:sp>
        <p:nvSpPr>
          <p:cNvPr id="236" name="Rectangle 235"/>
          <p:cNvSpPr/>
          <p:nvPr/>
        </p:nvSpPr>
        <p:spPr>
          <a:xfrm>
            <a:off x="1890494" y="4516435"/>
            <a:ext cx="801845" cy="244680"/>
          </a:xfrm>
          <a:prstGeom prst="rect">
            <a:avLst/>
          </a:prstGeom>
          <a:solidFill>
            <a:schemeClr val="tx1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7" name="TextBox 236"/>
          <p:cNvSpPr txBox="1"/>
          <p:nvPr/>
        </p:nvSpPr>
        <p:spPr>
          <a:xfrm>
            <a:off x="1407648" y="4552550"/>
            <a:ext cx="1789820" cy="52835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ts val="900"/>
              </a:lnSpc>
              <a:defRPr/>
            </a:pPr>
            <a:r>
              <a:rPr lang="en-US" sz="1051" kern="0" spc="-40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   SOCOM</a:t>
            </a:r>
          </a:p>
          <a:p>
            <a:pPr algn="ctr">
              <a:lnSpc>
                <a:spcPts val="700"/>
              </a:lnSpc>
              <a:defRPr/>
            </a:pPr>
            <a:endParaRPr lang="en-US" sz="900" kern="0" spc="-40" dirty="0">
              <a:solidFill>
                <a:prstClr val="white"/>
              </a:solidFill>
              <a:effectLst>
                <a:outerShdw blurRad="50800" dist="12700" dir="5400000" algn="ctr" rotWithShape="0">
                  <a:prstClr val="black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900"/>
              </a:lnSpc>
              <a:defRPr/>
            </a:pPr>
            <a:r>
              <a:rPr lang="en-US" sz="900" b="1" kern="0" spc="-40" dirty="0">
                <a:solidFill>
                  <a:prstClr val="white"/>
                </a:solidFill>
                <a:effectLst>
                  <a:outerShdw blurRad="50800" dist="12700" dir="5400000" algn="ctr" rotWithShape="0">
                    <a:prstClr val="black"/>
                  </a:outerShdw>
                </a:effectLst>
                <a:latin typeface="ARSOACArial Narrow"/>
                <a:cs typeface="Arial" panose="020B0604020202020204" pitchFamily="34" charset="0"/>
              </a:rPr>
              <a:t>ARSOAC / AFSOC / </a:t>
            </a:r>
          </a:p>
          <a:p>
            <a:pPr algn="ctr">
              <a:lnSpc>
                <a:spcPts val="900"/>
              </a:lnSpc>
              <a:defRPr/>
            </a:pPr>
            <a:r>
              <a:rPr lang="en-US" sz="900" b="1" kern="0" spc="-40" dirty="0">
                <a:solidFill>
                  <a:prstClr val="white"/>
                </a:solidFill>
                <a:effectLst>
                  <a:outerShdw blurRad="50800" dist="12700" dir="5400000" algn="ctr" rotWithShape="0">
                    <a:prstClr val="black"/>
                  </a:outerShdw>
                </a:effectLst>
                <a:latin typeface="ARSOACArial Narrow"/>
                <a:cs typeface="Arial" panose="020B0604020202020204" pitchFamily="34" charset="0"/>
              </a:rPr>
              <a:t>TAPO / 160</a:t>
            </a:r>
            <a:r>
              <a:rPr lang="en-US" sz="900" b="1" kern="0" spc="-40" baseline="30000" dirty="0">
                <a:solidFill>
                  <a:prstClr val="white"/>
                </a:solidFill>
                <a:effectLst>
                  <a:outerShdw blurRad="50800" dist="12700" dir="5400000" algn="ctr" rotWithShape="0">
                    <a:prstClr val="black"/>
                  </a:outerShdw>
                </a:effectLst>
                <a:latin typeface="ARSOACArial Narrow"/>
                <a:cs typeface="Arial" panose="020B0604020202020204" pitchFamily="34" charset="0"/>
              </a:rPr>
              <a:t>th</a:t>
            </a:r>
            <a:r>
              <a:rPr lang="en-US" sz="900" b="1" kern="0" spc="-40" dirty="0">
                <a:solidFill>
                  <a:prstClr val="white"/>
                </a:solidFill>
                <a:effectLst>
                  <a:outerShdw blurRad="50800" dist="12700" dir="5400000" algn="ctr" rotWithShape="0">
                    <a:prstClr val="black"/>
                  </a:outerShdw>
                </a:effectLst>
                <a:latin typeface="ARSOACArial Narrow"/>
                <a:cs typeface="Arial" panose="020B0604020202020204" pitchFamily="34" charset="0"/>
              </a:rPr>
              <a:t> SOAR</a:t>
            </a:r>
          </a:p>
        </p:txBody>
      </p:sp>
      <p:pic>
        <p:nvPicPr>
          <p:cNvPr id="238" name="Picture 237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093" y="4499008"/>
            <a:ext cx="280313" cy="3029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40" name="Oval 239"/>
          <p:cNvSpPr/>
          <p:nvPr/>
        </p:nvSpPr>
        <p:spPr>
          <a:xfrm rot="780000">
            <a:off x="2639387" y="4193426"/>
            <a:ext cx="162559" cy="162815"/>
          </a:xfrm>
          <a:prstGeom prst="ellipse">
            <a:avLst/>
          </a:prstGeom>
          <a:gradFill flip="none" rotWithShape="1">
            <a:gsLst>
              <a:gs pos="8000">
                <a:srgbClr val="339966"/>
              </a:gs>
              <a:gs pos="21000">
                <a:srgbClr val="006666"/>
              </a:gs>
              <a:gs pos="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241" name="TextBox 240"/>
          <p:cNvSpPr txBox="1"/>
          <p:nvPr/>
        </p:nvSpPr>
        <p:spPr>
          <a:xfrm>
            <a:off x="2698660" y="4135134"/>
            <a:ext cx="696740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en-US" sz="900" b="1" dirty="0">
                <a:solidFill>
                  <a:srgbClr val="4472C4">
                    <a:lumMod val="50000"/>
                  </a:srgbClr>
                </a:solidFill>
                <a:effectLst>
                  <a:outerShdw blurRad="50800" dist="12700" dir="5400000" algn="ctr" rotWithShape="0">
                    <a:prstClr val="white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PEO FW</a:t>
            </a:r>
          </a:p>
        </p:txBody>
      </p:sp>
      <p:sp>
        <p:nvSpPr>
          <p:cNvPr id="243" name="Oval 242"/>
          <p:cNvSpPr/>
          <p:nvPr/>
        </p:nvSpPr>
        <p:spPr>
          <a:xfrm rot="780000">
            <a:off x="2806799" y="4379966"/>
            <a:ext cx="162559" cy="162815"/>
          </a:xfrm>
          <a:prstGeom prst="ellipse">
            <a:avLst/>
          </a:prstGeom>
          <a:gradFill flip="none" rotWithShape="1">
            <a:gsLst>
              <a:gs pos="8000">
                <a:srgbClr val="339966"/>
              </a:gs>
              <a:gs pos="21000">
                <a:srgbClr val="006666"/>
              </a:gs>
              <a:gs pos="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244" name="TextBox 243"/>
          <p:cNvSpPr txBox="1"/>
          <p:nvPr/>
        </p:nvSpPr>
        <p:spPr>
          <a:xfrm>
            <a:off x="2866822" y="4295426"/>
            <a:ext cx="691215" cy="1996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800"/>
              </a:lnSpc>
            </a:pPr>
            <a:r>
              <a:rPr lang="en-US" sz="900" b="1" dirty="0">
                <a:solidFill>
                  <a:srgbClr val="4472C4">
                    <a:lumMod val="50000"/>
                  </a:srgbClr>
                </a:solidFill>
                <a:effectLst>
                  <a:outerShdw blurRad="50800" dist="12700" dir="5400000" algn="ctr" rotWithShape="0">
                    <a:prstClr val="white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PEO RW</a:t>
            </a:r>
          </a:p>
        </p:txBody>
      </p:sp>
      <p:sp>
        <p:nvSpPr>
          <p:cNvPr id="246" name="Oval 245"/>
          <p:cNvSpPr/>
          <p:nvPr/>
        </p:nvSpPr>
        <p:spPr>
          <a:xfrm rot="780000">
            <a:off x="2435202" y="4210656"/>
            <a:ext cx="162559" cy="162815"/>
          </a:xfrm>
          <a:prstGeom prst="ellipse">
            <a:avLst/>
          </a:prstGeom>
          <a:gradFill flip="none" rotWithShape="1">
            <a:gsLst>
              <a:gs pos="8000">
                <a:srgbClr val="339966"/>
              </a:gs>
              <a:gs pos="21000">
                <a:srgbClr val="006666"/>
              </a:gs>
              <a:gs pos="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248" name="TextBox 247"/>
          <p:cNvSpPr txBox="1"/>
          <p:nvPr/>
        </p:nvSpPr>
        <p:spPr>
          <a:xfrm>
            <a:off x="43724" y="4127596"/>
            <a:ext cx="501099" cy="113877"/>
          </a:xfrm>
          <a:prstGeom prst="rect">
            <a:avLst/>
          </a:prstGeom>
          <a:solidFill>
            <a:srgbClr val="FFCC00"/>
          </a:solidFill>
          <a:scene3d>
            <a:camera prst="orthographicFront"/>
            <a:lightRig rig="threePt" dir="t"/>
          </a:scene3d>
          <a:sp3d>
            <a:bevelT w="25400" h="25400"/>
          </a:sp3d>
        </p:spPr>
        <p:txBody>
          <a:bodyPr wrap="none" lIns="45720" tIns="18288" rIns="45720" bIns="18288" rtlCol="0" anchor="ctr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sz="6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Maneuver</a:t>
            </a:r>
          </a:p>
        </p:txBody>
      </p:sp>
      <p:cxnSp>
        <p:nvCxnSpPr>
          <p:cNvPr id="249" name="Straight Connector 248"/>
          <p:cNvCxnSpPr/>
          <p:nvPr/>
        </p:nvCxnSpPr>
        <p:spPr>
          <a:xfrm flipV="1">
            <a:off x="212039" y="4474986"/>
            <a:ext cx="1399" cy="167933"/>
          </a:xfrm>
          <a:prstGeom prst="line">
            <a:avLst/>
          </a:prstGeom>
          <a:ln w="25400">
            <a:solidFill>
              <a:srgbClr val="FFC000"/>
            </a:solidFill>
          </a:ln>
          <a:effectLst>
            <a:outerShdw blurRad="50800" dist="12700" dir="10800000" algn="ctr" rotWithShape="0">
              <a:schemeClr val="tx1">
                <a:alpha val="70000"/>
              </a:schemeClr>
            </a:outerShdw>
          </a:effectLst>
          <a:scene3d>
            <a:camera prst="orthographicFront"/>
            <a:lightRig rig="threePt" dir="t"/>
          </a:scene3d>
          <a:sp3d>
            <a:bevelT w="6350" h="63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>
            <a:endCxn id="204" idx="2"/>
          </p:cNvCxnSpPr>
          <p:nvPr/>
        </p:nvCxnSpPr>
        <p:spPr>
          <a:xfrm flipV="1">
            <a:off x="444399" y="4806802"/>
            <a:ext cx="0" cy="71720"/>
          </a:xfrm>
          <a:prstGeom prst="line">
            <a:avLst/>
          </a:prstGeom>
          <a:ln w="25400">
            <a:solidFill>
              <a:srgbClr val="FFC000"/>
            </a:solidFill>
          </a:ln>
          <a:effectLst>
            <a:outerShdw blurRad="50800" dist="12700" dir="10800000" algn="ctr" rotWithShape="0">
              <a:schemeClr val="tx1">
                <a:alpha val="70000"/>
              </a:schemeClr>
            </a:outerShdw>
          </a:effectLst>
          <a:scene3d>
            <a:camera prst="orthographicFront"/>
            <a:lightRig rig="threePt" dir="t"/>
          </a:scene3d>
          <a:sp3d>
            <a:bevelT w="6350" h="63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TextBox 250"/>
          <p:cNvSpPr txBox="1"/>
          <p:nvPr/>
        </p:nvSpPr>
        <p:spPr>
          <a:xfrm>
            <a:off x="72025" y="4484018"/>
            <a:ext cx="284693" cy="113877"/>
          </a:xfrm>
          <a:prstGeom prst="rect">
            <a:avLst/>
          </a:prstGeom>
          <a:solidFill>
            <a:srgbClr val="FFCC00"/>
          </a:solidFill>
          <a:scene3d>
            <a:camera prst="orthographicFront"/>
            <a:lightRig rig="threePt" dir="t"/>
          </a:scene3d>
          <a:sp3d>
            <a:bevelT w="25400" h="25400"/>
          </a:sp3d>
        </p:spPr>
        <p:txBody>
          <a:bodyPr wrap="none" lIns="45720" tIns="18288" rIns="45720" bIns="18288" rtlCol="0" anchor="ctr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sz="6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Intel</a:t>
            </a:r>
          </a:p>
        </p:txBody>
      </p:sp>
      <p:sp>
        <p:nvSpPr>
          <p:cNvPr id="252" name="TextBox 251"/>
          <p:cNvSpPr txBox="1"/>
          <p:nvPr/>
        </p:nvSpPr>
        <p:spPr>
          <a:xfrm>
            <a:off x="363674" y="3438967"/>
            <a:ext cx="489878" cy="209288"/>
          </a:xfrm>
          <a:prstGeom prst="rect">
            <a:avLst/>
          </a:prstGeom>
          <a:gradFill flip="none" rotWithShape="1">
            <a:gsLst>
              <a:gs pos="75000">
                <a:schemeClr val="tx1"/>
              </a:gs>
              <a:gs pos="0">
                <a:schemeClr val="bg1">
                  <a:lumMod val="65000"/>
                </a:schemeClr>
              </a:gs>
              <a:gs pos="40000">
                <a:schemeClr val="tx1">
                  <a:lumMod val="75000"/>
                  <a:lumOff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 extrusionH="25400" contourW="12700">
            <a:bevelT w="63500" h="25400" prst="relaxedInset"/>
            <a:bevelB w="0" h="0"/>
            <a:contourClr>
              <a:schemeClr val="tx1"/>
            </a:contourClr>
          </a:sp3d>
        </p:spPr>
        <p:txBody>
          <a:bodyPr wrap="none" lIns="45720" tIns="27432" rIns="45720" bIns="27432" rtlCol="0" anchor="ctr">
            <a:spAutoFit/>
          </a:bodyPr>
          <a:lstStyle/>
          <a:p>
            <a:pPr algn="r"/>
            <a:r>
              <a:rPr lang="en-US" sz="1000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CCDC</a:t>
            </a:r>
          </a:p>
        </p:txBody>
      </p:sp>
      <p:pic>
        <p:nvPicPr>
          <p:cNvPr id="253" name="Picture 252"/>
          <p:cNvPicPr>
            <a:picLocks noChangeAspect="1"/>
          </p:cNvPicPr>
          <p:nvPr/>
        </p:nvPicPr>
        <p:blipFill>
          <a:blip r:embed="rId29" cstate="email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914" y="4296336"/>
            <a:ext cx="1520445" cy="652777"/>
          </a:xfrm>
          <a:prstGeom prst="ellipse">
            <a:avLst/>
          </a:prstGeom>
          <a:ln w="28575" cap="rnd"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75000"/>
              </a:prstClr>
            </a:outerShdw>
          </a:effectLst>
        </p:spPr>
      </p:pic>
      <p:sp>
        <p:nvSpPr>
          <p:cNvPr id="254" name="Rectangle 253"/>
          <p:cNvSpPr/>
          <p:nvPr/>
        </p:nvSpPr>
        <p:spPr>
          <a:xfrm>
            <a:off x="7347243" y="4479547"/>
            <a:ext cx="1244600" cy="175186"/>
          </a:xfrm>
          <a:prstGeom prst="rect">
            <a:avLst/>
          </a:prstGeom>
          <a:solidFill>
            <a:schemeClr val="tx1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5" name="TextBox 254"/>
          <p:cNvSpPr txBox="1"/>
          <p:nvPr/>
        </p:nvSpPr>
        <p:spPr>
          <a:xfrm>
            <a:off x="7155676" y="4496724"/>
            <a:ext cx="1629052" cy="4770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700"/>
              </a:lnSpc>
              <a:defRPr/>
            </a:pPr>
            <a:r>
              <a:rPr lang="en-US" sz="1051" kern="0" spc="-40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Joint MATDEVs</a:t>
            </a:r>
          </a:p>
          <a:p>
            <a:pPr algn="ctr">
              <a:lnSpc>
                <a:spcPts val="700"/>
              </a:lnSpc>
              <a:defRPr/>
            </a:pPr>
            <a:endParaRPr lang="en-US" sz="700" b="1" kern="0" spc="-40" dirty="0">
              <a:solidFill>
                <a:prstClr val="white"/>
              </a:solidFill>
              <a:effectLst>
                <a:outerShdw blurRad="50800" dist="12700" dir="5400000" algn="ctr" rotWithShape="0">
                  <a:prstClr val="black"/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700"/>
              </a:lnSpc>
              <a:defRPr/>
            </a:pPr>
            <a:r>
              <a:rPr lang="en-US" sz="1000" b="1" kern="0" spc="-40" dirty="0">
                <a:solidFill>
                  <a:prstClr val="white"/>
                </a:solidFill>
                <a:effectLst>
                  <a:outerShdw blurRad="50800" dist="12700" dir="5400000" algn="ctr" rotWithShape="0">
                    <a:prstClr val="black"/>
                  </a:outerShdw>
                </a:effectLst>
                <a:latin typeface=" Arial"/>
                <a:cs typeface="Arial" panose="020B0604020202020204" pitchFamily="34" charset="0"/>
              </a:rPr>
              <a:t>USAF / USN / </a:t>
            </a:r>
          </a:p>
          <a:p>
            <a:pPr algn="ctr">
              <a:lnSpc>
                <a:spcPts val="900"/>
              </a:lnSpc>
              <a:defRPr/>
            </a:pPr>
            <a:r>
              <a:rPr lang="en-US" sz="1000" b="1" kern="0" spc="-40" dirty="0">
                <a:solidFill>
                  <a:prstClr val="white"/>
                </a:solidFill>
                <a:effectLst>
                  <a:outerShdw blurRad="50800" dist="12700" dir="5400000" algn="ctr" rotWithShape="0">
                    <a:prstClr val="black"/>
                  </a:outerShdw>
                </a:effectLst>
                <a:latin typeface=" Arial"/>
                <a:cs typeface="Arial" panose="020B0604020202020204" pitchFamily="34" charset="0"/>
              </a:rPr>
              <a:t>USMC / USCG</a:t>
            </a:r>
          </a:p>
        </p:txBody>
      </p:sp>
      <p:grpSp>
        <p:nvGrpSpPr>
          <p:cNvPr id="226" name="Group 225"/>
          <p:cNvGrpSpPr/>
          <p:nvPr/>
        </p:nvGrpSpPr>
        <p:grpSpPr>
          <a:xfrm>
            <a:off x="3442254" y="2653467"/>
            <a:ext cx="2860412" cy="1572133"/>
            <a:chOff x="3803925" y="2469219"/>
            <a:chExt cx="2860412" cy="1572133"/>
          </a:xfrm>
        </p:grpSpPr>
        <p:cxnSp>
          <p:nvCxnSpPr>
            <p:cNvPr id="256" name="Straight Connector 255"/>
            <p:cNvCxnSpPr/>
            <p:nvPr/>
          </p:nvCxnSpPr>
          <p:spPr>
            <a:xfrm flipV="1">
              <a:off x="5428198" y="2791572"/>
              <a:ext cx="0" cy="487680"/>
            </a:xfrm>
            <a:prstGeom prst="line">
              <a:avLst/>
            </a:prstGeom>
            <a:ln w="28575">
              <a:solidFill>
                <a:srgbClr val="FFC000"/>
              </a:solidFill>
            </a:ln>
            <a:effectLst>
              <a:outerShdw blurRad="50800" dist="38100" dir="8100000" algn="tr" rotWithShape="0">
                <a:prstClr val="black">
                  <a:alpha val="7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350" h="635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5589697" y="2769849"/>
              <a:ext cx="60785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rgbClr val="4472C4">
                      <a:lumMod val="50000"/>
                    </a:srgbClr>
                  </a:solidFill>
                  <a:effectLst>
                    <a:outerShdw blurRad="50800" dist="12700" dir="5400000" algn="ctr" rotWithShape="0">
                      <a:prstClr val="white"/>
                    </a:outerShdw>
                  </a:effectLst>
                  <a:latin typeface="Arial Black" panose="020B0A04020102020204" pitchFamily="34" charset="0"/>
                  <a:cs typeface="Arial" panose="020B0604020202020204" pitchFamily="34" charset="0"/>
                </a:rPr>
                <a:t>PM UH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315737" y="2611864"/>
              <a:ext cx="6014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rgbClr val="4472C4">
                      <a:lumMod val="50000"/>
                    </a:srgbClr>
                  </a:solidFill>
                  <a:effectLst>
                    <a:outerShdw blurRad="50800" dist="12700" dir="5400000" algn="ctr" rotWithShape="0">
                      <a:prstClr val="white"/>
                    </a:outerShdw>
                  </a:effectLst>
                  <a:latin typeface="Arial Black" panose="020B0A04020102020204" pitchFamily="34" charset="0"/>
                  <a:cs typeface="Arial" panose="020B0604020202020204" pitchFamily="34" charset="0"/>
                </a:rPr>
                <a:t>PM CH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985569" y="3114457"/>
              <a:ext cx="60785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rgbClr val="4472C4">
                      <a:lumMod val="50000"/>
                    </a:srgbClr>
                  </a:solidFill>
                  <a:effectLst>
                    <a:outerShdw blurRad="50800" dist="12700" dir="5400000" algn="ctr" rotWithShape="0">
                      <a:prstClr val="white"/>
                    </a:outerShdw>
                  </a:effectLst>
                  <a:latin typeface="Arial Black" panose="020B0A04020102020204" pitchFamily="34" charset="0"/>
                  <a:cs typeface="Arial" panose="020B0604020202020204" pitchFamily="34" charset="0"/>
                </a:rPr>
                <a:t>PM FW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728772" y="2899055"/>
              <a:ext cx="78739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rgbClr val="4472C4">
                      <a:lumMod val="50000"/>
                    </a:srgbClr>
                  </a:solidFill>
                  <a:effectLst>
                    <a:outerShdw blurRad="50800" dist="12700" dir="5400000" algn="ctr" rotWithShape="0">
                      <a:prstClr val="white"/>
                    </a:outerShdw>
                  </a:effectLst>
                  <a:latin typeface="Arial Black" panose="020B0A04020102020204" pitchFamily="34" charset="0"/>
                  <a:cs typeface="Arial" panose="020B0604020202020204" pitchFamily="34" charset="0"/>
                </a:rPr>
                <a:t>PM AMSA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803925" y="2929752"/>
              <a:ext cx="87716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rgbClr val="4472C4">
                      <a:lumMod val="50000"/>
                    </a:srgbClr>
                  </a:solidFill>
                  <a:effectLst>
                    <a:outerShdw blurRad="50800" dist="12700" dir="5400000" algn="ctr" rotWithShape="0">
                      <a:prstClr val="white"/>
                    </a:outerShdw>
                  </a:effectLst>
                  <a:latin typeface="Arial Black" panose="020B0A04020102020204" pitchFamily="34" charset="0"/>
                  <a:cs typeface="Arial" panose="020B0604020202020204" pitchFamily="34" charset="0"/>
                </a:rPr>
                <a:t>PM MASPO</a:t>
              </a:r>
            </a:p>
          </p:txBody>
        </p:sp>
        <p:cxnSp>
          <p:nvCxnSpPr>
            <p:cNvPr id="74" name="Straight Connector 73"/>
            <p:cNvCxnSpPr/>
            <p:nvPr/>
          </p:nvCxnSpPr>
          <p:spPr>
            <a:xfrm>
              <a:off x="5049256" y="2800951"/>
              <a:ext cx="0" cy="457200"/>
            </a:xfrm>
            <a:prstGeom prst="line">
              <a:avLst/>
            </a:prstGeom>
            <a:ln w="28575">
              <a:solidFill>
                <a:srgbClr val="FFC000"/>
              </a:solidFill>
            </a:ln>
            <a:effectLst>
              <a:outerShdw blurRad="50800" dist="38100" dir="8100000" algn="tr" rotWithShape="0">
                <a:prstClr val="black">
                  <a:alpha val="7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350" h="635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Oval 74"/>
            <p:cNvSpPr/>
            <p:nvPr/>
          </p:nvSpPr>
          <p:spPr>
            <a:xfrm rot="780000">
              <a:off x="4972270" y="2654054"/>
              <a:ext cx="159195" cy="159195"/>
            </a:xfrm>
            <a:prstGeom prst="ellipse">
              <a:avLst/>
            </a:prstGeom>
            <a:gradFill flip="none" rotWithShape="1">
              <a:gsLst>
                <a:gs pos="75000">
                  <a:srgbClr val="FF3300"/>
                </a:gs>
                <a:gs pos="0">
                  <a:schemeClr val="accent1">
                    <a:lumMod val="60000"/>
                    <a:lumOff val="40000"/>
                  </a:schemeClr>
                </a:gs>
                <a:gs pos="40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  <p:cxnSp>
          <p:nvCxnSpPr>
            <p:cNvPr id="76" name="Straight Connector 75"/>
            <p:cNvCxnSpPr/>
            <p:nvPr/>
          </p:nvCxnSpPr>
          <p:spPr>
            <a:xfrm flipH="1">
              <a:off x="4741334" y="2921936"/>
              <a:ext cx="0" cy="457200"/>
            </a:xfrm>
            <a:prstGeom prst="line">
              <a:avLst/>
            </a:prstGeom>
            <a:ln w="28575">
              <a:solidFill>
                <a:srgbClr val="FFC000"/>
              </a:solidFill>
            </a:ln>
            <a:effectLst>
              <a:outerShdw blurRad="50800" dist="38100" dir="8100000" algn="tr" rotWithShape="0">
                <a:prstClr val="black">
                  <a:alpha val="7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350" h="635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/>
            <p:cNvSpPr/>
            <p:nvPr/>
          </p:nvSpPr>
          <p:spPr>
            <a:xfrm rot="20820000" flipH="1">
              <a:off x="4656159" y="2908570"/>
              <a:ext cx="159195" cy="159195"/>
            </a:xfrm>
            <a:prstGeom prst="ellipse">
              <a:avLst/>
            </a:prstGeom>
            <a:gradFill flip="none" rotWithShape="1">
              <a:gsLst>
                <a:gs pos="75000">
                  <a:srgbClr val="FF3300"/>
                </a:gs>
                <a:gs pos="0">
                  <a:schemeClr val="accent1">
                    <a:lumMod val="60000"/>
                    <a:lumOff val="40000"/>
                  </a:schemeClr>
                </a:gs>
                <a:gs pos="40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  <p:cxnSp>
          <p:nvCxnSpPr>
            <p:cNvPr id="78" name="Straight Connector 77"/>
            <p:cNvCxnSpPr/>
            <p:nvPr/>
          </p:nvCxnSpPr>
          <p:spPr>
            <a:xfrm flipV="1">
              <a:off x="4882699" y="2845736"/>
              <a:ext cx="0" cy="487680"/>
            </a:xfrm>
            <a:prstGeom prst="line">
              <a:avLst/>
            </a:prstGeom>
            <a:ln w="28575">
              <a:solidFill>
                <a:srgbClr val="FFC000"/>
              </a:solidFill>
            </a:ln>
            <a:effectLst>
              <a:outerShdw blurRad="50800" dist="38100" dir="8100000" algn="tr" rotWithShape="0">
                <a:prstClr val="black">
                  <a:alpha val="7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350" h="635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 rot="20820000" flipH="1">
              <a:off x="4803296" y="2725688"/>
              <a:ext cx="159195" cy="159195"/>
            </a:xfrm>
            <a:prstGeom prst="ellipse">
              <a:avLst/>
            </a:prstGeom>
            <a:gradFill flip="none" rotWithShape="1">
              <a:gsLst>
                <a:gs pos="75000">
                  <a:srgbClr val="FF3300"/>
                </a:gs>
                <a:gs pos="0">
                  <a:schemeClr val="accent1">
                    <a:lumMod val="60000"/>
                    <a:lumOff val="40000"/>
                  </a:schemeClr>
                </a:gs>
                <a:gs pos="40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  <p:cxnSp>
          <p:nvCxnSpPr>
            <p:cNvPr id="80" name="Straight Connector 79"/>
            <p:cNvCxnSpPr/>
            <p:nvPr/>
          </p:nvCxnSpPr>
          <p:spPr>
            <a:xfrm flipV="1">
              <a:off x="4604518" y="3188372"/>
              <a:ext cx="0" cy="254000"/>
            </a:xfrm>
            <a:prstGeom prst="line">
              <a:avLst/>
            </a:prstGeom>
            <a:ln w="28575">
              <a:solidFill>
                <a:srgbClr val="FFC000"/>
              </a:solidFill>
            </a:ln>
            <a:effectLst>
              <a:outerShdw blurRad="50800" dist="38100" dir="8100000" algn="tr" rotWithShape="0">
                <a:prstClr val="black">
                  <a:alpha val="7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350" h="635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Oval 80"/>
            <p:cNvSpPr/>
            <p:nvPr/>
          </p:nvSpPr>
          <p:spPr>
            <a:xfrm rot="20820000" flipH="1">
              <a:off x="4525589" y="3077983"/>
              <a:ext cx="159195" cy="159195"/>
            </a:xfrm>
            <a:prstGeom prst="ellipse">
              <a:avLst/>
            </a:prstGeom>
            <a:gradFill flip="none" rotWithShape="1">
              <a:gsLst>
                <a:gs pos="75000">
                  <a:srgbClr val="FF3300"/>
                </a:gs>
                <a:gs pos="0">
                  <a:schemeClr val="accent1">
                    <a:lumMod val="60000"/>
                    <a:lumOff val="40000"/>
                  </a:schemeClr>
                </a:gs>
                <a:gs pos="40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  <p:cxnSp>
          <p:nvCxnSpPr>
            <p:cNvPr id="82" name="Straight Connector 81"/>
            <p:cNvCxnSpPr/>
            <p:nvPr/>
          </p:nvCxnSpPr>
          <p:spPr>
            <a:xfrm>
              <a:off x="4482827" y="3354460"/>
              <a:ext cx="0" cy="248920"/>
            </a:xfrm>
            <a:prstGeom prst="line">
              <a:avLst/>
            </a:prstGeom>
            <a:ln w="28575">
              <a:solidFill>
                <a:srgbClr val="FFC000"/>
              </a:solidFill>
            </a:ln>
            <a:effectLst>
              <a:outerShdw blurRad="50800" dist="38100" dir="8100000" algn="tr" rotWithShape="0">
                <a:prstClr val="black">
                  <a:alpha val="7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350" h="635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Oval 82"/>
            <p:cNvSpPr/>
            <p:nvPr/>
          </p:nvSpPr>
          <p:spPr>
            <a:xfrm rot="20820000" flipH="1">
              <a:off x="4406296" y="3281993"/>
              <a:ext cx="159195" cy="159195"/>
            </a:xfrm>
            <a:prstGeom prst="ellipse">
              <a:avLst/>
            </a:prstGeom>
            <a:gradFill flip="none" rotWithShape="1">
              <a:gsLst>
                <a:gs pos="75000">
                  <a:srgbClr val="FF3300"/>
                </a:gs>
                <a:gs pos="0">
                  <a:schemeClr val="accent1">
                    <a:lumMod val="60000"/>
                    <a:lumOff val="40000"/>
                  </a:schemeClr>
                </a:gs>
                <a:gs pos="40000">
                  <a:srgbClr val="0000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901751" y="3091655"/>
              <a:ext cx="624840" cy="18210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900" b="1" dirty="0">
                  <a:solidFill>
                    <a:srgbClr val="4472C4">
                      <a:lumMod val="50000"/>
                    </a:srgbClr>
                  </a:solidFill>
                  <a:effectLst>
                    <a:outerShdw blurRad="50800" dist="12700" dir="5400000" algn="ctr" rotWithShape="0">
                      <a:prstClr val="white"/>
                    </a:outerShdw>
                  </a:effectLst>
                  <a:latin typeface="Arial Black" panose="020B0A04020102020204" pitchFamily="34" charset="0"/>
                  <a:cs typeface="Arial" panose="020B0604020202020204" pitchFamily="34" charset="0"/>
                </a:rPr>
                <a:t>PM ITE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049103" y="2793041"/>
              <a:ext cx="731520" cy="18210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>
                <a:lnSpc>
                  <a:spcPts val="700"/>
                </a:lnSpc>
              </a:pPr>
              <a:r>
                <a:rPr lang="en-US" sz="900" b="1" dirty="0">
                  <a:solidFill>
                    <a:srgbClr val="4472C4">
                      <a:lumMod val="50000"/>
                    </a:srgbClr>
                  </a:solidFill>
                  <a:effectLst>
                    <a:outerShdw blurRad="50800" dist="12700" dir="5400000" algn="ctr" rotWithShape="0">
                      <a:prstClr val="white"/>
                    </a:outerShdw>
                  </a:effectLst>
                  <a:latin typeface="Arial Black" panose="020B0A04020102020204" pitchFamily="34" charset="0"/>
                  <a:cs typeface="Arial" panose="020B0604020202020204" pitchFamily="34" charset="0"/>
                </a:rPr>
                <a:t>PM UAS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075980" y="2507439"/>
              <a:ext cx="764143" cy="18210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>
                <a:lnSpc>
                  <a:spcPts val="700"/>
                </a:lnSpc>
              </a:pPr>
              <a:r>
                <a:rPr lang="en-US" sz="900" b="1" dirty="0">
                  <a:solidFill>
                    <a:srgbClr val="4472C4">
                      <a:lumMod val="50000"/>
                    </a:srgbClr>
                  </a:solidFill>
                  <a:effectLst>
                    <a:outerShdw blurRad="50800" dist="12700" dir="5400000" algn="ctr" rotWithShape="0">
                      <a:prstClr val="white"/>
                    </a:outerShdw>
                  </a:effectLst>
                  <a:latin typeface="Arial Black" panose="020B0A04020102020204" pitchFamily="34" charset="0"/>
                  <a:cs typeface="Arial" panose="020B0604020202020204" pitchFamily="34" charset="0"/>
                </a:rPr>
                <a:t>PM FARA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372074" y="2653182"/>
              <a:ext cx="650240" cy="18210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>
                <a:lnSpc>
                  <a:spcPts val="700"/>
                </a:lnSpc>
              </a:pPr>
              <a:r>
                <a:rPr lang="en-US" sz="900" b="1" dirty="0">
                  <a:solidFill>
                    <a:srgbClr val="4472C4">
                      <a:lumMod val="50000"/>
                    </a:srgbClr>
                  </a:solidFill>
                  <a:effectLst>
                    <a:outerShdw blurRad="50800" dist="12700" dir="5400000" algn="ctr" rotWithShape="0">
                      <a:prstClr val="white"/>
                    </a:outerShdw>
                  </a:effectLst>
                  <a:latin typeface="Arial Black" panose="020B0A04020102020204" pitchFamily="34" charset="0"/>
                  <a:cs typeface="Arial" panose="020B0604020202020204" pitchFamily="34" charset="0"/>
                </a:rPr>
                <a:t>PM AH</a:t>
              </a:r>
            </a:p>
          </p:txBody>
        </p:sp>
        <p:cxnSp>
          <p:nvCxnSpPr>
            <p:cNvPr id="88" name="Straight Connector 87"/>
            <p:cNvCxnSpPr/>
            <p:nvPr/>
          </p:nvCxnSpPr>
          <p:spPr>
            <a:xfrm>
              <a:off x="5580883" y="2849938"/>
              <a:ext cx="0" cy="457200"/>
            </a:xfrm>
            <a:prstGeom prst="line">
              <a:avLst/>
            </a:prstGeom>
            <a:ln w="28575">
              <a:solidFill>
                <a:srgbClr val="FFC000"/>
              </a:solidFill>
            </a:ln>
            <a:effectLst>
              <a:outerShdw blurRad="50800" dist="38100" dir="8100000" algn="tr" rotWithShape="0">
                <a:prstClr val="black">
                  <a:alpha val="7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350" h="635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Oval 88"/>
            <p:cNvSpPr/>
            <p:nvPr/>
          </p:nvSpPr>
          <p:spPr>
            <a:xfrm rot="780000">
              <a:off x="5506863" y="2836572"/>
              <a:ext cx="159195" cy="159195"/>
            </a:xfrm>
            <a:prstGeom prst="ellipse">
              <a:avLst/>
            </a:prstGeom>
            <a:gradFill flip="none" rotWithShape="1">
              <a:gsLst>
                <a:gs pos="75000">
                  <a:srgbClr val="FF3300"/>
                </a:gs>
                <a:gs pos="0">
                  <a:schemeClr val="accent1">
                    <a:lumMod val="60000"/>
                    <a:lumOff val="40000"/>
                  </a:schemeClr>
                </a:gs>
                <a:gs pos="40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flipH="1" flipV="1">
              <a:off x="5234829" y="2767496"/>
              <a:ext cx="0" cy="487680"/>
            </a:xfrm>
            <a:prstGeom prst="line">
              <a:avLst/>
            </a:prstGeom>
            <a:ln w="28575">
              <a:solidFill>
                <a:srgbClr val="FFC000"/>
              </a:solidFill>
            </a:ln>
            <a:effectLst>
              <a:outerShdw blurRad="50800" dist="38100" dir="8100000" algn="tr" rotWithShape="0">
                <a:prstClr val="black">
                  <a:alpha val="7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350" h="635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Oval 90"/>
            <p:cNvSpPr/>
            <p:nvPr/>
          </p:nvSpPr>
          <p:spPr>
            <a:xfrm rot="780000">
              <a:off x="5161471" y="2647449"/>
              <a:ext cx="159195" cy="159195"/>
            </a:xfrm>
            <a:prstGeom prst="ellipse">
              <a:avLst/>
            </a:prstGeom>
            <a:gradFill flip="none" rotWithShape="1">
              <a:gsLst>
                <a:gs pos="75000">
                  <a:srgbClr val="FF3300"/>
                </a:gs>
                <a:gs pos="0">
                  <a:schemeClr val="accent1">
                    <a:lumMod val="60000"/>
                    <a:lumOff val="40000"/>
                  </a:schemeClr>
                </a:gs>
                <a:gs pos="40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>
            <a:xfrm flipH="1" flipV="1">
              <a:off x="5736412" y="3064998"/>
              <a:ext cx="0" cy="254000"/>
            </a:xfrm>
            <a:prstGeom prst="line">
              <a:avLst/>
            </a:prstGeom>
            <a:ln w="28575">
              <a:solidFill>
                <a:srgbClr val="FFC000"/>
              </a:solidFill>
            </a:ln>
            <a:effectLst>
              <a:outerShdw blurRad="50800" dist="38100" dir="8100000" algn="tr" rotWithShape="0">
                <a:prstClr val="black">
                  <a:alpha val="7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350" h="635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92"/>
            <p:cNvSpPr/>
            <p:nvPr/>
          </p:nvSpPr>
          <p:spPr>
            <a:xfrm rot="780000">
              <a:off x="5657313" y="2967450"/>
              <a:ext cx="159195" cy="159195"/>
            </a:xfrm>
            <a:prstGeom prst="ellipse">
              <a:avLst/>
            </a:prstGeom>
            <a:gradFill flip="none" rotWithShape="1">
              <a:gsLst>
                <a:gs pos="75000">
                  <a:srgbClr val="FF3300"/>
                </a:gs>
                <a:gs pos="0">
                  <a:schemeClr val="accent1">
                    <a:lumMod val="60000"/>
                    <a:lumOff val="40000"/>
                  </a:schemeClr>
                </a:gs>
                <a:gs pos="40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  <p:cxnSp>
          <p:nvCxnSpPr>
            <p:cNvPr id="94" name="Straight Connector 93"/>
            <p:cNvCxnSpPr/>
            <p:nvPr/>
          </p:nvCxnSpPr>
          <p:spPr>
            <a:xfrm flipH="1">
              <a:off x="5892363" y="3161991"/>
              <a:ext cx="0" cy="248920"/>
            </a:xfrm>
            <a:prstGeom prst="line">
              <a:avLst/>
            </a:prstGeom>
            <a:ln w="28575">
              <a:solidFill>
                <a:srgbClr val="FFC000"/>
              </a:solidFill>
            </a:ln>
            <a:effectLst>
              <a:outerShdw blurRad="50800" dist="38100" dir="8100000" algn="tr" rotWithShape="0">
                <a:prstClr val="black">
                  <a:alpha val="7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350" h="635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Oval 94"/>
            <p:cNvSpPr/>
            <p:nvPr/>
          </p:nvSpPr>
          <p:spPr>
            <a:xfrm rot="780000">
              <a:off x="5815377" y="3081764"/>
              <a:ext cx="159195" cy="159195"/>
            </a:xfrm>
            <a:prstGeom prst="ellipse">
              <a:avLst/>
            </a:prstGeom>
            <a:gradFill flip="none" rotWithShape="1">
              <a:gsLst>
                <a:gs pos="75000">
                  <a:srgbClr val="FF3300"/>
                </a:gs>
                <a:gs pos="0">
                  <a:schemeClr val="accent1">
                    <a:lumMod val="60000"/>
                    <a:lumOff val="40000"/>
                  </a:schemeClr>
                </a:gs>
                <a:gs pos="40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31" cstate="email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5003" y="3290687"/>
              <a:ext cx="1640332" cy="750665"/>
            </a:xfrm>
            <a:prstGeom prst="ellipse">
              <a:avLst/>
            </a:prstGeom>
            <a:ln w="28575" cap="rnd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80000"/>
                </a:prstClr>
              </a:outerShdw>
            </a:effectLst>
          </p:spPr>
        </p:pic>
        <p:sp>
          <p:nvSpPr>
            <p:cNvPr id="189" name="Rectangle 188"/>
            <p:cNvSpPr/>
            <p:nvPr/>
          </p:nvSpPr>
          <p:spPr>
            <a:xfrm>
              <a:off x="4892411" y="3568999"/>
              <a:ext cx="1122992" cy="21480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4245226" y="3577582"/>
              <a:ext cx="2419111" cy="412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  <a:defRPr/>
              </a:pPr>
              <a:r>
                <a:rPr lang="en-US" sz="1200" kern="0" spc="-40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PEO Aviation</a:t>
              </a:r>
            </a:p>
            <a:p>
              <a:pPr algn="ctr">
                <a:lnSpc>
                  <a:spcPts val="900"/>
                </a:lnSpc>
                <a:spcBef>
                  <a:spcPts val="400"/>
                </a:spcBef>
                <a:defRPr/>
              </a:pPr>
              <a:r>
                <a:rPr lang="en-US" sz="1000" b="1" kern="0" dirty="0">
                  <a:solidFill>
                    <a:prstClr val="white"/>
                  </a:solidFill>
                  <a:effectLst>
                    <a:outerShdw blurRad="50800" dist="50800" dir="5400000" algn="ctr" rotWithShape="0">
                      <a:prstClr val="black"/>
                    </a:outerShdw>
                  </a:effectLst>
                  <a:latin typeface=" Arial"/>
                  <a:cs typeface="Arial" panose="020B0604020202020204" pitchFamily="34" charset="0"/>
                </a:rPr>
                <a:t>Air Platforms</a:t>
              </a:r>
              <a:endParaRPr lang="en-US" sz="1000" kern="0" spc="-40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 Arial"/>
                <a:cs typeface="Arial" panose="020B0604020202020204" pitchFamily="34" charset="0"/>
              </a:endParaRPr>
            </a:p>
          </p:txBody>
        </p:sp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21418" y="3421498"/>
              <a:ext cx="461661" cy="45294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7" name="Oval 256"/>
            <p:cNvSpPr/>
            <p:nvPr/>
          </p:nvSpPr>
          <p:spPr>
            <a:xfrm rot="20820000" flipH="1">
              <a:off x="5348796" y="2719231"/>
              <a:ext cx="159195" cy="159195"/>
            </a:xfrm>
            <a:prstGeom prst="ellipse">
              <a:avLst/>
            </a:prstGeom>
            <a:gradFill flip="none" rotWithShape="1">
              <a:gsLst>
                <a:gs pos="75000">
                  <a:srgbClr val="FF3300"/>
                </a:gs>
                <a:gs pos="0">
                  <a:schemeClr val="accent1">
                    <a:lumMod val="60000"/>
                    <a:lumOff val="40000"/>
                  </a:schemeClr>
                </a:gs>
                <a:gs pos="40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58" name="TextBox 257"/>
            <p:cNvSpPr txBox="1"/>
            <p:nvPr/>
          </p:nvSpPr>
          <p:spPr>
            <a:xfrm>
              <a:off x="4357052" y="2469219"/>
              <a:ext cx="8386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rgbClr val="4472C4">
                      <a:lumMod val="50000"/>
                    </a:srgbClr>
                  </a:solidFill>
                  <a:effectLst>
                    <a:outerShdw blurRad="50800" dist="12700" dir="5400000" algn="ctr" rotWithShape="0">
                      <a:prstClr val="white"/>
                    </a:outerShdw>
                  </a:effectLst>
                  <a:latin typeface="Arial Black" panose="020B0A04020102020204" pitchFamily="34" charset="0"/>
                  <a:cs typeface="Arial" panose="020B0604020202020204" pitchFamily="34" charset="0"/>
                </a:rPr>
                <a:t>PM FLRAA</a:t>
              </a:r>
            </a:p>
          </p:txBody>
        </p:sp>
      </p:grpSp>
      <p:sp>
        <p:nvSpPr>
          <p:cNvPr id="204" name="TextBox 203"/>
          <p:cNvSpPr txBox="1"/>
          <p:nvPr/>
        </p:nvSpPr>
        <p:spPr>
          <a:xfrm>
            <a:off x="133737" y="4692925"/>
            <a:ext cx="621324" cy="113877"/>
          </a:xfrm>
          <a:prstGeom prst="rect">
            <a:avLst/>
          </a:prstGeom>
          <a:solidFill>
            <a:srgbClr val="FFCC00"/>
          </a:solidFill>
          <a:scene3d>
            <a:camera prst="orthographicFront"/>
            <a:lightRig rig="threePt" dir="t"/>
          </a:scene3d>
          <a:sp3d>
            <a:bevelT w="25400" h="25400"/>
          </a:sp3d>
        </p:spPr>
        <p:txBody>
          <a:bodyPr wrap="none" lIns="45720" tIns="18288" rIns="45720" bIns="18288" rtlCol="0" anchor="ctr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sz="6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Sustainment</a:t>
            </a:r>
          </a:p>
        </p:txBody>
      </p:sp>
      <p:cxnSp>
        <p:nvCxnSpPr>
          <p:cNvPr id="281" name="Straight Connector 280"/>
          <p:cNvCxnSpPr/>
          <p:nvPr/>
        </p:nvCxnSpPr>
        <p:spPr>
          <a:xfrm flipV="1">
            <a:off x="7370133" y="5630864"/>
            <a:ext cx="9487" cy="194268"/>
          </a:xfrm>
          <a:prstGeom prst="line">
            <a:avLst/>
          </a:prstGeom>
          <a:ln w="25400">
            <a:solidFill>
              <a:srgbClr val="FFC000"/>
            </a:solidFill>
          </a:ln>
          <a:effectLst>
            <a:outerShdw blurRad="50800" dist="25400" dir="108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 w="6350" h="63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flipV="1">
            <a:off x="8266599" y="5549971"/>
            <a:ext cx="9487" cy="194268"/>
          </a:xfrm>
          <a:prstGeom prst="line">
            <a:avLst/>
          </a:prstGeom>
          <a:ln w="25400">
            <a:solidFill>
              <a:srgbClr val="FFC000"/>
            </a:solidFill>
          </a:ln>
          <a:effectLst>
            <a:outerShdw blurRad="50800" dist="25400" dir="108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 w="6350" h="63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V="1">
            <a:off x="8085843" y="5467037"/>
            <a:ext cx="9487" cy="194268"/>
          </a:xfrm>
          <a:prstGeom prst="line">
            <a:avLst/>
          </a:prstGeom>
          <a:ln w="25400">
            <a:solidFill>
              <a:srgbClr val="FFC000"/>
            </a:solidFill>
          </a:ln>
          <a:effectLst>
            <a:outerShdw blurRad="50800" dist="25400" dir="108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 w="6350" h="63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 flipV="1">
            <a:off x="8452801" y="5634340"/>
            <a:ext cx="9487" cy="194268"/>
          </a:xfrm>
          <a:prstGeom prst="line">
            <a:avLst/>
          </a:prstGeom>
          <a:ln w="25400">
            <a:solidFill>
              <a:srgbClr val="FFC000"/>
            </a:solidFill>
          </a:ln>
          <a:effectLst>
            <a:outerShdw blurRad="50800" dist="25400" dir="108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 w="6350" h="63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flipV="1">
            <a:off x="7857510" y="5456057"/>
            <a:ext cx="0" cy="214588"/>
          </a:xfrm>
          <a:prstGeom prst="line">
            <a:avLst/>
          </a:prstGeom>
          <a:ln w="25400">
            <a:solidFill>
              <a:srgbClr val="FFC000"/>
            </a:solidFill>
          </a:ln>
          <a:effectLst>
            <a:outerShdw blurRad="50800" dist="25400" dir="108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 w="6350" h="63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4" name="Picture 123"/>
          <p:cNvPicPr>
            <a:picLocks noChangeAspect="1"/>
          </p:cNvPicPr>
          <p:nvPr/>
        </p:nvPicPr>
        <p:blipFill>
          <a:blip r:embed="rId34" cstate="email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6078" y="5678482"/>
            <a:ext cx="1309602" cy="805510"/>
          </a:xfrm>
          <a:prstGeom prst="ellipse">
            <a:avLst/>
          </a:prstGeom>
          <a:ln w="28575" cap="rnd"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70000"/>
              </a:prstClr>
            </a:outerShdw>
          </a:effectLst>
        </p:spPr>
      </p:pic>
      <p:sp>
        <p:nvSpPr>
          <p:cNvPr id="125" name="Rectangle 124"/>
          <p:cNvSpPr/>
          <p:nvPr/>
        </p:nvSpPr>
        <p:spPr>
          <a:xfrm>
            <a:off x="7380344" y="5915006"/>
            <a:ext cx="1119051" cy="216063"/>
          </a:xfrm>
          <a:prstGeom prst="rect">
            <a:avLst/>
          </a:prstGeom>
          <a:solidFill>
            <a:schemeClr val="tx1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7388358" y="5926014"/>
            <a:ext cx="13244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051" kern="0" spc="-40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PEO Soldier</a:t>
            </a:r>
          </a:p>
          <a:p>
            <a:pPr algn="ctr">
              <a:lnSpc>
                <a:spcPts val="900"/>
              </a:lnSpc>
              <a:spcBef>
                <a:spcPts val="400"/>
              </a:spcBef>
              <a:defRPr/>
            </a:pPr>
            <a:r>
              <a:rPr lang="en-US" sz="1000" b="1" kern="0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 Arial"/>
                <a:cs typeface="Arial" panose="020B0604020202020204" pitchFamily="34" charset="0"/>
              </a:rPr>
              <a:t>Soldier</a:t>
            </a:r>
          </a:p>
          <a:p>
            <a:pPr algn="ctr">
              <a:lnSpc>
                <a:spcPts val="900"/>
              </a:lnSpc>
              <a:spcBef>
                <a:spcPts val="200"/>
              </a:spcBef>
              <a:defRPr/>
            </a:pPr>
            <a:r>
              <a:rPr lang="en-US" sz="1000" b="1" kern="0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 Arial"/>
                <a:cs typeface="Arial" panose="020B0604020202020204" pitchFamily="34" charset="0"/>
              </a:rPr>
              <a:t>Interface</a:t>
            </a:r>
            <a:endParaRPr lang="en-US" sz="1000" kern="0" spc="-40" dirty="0">
              <a:solidFill>
                <a:prstClr val="white"/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latin typeface=" Arial"/>
              <a:cs typeface="Arial" panose="020B0604020202020204" pitchFamily="34" charset="0"/>
            </a:endParaRPr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2310" y="5854838"/>
            <a:ext cx="362245" cy="3622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8" name="TextBox 127"/>
          <p:cNvSpPr txBox="1"/>
          <p:nvPr/>
        </p:nvSpPr>
        <p:spPr>
          <a:xfrm>
            <a:off x="8280368" y="5428837"/>
            <a:ext cx="671979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900" b="1" dirty="0">
                <a:solidFill>
                  <a:srgbClr val="4472C4">
                    <a:lumMod val="50000"/>
                  </a:srgbClr>
                </a:solidFill>
                <a:effectLst>
                  <a:outerShdw blurRad="50800" dist="12700" dir="5400000" algn="ctr" rotWithShape="0">
                    <a:prstClr val="white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PM SSV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7143482" y="5141056"/>
            <a:ext cx="947695" cy="3022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800"/>
              </a:lnSpc>
            </a:pPr>
            <a:r>
              <a:rPr lang="en-US" sz="900" b="1" dirty="0">
                <a:solidFill>
                  <a:srgbClr val="4472C4">
                    <a:lumMod val="50000"/>
                  </a:srgbClr>
                </a:solidFill>
                <a:effectLst>
                  <a:outerShdw blurRad="50800" dist="12700" dir="5400000" algn="ctr" rotWithShape="0">
                    <a:prstClr val="white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PdM Ground</a:t>
            </a:r>
          </a:p>
          <a:p>
            <a:pPr algn="r">
              <a:lnSpc>
                <a:spcPts val="800"/>
              </a:lnSpc>
            </a:pPr>
            <a:r>
              <a:rPr lang="en-US" sz="900" b="1" dirty="0">
                <a:solidFill>
                  <a:srgbClr val="4472C4">
                    <a:lumMod val="50000"/>
                  </a:srgbClr>
                </a:solidFill>
                <a:effectLst>
                  <a:outerShdw blurRad="50800" dist="12700" dir="5400000" algn="ctr" rotWithShape="0">
                    <a:prstClr val="white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Soldier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8036453" y="5138141"/>
            <a:ext cx="682323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en-US" sz="900" b="1" dirty="0">
                <a:solidFill>
                  <a:srgbClr val="4472C4">
                    <a:lumMod val="50000"/>
                  </a:srgbClr>
                </a:solidFill>
                <a:effectLst>
                  <a:outerShdw blurRad="50800" dist="12700" dir="5400000" algn="ctr" rotWithShape="0">
                    <a:prstClr val="white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PdM Air Warrior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809046" y="5588941"/>
            <a:ext cx="554318" cy="324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900"/>
              </a:lnSpc>
            </a:pPr>
            <a:r>
              <a:rPr lang="en-US" sz="900" b="1" dirty="0">
                <a:solidFill>
                  <a:srgbClr val="4472C4">
                    <a:lumMod val="50000"/>
                  </a:srgbClr>
                </a:solidFill>
                <a:effectLst>
                  <a:outerShdw blurRad="50800" dist="12700" dir="5400000" algn="ctr" rotWithShape="0">
                    <a:prstClr val="white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PM</a:t>
            </a:r>
          </a:p>
          <a:p>
            <a:pPr algn="r">
              <a:lnSpc>
                <a:spcPts val="900"/>
              </a:lnSpc>
            </a:pPr>
            <a:r>
              <a:rPr lang="en-US" sz="900" b="1" dirty="0">
                <a:solidFill>
                  <a:srgbClr val="4472C4">
                    <a:lumMod val="50000"/>
                  </a:srgbClr>
                </a:solidFill>
                <a:effectLst>
                  <a:outerShdw blurRad="50800" dist="12700" dir="5400000" algn="ctr" rotWithShape="0">
                    <a:prstClr val="white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IVAS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8459522" y="5617612"/>
            <a:ext cx="434734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900" b="1" dirty="0">
                <a:solidFill>
                  <a:srgbClr val="4472C4">
                    <a:lumMod val="50000"/>
                  </a:srgbClr>
                </a:solidFill>
                <a:effectLst>
                  <a:outerShdw blurRad="50800" dist="12700" dir="5400000" algn="ctr" rotWithShape="0">
                    <a:prstClr val="white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PD</a:t>
            </a:r>
          </a:p>
          <a:p>
            <a:pPr>
              <a:lnSpc>
                <a:spcPts val="800"/>
              </a:lnSpc>
            </a:pPr>
            <a:r>
              <a:rPr lang="en-US" sz="900" b="1" dirty="0">
                <a:solidFill>
                  <a:srgbClr val="4472C4">
                    <a:lumMod val="50000"/>
                  </a:srgbClr>
                </a:solidFill>
                <a:effectLst>
                  <a:outerShdw blurRad="50800" dist="12700" dir="5400000" algn="ctr" rotWithShape="0">
                    <a:prstClr val="white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REF</a:t>
            </a:r>
          </a:p>
        </p:txBody>
      </p:sp>
      <p:sp>
        <p:nvSpPr>
          <p:cNvPr id="136" name="Oval 135"/>
          <p:cNvSpPr/>
          <p:nvPr/>
        </p:nvSpPr>
        <p:spPr>
          <a:xfrm rot="780000">
            <a:off x="7779901" y="5385197"/>
            <a:ext cx="162559" cy="162815"/>
          </a:xfrm>
          <a:prstGeom prst="ellipse">
            <a:avLst/>
          </a:prstGeom>
          <a:gradFill flip="none" rotWithShape="1">
            <a:gsLst>
              <a:gs pos="40000">
                <a:srgbClr val="66CCFF">
                  <a:alpha val="75000"/>
                </a:srgbClr>
              </a:gs>
              <a:gs pos="85000">
                <a:srgbClr val="66CCFF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138" name="Oval 137"/>
          <p:cNvSpPr/>
          <p:nvPr/>
        </p:nvSpPr>
        <p:spPr>
          <a:xfrm rot="780000">
            <a:off x="8017719" y="5382833"/>
            <a:ext cx="162559" cy="162815"/>
          </a:xfrm>
          <a:prstGeom prst="ellipse">
            <a:avLst/>
          </a:prstGeom>
          <a:gradFill flip="none" rotWithShape="1">
            <a:gsLst>
              <a:gs pos="40000">
                <a:srgbClr val="66CCFF">
                  <a:alpha val="75000"/>
                </a:srgbClr>
              </a:gs>
              <a:gs pos="85000">
                <a:srgbClr val="66CCFF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140" name="Oval 139"/>
          <p:cNvSpPr/>
          <p:nvPr/>
        </p:nvSpPr>
        <p:spPr>
          <a:xfrm rot="780000">
            <a:off x="8195420" y="5465767"/>
            <a:ext cx="162559" cy="162815"/>
          </a:xfrm>
          <a:prstGeom prst="ellipse">
            <a:avLst/>
          </a:prstGeom>
          <a:gradFill flip="none" rotWithShape="1">
            <a:gsLst>
              <a:gs pos="40000">
                <a:srgbClr val="66CCFF">
                  <a:alpha val="75000"/>
                </a:srgbClr>
              </a:gs>
              <a:gs pos="85000">
                <a:srgbClr val="66CCFF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142" name="Oval 141"/>
          <p:cNvSpPr/>
          <p:nvPr/>
        </p:nvSpPr>
        <p:spPr>
          <a:xfrm rot="780000">
            <a:off x="8372634" y="5606118"/>
            <a:ext cx="162559" cy="162815"/>
          </a:xfrm>
          <a:prstGeom prst="ellipse">
            <a:avLst/>
          </a:prstGeom>
          <a:gradFill flip="none" rotWithShape="1">
            <a:gsLst>
              <a:gs pos="40000">
                <a:srgbClr val="66CCFF">
                  <a:alpha val="75000"/>
                </a:srgbClr>
              </a:gs>
              <a:gs pos="85000">
                <a:srgbClr val="66CCFF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134" name="Oval 133"/>
          <p:cNvSpPr/>
          <p:nvPr/>
        </p:nvSpPr>
        <p:spPr>
          <a:xfrm rot="780000">
            <a:off x="7295237" y="5595168"/>
            <a:ext cx="162559" cy="162815"/>
          </a:xfrm>
          <a:prstGeom prst="ellipse">
            <a:avLst/>
          </a:prstGeom>
          <a:gradFill flip="none" rotWithShape="1">
            <a:gsLst>
              <a:gs pos="40000">
                <a:srgbClr val="66CCFF">
                  <a:alpha val="75000"/>
                </a:srgbClr>
              </a:gs>
              <a:gs pos="85000">
                <a:srgbClr val="66CCFF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</a:endParaRPr>
          </a:p>
        </p:txBody>
      </p:sp>
      <p:grpSp>
        <p:nvGrpSpPr>
          <p:cNvPr id="309" name="Group 308"/>
          <p:cNvGrpSpPr/>
          <p:nvPr/>
        </p:nvGrpSpPr>
        <p:grpSpPr>
          <a:xfrm>
            <a:off x="7294098" y="2762649"/>
            <a:ext cx="1714028" cy="1187595"/>
            <a:chOff x="7290042" y="2750513"/>
            <a:chExt cx="1714028" cy="1187595"/>
          </a:xfrm>
        </p:grpSpPr>
        <p:cxnSp>
          <p:nvCxnSpPr>
            <p:cNvPr id="307" name="Straight Connector 306"/>
            <p:cNvCxnSpPr/>
            <p:nvPr/>
          </p:nvCxnSpPr>
          <p:spPr>
            <a:xfrm flipV="1">
              <a:off x="7596882" y="3003531"/>
              <a:ext cx="0" cy="228603"/>
            </a:xfrm>
            <a:prstGeom prst="line">
              <a:avLst/>
            </a:prstGeom>
            <a:ln w="28575">
              <a:solidFill>
                <a:srgbClr val="FFC000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 w="6350" h="635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/>
          </p:nvCxnSpPr>
          <p:spPr>
            <a:xfrm flipV="1">
              <a:off x="7373665" y="3244155"/>
              <a:ext cx="0" cy="228603"/>
            </a:xfrm>
            <a:prstGeom prst="line">
              <a:avLst/>
            </a:prstGeom>
            <a:ln w="28575">
              <a:solidFill>
                <a:srgbClr val="FFC000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 w="6350" h="635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/>
            <p:cNvSpPr txBox="1"/>
            <p:nvPr/>
          </p:nvSpPr>
          <p:spPr>
            <a:xfrm>
              <a:off x="7613743" y="2951690"/>
              <a:ext cx="61427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rgbClr val="4472C4">
                      <a:lumMod val="50000"/>
                    </a:srgbClr>
                  </a:solidFill>
                  <a:effectLst>
                    <a:outerShdw blurRad="50800" dist="12700" dir="5400000" algn="ctr" rotWithShape="0">
                      <a:prstClr val="white"/>
                    </a:outerShdw>
                  </a:effectLst>
                  <a:latin typeface="Arial Black" panose="020B0A04020102020204" pitchFamily="34" charset="0"/>
                  <a:cs typeface="Arial" panose="020B0604020202020204" pitchFamily="34" charset="0"/>
                </a:rPr>
                <a:t>PM MC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327121" y="2750513"/>
              <a:ext cx="62068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rgbClr val="4472C4">
                      <a:lumMod val="50000"/>
                    </a:srgbClr>
                  </a:solidFill>
                  <a:effectLst>
                    <a:outerShdw blurRad="50800" dist="12700" dir="5400000" algn="ctr" rotWithShape="0">
                      <a:prstClr val="white"/>
                    </a:outerShdw>
                  </a:effectLst>
                  <a:latin typeface="Arial Black" panose="020B0A04020102020204" pitchFamily="34" charset="0"/>
                  <a:cs typeface="Arial" panose="020B0604020202020204" pitchFamily="34" charset="0"/>
                </a:rPr>
                <a:t>PM I2S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8409035" y="2969031"/>
              <a:ext cx="59503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rgbClr val="4472C4">
                      <a:lumMod val="50000"/>
                    </a:srgbClr>
                  </a:solidFill>
                  <a:effectLst>
                    <a:outerShdw blurRad="50800" dist="12700" dir="5400000" algn="ctr" rotWithShape="0">
                      <a:prstClr val="white"/>
                    </a:outerShdw>
                  </a:effectLst>
                  <a:latin typeface="Arial Black" panose="020B0A04020102020204" pitchFamily="34" charset="0"/>
                  <a:cs typeface="Arial" panose="020B0604020202020204" pitchFamily="34" charset="0"/>
                </a:rPr>
                <a:t>PM TN</a:t>
              </a:r>
            </a:p>
          </p:txBody>
        </p:sp>
        <p:sp>
          <p:nvSpPr>
            <p:cNvPr id="111" name="Oval 110"/>
            <p:cNvSpPr/>
            <p:nvPr/>
          </p:nvSpPr>
          <p:spPr>
            <a:xfrm rot="780000">
              <a:off x="7290042" y="3171804"/>
              <a:ext cx="162559" cy="162815"/>
            </a:xfrm>
            <a:prstGeom prst="ellipse">
              <a:avLst/>
            </a:prstGeom>
            <a:gradFill flip="none" rotWithShape="1">
              <a:gsLst>
                <a:gs pos="11000">
                  <a:srgbClr val="FF9933"/>
                </a:gs>
                <a:gs pos="81000">
                  <a:srgbClr val="FF6600"/>
                </a:gs>
                <a:gs pos="0">
                  <a:srgbClr val="FFCC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  <p:cxnSp>
          <p:nvCxnSpPr>
            <p:cNvPr id="112" name="Straight Connector 111"/>
            <p:cNvCxnSpPr/>
            <p:nvPr/>
          </p:nvCxnSpPr>
          <p:spPr>
            <a:xfrm flipV="1">
              <a:off x="8700096" y="3137215"/>
              <a:ext cx="0" cy="228603"/>
            </a:xfrm>
            <a:prstGeom prst="line">
              <a:avLst/>
            </a:prstGeom>
            <a:ln w="28575">
              <a:solidFill>
                <a:srgbClr val="FFC000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 w="6350" h="635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Oval 112"/>
            <p:cNvSpPr/>
            <p:nvPr/>
          </p:nvSpPr>
          <p:spPr>
            <a:xfrm rot="780000">
              <a:off x="8633221" y="3123545"/>
              <a:ext cx="162559" cy="162815"/>
            </a:xfrm>
            <a:prstGeom prst="ellipse">
              <a:avLst/>
            </a:prstGeom>
            <a:gradFill flip="none" rotWithShape="1">
              <a:gsLst>
                <a:gs pos="11000">
                  <a:srgbClr val="FF9933"/>
                </a:gs>
                <a:gs pos="81000">
                  <a:srgbClr val="FF6600"/>
                </a:gs>
                <a:gs pos="0">
                  <a:srgbClr val="FFCC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  <p:cxnSp>
          <p:nvCxnSpPr>
            <p:cNvPr id="114" name="Straight Connector 113"/>
            <p:cNvCxnSpPr/>
            <p:nvPr/>
          </p:nvCxnSpPr>
          <p:spPr>
            <a:xfrm flipV="1">
              <a:off x="8325255" y="2853945"/>
              <a:ext cx="0" cy="311731"/>
            </a:xfrm>
            <a:prstGeom prst="line">
              <a:avLst/>
            </a:prstGeom>
            <a:ln w="28575">
              <a:solidFill>
                <a:srgbClr val="FFC000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 w="6350" h="635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Oval 114"/>
            <p:cNvSpPr/>
            <p:nvPr/>
          </p:nvSpPr>
          <p:spPr>
            <a:xfrm rot="780000">
              <a:off x="8241437" y="2840408"/>
              <a:ext cx="162559" cy="162813"/>
            </a:xfrm>
            <a:prstGeom prst="ellipse">
              <a:avLst/>
            </a:prstGeom>
            <a:gradFill flip="none" rotWithShape="1">
              <a:gsLst>
                <a:gs pos="11000">
                  <a:srgbClr val="FF9933"/>
                </a:gs>
                <a:gs pos="81000">
                  <a:srgbClr val="FF6600"/>
                </a:gs>
                <a:gs pos="0">
                  <a:srgbClr val="FFCC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37" cstate="email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73665" y="3148327"/>
              <a:ext cx="1359173" cy="789781"/>
            </a:xfrm>
            <a:prstGeom prst="ellipse">
              <a:avLst/>
            </a:prstGeom>
            <a:ln w="28575" cap="rnd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75000"/>
                </a:prstClr>
              </a:outerShdw>
            </a:effectLst>
          </p:spPr>
        </p:pic>
        <p:sp>
          <p:nvSpPr>
            <p:cNvPr id="211" name="Rectangle 210"/>
            <p:cNvSpPr/>
            <p:nvPr/>
          </p:nvSpPr>
          <p:spPr>
            <a:xfrm>
              <a:off x="7683190" y="3247027"/>
              <a:ext cx="717135" cy="28118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7431586" y="3342874"/>
              <a:ext cx="1223144" cy="52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  <a:defRPr/>
              </a:pPr>
              <a:r>
                <a:rPr lang="en-US" sz="1051" kern="0" spc="-40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PEO C3T</a:t>
              </a:r>
            </a:p>
            <a:p>
              <a:pPr algn="ctr">
                <a:lnSpc>
                  <a:spcPts val="900"/>
                </a:lnSpc>
                <a:spcBef>
                  <a:spcPts val="200"/>
                </a:spcBef>
                <a:defRPr/>
              </a:pPr>
              <a:r>
                <a:rPr lang="en-US" sz="1000" b="1" kern="0" dirty="0">
                  <a:solidFill>
                    <a:prstClr val="white"/>
                  </a:solidFill>
                  <a:effectLst>
                    <a:outerShdw blurRad="50800" dist="50800" dir="5400000" algn="ctr" rotWithShape="0">
                      <a:prstClr val="black"/>
                    </a:outerShdw>
                  </a:effectLst>
                  <a:latin typeface=" Arial"/>
                  <a:cs typeface="Arial" panose="020B0604020202020204" pitchFamily="34" charset="0"/>
                </a:rPr>
                <a:t>Networks &amp; </a:t>
              </a:r>
            </a:p>
            <a:p>
              <a:pPr algn="ctr">
                <a:lnSpc>
                  <a:spcPts val="900"/>
                </a:lnSpc>
                <a:spcBef>
                  <a:spcPts val="200"/>
                </a:spcBef>
                <a:defRPr/>
              </a:pPr>
              <a:r>
                <a:rPr lang="en-US" sz="1000" b="1" kern="0" dirty="0">
                  <a:solidFill>
                    <a:prstClr val="white"/>
                  </a:solidFill>
                  <a:effectLst>
                    <a:outerShdw blurRad="50800" dist="50800" dir="5400000" algn="ctr" rotWithShape="0">
                      <a:prstClr val="black"/>
                    </a:outerShdw>
                  </a:effectLst>
                  <a:latin typeface=" Arial"/>
                  <a:cs typeface="Arial" panose="020B0604020202020204" pitchFamily="34" charset="0"/>
                </a:rPr>
                <a:t>Communications</a:t>
              </a:r>
              <a:endParaRPr lang="en-US" sz="1000" kern="0" spc="-40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 Arial"/>
                <a:cs typeface="Arial" panose="020B0604020202020204" pitchFamily="34" charset="0"/>
              </a:endParaRPr>
            </a:p>
          </p:txBody>
        </p:sp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36399" y="3242429"/>
              <a:ext cx="643079" cy="150628"/>
            </a:xfrm>
            <a:prstGeom prst="rect">
              <a:avLst/>
            </a:prstGeom>
            <a:effectLst>
              <a:glow rad="101600">
                <a:schemeClr val="bg1">
                  <a:lumMod val="50000"/>
                  <a:alpha val="40000"/>
                </a:schemeClr>
              </a:glow>
            </a:effectLst>
          </p:spPr>
        </p:pic>
        <p:sp>
          <p:nvSpPr>
            <p:cNvPr id="308" name="Oval 307"/>
            <p:cNvSpPr/>
            <p:nvPr/>
          </p:nvSpPr>
          <p:spPr>
            <a:xfrm rot="780000">
              <a:off x="7516359" y="2996685"/>
              <a:ext cx="162559" cy="162815"/>
            </a:xfrm>
            <a:prstGeom prst="ellipse">
              <a:avLst/>
            </a:prstGeom>
            <a:gradFill flip="none" rotWithShape="1">
              <a:gsLst>
                <a:gs pos="11000">
                  <a:srgbClr val="FF9933"/>
                </a:gs>
                <a:gs pos="81000">
                  <a:srgbClr val="FF6600"/>
                </a:gs>
                <a:gs pos="0">
                  <a:srgbClr val="FFCC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</p:grpSp>
      <p:grpSp>
        <p:nvGrpSpPr>
          <p:cNvPr id="323" name="Group 322"/>
          <p:cNvGrpSpPr/>
          <p:nvPr/>
        </p:nvGrpSpPr>
        <p:grpSpPr>
          <a:xfrm>
            <a:off x="7496224" y="4206537"/>
            <a:ext cx="1022869" cy="267229"/>
            <a:chOff x="5972146" y="4661161"/>
            <a:chExt cx="1250942" cy="326814"/>
          </a:xfrm>
        </p:grpSpPr>
        <p:grpSp>
          <p:nvGrpSpPr>
            <p:cNvPr id="318" name="Group 317"/>
            <p:cNvGrpSpPr/>
            <p:nvPr/>
          </p:nvGrpSpPr>
          <p:grpSpPr>
            <a:xfrm>
              <a:off x="5972146" y="4661161"/>
              <a:ext cx="961353" cy="326814"/>
              <a:chOff x="6981335" y="7367997"/>
              <a:chExt cx="1938861" cy="659121"/>
            </a:xfrm>
          </p:grpSpPr>
          <p:pic>
            <p:nvPicPr>
              <p:cNvPr id="319" name="Picture 2" descr="https://m.media-amazon.com/images/I/81hs-GRnEuL._AC_SL1500_.jpg"/>
              <p:cNvPicPr>
                <a:picLocks noChangeAspect="1" noChangeArrowheads="1"/>
              </p:cNvPicPr>
              <p:nvPr/>
            </p:nvPicPr>
            <p:blipFill>
              <a:blip r:embed="rId40" cstate="email">
                <a:clrChange>
                  <a:clrFrom>
                    <a:srgbClr val="FCFCFC"/>
                  </a:clrFrom>
                  <a:clrTo>
                    <a:srgbClr val="FCFC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81335" y="7374297"/>
                <a:ext cx="646951" cy="6465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0" name="Picture 319"/>
              <p:cNvPicPr>
                <a:picLocks noChangeAspect="1"/>
              </p:cNvPicPr>
              <p:nvPr/>
            </p:nvPicPr>
            <p:blipFill>
              <a:blip r:embed="rId41" cstate="email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11422" y="7367997"/>
                <a:ext cx="659121" cy="659121"/>
              </a:xfrm>
              <a:prstGeom prst="rect">
                <a:avLst/>
              </a:prstGeom>
            </p:spPr>
          </p:pic>
          <p:pic>
            <p:nvPicPr>
              <p:cNvPr id="321" name="Picture 4" descr="Marine Corps Emblems Images - ClipArt Best"/>
              <p:cNvPicPr>
                <a:picLocks noChangeAspect="1" noChangeArrowheads="1"/>
              </p:cNvPicPr>
              <p:nvPr/>
            </p:nvPicPr>
            <p:blipFill>
              <a:blip r:embed="rId42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8266601" y="7370760"/>
                <a:ext cx="653595" cy="6535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22" name="Picture 321"/>
            <p:cNvPicPr>
              <a:picLocks noChangeAspect="1"/>
            </p:cNvPicPr>
            <p:nvPr/>
          </p:nvPicPr>
          <p:blipFill>
            <a:blip r:embed="rId4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926651" y="4681713"/>
              <a:ext cx="296437" cy="285710"/>
            </a:xfrm>
            <a:prstGeom prst="rect">
              <a:avLst/>
            </a:prstGeom>
          </p:spPr>
        </p:pic>
      </p:grpSp>
      <p:sp>
        <p:nvSpPr>
          <p:cNvPr id="324" name="TextBox 323"/>
          <p:cNvSpPr txBox="1"/>
          <p:nvPr/>
        </p:nvSpPr>
        <p:spPr>
          <a:xfrm>
            <a:off x="6394593" y="3998803"/>
            <a:ext cx="1024640" cy="1996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800"/>
              </a:lnSpc>
            </a:pPr>
            <a:r>
              <a:rPr lang="en-US" sz="900" b="1" dirty="0">
                <a:solidFill>
                  <a:srgbClr val="4472C4">
                    <a:lumMod val="50000"/>
                  </a:srgbClr>
                </a:solidFill>
                <a:effectLst>
                  <a:outerShdw blurRad="50800" dist="12700" dir="5400000" algn="ctr" rotWithShape="0">
                    <a:prstClr val="white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MARSYSCOM</a:t>
            </a:r>
          </a:p>
        </p:txBody>
      </p:sp>
      <p:sp>
        <p:nvSpPr>
          <p:cNvPr id="326" name="Oval 325"/>
          <p:cNvSpPr/>
          <p:nvPr/>
        </p:nvSpPr>
        <p:spPr>
          <a:xfrm rot="780000">
            <a:off x="7337494" y="3996711"/>
            <a:ext cx="162559" cy="162815"/>
          </a:xfrm>
          <a:prstGeom prst="ellipse">
            <a:avLst/>
          </a:prstGeom>
          <a:gradFill flip="none" rotWithShape="1">
            <a:gsLst>
              <a:gs pos="36000">
                <a:srgbClr val="9933FF"/>
              </a:gs>
              <a:gs pos="65000">
                <a:srgbClr val="660066"/>
              </a:gs>
              <a:gs pos="7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01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40">
        <p14:prism isInverted="1"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05548"/>
            <a:ext cx="9145281" cy="4127510"/>
          </a:xfrm>
          <a:prstGeom prst="rect">
            <a:avLst/>
          </a:prstGeom>
        </p:spPr>
      </p:pic>
      <p:sp>
        <p:nvSpPr>
          <p:cNvPr id="4" name="Flowchart: Magnetic Disk 3">
            <a:extLst>
              <a:ext uri="{FF2B5EF4-FFF2-40B4-BE49-F238E27FC236}">
                <a16:creationId xmlns:a16="http://schemas.microsoft.com/office/drawing/2014/main" id="{90D982F9-8D78-E72A-7CAD-6AF9B53EBCB6}"/>
              </a:ext>
            </a:extLst>
          </p:cNvPr>
          <p:cNvSpPr/>
          <p:nvPr/>
        </p:nvSpPr>
        <p:spPr>
          <a:xfrm>
            <a:off x="1980159" y="3954698"/>
            <a:ext cx="3357704" cy="1899938"/>
          </a:xfrm>
          <a:prstGeom prst="flowChartMagneticDisk">
            <a:avLst/>
          </a:prstGeom>
          <a:solidFill>
            <a:srgbClr val="969696">
              <a:alpha val="34902"/>
            </a:srgbClr>
          </a:solidFill>
          <a:ln w="9525">
            <a:solidFill>
              <a:srgbClr val="000000">
                <a:alpha val="30196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6350">
                <a:solidFill>
                  <a:schemeClr val="tx1"/>
                </a:solidFill>
              </a:ln>
            </a:endParaRPr>
          </a:p>
        </p:txBody>
      </p:sp>
      <p:sp>
        <p:nvSpPr>
          <p:cNvPr id="13" name="Left-Right Arrow 12"/>
          <p:cNvSpPr/>
          <p:nvPr/>
        </p:nvSpPr>
        <p:spPr>
          <a:xfrm rot="21032866">
            <a:off x="1435737" y="4681000"/>
            <a:ext cx="6231750" cy="408198"/>
          </a:xfrm>
          <a:prstGeom prst="leftRightArrow">
            <a:avLst>
              <a:gd name="adj1" fmla="val 64371"/>
              <a:gd name="adj2" fmla="val 96557"/>
            </a:avLst>
          </a:prstGeom>
          <a:solidFill>
            <a:srgbClr val="FFCC00">
              <a:alpha val="50196"/>
            </a:srgbClr>
          </a:solidFill>
          <a:ln w="57150" cap="flat" cmpd="sng" algn="ctr">
            <a:solidFill>
              <a:srgbClr val="4D4D4D"/>
            </a:solidFill>
            <a:prstDash val="solid"/>
            <a:miter lim="800000"/>
          </a:ln>
          <a:effectLst>
            <a:softEdge rad="31750"/>
          </a:effectLst>
        </p:spPr>
        <p:txBody>
          <a:bodyPr rtlCol="0" anchor="ctr"/>
          <a:lstStyle/>
          <a:p>
            <a:pPr>
              <a:defRPr/>
            </a:pPr>
            <a:r>
              <a:rPr lang="en-US" sz="1200" b="1" i="1" kern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Extended Expeditionary Operational Ranges  </a:t>
            </a:r>
          </a:p>
        </p:txBody>
      </p:sp>
      <p:pic>
        <p:nvPicPr>
          <p:cNvPr id="190" name="Picture 189"/>
          <p:cNvPicPr>
            <a:picLocks noChangeAspect="1"/>
          </p:cNvPicPr>
          <p:nvPr/>
        </p:nvPicPr>
        <p:blipFill rotWithShape="1">
          <a:blip r:embed="rId4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4" t="1614" r="7461" b="-1614"/>
          <a:stretch/>
        </p:blipFill>
        <p:spPr>
          <a:xfrm flipH="1">
            <a:off x="4664819" y="2008467"/>
            <a:ext cx="4614437" cy="2471632"/>
          </a:xfrm>
          <a:prstGeom prst="rect">
            <a:avLst/>
          </a:prstGeom>
        </p:spPr>
      </p:pic>
      <p:sp>
        <p:nvSpPr>
          <p:cNvPr id="196" name="Flowchart: Magnetic Disk 195">
            <a:extLst>
              <a:ext uri="{FF2B5EF4-FFF2-40B4-BE49-F238E27FC236}">
                <a16:creationId xmlns:a16="http://schemas.microsoft.com/office/drawing/2014/main" id="{D7D64DA0-594D-AC38-4FA1-6E373D6B8EC8}"/>
              </a:ext>
            </a:extLst>
          </p:cNvPr>
          <p:cNvSpPr/>
          <p:nvPr/>
        </p:nvSpPr>
        <p:spPr>
          <a:xfrm>
            <a:off x="7267503" y="3670453"/>
            <a:ext cx="1767993" cy="1899938"/>
          </a:xfrm>
          <a:prstGeom prst="flowChartMagneticDisk">
            <a:avLst/>
          </a:prstGeom>
          <a:solidFill>
            <a:srgbClr val="969696">
              <a:alpha val="34902"/>
            </a:srgbClr>
          </a:solidFill>
          <a:ln w="9525">
            <a:solidFill>
              <a:srgbClr val="000000">
                <a:alpha val="30196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6350">
                <a:solidFill>
                  <a:schemeClr val="tx1"/>
                </a:solidFill>
              </a:ln>
            </a:endParaRPr>
          </a:p>
        </p:txBody>
      </p:sp>
      <p:pic>
        <p:nvPicPr>
          <p:cNvPr id="191" name="Picture 190"/>
          <p:cNvPicPr>
            <a:picLocks noChangeAspect="1"/>
          </p:cNvPicPr>
          <p:nvPr/>
        </p:nvPicPr>
        <p:blipFill rotWithShape="1">
          <a:blip r:embed="rId4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4" t="1614" r="7461" b="-1614"/>
          <a:stretch/>
        </p:blipFill>
        <p:spPr>
          <a:xfrm flipH="1">
            <a:off x="-14768" y="1662151"/>
            <a:ext cx="5537989" cy="24716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76911" y="828755"/>
            <a:ext cx="9314915" cy="377746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bg1"/>
                </a:solidFill>
                <a:latin typeface="Eras Medium ITC" panose="020B06020305040208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Joint</a:t>
            </a:r>
            <a:r>
              <a:rPr lang="en-US" sz="2000" b="1" dirty="0">
                <a:solidFill>
                  <a:schemeClr val="bg1"/>
                </a:solidFill>
                <a:latin typeface="Eras Medium ITC" panose="020B06020305040208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Eras Medium ITC" panose="020B06020305040208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Air-Ground</a:t>
            </a:r>
            <a:r>
              <a:rPr lang="en-US" sz="2000" b="1" dirty="0">
                <a:solidFill>
                  <a:schemeClr val="bg1"/>
                </a:solidFill>
                <a:latin typeface="Eras Medium ITC" panose="020B06020305040208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Eras Medium ITC" panose="020B06020305040208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Integration/Large</a:t>
            </a:r>
            <a:r>
              <a:rPr lang="en-US" sz="2000" b="1" dirty="0">
                <a:solidFill>
                  <a:schemeClr val="bg1"/>
                </a:solidFill>
                <a:latin typeface="Eras Medium ITC" panose="020B06020305040208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Eras Medium ITC" panose="020B06020305040208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Scale</a:t>
            </a:r>
            <a:r>
              <a:rPr lang="en-US" sz="2000" b="1" dirty="0">
                <a:solidFill>
                  <a:schemeClr val="bg1"/>
                </a:solidFill>
                <a:latin typeface="Eras Medium ITC" panose="020B06020305040208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Eras Medium ITC" panose="020B06020305040208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Combat</a:t>
            </a:r>
            <a:r>
              <a:rPr lang="en-US" sz="2000" b="1" dirty="0">
                <a:solidFill>
                  <a:schemeClr val="bg1"/>
                </a:solidFill>
                <a:latin typeface="Eras Medium ITC" panose="020B06020305040208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Eras Medium ITC" panose="020B06020305040208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Operations</a:t>
            </a:r>
            <a:r>
              <a:rPr lang="en-US" sz="2000" b="1" dirty="0">
                <a:solidFill>
                  <a:schemeClr val="bg1"/>
                </a:solidFill>
                <a:latin typeface="Eras Medium ITC" panose="020B06020305040208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Eras Medium ITC" panose="020B06020305040208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</a:t>
            </a:r>
            <a:r>
              <a:rPr lang="en-US" sz="2400" b="1" spc="-150" dirty="0">
                <a:solidFill>
                  <a:schemeClr val="bg1"/>
                </a:solidFill>
                <a:latin typeface="Eras Medium ITC" panose="020B06020305040208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LSCO</a:t>
            </a:r>
            <a:r>
              <a:rPr lang="en-US" sz="2400" b="1" dirty="0">
                <a:solidFill>
                  <a:schemeClr val="bg1"/>
                </a:solidFill>
                <a:latin typeface="Eras Medium ITC" panose="020B06020305040208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0" y="1228849"/>
            <a:ext cx="9144000" cy="26351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TextBox 131"/>
          <p:cNvSpPr txBox="1"/>
          <p:nvPr/>
        </p:nvSpPr>
        <p:spPr>
          <a:xfrm>
            <a:off x="227728" y="1180172"/>
            <a:ext cx="8701493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 i="1" kern="0" dirty="0">
                <a:latin typeface="Arial" panose="020B0604020202020204" pitchFamily="34" charset="0"/>
                <a:cs typeface="Arial" panose="020B0604020202020204" pitchFamily="34" charset="0"/>
              </a:rPr>
              <a:t>Coordinated Convergence of Effects at the Tactical Edge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528406" y="5064550"/>
            <a:ext cx="1445143" cy="341392"/>
          </a:xfrm>
          <a:prstGeom prst="straightConnector1">
            <a:avLst/>
          </a:prstGeom>
          <a:noFill/>
          <a:ln w="19050" cap="flat" cmpd="sng" algn="ctr">
            <a:solidFill>
              <a:srgbClr val="FFFF00"/>
            </a:solidFill>
            <a:prstDash val="solid"/>
            <a:miter lim="800000"/>
            <a:headEnd type="triangle" w="med" len="med"/>
            <a:tailEnd type="triangle" w="med" len="med"/>
          </a:ln>
          <a:effectLst>
            <a:outerShdw blurRad="25400" dist="38100" dir="5400000" algn="ctr" rotWithShape="0">
              <a:sysClr val="windowText" lastClr="000000">
                <a:lumMod val="85000"/>
              </a:sysClr>
            </a:outerShdw>
          </a:effectLst>
        </p:spPr>
      </p:cxnSp>
      <p:cxnSp>
        <p:nvCxnSpPr>
          <p:cNvPr id="8" name="Straight Arrow Connector 7"/>
          <p:cNvCxnSpPr/>
          <p:nvPr/>
        </p:nvCxnSpPr>
        <p:spPr>
          <a:xfrm>
            <a:off x="5507609" y="5107193"/>
            <a:ext cx="1468215" cy="366071"/>
          </a:xfrm>
          <a:prstGeom prst="straightConnector1">
            <a:avLst/>
          </a:prstGeom>
          <a:noFill/>
          <a:ln w="19050" cap="flat" cmpd="sng" algn="ctr">
            <a:solidFill>
              <a:srgbClr val="00CC00"/>
            </a:solidFill>
            <a:prstDash val="solid"/>
            <a:miter lim="800000"/>
            <a:headEnd type="triangle" w="med" len="med"/>
            <a:tailEnd type="triangle" w="med" len="med"/>
          </a:ln>
          <a:effectLst>
            <a:outerShdw blurRad="25400" dist="25400" dir="5400000" algn="ctr" rotWithShape="0">
              <a:srgbClr val="0070C0"/>
            </a:outerShdw>
          </a:effectLst>
        </p:spPr>
      </p:cxnSp>
      <p:sp>
        <p:nvSpPr>
          <p:cNvPr id="10" name="object 50"/>
          <p:cNvSpPr/>
          <p:nvPr/>
        </p:nvSpPr>
        <p:spPr>
          <a:xfrm>
            <a:off x="391967" y="5166113"/>
            <a:ext cx="1017967" cy="416337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34"/>
          <p:cNvSpPr/>
          <p:nvPr/>
        </p:nvSpPr>
        <p:spPr>
          <a:xfrm>
            <a:off x="292336" y="5224669"/>
            <a:ext cx="1194300" cy="348854"/>
          </a:xfrm>
          <a:custGeom>
            <a:avLst/>
            <a:gdLst/>
            <a:ahLst/>
            <a:cxnLst/>
            <a:rect l="l" t="t" r="r" b="b"/>
            <a:pathLst>
              <a:path w="1591310" h="464820">
                <a:moveTo>
                  <a:pt x="0" y="232410"/>
                </a:moveTo>
                <a:lnTo>
                  <a:pt x="12817" y="190623"/>
                </a:lnTo>
                <a:lnTo>
                  <a:pt x="49770" y="151298"/>
                </a:lnTo>
                <a:lnTo>
                  <a:pt x="108613" y="115090"/>
                </a:lnTo>
                <a:lnTo>
                  <a:pt x="145541" y="98359"/>
                </a:lnTo>
                <a:lnTo>
                  <a:pt x="187098" y="82654"/>
                </a:lnTo>
                <a:lnTo>
                  <a:pt x="233005" y="68056"/>
                </a:lnTo>
                <a:lnTo>
                  <a:pt x="282980" y="54646"/>
                </a:lnTo>
                <a:lnTo>
                  <a:pt x="336742" y="42507"/>
                </a:lnTo>
                <a:lnTo>
                  <a:pt x="394010" y="31721"/>
                </a:lnTo>
                <a:lnTo>
                  <a:pt x="454504" y="22370"/>
                </a:lnTo>
                <a:lnTo>
                  <a:pt x="517943" y="14535"/>
                </a:lnTo>
                <a:lnTo>
                  <a:pt x="584045" y="8299"/>
                </a:lnTo>
                <a:lnTo>
                  <a:pt x="652531" y="3743"/>
                </a:lnTo>
                <a:lnTo>
                  <a:pt x="723118" y="949"/>
                </a:lnTo>
                <a:lnTo>
                  <a:pt x="795528" y="0"/>
                </a:lnTo>
                <a:lnTo>
                  <a:pt x="867946" y="949"/>
                </a:lnTo>
                <a:lnTo>
                  <a:pt x="938541" y="3743"/>
                </a:lnTo>
                <a:lnTo>
                  <a:pt x="1007032" y="8299"/>
                </a:lnTo>
                <a:lnTo>
                  <a:pt x="1073138" y="14535"/>
                </a:lnTo>
                <a:lnTo>
                  <a:pt x="1136579" y="22370"/>
                </a:lnTo>
                <a:lnTo>
                  <a:pt x="1197073" y="31721"/>
                </a:lnTo>
                <a:lnTo>
                  <a:pt x="1254341" y="42507"/>
                </a:lnTo>
                <a:lnTo>
                  <a:pt x="1308102" y="54646"/>
                </a:lnTo>
                <a:lnTo>
                  <a:pt x="1358074" y="68056"/>
                </a:lnTo>
                <a:lnTo>
                  <a:pt x="1403978" y="82654"/>
                </a:lnTo>
                <a:lnTo>
                  <a:pt x="1445532" y="98359"/>
                </a:lnTo>
                <a:lnTo>
                  <a:pt x="1482456" y="115090"/>
                </a:lnTo>
                <a:lnTo>
                  <a:pt x="1541292" y="151298"/>
                </a:lnTo>
                <a:lnTo>
                  <a:pt x="1578241" y="190623"/>
                </a:lnTo>
                <a:lnTo>
                  <a:pt x="1591056" y="232410"/>
                </a:lnTo>
                <a:lnTo>
                  <a:pt x="1587805" y="253570"/>
                </a:lnTo>
                <a:lnTo>
                  <a:pt x="1562643" y="294207"/>
                </a:lnTo>
                <a:lnTo>
                  <a:pt x="1514470" y="332056"/>
                </a:lnTo>
                <a:lnTo>
                  <a:pt x="1445532" y="366460"/>
                </a:lnTo>
                <a:lnTo>
                  <a:pt x="1403978" y="382165"/>
                </a:lnTo>
                <a:lnTo>
                  <a:pt x="1358074" y="396763"/>
                </a:lnTo>
                <a:lnTo>
                  <a:pt x="1308102" y="410173"/>
                </a:lnTo>
                <a:lnTo>
                  <a:pt x="1254341" y="422312"/>
                </a:lnTo>
                <a:lnTo>
                  <a:pt x="1197073" y="433098"/>
                </a:lnTo>
                <a:lnTo>
                  <a:pt x="1136579" y="442449"/>
                </a:lnTo>
                <a:lnTo>
                  <a:pt x="1073138" y="450284"/>
                </a:lnTo>
                <a:lnTo>
                  <a:pt x="1007032" y="456520"/>
                </a:lnTo>
                <a:lnTo>
                  <a:pt x="938541" y="461076"/>
                </a:lnTo>
                <a:lnTo>
                  <a:pt x="867946" y="463870"/>
                </a:lnTo>
                <a:lnTo>
                  <a:pt x="795528" y="464820"/>
                </a:lnTo>
                <a:lnTo>
                  <a:pt x="723118" y="463870"/>
                </a:lnTo>
                <a:lnTo>
                  <a:pt x="652531" y="461076"/>
                </a:lnTo>
                <a:lnTo>
                  <a:pt x="584045" y="456520"/>
                </a:lnTo>
                <a:lnTo>
                  <a:pt x="517943" y="450284"/>
                </a:lnTo>
                <a:lnTo>
                  <a:pt x="454504" y="442449"/>
                </a:lnTo>
                <a:lnTo>
                  <a:pt x="394010" y="433098"/>
                </a:lnTo>
                <a:lnTo>
                  <a:pt x="336742" y="422312"/>
                </a:lnTo>
                <a:lnTo>
                  <a:pt x="282980" y="410173"/>
                </a:lnTo>
                <a:lnTo>
                  <a:pt x="233005" y="396763"/>
                </a:lnTo>
                <a:lnTo>
                  <a:pt x="187098" y="382165"/>
                </a:lnTo>
                <a:lnTo>
                  <a:pt x="145541" y="366460"/>
                </a:lnTo>
                <a:lnTo>
                  <a:pt x="108613" y="349729"/>
                </a:lnTo>
                <a:lnTo>
                  <a:pt x="49770" y="313521"/>
                </a:lnTo>
                <a:lnTo>
                  <a:pt x="12817" y="274196"/>
                </a:lnTo>
                <a:lnTo>
                  <a:pt x="0" y="232410"/>
                </a:lnTo>
                <a:close/>
              </a:path>
            </a:pathLst>
          </a:custGeom>
          <a:ln w="12192">
            <a:solidFill>
              <a:srgbClr val="660066"/>
            </a:solidFill>
          </a:ln>
          <a:effectLst>
            <a:glow rad="101600">
              <a:srgbClr val="7030A0">
                <a:alpha val="32000"/>
              </a:srgbClr>
            </a:glow>
          </a:effectLst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51"/>
          <p:cNvSpPr/>
          <p:nvPr/>
        </p:nvSpPr>
        <p:spPr>
          <a:xfrm>
            <a:off x="407933" y="5192675"/>
            <a:ext cx="974502" cy="37287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8561603" y="4034672"/>
            <a:ext cx="438196" cy="522339"/>
          </a:xfrm>
          <a:custGeom>
            <a:avLst/>
            <a:gdLst>
              <a:gd name="connsiteX0" fmla="*/ 30480 w 733631"/>
              <a:gd name="connsiteY0" fmla="*/ 167640 h 822960"/>
              <a:gd name="connsiteX1" fmla="*/ 15240 w 733631"/>
              <a:gd name="connsiteY1" fmla="*/ 259080 h 822960"/>
              <a:gd name="connsiteX2" fmla="*/ 0 w 733631"/>
              <a:gd name="connsiteY2" fmla="*/ 335280 h 822960"/>
              <a:gd name="connsiteX3" fmla="*/ 15240 w 733631"/>
              <a:gd name="connsiteY3" fmla="*/ 487680 h 822960"/>
              <a:gd name="connsiteX4" fmla="*/ 45720 w 733631"/>
              <a:gd name="connsiteY4" fmla="*/ 533400 h 822960"/>
              <a:gd name="connsiteX5" fmla="*/ 137160 w 733631"/>
              <a:gd name="connsiteY5" fmla="*/ 594360 h 822960"/>
              <a:gd name="connsiteX6" fmla="*/ 228600 w 733631"/>
              <a:gd name="connsiteY6" fmla="*/ 731520 h 822960"/>
              <a:gd name="connsiteX7" fmla="*/ 259080 w 733631"/>
              <a:gd name="connsiteY7" fmla="*/ 777240 h 822960"/>
              <a:gd name="connsiteX8" fmla="*/ 350520 w 733631"/>
              <a:gd name="connsiteY8" fmla="*/ 807720 h 822960"/>
              <a:gd name="connsiteX9" fmla="*/ 396240 w 733631"/>
              <a:gd name="connsiteY9" fmla="*/ 822960 h 822960"/>
              <a:gd name="connsiteX10" fmla="*/ 609600 w 733631"/>
              <a:gd name="connsiteY10" fmla="*/ 807720 h 822960"/>
              <a:gd name="connsiteX11" fmla="*/ 670560 w 733631"/>
              <a:gd name="connsiteY11" fmla="*/ 716280 h 822960"/>
              <a:gd name="connsiteX12" fmla="*/ 701040 w 733631"/>
              <a:gd name="connsiteY12" fmla="*/ 670560 h 822960"/>
              <a:gd name="connsiteX13" fmla="*/ 670560 w 733631"/>
              <a:gd name="connsiteY13" fmla="*/ 579120 h 822960"/>
              <a:gd name="connsiteX14" fmla="*/ 716280 w 733631"/>
              <a:gd name="connsiteY14" fmla="*/ 487680 h 822960"/>
              <a:gd name="connsiteX15" fmla="*/ 731520 w 733631"/>
              <a:gd name="connsiteY15" fmla="*/ 441960 h 822960"/>
              <a:gd name="connsiteX16" fmla="*/ 716280 w 733631"/>
              <a:gd name="connsiteY16" fmla="*/ 304800 h 822960"/>
              <a:gd name="connsiteX17" fmla="*/ 594360 w 733631"/>
              <a:gd name="connsiteY17" fmla="*/ 289560 h 822960"/>
              <a:gd name="connsiteX18" fmla="*/ 579120 w 733631"/>
              <a:gd name="connsiteY18" fmla="*/ 228600 h 822960"/>
              <a:gd name="connsiteX19" fmla="*/ 563880 w 733631"/>
              <a:gd name="connsiteY19" fmla="*/ 182880 h 822960"/>
              <a:gd name="connsiteX20" fmla="*/ 533400 w 733631"/>
              <a:gd name="connsiteY20" fmla="*/ 137160 h 822960"/>
              <a:gd name="connsiteX21" fmla="*/ 441960 w 733631"/>
              <a:gd name="connsiteY21" fmla="*/ 91440 h 822960"/>
              <a:gd name="connsiteX22" fmla="*/ 411480 w 733631"/>
              <a:gd name="connsiteY22" fmla="*/ 45720 h 822960"/>
              <a:gd name="connsiteX23" fmla="*/ 320040 w 733631"/>
              <a:gd name="connsiteY23" fmla="*/ 0 h 822960"/>
              <a:gd name="connsiteX24" fmla="*/ 198120 w 733631"/>
              <a:gd name="connsiteY24" fmla="*/ 30480 h 822960"/>
              <a:gd name="connsiteX25" fmla="*/ 152400 w 733631"/>
              <a:gd name="connsiteY25" fmla="*/ 60960 h 822960"/>
              <a:gd name="connsiteX26" fmla="*/ 106680 w 733631"/>
              <a:gd name="connsiteY26" fmla="*/ 76200 h 822960"/>
              <a:gd name="connsiteX27" fmla="*/ 60960 w 733631"/>
              <a:gd name="connsiteY27" fmla="*/ 106680 h 822960"/>
              <a:gd name="connsiteX28" fmla="*/ 15240 w 733631"/>
              <a:gd name="connsiteY28" fmla="*/ 121920 h 822960"/>
              <a:gd name="connsiteX29" fmla="*/ 30480 w 733631"/>
              <a:gd name="connsiteY29" fmla="*/ 167640 h 8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33631" h="822960">
                <a:moveTo>
                  <a:pt x="30480" y="167640"/>
                </a:moveTo>
                <a:cubicBezTo>
                  <a:pt x="25400" y="198120"/>
                  <a:pt x="20768" y="228678"/>
                  <a:pt x="15240" y="259080"/>
                </a:cubicBezTo>
                <a:cubicBezTo>
                  <a:pt x="10606" y="284565"/>
                  <a:pt x="0" y="309377"/>
                  <a:pt x="0" y="335280"/>
                </a:cubicBezTo>
                <a:cubicBezTo>
                  <a:pt x="0" y="386333"/>
                  <a:pt x="3760" y="437934"/>
                  <a:pt x="15240" y="487680"/>
                </a:cubicBezTo>
                <a:cubicBezTo>
                  <a:pt x="19359" y="505527"/>
                  <a:pt x="31936" y="521339"/>
                  <a:pt x="45720" y="533400"/>
                </a:cubicBezTo>
                <a:cubicBezTo>
                  <a:pt x="73289" y="557523"/>
                  <a:pt x="137160" y="594360"/>
                  <a:pt x="137160" y="594360"/>
                </a:cubicBezTo>
                <a:lnTo>
                  <a:pt x="228600" y="731520"/>
                </a:lnTo>
                <a:cubicBezTo>
                  <a:pt x="238760" y="746760"/>
                  <a:pt x="241704" y="771448"/>
                  <a:pt x="259080" y="777240"/>
                </a:cubicBezTo>
                <a:lnTo>
                  <a:pt x="350520" y="807720"/>
                </a:lnTo>
                <a:lnTo>
                  <a:pt x="396240" y="822960"/>
                </a:lnTo>
                <a:lnTo>
                  <a:pt x="609600" y="807720"/>
                </a:lnTo>
                <a:cubicBezTo>
                  <a:pt x="643742" y="794443"/>
                  <a:pt x="650240" y="746760"/>
                  <a:pt x="670560" y="716280"/>
                </a:cubicBezTo>
                <a:lnTo>
                  <a:pt x="701040" y="670560"/>
                </a:lnTo>
                <a:cubicBezTo>
                  <a:pt x="690880" y="640080"/>
                  <a:pt x="660400" y="609600"/>
                  <a:pt x="670560" y="579120"/>
                </a:cubicBezTo>
                <a:cubicBezTo>
                  <a:pt x="708866" y="464202"/>
                  <a:pt x="657194" y="605853"/>
                  <a:pt x="716280" y="487680"/>
                </a:cubicBezTo>
                <a:cubicBezTo>
                  <a:pt x="723464" y="473312"/>
                  <a:pt x="726440" y="457200"/>
                  <a:pt x="731520" y="441960"/>
                </a:cubicBezTo>
                <a:cubicBezTo>
                  <a:pt x="726440" y="396240"/>
                  <a:pt x="747053" y="338993"/>
                  <a:pt x="716280" y="304800"/>
                </a:cubicBezTo>
                <a:cubicBezTo>
                  <a:pt x="688882" y="274357"/>
                  <a:pt x="630162" y="309450"/>
                  <a:pt x="594360" y="289560"/>
                </a:cubicBezTo>
                <a:cubicBezTo>
                  <a:pt x="576050" y="279388"/>
                  <a:pt x="584874" y="248739"/>
                  <a:pt x="579120" y="228600"/>
                </a:cubicBezTo>
                <a:cubicBezTo>
                  <a:pt x="574707" y="213154"/>
                  <a:pt x="571064" y="197248"/>
                  <a:pt x="563880" y="182880"/>
                </a:cubicBezTo>
                <a:cubicBezTo>
                  <a:pt x="555689" y="166497"/>
                  <a:pt x="546352" y="150112"/>
                  <a:pt x="533400" y="137160"/>
                </a:cubicBezTo>
                <a:cubicBezTo>
                  <a:pt x="503857" y="107617"/>
                  <a:pt x="479145" y="103835"/>
                  <a:pt x="441960" y="91440"/>
                </a:cubicBezTo>
                <a:cubicBezTo>
                  <a:pt x="431800" y="76200"/>
                  <a:pt x="424432" y="58672"/>
                  <a:pt x="411480" y="45720"/>
                </a:cubicBezTo>
                <a:cubicBezTo>
                  <a:pt x="381937" y="16177"/>
                  <a:pt x="357225" y="12395"/>
                  <a:pt x="320040" y="0"/>
                </a:cubicBezTo>
                <a:cubicBezTo>
                  <a:pt x="291057" y="5797"/>
                  <a:pt x="229362" y="14859"/>
                  <a:pt x="198120" y="30480"/>
                </a:cubicBezTo>
                <a:cubicBezTo>
                  <a:pt x="181737" y="38671"/>
                  <a:pt x="168783" y="52769"/>
                  <a:pt x="152400" y="60960"/>
                </a:cubicBezTo>
                <a:cubicBezTo>
                  <a:pt x="138032" y="68144"/>
                  <a:pt x="121048" y="69016"/>
                  <a:pt x="106680" y="76200"/>
                </a:cubicBezTo>
                <a:cubicBezTo>
                  <a:pt x="90297" y="84391"/>
                  <a:pt x="77343" y="98489"/>
                  <a:pt x="60960" y="106680"/>
                </a:cubicBezTo>
                <a:cubicBezTo>
                  <a:pt x="46592" y="113864"/>
                  <a:pt x="26599" y="110561"/>
                  <a:pt x="15240" y="121920"/>
                </a:cubicBezTo>
                <a:lnTo>
                  <a:pt x="30480" y="167640"/>
                </a:lnTo>
                <a:close/>
              </a:path>
            </a:pathLst>
          </a:custGeom>
          <a:gradFill flip="none" rotWithShape="1">
            <a:gsLst>
              <a:gs pos="0">
                <a:srgbClr val="BFB8A6">
                  <a:shade val="30000"/>
                  <a:satMod val="115000"/>
                  <a:alpha val="54000"/>
                  <a:lumMod val="69000"/>
                </a:srgbClr>
              </a:gs>
              <a:gs pos="50000">
                <a:srgbClr val="BFB8A6">
                  <a:lumMod val="75000"/>
                  <a:shade val="67500"/>
                  <a:satMod val="115000"/>
                </a:srgbClr>
              </a:gs>
              <a:gs pos="100000">
                <a:srgbClr val="BFB8A6">
                  <a:lumMod val="75000"/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solidFill>
              <a:srgbClr val="403934"/>
            </a:solidFill>
            <a:prstDash val="solid"/>
            <a:miter lim="800000"/>
          </a:ln>
          <a:effectLst>
            <a:glow rad="114300">
              <a:srgbClr val="FF0000">
                <a:alpha val="75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30"/>
          <p:cNvSpPr>
            <a:spLocks/>
          </p:cNvSpPr>
          <p:nvPr/>
        </p:nvSpPr>
        <p:spPr bwMode="auto">
          <a:xfrm flipH="1">
            <a:off x="8568110" y="4209289"/>
            <a:ext cx="62035" cy="106829"/>
          </a:xfrm>
          <a:custGeom>
            <a:avLst/>
            <a:gdLst>
              <a:gd name="T0" fmla="*/ 14 w 85"/>
              <a:gd name="T1" fmla="*/ 2147483647 h 112"/>
              <a:gd name="T2" fmla="*/ 14 w 85"/>
              <a:gd name="T3" fmla="*/ 2147483647 h 112"/>
              <a:gd name="T4" fmla="*/ 14 w 85"/>
              <a:gd name="T5" fmla="*/ 2117978454 h 112"/>
              <a:gd name="T6" fmla="*/ 14 w 85"/>
              <a:gd name="T7" fmla="*/ 2147483647 h 112"/>
              <a:gd name="T8" fmla="*/ 14 w 85"/>
              <a:gd name="T9" fmla="*/ 2147483647 h 112"/>
              <a:gd name="T10" fmla="*/ 14 w 85"/>
              <a:gd name="T11" fmla="*/ 1750042837 h 112"/>
              <a:gd name="T12" fmla="*/ 14 w 85"/>
              <a:gd name="T13" fmla="*/ 1621731899 h 112"/>
              <a:gd name="T14" fmla="*/ 14 w 85"/>
              <a:gd name="T15" fmla="*/ 1317720951 h 112"/>
              <a:gd name="T16" fmla="*/ 14 w 85"/>
              <a:gd name="T17" fmla="*/ 1279624115 h 112"/>
              <a:gd name="T18" fmla="*/ 14 w 85"/>
              <a:gd name="T19" fmla="*/ 1146226954 h 112"/>
              <a:gd name="T20" fmla="*/ 14 w 85"/>
              <a:gd name="T21" fmla="*/ 636233371 h 112"/>
              <a:gd name="T22" fmla="*/ 14 w 85"/>
              <a:gd name="T23" fmla="*/ 512016268 h 112"/>
              <a:gd name="T24" fmla="*/ 15 w 85"/>
              <a:gd name="T25" fmla="*/ 335355826 h 112"/>
              <a:gd name="T26" fmla="*/ 20 w 85"/>
              <a:gd name="T27" fmla="*/ 73036108 h 112"/>
              <a:gd name="T28" fmla="*/ 18 w 85"/>
              <a:gd name="T29" fmla="*/ 73036108 h 112"/>
              <a:gd name="T30" fmla="*/ 15 w 85"/>
              <a:gd name="T31" fmla="*/ 259939179 h 112"/>
              <a:gd name="T32" fmla="*/ 14 w 85"/>
              <a:gd name="T33" fmla="*/ 396871642 h 112"/>
              <a:gd name="T34" fmla="*/ 14 w 85"/>
              <a:gd name="T35" fmla="*/ 396871642 h 112"/>
              <a:gd name="T36" fmla="*/ 14 w 85"/>
              <a:gd name="T37" fmla="*/ 540509746 h 112"/>
              <a:gd name="T38" fmla="*/ 14 w 85"/>
              <a:gd name="T39" fmla="*/ 540509746 h 112"/>
              <a:gd name="T40" fmla="*/ 14 w 85"/>
              <a:gd name="T41" fmla="*/ 383880336 h 112"/>
              <a:gd name="T42" fmla="*/ 14 w 85"/>
              <a:gd name="T43" fmla="*/ 477302301 h 112"/>
              <a:gd name="T44" fmla="*/ 14 w 85"/>
              <a:gd name="T45" fmla="*/ 354018077 h 112"/>
              <a:gd name="T46" fmla="*/ 14 w 85"/>
              <a:gd name="T47" fmla="*/ 354018077 h 112"/>
              <a:gd name="T48" fmla="*/ 14 w 85"/>
              <a:gd name="T49" fmla="*/ 204756370 h 112"/>
              <a:gd name="T50" fmla="*/ 14 w 85"/>
              <a:gd name="T51" fmla="*/ 134109449 h 112"/>
              <a:gd name="T52" fmla="*/ 14 w 85"/>
              <a:gd name="T53" fmla="*/ 73036108 h 112"/>
              <a:gd name="T54" fmla="*/ 14 w 85"/>
              <a:gd name="T55" fmla="*/ 0 h 112"/>
              <a:gd name="T56" fmla="*/ 14 w 85"/>
              <a:gd name="T57" fmla="*/ 0 h 112"/>
              <a:gd name="T58" fmla="*/ 14 w 85"/>
              <a:gd name="T59" fmla="*/ 0 h 112"/>
              <a:gd name="T60" fmla="*/ 14 w 85"/>
              <a:gd name="T61" fmla="*/ 0 h 112"/>
              <a:gd name="T62" fmla="*/ 14 w 85"/>
              <a:gd name="T63" fmla="*/ 73036108 h 112"/>
              <a:gd name="T64" fmla="*/ 14 w 85"/>
              <a:gd name="T65" fmla="*/ 134109449 h 112"/>
              <a:gd name="T66" fmla="*/ 14 w 85"/>
              <a:gd name="T67" fmla="*/ 204756370 h 112"/>
              <a:gd name="T68" fmla="*/ 14 w 85"/>
              <a:gd name="T69" fmla="*/ 335355826 h 112"/>
              <a:gd name="T70" fmla="*/ 14 w 85"/>
              <a:gd name="T71" fmla="*/ 354018077 h 112"/>
              <a:gd name="T72" fmla="*/ 14 w 85"/>
              <a:gd name="T73" fmla="*/ 335355826 h 112"/>
              <a:gd name="T74" fmla="*/ 14 w 85"/>
              <a:gd name="T75" fmla="*/ 354018077 h 112"/>
              <a:gd name="T76" fmla="*/ 14 w 85"/>
              <a:gd name="T77" fmla="*/ 500228020 h 112"/>
              <a:gd name="T78" fmla="*/ 13 w 85"/>
              <a:gd name="T79" fmla="*/ 695701096 h 112"/>
              <a:gd name="T80" fmla="*/ 10 w 85"/>
              <a:gd name="T81" fmla="*/ 729786566 h 112"/>
              <a:gd name="T82" fmla="*/ 0 w 85"/>
              <a:gd name="T83" fmla="*/ 1207091993 h 112"/>
              <a:gd name="T84" fmla="*/ 0 w 85"/>
              <a:gd name="T85" fmla="*/ 1279624115 h 112"/>
              <a:gd name="T86" fmla="*/ 3 w 85"/>
              <a:gd name="T87" fmla="*/ 1350262926 h 112"/>
              <a:gd name="T88" fmla="*/ 5 w 85"/>
              <a:gd name="T89" fmla="*/ 1412485803 h 112"/>
              <a:gd name="T90" fmla="*/ 5 w 85"/>
              <a:gd name="T91" fmla="*/ 1483106634 h 112"/>
              <a:gd name="T92" fmla="*/ 13 w 85"/>
              <a:gd name="T93" fmla="*/ 1499777468 h 112"/>
              <a:gd name="T94" fmla="*/ 14 w 85"/>
              <a:gd name="T95" fmla="*/ 1628141172 h 112"/>
              <a:gd name="T96" fmla="*/ 14 w 85"/>
              <a:gd name="T97" fmla="*/ 1780338948 h 112"/>
              <a:gd name="T98" fmla="*/ 14 w 85"/>
              <a:gd name="T99" fmla="*/ 1923702182 h 112"/>
              <a:gd name="T100" fmla="*/ 13 w 85"/>
              <a:gd name="T101" fmla="*/ 1975451654 h 112"/>
              <a:gd name="T102" fmla="*/ 11 w 85"/>
              <a:gd name="T103" fmla="*/ 2011876403 h 112"/>
              <a:gd name="T104" fmla="*/ 11 w 85"/>
              <a:gd name="T105" fmla="*/ 2085971953 h 112"/>
              <a:gd name="T106" fmla="*/ 11 w 85"/>
              <a:gd name="T107" fmla="*/ 2125737748 h 112"/>
              <a:gd name="T108" fmla="*/ 12 w 85"/>
              <a:gd name="T109" fmla="*/ 2147483647 h 112"/>
              <a:gd name="T110" fmla="*/ 13 w 85"/>
              <a:gd name="T111" fmla="*/ 2147483647 h 112"/>
              <a:gd name="T112" fmla="*/ 14 w 85"/>
              <a:gd name="T113" fmla="*/ 2147483647 h 11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85"/>
              <a:gd name="T172" fmla="*/ 0 h 112"/>
              <a:gd name="T173" fmla="*/ 85 w 85"/>
              <a:gd name="T174" fmla="*/ 112 h 112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85" h="112">
                <a:moveTo>
                  <a:pt x="18" y="101"/>
                </a:moveTo>
                <a:lnTo>
                  <a:pt x="20" y="111"/>
                </a:lnTo>
                <a:lnTo>
                  <a:pt x="40" y="111"/>
                </a:lnTo>
                <a:lnTo>
                  <a:pt x="40" y="110"/>
                </a:lnTo>
                <a:lnTo>
                  <a:pt x="37" y="107"/>
                </a:lnTo>
                <a:lnTo>
                  <a:pt x="39" y="94"/>
                </a:lnTo>
                <a:lnTo>
                  <a:pt x="42" y="96"/>
                </a:lnTo>
                <a:lnTo>
                  <a:pt x="40" y="111"/>
                </a:lnTo>
                <a:lnTo>
                  <a:pt x="61" y="111"/>
                </a:lnTo>
                <a:lnTo>
                  <a:pt x="62" y="107"/>
                </a:lnTo>
                <a:lnTo>
                  <a:pt x="60" y="106"/>
                </a:lnTo>
                <a:lnTo>
                  <a:pt x="60" y="78"/>
                </a:lnTo>
                <a:lnTo>
                  <a:pt x="56" y="72"/>
                </a:lnTo>
                <a:lnTo>
                  <a:pt x="60" y="72"/>
                </a:lnTo>
                <a:lnTo>
                  <a:pt x="59" y="57"/>
                </a:lnTo>
                <a:lnTo>
                  <a:pt x="63" y="59"/>
                </a:lnTo>
                <a:lnTo>
                  <a:pt x="66" y="58"/>
                </a:lnTo>
                <a:lnTo>
                  <a:pt x="66" y="57"/>
                </a:lnTo>
                <a:lnTo>
                  <a:pt x="67" y="53"/>
                </a:lnTo>
                <a:lnTo>
                  <a:pt x="67" y="51"/>
                </a:lnTo>
                <a:lnTo>
                  <a:pt x="67" y="49"/>
                </a:lnTo>
                <a:lnTo>
                  <a:pt x="60" y="28"/>
                </a:lnTo>
                <a:lnTo>
                  <a:pt x="62" y="25"/>
                </a:lnTo>
                <a:lnTo>
                  <a:pt x="61" y="23"/>
                </a:lnTo>
                <a:lnTo>
                  <a:pt x="67" y="18"/>
                </a:lnTo>
                <a:lnTo>
                  <a:pt x="69" y="15"/>
                </a:lnTo>
                <a:lnTo>
                  <a:pt x="69" y="13"/>
                </a:lnTo>
                <a:lnTo>
                  <a:pt x="84" y="3"/>
                </a:lnTo>
                <a:lnTo>
                  <a:pt x="81" y="0"/>
                </a:lnTo>
                <a:lnTo>
                  <a:pt x="77" y="3"/>
                </a:lnTo>
                <a:lnTo>
                  <a:pt x="78" y="4"/>
                </a:lnTo>
                <a:lnTo>
                  <a:pt x="68" y="12"/>
                </a:lnTo>
                <a:lnTo>
                  <a:pt x="67" y="11"/>
                </a:lnTo>
                <a:lnTo>
                  <a:pt x="57" y="18"/>
                </a:lnTo>
                <a:lnTo>
                  <a:pt x="55" y="18"/>
                </a:lnTo>
                <a:lnTo>
                  <a:pt x="50" y="22"/>
                </a:lnTo>
                <a:lnTo>
                  <a:pt x="50" y="24"/>
                </a:lnTo>
                <a:lnTo>
                  <a:pt x="46" y="25"/>
                </a:lnTo>
                <a:lnTo>
                  <a:pt x="43" y="24"/>
                </a:lnTo>
                <a:lnTo>
                  <a:pt x="44" y="23"/>
                </a:lnTo>
                <a:lnTo>
                  <a:pt x="48" y="17"/>
                </a:lnTo>
                <a:lnTo>
                  <a:pt x="47" y="16"/>
                </a:lnTo>
                <a:lnTo>
                  <a:pt x="43" y="21"/>
                </a:lnTo>
                <a:lnTo>
                  <a:pt x="43" y="16"/>
                </a:lnTo>
                <a:lnTo>
                  <a:pt x="47" y="16"/>
                </a:lnTo>
                <a:lnTo>
                  <a:pt x="48" y="17"/>
                </a:lnTo>
                <a:lnTo>
                  <a:pt x="50" y="16"/>
                </a:lnTo>
                <a:lnTo>
                  <a:pt x="49" y="13"/>
                </a:lnTo>
                <a:lnTo>
                  <a:pt x="49" y="9"/>
                </a:lnTo>
                <a:lnTo>
                  <a:pt x="48" y="7"/>
                </a:lnTo>
                <a:lnTo>
                  <a:pt x="47" y="6"/>
                </a:lnTo>
                <a:lnTo>
                  <a:pt x="47" y="4"/>
                </a:lnTo>
                <a:lnTo>
                  <a:pt x="46" y="3"/>
                </a:lnTo>
                <a:lnTo>
                  <a:pt x="44" y="1"/>
                </a:lnTo>
                <a:lnTo>
                  <a:pt x="43" y="0"/>
                </a:lnTo>
                <a:lnTo>
                  <a:pt x="41" y="0"/>
                </a:lnTo>
                <a:lnTo>
                  <a:pt x="39" y="0"/>
                </a:lnTo>
                <a:lnTo>
                  <a:pt x="37" y="0"/>
                </a:lnTo>
                <a:lnTo>
                  <a:pt x="36" y="0"/>
                </a:lnTo>
                <a:lnTo>
                  <a:pt x="34" y="0"/>
                </a:lnTo>
                <a:lnTo>
                  <a:pt x="33" y="0"/>
                </a:lnTo>
                <a:lnTo>
                  <a:pt x="30" y="1"/>
                </a:lnTo>
                <a:lnTo>
                  <a:pt x="30" y="3"/>
                </a:lnTo>
                <a:lnTo>
                  <a:pt x="28" y="4"/>
                </a:lnTo>
                <a:lnTo>
                  <a:pt x="27" y="6"/>
                </a:lnTo>
                <a:lnTo>
                  <a:pt x="26" y="7"/>
                </a:lnTo>
                <a:lnTo>
                  <a:pt x="26" y="9"/>
                </a:lnTo>
                <a:lnTo>
                  <a:pt x="26" y="11"/>
                </a:lnTo>
                <a:lnTo>
                  <a:pt x="23" y="15"/>
                </a:lnTo>
                <a:lnTo>
                  <a:pt x="24" y="16"/>
                </a:lnTo>
                <a:lnTo>
                  <a:pt x="26" y="16"/>
                </a:lnTo>
                <a:lnTo>
                  <a:pt x="29" y="15"/>
                </a:lnTo>
                <a:lnTo>
                  <a:pt x="30" y="20"/>
                </a:lnTo>
                <a:lnTo>
                  <a:pt x="26" y="16"/>
                </a:lnTo>
                <a:lnTo>
                  <a:pt x="24" y="16"/>
                </a:lnTo>
                <a:lnTo>
                  <a:pt x="30" y="22"/>
                </a:lnTo>
                <a:lnTo>
                  <a:pt x="30" y="23"/>
                </a:lnTo>
                <a:lnTo>
                  <a:pt x="13" y="31"/>
                </a:lnTo>
                <a:lnTo>
                  <a:pt x="11" y="31"/>
                </a:lnTo>
                <a:lnTo>
                  <a:pt x="10" y="33"/>
                </a:lnTo>
                <a:lnTo>
                  <a:pt x="7" y="41"/>
                </a:lnTo>
                <a:lnTo>
                  <a:pt x="0" y="54"/>
                </a:lnTo>
                <a:lnTo>
                  <a:pt x="0" y="56"/>
                </a:lnTo>
                <a:lnTo>
                  <a:pt x="0" y="57"/>
                </a:lnTo>
                <a:lnTo>
                  <a:pt x="0" y="59"/>
                </a:lnTo>
                <a:lnTo>
                  <a:pt x="3" y="60"/>
                </a:lnTo>
                <a:lnTo>
                  <a:pt x="10" y="60"/>
                </a:lnTo>
                <a:lnTo>
                  <a:pt x="5" y="63"/>
                </a:lnTo>
                <a:lnTo>
                  <a:pt x="5" y="65"/>
                </a:lnTo>
                <a:lnTo>
                  <a:pt x="5" y="66"/>
                </a:lnTo>
                <a:lnTo>
                  <a:pt x="6" y="67"/>
                </a:lnTo>
                <a:lnTo>
                  <a:pt x="13" y="67"/>
                </a:lnTo>
                <a:lnTo>
                  <a:pt x="18" y="60"/>
                </a:lnTo>
                <a:lnTo>
                  <a:pt x="19" y="73"/>
                </a:lnTo>
                <a:lnTo>
                  <a:pt x="25" y="74"/>
                </a:lnTo>
                <a:lnTo>
                  <a:pt x="20" y="79"/>
                </a:lnTo>
                <a:lnTo>
                  <a:pt x="20" y="83"/>
                </a:lnTo>
                <a:lnTo>
                  <a:pt x="15" y="86"/>
                </a:lnTo>
                <a:lnTo>
                  <a:pt x="13" y="87"/>
                </a:lnTo>
                <a:lnTo>
                  <a:pt x="13" y="88"/>
                </a:lnTo>
                <a:lnTo>
                  <a:pt x="12" y="88"/>
                </a:lnTo>
                <a:lnTo>
                  <a:pt x="11" y="90"/>
                </a:lnTo>
                <a:lnTo>
                  <a:pt x="11" y="91"/>
                </a:lnTo>
                <a:lnTo>
                  <a:pt x="11" y="93"/>
                </a:lnTo>
                <a:lnTo>
                  <a:pt x="11" y="94"/>
                </a:lnTo>
                <a:lnTo>
                  <a:pt x="11" y="95"/>
                </a:lnTo>
                <a:lnTo>
                  <a:pt x="12" y="97"/>
                </a:lnTo>
                <a:lnTo>
                  <a:pt x="12" y="98"/>
                </a:lnTo>
                <a:lnTo>
                  <a:pt x="13" y="98"/>
                </a:lnTo>
                <a:lnTo>
                  <a:pt x="13" y="99"/>
                </a:lnTo>
                <a:lnTo>
                  <a:pt x="15" y="100"/>
                </a:lnTo>
                <a:lnTo>
                  <a:pt x="16" y="101"/>
                </a:lnTo>
                <a:lnTo>
                  <a:pt x="18" y="101"/>
                </a:lnTo>
              </a:path>
            </a:pathLst>
          </a:custGeom>
          <a:solidFill>
            <a:srgbClr val="FF0000"/>
          </a:solidFill>
          <a:ln w="9525" cap="rnd" cmpd="sng">
            <a:noFill/>
            <a:prstDash val="solid"/>
            <a:round/>
            <a:headEnd/>
            <a:tailEnd/>
          </a:ln>
          <a:effectLst>
            <a:outerShdw blurRad="25400" dist="25400" dir="7800000" algn="ctr" rotWithShape="0">
              <a:srgbClr val="292929"/>
            </a:outerShdw>
          </a:effec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31"/>
          <p:cNvSpPr>
            <a:spLocks/>
          </p:cNvSpPr>
          <p:nvPr/>
        </p:nvSpPr>
        <p:spPr bwMode="auto">
          <a:xfrm flipH="1">
            <a:off x="8784917" y="4128781"/>
            <a:ext cx="62035" cy="106829"/>
          </a:xfrm>
          <a:custGeom>
            <a:avLst/>
            <a:gdLst>
              <a:gd name="T0" fmla="*/ 14 w 85"/>
              <a:gd name="T1" fmla="*/ 2147483647 h 112"/>
              <a:gd name="T2" fmla="*/ 14 w 85"/>
              <a:gd name="T3" fmla="*/ 2147483647 h 112"/>
              <a:gd name="T4" fmla="*/ 14 w 85"/>
              <a:gd name="T5" fmla="*/ 2117978454 h 112"/>
              <a:gd name="T6" fmla="*/ 14 w 85"/>
              <a:gd name="T7" fmla="*/ 2147483647 h 112"/>
              <a:gd name="T8" fmla="*/ 14 w 85"/>
              <a:gd name="T9" fmla="*/ 2147483647 h 112"/>
              <a:gd name="T10" fmla="*/ 14 w 85"/>
              <a:gd name="T11" fmla="*/ 1750042837 h 112"/>
              <a:gd name="T12" fmla="*/ 14 w 85"/>
              <a:gd name="T13" fmla="*/ 1621731899 h 112"/>
              <a:gd name="T14" fmla="*/ 14 w 85"/>
              <a:gd name="T15" fmla="*/ 1317720951 h 112"/>
              <a:gd name="T16" fmla="*/ 14 w 85"/>
              <a:gd name="T17" fmla="*/ 1279624115 h 112"/>
              <a:gd name="T18" fmla="*/ 14 w 85"/>
              <a:gd name="T19" fmla="*/ 1146226954 h 112"/>
              <a:gd name="T20" fmla="*/ 14 w 85"/>
              <a:gd name="T21" fmla="*/ 636233371 h 112"/>
              <a:gd name="T22" fmla="*/ 14 w 85"/>
              <a:gd name="T23" fmla="*/ 512016268 h 112"/>
              <a:gd name="T24" fmla="*/ 15 w 85"/>
              <a:gd name="T25" fmla="*/ 335355826 h 112"/>
              <a:gd name="T26" fmla="*/ 20 w 85"/>
              <a:gd name="T27" fmla="*/ 73036108 h 112"/>
              <a:gd name="T28" fmla="*/ 18 w 85"/>
              <a:gd name="T29" fmla="*/ 73036108 h 112"/>
              <a:gd name="T30" fmla="*/ 15 w 85"/>
              <a:gd name="T31" fmla="*/ 259939179 h 112"/>
              <a:gd name="T32" fmla="*/ 14 w 85"/>
              <a:gd name="T33" fmla="*/ 396871642 h 112"/>
              <a:gd name="T34" fmla="*/ 14 w 85"/>
              <a:gd name="T35" fmla="*/ 396871642 h 112"/>
              <a:gd name="T36" fmla="*/ 14 w 85"/>
              <a:gd name="T37" fmla="*/ 540509746 h 112"/>
              <a:gd name="T38" fmla="*/ 14 w 85"/>
              <a:gd name="T39" fmla="*/ 540509746 h 112"/>
              <a:gd name="T40" fmla="*/ 14 w 85"/>
              <a:gd name="T41" fmla="*/ 383880336 h 112"/>
              <a:gd name="T42" fmla="*/ 14 w 85"/>
              <a:gd name="T43" fmla="*/ 477302301 h 112"/>
              <a:gd name="T44" fmla="*/ 14 w 85"/>
              <a:gd name="T45" fmla="*/ 354018077 h 112"/>
              <a:gd name="T46" fmla="*/ 14 w 85"/>
              <a:gd name="T47" fmla="*/ 354018077 h 112"/>
              <a:gd name="T48" fmla="*/ 14 w 85"/>
              <a:gd name="T49" fmla="*/ 204756370 h 112"/>
              <a:gd name="T50" fmla="*/ 14 w 85"/>
              <a:gd name="T51" fmla="*/ 134109449 h 112"/>
              <a:gd name="T52" fmla="*/ 14 w 85"/>
              <a:gd name="T53" fmla="*/ 73036108 h 112"/>
              <a:gd name="T54" fmla="*/ 14 w 85"/>
              <a:gd name="T55" fmla="*/ 0 h 112"/>
              <a:gd name="T56" fmla="*/ 14 w 85"/>
              <a:gd name="T57" fmla="*/ 0 h 112"/>
              <a:gd name="T58" fmla="*/ 14 w 85"/>
              <a:gd name="T59" fmla="*/ 0 h 112"/>
              <a:gd name="T60" fmla="*/ 14 w 85"/>
              <a:gd name="T61" fmla="*/ 0 h 112"/>
              <a:gd name="T62" fmla="*/ 14 w 85"/>
              <a:gd name="T63" fmla="*/ 73036108 h 112"/>
              <a:gd name="T64" fmla="*/ 14 w 85"/>
              <a:gd name="T65" fmla="*/ 134109449 h 112"/>
              <a:gd name="T66" fmla="*/ 14 w 85"/>
              <a:gd name="T67" fmla="*/ 204756370 h 112"/>
              <a:gd name="T68" fmla="*/ 14 w 85"/>
              <a:gd name="T69" fmla="*/ 335355826 h 112"/>
              <a:gd name="T70" fmla="*/ 14 w 85"/>
              <a:gd name="T71" fmla="*/ 354018077 h 112"/>
              <a:gd name="T72" fmla="*/ 14 w 85"/>
              <a:gd name="T73" fmla="*/ 335355826 h 112"/>
              <a:gd name="T74" fmla="*/ 14 w 85"/>
              <a:gd name="T75" fmla="*/ 354018077 h 112"/>
              <a:gd name="T76" fmla="*/ 14 w 85"/>
              <a:gd name="T77" fmla="*/ 500228020 h 112"/>
              <a:gd name="T78" fmla="*/ 13 w 85"/>
              <a:gd name="T79" fmla="*/ 695701096 h 112"/>
              <a:gd name="T80" fmla="*/ 10 w 85"/>
              <a:gd name="T81" fmla="*/ 729786566 h 112"/>
              <a:gd name="T82" fmla="*/ 0 w 85"/>
              <a:gd name="T83" fmla="*/ 1207091993 h 112"/>
              <a:gd name="T84" fmla="*/ 0 w 85"/>
              <a:gd name="T85" fmla="*/ 1279624115 h 112"/>
              <a:gd name="T86" fmla="*/ 3 w 85"/>
              <a:gd name="T87" fmla="*/ 1350262926 h 112"/>
              <a:gd name="T88" fmla="*/ 5 w 85"/>
              <a:gd name="T89" fmla="*/ 1412485803 h 112"/>
              <a:gd name="T90" fmla="*/ 5 w 85"/>
              <a:gd name="T91" fmla="*/ 1483106634 h 112"/>
              <a:gd name="T92" fmla="*/ 13 w 85"/>
              <a:gd name="T93" fmla="*/ 1499777468 h 112"/>
              <a:gd name="T94" fmla="*/ 14 w 85"/>
              <a:gd name="T95" fmla="*/ 1628141172 h 112"/>
              <a:gd name="T96" fmla="*/ 14 w 85"/>
              <a:gd name="T97" fmla="*/ 1780338948 h 112"/>
              <a:gd name="T98" fmla="*/ 14 w 85"/>
              <a:gd name="T99" fmla="*/ 1923702182 h 112"/>
              <a:gd name="T100" fmla="*/ 13 w 85"/>
              <a:gd name="T101" fmla="*/ 1975451654 h 112"/>
              <a:gd name="T102" fmla="*/ 11 w 85"/>
              <a:gd name="T103" fmla="*/ 2011876403 h 112"/>
              <a:gd name="T104" fmla="*/ 11 w 85"/>
              <a:gd name="T105" fmla="*/ 2085971953 h 112"/>
              <a:gd name="T106" fmla="*/ 11 w 85"/>
              <a:gd name="T107" fmla="*/ 2125737748 h 112"/>
              <a:gd name="T108" fmla="*/ 12 w 85"/>
              <a:gd name="T109" fmla="*/ 2147483647 h 112"/>
              <a:gd name="T110" fmla="*/ 13 w 85"/>
              <a:gd name="T111" fmla="*/ 2147483647 h 112"/>
              <a:gd name="T112" fmla="*/ 14 w 85"/>
              <a:gd name="T113" fmla="*/ 2147483647 h 11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85"/>
              <a:gd name="T172" fmla="*/ 0 h 112"/>
              <a:gd name="T173" fmla="*/ 85 w 85"/>
              <a:gd name="T174" fmla="*/ 112 h 112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85" h="112">
                <a:moveTo>
                  <a:pt x="18" y="101"/>
                </a:moveTo>
                <a:lnTo>
                  <a:pt x="20" y="111"/>
                </a:lnTo>
                <a:lnTo>
                  <a:pt x="40" y="111"/>
                </a:lnTo>
                <a:lnTo>
                  <a:pt x="40" y="110"/>
                </a:lnTo>
                <a:lnTo>
                  <a:pt x="37" y="107"/>
                </a:lnTo>
                <a:lnTo>
                  <a:pt x="39" y="94"/>
                </a:lnTo>
                <a:lnTo>
                  <a:pt x="42" y="96"/>
                </a:lnTo>
                <a:lnTo>
                  <a:pt x="40" y="111"/>
                </a:lnTo>
                <a:lnTo>
                  <a:pt x="61" y="111"/>
                </a:lnTo>
                <a:lnTo>
                  <a:pt x="62" y="107"/>
                </a:lnTo>
                <a:lnTo>
                  <a:pt x="60" y="106"/>
                </a:lnTo>
                <a:lnTo>
                  <a:pt x="60" y="78"/>
                </a:lnTo>
                <a:lnTo>
                  <a:pt x="56" y="72"/>
                </a:lnTo>
                <a:lnTo>
                  <a:pt x="60" y="72"/>
                </a:lnTo>
                <a:lnTo>
                  <a:pt x="59" y="57"/>
                </a:lnTo>
                <a:lnTo>
                  <a:pt x="63" y="59"/>
                </a:lnTo>
                <a:lnTo>
                  <a:pt x="66" y="58"/>
                </a:lnTo>
                <a:lnTo>
                  <a:pt x="66" y="57"/>
                </a:lnTo>
                <a:lnTo>
                  <a:pt x="67" y="53"/>
                </a:lnTo>
                <a:lnTo>
                  <a:pt x="67" y="51"/>
                </a:lnTo>
                <a:lnTo>
                  <a:pt x="67" y="49"/>
                </a:lnTo>
                <a:lnTo>
                  <a:pt x="60" y="28"/>
                </a:lnTo>
                <a:lnTo>
                  <a:pt x="62" y="25"/>
                </a:lnTo>
                <a:lnTo>
                  <a:pt x="61" y="23"/>
                </a:lnTo>
                <a:lnTo>
                  <a:pt x="67" y="18"/>
                </a:lnTo>
                <a:lnTo>
                  <a:pt x="69" y="15"/>
                </a:lnTo>
                <a:lnTo>
                  <a:pt x="69" y="13"/>
                </a:lnTo>
                <a:lnTo>
                  <a:pt x="84" y="3"/>
                </a:lnTo>
                <a:lnTo>
                  <a:pt x="81" y="0"/>
                </a:lnTo>
                <a:lnTo>
                  <a:pt x="77" y="3"/>
                </a:lnTo>
                <a:lnTo>
                  <a:pt x="78" y="4"/>
                </a:lnTo>
                <a:lnTo>
                  <a:pt x="68" y="12"/>
                </a:lnTo>
                <a:lnTo>
                  <a:pt x="67" y="11"/>
                </a:lnTo>
                <a:lnTo>
                  <a:pt x="57" y="18"/>
                </a:lnTo>
                <a:lnTo>
                  <a:pt x="55" y="18"/>
                </a:lnTo>
                <a:lnTo>
                  <a:pt x="50" y="22"/>
                </a:lnTo>
                <a:lnTo>
                  <a:pt x="50" y="24"/>
                </a:lnTo>
                <a:lnTo>
                  <a:pt x="46" y="25"/>
                </a:lnTo>
                <a:lnTo>
                  <a:pt x="43" y="24"/>
                </a:lnTo>
                <a:lnTo>
                  <a:pt x="44" y="23"/>
                </a:lnTo>
                <a:lnTo>
                  <a:pt x="48" y="17"/>
                </a:lnTo>
                <a:lnTo>
                  <a:pt x="47" y="16"/>
                </a:lnTo>
                <a:lnTo>
                  <a:pt x="43" y="21"/>
                </a:lnTo>
                <a:lnTo>
                  <a:pt x="43" y="16"/>
                </a:lnTo>
                <a:lnTo>
                  <a:pt x="47" y="16"/>
                </a:lnTo>
                <a:lnTo>
                  <a:pt x="48" y="17"/>
                </a:lnTo>
                <a:lnTo>
                  <a:pt x="50" y="16"/>
                </a:lnTo>
                <a:lnTo>
                  <a:pt x="49" y="13"/>
                </a:lnTo>
                <a:lnTo>
                  <a:pt x="49" y="9"/>
                </a:lnTo>
                <a:lnTo>
                  <a:pt x="48" y="7"/>
                </a:lnTo>
                <a:lnTo>
                  <a:pt x="47" y="6"/>
                </a:lnTo>
                <a:lnTo>
                  <a:pt x="47" y="4"/>
                </a:lnTo>
                <a:lnTo>
                  <a:pt x="46" y="3"/>
                </a:lnTo>
                <a:lnTo>
                  <a:pt x="44" y="1"/>
                </a:lnTo>
                <a:lnTo>
                  <a:pt x="43" y="0"/>
                </a:lnTo>
                <a:lnTo>
                  <a:pt x="41" y="0"/>
                </a:lnTo>
                <a:lnTo>
                  <a:pt x="39" y="0"/>
                </a:lnTo>
                <a:lnTo>
                  <a:pt x="37" y="0"/>
                </a:lnTo>
                <a:lnTo>
                  <a:pt x="36" y="0"/>
                </a:lnTo>
                <a:lnTo>
                  <a:pt x="34" y="0"/>
                </a:lnTo>
                <a:lnTo>
                  <a:pt x="33" y="0"/>
                </a:lnTo>
                <a:lnTo>
                  <a:pt x="30" y="1"/>
                </a:lnTo>
                <a:lnTo>
                  <a:pt x="30" y="3"/>
                </a:lnTo>
                <a:lnTo>
                  <a:pt x="28" y="4"/>
                </a:lnTo>
                <a:lnTo>
                  <a:pt x="27" y="6"/>
                </a:lnTo>
                <a:lnTo>
                  <a:pt x="26" y="7"/>
                </a:lnTo>
                <a:lnTo>
                  <a:pt x="26" y="9"/>
                </a:lnTo>
                <a:lnTo>
                  <a:pt x="26" y="11"/>
                </a:lnTo>
                <a:lnTo>
                  <a:pt x="23" y="15"/>
                </a:lnTo>
                <a:lnTo>
                  <a:pt x="24" y="16"/>
                </a:lnTo>
                <a:lnTo>
                  <a:pt x="26" y="16"/>
                </a:lnTo>
                <a:lnTo>
                  <a:pt x="29" y="15"/>
                </a:lnTo>
                <a:lnTo>
                  <a:pt x="30" y="20"/>
                </a:lnTo>
                <a:lnTo>
                  <a:pt x="26" y="16"/>
                </a:lnTo>
                <a:lnTo>
                  <a:pt x="24" y="16"/>
                </a:lnTo>
                <a:lnTo>
                  <a:pt x="30" y="22"/>
                </a:lnTo>
                <a:lnTo>
                  <a:pt x="30" y="23"/>
                </a:lnTo>
                <a:lnTo>
                  <a:pt x="13" y="31"/>
                </a:lnTo>
                <a:lnTo>
                  <a:pt x="11" y="31"/>
                </a:lnTo>
                <a:lnTo>
                  <a:pt x="10" y="33"/>
                </a:lnTo>
                <a:lnTo>
                  <a:pt x="7" y="41"/>
                </a:lnTo>
                <a:lnTo>
                  <a:pt x="0" y="54"/>
                </a:lnTo>
                <a:lnTo>
                  <a:pt x="0" y="56"/>
                </a:lnTo>
                <a:lnTo>
                  <a:pt x="0" y="57"/>
                </a:lnTo>
                <a:lnTo>
                  <a:pt x="0" y="59"/>
                </a:lnTo>
                <a:lnTo>
                  <a:pt x="3" y="60"/>
                </a:lnTo>
                <a:lnTo>
                  <a:pt x="10" y="60"/>
                </a:lnTo>
                <a:lnTo>
                  <a:pt x="5" y="63"/>
                </a:lnTo>
                <a:lnTo>
                  <a:pt x="5" y="65"/>
                </a:lnTo>
                <a:lnTo>
                  <a:pt x="5" y="66"/>
                </a:lnTo>
                <a:lnTo>
                  <a:pt x="6" y="67"/>
                </a:lnTo>
                <a:lnTo>
                  <a:pt x="13" y="67"/>
                </a:lnTo>
                <a:lnTo>
                  <a:pt x="18" y="60"/>
                </a:lnTo>
                <a:lnTo>
                  <a:pt x="19" y="73"/>
                </a:lnTo>
                <a:lnTo>
                  <a:pt x="25" y="74"/>
                </a:lnTo>
                <a:lnTo>
                  <a:pt x="20" y="79"/>
                </a:lnTo>
                <a:lnTo>
                  <a:pt x="20" y="83"/>
                </a:lnTo>
                <a:lnTo>
                  <a:pt x="15" y="86"/>
                </a:lnTo>
                <a:lnTo>
                  <a:pt x="13" y="87"/>
                </a:lnTo>
                <a:lnTo>
                  <a:pt x="13" y="88"/>
                </a:lnTo>
                <a:lnTo>
                  <a:pt x="12" y="88"/>
                </a:lnTo>
                <a:lnTo>
                  <a:pt x="11" y="90"/>
                </a:lnTo>
                <a:lnTo>
                  <a:pt x="11" y="91"/>
                </a:lnTo>
                <a:lnTo>
                  <a:pt x="11" y="93"/>
                </a:lnTo>
                <a:lnTo>
                  <a:pt x="11" y="94"/>
                </a:lnTo>
                <a:lnTo>
                  <a:pt x="11" y="95"/>
                </a:lnTo>
                <a:lnTo>
                  <a:pt x="12" y="97"/>
                </a:lnTo>
                <a:lnTo>
                  <a:pt x="12" y="98"/>
                </a:lnTo>
                <a:lnTo>
                  <a:pt x="13" y="98"/>
                </a:lnTo>
                <a:lnTo>
                  <a:pt x="13" y="99"/>
                </a:lnTo>
                <a:lnTo>
                  <a:pt x="15" y="100"/>
                </a:lnTo>
                <a:lnTo>
                  <a:pt x="16" y="101"/>
                </a:lnTo>
                <a:lnTo>
                  <a:pt x="18" y="101"/>
                </a:lnTo>
              </a:path>
            </a:pathLst>
          </a:custGeom>
          <a:solidFill>
            <a:srgbClr val="FF0000"/>
          </a:solidFill>
          <a:ln w="9525" cap="rnd" cmpd="sng">
            <a:noFill/>
            <a:prstDash val="solid"/>
            <a:round/>
            <a:headEnd/>
            <a:tailEnd/>
          </a:ln>
          <a:effectLst>
            <a:outerShdw blurRad="25400" dist="25400" dir="7800000" algn="ctr" rotWithShape="0">
              <a:srgbClr val="292929"/>
            </a:outerShdw>
          </a:effec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40"/>
          <p:cNvSpPr>
            <a:spLocks/>
          </p:cNvSpPr>
          <p:nvPr/>
        </p:nvSpPr>
        <p:spPr bwMode="auto">
          <a:xfrm flipH="1">
            <a:off x="8873771" y="4233029"/>
            <a:ext cx="62035" cy="106829"/>
          </a:xfrm>
          <a:custGeom>
            <a:avLst/>
            <a:gdLst>
              <a:gd name="T0" fmla="*/ 14 w 85"/>
              <a:gd name="T1" fmla="*/ 2147483647 h 112"/>
              <a:gd name="T2" fmla="*/ 14 w 85"/>
              <a:gd name="T3" fmla="*/ 2147483647 h 112"/>
              <a:gd name="T4" fmla="*/ 14 w 85"/>
              <a:gd name="T5" fmla="*/ 2117978454 h 112"/>
              <a:gd name="T6" fmla="*/ 14 w 85"/>
              <a:gd name="T7" fmla="*/ 2147483647 h 112"/>
              <a:gd name="T8" fmla="*/ 14 w 85"/>
              <a:gd name="T9" fmla="*/ 2147483647 h 112"/>
              <a:gd name="T10" fmla="*/ 14 w 85"/>
              <a:gd name="T11" fmla="*/ 1750042837 h 112"/>
              <a:gd name="T12" fmla="*/ 14 w 85"/>
              <a:gd name="T13" fmla="*/ 1621731899 h 112"/>
              <a:gd name="T14" fmla="*/ 14 w 85"/>
              <a:gd name="T15" fmla="*/ 1317720951 h 112"/>
              <a:gd name="T16" fmla="*/ 14 w 85"/>
              <a:gd name="T17" fmla="*/ 1279624115 h 112"/>
              <a:gd name="T18" fmla="*/ 14 w 85"/>
              <a:gd name="T19" fmla="*/ 1146226954 h 112"/>
              <a:gd name="T20" fmla="*/ 14 w 85"/>
              <a:gd name="T21" fmla="*/ 636233371 h 112"/>
              <a:gd name="T22" fmla="*/ 14 w 85"/>
              <a:gd name="T23" fmla="*/ 512016268 h 112"/>
              <a:gd name="T24" fmla="*/ 15 w 85"/>
              <a:gd name="T25" fmla="*/ 335355826 h 112"/>
              <a:gd name="T26" fmla="*/ 20 w 85"/>
              <a:gd name="T27" fmla="*/ 73036108 h 112"/>
              <a:gd name="T28" fmla="*/ 18 w 85"/>
              <a:gd name="T29" fmla="*/ 73036108 h 112"/>
              <a:gd name="T30" fmla="*/ 15 w 85"/>
              <a:gd name="T31" fmla="*/ 259939179 h 112"/>
              <a:gd name="T32" fmla="*/ 14 w 85"/>
              <a:gd name="T33" fmla="*/ 396871642 h 112"/>
              <a:gd name="T34" fmla="*/ 14 w 85"/>
              <a:gd name="T35" fmla="*/ 396871642 h 112"/>
              <a:gd name="T36" fmla="*/ 14 w 85"/>
              <a:gd name="T37" fmla="*/ 540509746 h 112"/>
              <a:gd name="T38" fmla="*/ 14 w 85"/>
              <a:gd name="T39" fmla="*/ 540509746 h 112"/>
              <a:gd name="T40" fmla="*/ 14 w 85"/>
              <a:gd name="T41" fmla="*/ 383880336 h 112"/>
              <a:gd name="T42" fmla="*/ 14 w 85"/>
              <a:gd name="T43" fmla="*/ 477302301 h 112"/>
              <a:gd name="T44" fmla="*/ 14 w 85"/>
              <a:gd name="T45" fmla="*/ 354018077 h 112"/>
              <a:gd name="T46" fmla="*/ 14 w 85"/>
              <a:gd name="T47" fmla="*/ 354018077 h 112"/>
              <a:gd name="T48" fmla="*/ 14 w 85"/>
              <a:gd name="T49" fmla="*/ 204756370 h 112"/>
              <a:gd name="T50" fmla="*/ 14 w 85"/>
              <a:gd name="T51" fmla="*/ 134109449 h 112"/>
              <a:gd name="T52" fmla="*/ 14 w 85"/>
              <a:gd name="T53" fmla="*/ 73036108 h 112"/>
              <a:gd name="T54" fmla="*/ 14 w 85"/>
              <a:gd name="T55" fmla="*/ 0 h 112"/>
              <a:gd name="T56" fmla="*/ 14 w 85"/>
              <a:gd name="T57" fmla="*/ 0 h 112"/>
              <a:gd name="T58" fmla="*/ 14 w 85"/>
              <a:gd name="T59" fmla="*/ 0 h 112"/>
              <a:gd name="T60" fmla="*/ 14 w 85"/>
              <a:gd name="T61" fmla="*/ 0 h 112"/>
              <a:gd name="T62" fmla="*/ 14 w 85"/>
              <a:gd name="T63" fmla="*/ 73036108 h 112"/>
              <a:gd name="T64" fmla="*/ 14 w 85"/>
              <a:gd name="T65" fmla="*/ 134109449 h 112"/>
              <a:gd name="T66" fmla="*/ 14 w 85"/>
              <a:gd name="T67" fmla="*/ 204756370 h 112"/>
              <a:gd name="T68" fmla="*/ 14 w 85"/>
              <a:gd name="T69" fmla="*/ 335355826 h 112"/>
              <a:gd name="T70" fmla="*/ 14 w 85"/>
              <a:gd name="T71" fmla="*/ 354018077 h 112"/>
              <a:gd name="T72" fmla="*/ 14 w 85"/>
              <a:gd name="T73" fmla="*/ 335355826 h 112"/>
              <a:gd name="T74" fmla="*/ 14 w 85"/>
              <a:gd name="T75" fmla="*/ 354018077 h 112"/>
              <a:gd name="T76" fmla="*/ 14 w 85"/>
              <a:gd name="T77" fmla="*/ 500228020 h 112"/>
              <a:gd name="T78" fmla="*/ 13 w 85"/>
              <a:gd name="T79" fmla="*/ 695701096 h 112"/>
              <a:gd name="T80" fmla="*/ 10 w 85"/>
              <a:gd name="T81" fmla="*/ 729786566 h 112"/>
              <a:gd name="T82" fmla="*/ 0 w 85"/>
              <a:gd name="T83" fmla="*/ 1207091993 h 112"/>
              <a:gd name="T84" fmla="*/ 0 w 85"/>
              <a:gd name="T85" fmla="*/ 1279624115 h 112"/>
              <a:gd name="T86" fmla="*/ 3 w 85"/>
              <a:gd name="T87" fmla="*/ 1350262926 h 112"/>
              <a:gd name="T88" fmla="*/ 5 w 85"/>
              <a:gd name="T89" fmla="*/ 1412485803 h 112"/>
              <a:gd name="T90" fmla="*/ 5 w 85"/>
              <a:gd name="T91" fmla="*/ 1483106634 h 112"/>
              <a:gd name="T92" fmla="*/ 13 w 85"/>
              <a:gd name="T93" fmla="*/ 1499777468 h 112"/>
              <a:gd name="T94" fmla="*/ 14 w 85"/>
              <a:gd name="T95" fmla="*/ 1628141172 h 112"/>
              <a:gd name="T96" fmla="*/ 14 w 85"/>
              <a:gd name="T97" fmla="*/ 1780338948 h 112"/>
              <a:gd name="T98" fmla="*/ 14 w 85"/>
              <a:gd name="T99" fmla="*/ 1923702182 h 112"/>
              <a:gd name="T100" fmla="*/ 13 w 85"/>
              <a:gd name="T101" fmla="*/ 1975451654 h 112"/>
              <a:gd name="T102" fmla="*/ 11 w 85"/>
              <a:gd name="T103" fmla="*/ 2011876403 h 112"/>
              <a:gd name="T104" fmla="*/ 11 w 85"/>
              <a:gd name="T105" fmla="*/ 2085971953 h 112"/>
              <a:gd name="T106" fmla="*/ 11 w 85"/>
              <a:gd name="T107" fmla="*/ 2125737748 h 112"/>
              <a:gd name="T108" fmla="*/ 12 w 85"/>
              <a:gd name="T109" fmla="*/ 2147483647 h 112"/>
              <a:gd name="T110" fmla="*/ 13 w 85"/>
              <a:gd name="T111" fmla="*/ 2147483647 h 112"/>
              <a:gd name="T112" fmla="*/ 14 w 85"/>
              <a:gd name="T113" fmla="*/ 2147483647 h 11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85"/>
              <a:gd name="T172" fmla="*/ 0 h 112"/>
              <a:gd name="T173" fmla="*/ 85 w 85"/>
              <a:gd name="T174" fmla="*/ 112 h 112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85" h="112">
                <a:moveTo>
                  <a:pt x="18" y="101"/>
                </a:moveTo>
                <a:lnTo>
                  <a:pt x="20" y="111"/>
                </a:lnTo>
                <a:lnTo>
                  <a:pt x="40" y="111"/>
                </a:lnTo>
                <a:lnTo>
                  <a:pt x="40" y="110"/>
                </a:lnTo>
                <a:lnTo>
                  <a:pt x="37" y="107"/>
                </a:lnTo>
                <a:lnTo>
                  <a:pt x="39" y="94"/>
                </a:lnTo>
                <a:lnTo>
                  <a:pt x="42" y="96"/>
                </a:lnTo>
                <a:lnTo>
                  <a:pt x="40" y="111"/>
                </a:lnTo>
                <a:lnTo>
                  <a:pt x="61" y="111"/>
                </a:lnTo>
                <a:lnTo>
                  <a:pt x="62" y="107"/>
                </a:lnTo>
                <a:lnTo>
                  <a:pt x="60" y="106"/>
                </a:lnTo>
                <a:lnTo>
                  <a:pt x="60" y="78"/>
                </a:lnTo>
                <a:lnTo>
                  <a:pt x="56" y="72"/>
                </a:lnTo>
                <a:lnTo>
                  <a:pt x="60" y="72"/>
                </a:lnTo>
                <a:lnTo>
                  <a:pt x="59" y="57"/>
                </a:lnTo>
                <a:lnTo>
                  <a:pt x="63" y="59"/>
                </a:lnTo>
                <a:lnTo>
                  <a:pt x="66" y="58"/>
                </a:lnTo>
                <a:lnTo>
                  <a:pt x="66" y="57"/>
                </a:lnTo>
                <a:lnTo>
                  <a:pt x="67" y="53"/>
                </a:lnTo>
                <a:lnTo>
                  <a:pt x="67" y="51"/>
                </a:lnTo>
                <a:lnTo>
                  <a:pt x="67" y="49"/>
                </a:lnTo>
                <a:lnTo>
                  <a:pt x="60" y="28"/>
                </a:lnTo>
                <a:lnTo>
                  <a:pt x="62" y="25"/>
                </a:lnTo>
                <a:lnTo>
                  <a:pt x="61" y="23"/>
                </a:lnTo>
                <a:lnTo>
                  <a:pt x="67" y="18"/>
                </a:lnTo>
                <a:lnTo>
                  <a:pt x="69" y="15"/>
                </a:lnTo>
                <a:lnTo>
                  <a:pt x="69" y="13"/>
                </a:lnTo>
                <a:lnTo>
                  <a:pt x="84" y="3"/>
                </a:lnTo>
                <a:lnTo>
                  <a:pt x="81" y="0"/>
                </a:lnTo>
                <a:lnTo>
                  <a:pt x="77" y="3"/>
                </a:lnTo>
                <a:lnTo>
                  <a:pt x="78" y="4"/>
                </a:lnTo>
                <a:lnTo>
                  <a:pt x="68" y="12"/>
                </a:lnTo>
                <a:lnTo>
                  <a:pt x="67" y="11"/>
                </a:lnTo>
                <a:lnTo>
                  <a:pt x="57" y="18"/>
                </a:lnTo>
                <a:lnTo>
                  <a:pt x="55" y="18"/>
                </a:lnTo>
                <a:lnTo>
                  <a:pt x="50" y="22"/>
                </a:lnTo>
                <a:lnTo>
                  <a:pt x="50" y="24"/>
                </a:lnTo>
                <a:lnTo>
                  <a:pt x="46" y="25"/>
                </a:lnTo>
                <a:lnTo>
                  <a:pt x="43" y="24"/>
                </a:lnTo>
                <a:lnTo>
                  <a:pt x="44" y="23"/>
                </a:lnTo>
                <a:lnTo>
                  <a:pt x="48" y="17"/>
                </a:lnTo>
                <a:lnTo>
                  <a:pt x="47" y="16"/>
                </a:lnTo>
                <a:lnTo>
                  <a:pt x="43" y="21"/>
                </a:lnTo>
                <a:lnTo>
                  <a:pt x="43" y="16"/>
                </a:lnTo>
                <a:lnTo>
                  <a:pt x="47" y="16"/>
                </a:lnTo>
                <a:lnTo>
                  <a:pt x="48" y="17"/>
                </a:lnTo>
                <a:lnTo>
                  <a:pt x="50" y="16"/>
                </a:lnTo>
                <a:lnTo>
                  <a:pt x="49" y="13"/>
                </a:lnTo>
                <a:lnTo>
                  <a:pt x="49" y="9"/>
                </a:lnTo>
                <a:lnTo>
                  <a:pt x="48" y="7"/>
                </a:lnTo>
                <a:lnTo>
                  <a:pt x="47" y="6"/>
                </a:lnTo>
                <a:lnTo>
                  <a:pt x="47" y="4"/>
                </a:lnTo>
                <a:lnTo>
                  <a:pt x="46" y="3"/>
                </a:lnTo>
                <a:lnTo>
                  <a:pt x="44" y="1"/>
                </a:lnTo>
                <a:lnTo>
                  <a:pt x="43" y="0"/>
                </a:lnTo>
                <a:lnTo>
                  <a:pt x="41" y="0"/>
                </a:lnTo>
                <a:lnTo>
                  <a:pt x="39" y="0"/>
                </a:lnTo>
                <a:lnTo>
                  <a:pt x="37" y="0"/>
                </a:lnTo>
                <a:lnTo>
                  <a:pt x="36" y="0"/>
                </a:lnTo>
                <a:lnTo>
                  <a:pt x="34" y="0"/>
                </a:lnTo>
                <a:lnTo>
                  <a:pt x="33" y="0"/>
                </a:lnTo>
                <a:lnTo>
                  <a:pt x="30" y="1"/>
                </a:lnTo>
                <a:lnTo>
                  <a:pt x="30" y="3"/>
                </a:lnTo>
                <a:lnTo>
                  <a:pt x="28" y="4"/>
                </a:lnTo>
                <a:lnTo>
                  <a:pt x="27" y="6"/>
                </a:lnTo>
                <a:lnTo>
                  <a:pt x="26" y="7"/>
                </a:lnTo>
                <a:lnTo>
                  <a:pt x="26" y="9"/>
                </a:lnTo>
                <a:lnTo>
                  <a:pt x="26" y="11"/>
                </a:lnTo>
                <a:lnTo>
                  <a:pt x="23" y="15"/>
                </a:lnTo>
                <a:lnTo>
                  <a:pt x="24" y="16"/>
                </a:lnTo>
                <a:lnTo>
                  <a:pt x="26" y="16"/>
                </a:lnTo>
                <a:lnTo>
                  <a:pt x="29" y="15"/>
                </a:lnTo>
                <a:lnTo>
                  <a:pt x="30" y="20"/>
                </a:lnTo>
                <a:lnTo>
                  <a:pt x="26" y="16"/>
                </a:lnTo>
                <a:lnTo>
                  <a:pt x="24" y="16"/>
                </a:lnTo>
                <a:lnTo>
                  <a:pt x="30" y="22"/>
                </a:lnTo>
                <a:lnTo>
                  <a:pt x="30" y="23"/>
                </a:lnTo>
                <a:lnTo>
                  <a:pt x="13" y="31"/>
                </a:lnTo>
                <a:lnTo>
                  <a:pt x="11" y="31"/>
                </a:lnTo>
                <a:lnTo>
                  <a:pt x="10" y="33"/>
                </a:lnTo>
                <a:lnTo>
                  <a:pt x="7" y="41"/>
                </a:lnTo>
                <a:lnTo>
                  <a:pt x="0" y="54"/>
                </a:lnTo>
                <a:lnTo>
                  <a:pt x="0" y="56"/>
                </a:lnTo>
                <a:lnTo>
                  <a:pt x="0" y="57"/>
                </a:lnTo>
                <a:lnTo>
                  <a:pt x="0" y="59"/>
                </a:lnTo>
                <a:lnTo>
                  <a:pt x="3" y="60"/>
                </a:lnTo>
                <a:lnTo>
                  <a:pt x="10" y="60"/>
                </a:lnTo>
                <a:lnTo>
                  <a:pt x="5" y="63"/>
                </a:lnTo>
                <a:lnTo>
                  <a:pt x="5" y="65"/>
                </a:lnTo>
                <a:lnTo>
                  <a:pt x="5" y="66"/>
                </a:lnTo>
                <a:lnTo>
                  <a:pt x="6" y="67"/>
                </a:lnTo>
                <a:lnTo>
                  <a:pt x="13" y="67"/>
                </a:lnTo>
                <a:lnTo>
                  <a:pt x="18" y="60"/>
                </a:lnTo>
                <a:lnTo>
                  <a:pt x="19" y="73"/>
                </a:lnTo>
                <a:lnTo>
                  <a:pt x="25" y="74"/>
                </a:lnTo>
                <a:lnTo>
                  <a:pt x="20" y="79"/>
                </a:lnTo>
                <a:lnTo>
                  <a:pt x="20" y="83"/>
                </a:lnTo>
                <a:lnTo>
                  <a:pt x="15" y="86"/>
                </a:lnTo>
                <a:lnTo>
                  <a:pt x="13" y="87"/>
                </a:lnTo>
                <a:lnTo>
                  <a:pt x="13" y="88"/>
                </a:lnTo>
                <a:lnTo>
                  <a:pt x="12" y="88"/>
                </a:lnTo>
                <a:lnTo>
                  <a:pt x="11" y="90"/>
                </a:lnTo>
                <a:lnTo>
                  <a:pt x="11" y="91"/>
                </a:lnTo>
                <a:lnTo>
                  <a:pt x="11" y="93"/>
                </a:lnTo>
                <a:lnTo>
                  <a:pt x="11" y="94"/>
                </a:lnTo>
                <a:lnTo>
                  <a:pt x="11" y="95"/>
                </a:lnTo>
                <a:lnTo>
                  <a:pt x="12" y="97"/>
                </a:lnTo>
                <a:lnTo>
                  <a:pt x="12" y="98"/>
                </a:lnTo>
                <a:lnTo>
                  <a:pt x="13" y="98"/>
                </a:lnTo>
                <a:lnTo>
                  <a:pt x="13" y="99"/>
                </a:lnTo>
                <a:lnTo>
                  <a:pt x="15" y="100"/>
                </a:lnTo>
                <a:lnTo>
                  <a:pt x="16" y="101"/>
                </a:lnTo>
                <a:lnTo>
                  <a:pt x="18" y="101"/>
                </a:lnTo>
              </a:path>
            </a:pathLst>
          </a:custGeom>
          <a:solidFill>
            <a:srgbClr val="FF0000"/>
          </a:solidFill>
          <a:ln w="9525" cap="rnd" cmpd="sng">
            <a:noFill/>
            <a:prstDash val="solid"/>
            <a:round/>
            <a:headEnd/>
            <a:tailEnd/>
          </a:ln>
          <a:effectLst>
            <a:outerShdw blurRad="25400" dist="25400" dir="7800000" algn="ctr" rotWithShape="0">
              <a:srgbClr val="292929"/>
            </a:outerShdw>
          </a:effec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565403" y="4672993"/>
            <a:ext cx="297617" cy="195518"/>
            <a:chOff x="7497398" y="3429000"/>
            <a:chExt cx="1561335" cy="824270"/>
          </a:xfrm>
        </p:grpSpPr>
        <p:sp>
          <p:nvSpPr>
            <p:cNvPr id="193" name="Freeform 192"/>
            <p:cNvSpPr/>
            <p:nvPr/>
          </p:nvSpPr>
          <p:spPr>
            <a:xfrm>
              <a:off x="7504253" y="3429000"/>
              <a:ext cx="1554480" cy="653878"/>
            </a:xfrm>
            <a:custGeom>
              <a:avLst/>
              <a:gdLst>
                <a:gd name="connsiteX0" fmla="*/ 0 w 4285673"/>
                <a:gd name="connsiteY0" fmla="*/ 1597891 h 1597891"/>
                <a:gd name="connsiteX1" fmla="*/ 2142836 w 4285673"/>
                <a:gd name="connsiteY1" fmla="*/ 0 h 1597891"/>
                <a:gd name="connsiteX2" fmla="*/ 4285673 w 4285673"/>
                <a:gd name="connsiteY2" fmla="*/ 1560946 h 1597891"/>
                <a:gd name="connsiteX0" fmla="*/ 0 w 4285673"/>
                <a:gd name="connsiteY0" fmla="*/ 1597891 h 1597891"/>
                <a:gd name="connsiteX1" fmla="*/ 1089891 w 4285673"/>
                <a:gd name="connsiteY1" fmla="*/ 794328 h 1597891"/>
                <a:gd name="connsiteX2" fmla="*/ 2142836 w 4285673"/>
                <a:gd name="connsiteY2" fmla="*/ 0 h 1597891"/>
                <a:gd name="connsiteX3" fmla="*/ 4285673 w 4285673"/>
                <a:gd name="connsiteY3" fmla="*/ 1560946 h 1597891"/>
                <a:gd name="connsiteX0" fmla="*/ 0 w 4285673"/>
                <a:gd name="connsiteY0" fmla="*/ 1597891 h 1597891"/>
                <a:gd name="connsiteX1" fmla="*/ 1089891 w 4285673"/>
                <a:gd name="connsiteY1" fmla="*/ 794328 h 1597891"/>
                <a:gd name="connsiteX2" fmla="*/ 2142836 w 4285673"/>
                <a:gd name="connsiteY2" fmla="*/ 0 h 1597891"/>
                <a:gd name="connsiteX3" fmla="*/ 3158836 w 4285673"/>
                <a:gd name="connsiteY3" fmla="*/ 748146 h 1597891"/>
                <a:gd name="connsiteX4" fmla="*/ 4285673 w 4285673"/>
                <a:gd name="connsiteY4" fmla="*/ 1560946 h 1597891"/>
                <a:gd name="connsiteX0" fmla="*/ 0 w 4285673"/>
                <a:gd name="connsiteY0" fmla="*/ 1597891 h 1597891"/>
                <a:gd name="connsiteX1" fmla="*/ 1089891 w 4285673"/>
                <a:gd name="connsiteY1" fmla="*/ 794328 h 1597891"/>
                <a:gd name="connsiteX2" fmla="*/ 2142836 w 4285673"/>
                <a:gd name="connsiteY2" fmla="*/ 0 h 1597891"/>
                <a:gd name="connsiteX3" fmla="*/ 3158836 w 4285673"/>
                <a:gd name="connsiteY3" fmla="*/ 748146 h 1597891"/>
                <a:gd name="connsiteX4" fmla="*/ 4285673 w 4285673"/>
                <a:gd name="connsiteY4" fmla="*/ 1560946 h 1597891"/>
                <a:gd name="connsiteX0" fmla="*/ 0 w 4285673"/>
                <a:gd name="connsiteY0" fmla="*/ 1597891 h 1597891"/>
                <a:gd name="connsiteX1" fmla="*/ 1089891 w 4285673"/>
                <a:gd name="connsiteY1" fmla="*/ 794328 h 1597891"/>
                <a:gd name="connsiteX2" fmla="*/ 2142836 w 4285673"/>
                <a:gd name="connsiteY2" fmla="*/ 0 h 1597891"/>
                <a:gd name="connsiteX3" fmla="*/ 3158836 w 4285673"/>
                <a:gd name="connsiteY3" fmla="*/ 748146 h 1597891"/>
                <a:gd name="connsiteX4" fmla="*/ 4285673 w 4285673"/>
                <a:gd name="connsiteY4" fmla="*/ 1560946 h 1597891"/>
                <a:gd name="connsiteX0" fmla="*/ 0 w 4285673"/>
                <a:gd name="connsiteY0" fmla="*/ 1597891 h 1597891"/>
                <a:gd name="connsiteX1" fmla="*/ 2142836 w 4285673"/>
                <a:gd name="connsiteY1" fmla="*/ 0 h 1597891"/>
                <a:gd name="connsiteX2" fmla="*/ 3158836 w 4285673"/>
                <a:gd name="connsiteY2" fmla="*/ 748146 h 1597891"/>
                <a:gd name="connsiteX3" fmla="*/ 4285673 w 4285673"/>
                <a:gd name="connsiteY3" fmla="*/ 1560946 h 1597891"/>
                <a:gd name="connsiteX0" fmla="*/ 0 w 4285673"/>
                <a:gd name="connsiteY0" fmla="*/ 1597913 h 1597913"/>
                <a:gd name="connsiteX1" fmla="*/ 2142836 w 4285673"/>
                <a:gd name="connsiteY1" fmla="*/ 22 h 1597913"/>
                <a:gd name="connsiteX2" fmla="*/ 4285673 w 4285673"/>
                <a:gd name="connsiteY2" fmla="*/ 1560968 h 1597913"/>
                <a:gd name="connsiteX0" fmla="*/ 0 w 4285673"/>
                <a:gd name="connsiteY0" fmla="*/ 1597913 h 1597913"/>
                <a:gd name="connsiteX1" fmla="*/ 2142836 w 4285673"/>
                <a:gd name="connsiteY1" fmla="*/ 22 h 1597913"/>
                <a:gd name="connsiteX2" fmla="*/ 4285673 w 4285673"/>
                <a:gd name="connsiteY2" fmla="*/ 1560968 h 1597913"/>
                <a:gd name="connsiteX0" fmla="*/ 0 w 4285673"/>
                <a:gd name="connsiteY0" fmla="*/ 1597898 h 1597898"/>
                <a:gd name="connsiteX1" fmla="*/ 2142836 w 4285673"/>
                <a:gd name="connsiteY1" fmla="*/ 7 h 1597898"/>
                <a:gd name="connsiteX2" fmla="*/ 4285673 w 4285673"/>
                <a:gd name="connsiteY2" fmla="*/ 1560953 h 1597898"/>
                <a:gd name="connsiteX0" fmla="*/ 0 w 4285673"/>
                <a:gd name="connsiteY0" fmla="*/ 1597898 h 1597898"/>
                <a:gd name="connsiteX1" fmla="*/ 2142836 w 4285673"/>
                <a:gd name="connsiteY1" fmla="*/ 7 h 1597898"/>
                <a:gd name="connsiteX2" fmla="*/ 4285673 w 4285673"/>
                <a:gd name="connsiteY2" fmla="*/ 1560953 h 1597898"/>
                <a:gd name="connsiteX0" fmla="*/ 0 w 4285673"/>
                <a:gd name="connsiteY0" fmla="*/ 1597898 h 1597898"/>
                <a:gd name="connsiteX1" fmla="*/ 2142836 w 4285673"/>
                <a:gd name="connsiteY1" fmla="*/ 7 h 1597898"/>
                <a:gd name="connsiteX2" fmla="*/ 4285673 w 4285673"/>
                <a:gd name="connsiteY2" fmla="*/ 1560953 h 1597898"/>
                <a:gd name="connsiteX0" fmla="*/ 0 w 4285673"/>
                <a:gd name="connsiteY0" fmla="*/ 1597898 h 1597898"/>
                <a:gd name="connsiteX1" fmla="*/ 2142836 w 4285673"/>
                <a:gd name="connsiteY1" fmla="*/ 7 h 1597898"/>
                <a:gd name="connsiteX2" fmla="*/ 4285673 w 4285673"/>
                <a:gd name="connsiteY2" fmla="*/ 1560953 h 1597898"/>
                <a:gd name="connsiteX0" fmla="*/ 0 w 4285673"/>
                <a:gd name="connsiteY0" fmla="*/ 1597988 h 1597988"/>
                <a:gd name="connsiteX1" fmla="*/ 2142836 w 4285673"/>
                <a:gd name="connsiteY1" fmla="*/ 97 h 1597988"/>
                <a:gd name="connsiteX2" fmla="*/ 4285673 w 4285673"/>
                <a:gd name="connsiteY2" fmla="*/ 1561043 h 1597988"/>
                <a:gd name="connsiteX0" fmla="*/ 0 w 4285673"/>
                <a:gd name="connsiteY0" fmla="*/ 1598050 h 1598050"/>
                <a:gd name="connsiteX1" fmla="*/ 2142836 w 4285673"/>
                <a:gd name="connsiteY1" fmla="*/ 159 h 1598050"/>
                <a:gd name="connsiteX2" fmla="*/ 4285673 w 4285673"/>
                <a:gd name="connsiteY2" fmla="*/ 1561105 h 1598050"/>
                <a:gd name="connsiteX0" fmla="*/ 0 w 4285673"/>
                <a:gd name="connsiteY0" fmla="*/ 1598050 h 1598050"/>
                <a:gd name="connsiteX1" fmla="*/ 2142836 w 4285673"/>
                <a:gd name="connsiteY1" fmla="*/ 159 h 1598050"/>
                <a:gd name="connsiteX2" fmla="*/ 4285673 w 4285673"/>
                <a:gd name="connsiteY2" fmla="*/ 1561105 h 1598050"/>
                <a:gd name="connsiteX0" fmla="*/ 0 w 4285673"/>
                <a:gd name="connsiteY0" fmla="*/ 1598050 h 1598050"/>
                <a:gd name="connsiteX1" fmla="*/ 2142836 w 4285673"/>
                <a:gd name="connsiteY1" fmla="*/ 159 h 1598050"/>
                <a:gd name="connsiteX2" fmla="*/ 4285673 w 4285673"/>
                <a:gd name="connsiteY2" fmla="*/ 1561105 h 1598050"/>
                <a:gd name="connsiteX0" fmla="*/ 0 w 4289352"/>
                <a:gd name="connsiteY0" fmla="*/ 1525635 h 1561105"/>
                <a:gd name="connsiteX1" fmla="*/ 2146515 w 4289352"/>
                <a:gd name="connsiteY1" fmla="*/ 159 h 1561105"/>
                <a:gd name="connsiteX2" fmla="*/ 4289352 w 4289352"/>
                <a:gd name="connsiteY2" fmla="*/ 1561105 h 1561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9352" h="1561105">
                  <a:moveTo>
                    <a:pt x="0" y="1525635"/>
                  </a:moveTo>
                  <a:cubicBezTo>
                    <a:pt x="49261" y="1085368"/>
                    <a:pt x="582489" y="-12156"/>
                    <a:pt x="2146515" y="159"/>
                  </a:cubicBezTo>
                  <a:cubicBezTo>
                    <a:pt x="3645885" y="-15233"/>
                    <a:pt x="4249328" y="1088126"/>
                    <a:pt x="4289352" y="1561105"/>
                  </a:cubicBezTo>
                </a:path>
              </a:pathLst>
            </a:custGeom>
            <a:gradFill>
              <a:gsLst>
                <a:gs pos="14000">
                  <a:srgbClr val="FF0000">
                    <a:alpha val="54000"/>
                  </a:srgbClr>
                </a:gs>
                <a:gs pos="100000">
                  <a:sysClr val="windowText" lastClr="000000">
                    <a:alpha val="1000"/>
                  </a:sysClr>
                </a:gs>
              </a:gsLst>
              <a:lin ang="5400000" scaled="1"/>
            </a:gradFill>
            <a:ln w="3175" cap="flat" cmpd="sng" algn="ctr">
              <a:solidFill>
                <a:srgbClr val="FF0000">
                  <a:alpha val="26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Oval 193"/>
            <p:cNvSpPr/>
            <p:nvPr/>
          </p:nvSpPr>
          <p:spPr>
            <a:xfrm>
              <a:off x="7497398" y="3986734"/>
              <a:ext cx="1560785" cy="266536"/>
            </a:xfrm>
            <a:prstGeom prst="ellipse">
              <a:avLst/>
            </a:prstGeom>
            <a:gradFill flip="none" rotWithShape="1">
              <a:gsLst>
                <a:gs pos="20000">
                  <a:srgbClr val="FF0000">
                    <a:alpha val="57000"/>
                  </a:srgbClr>
                </a:gs>
                <a:gs pos="86000">
                  <a:sysClr val="window" lastClr="FFFFFF">
                    <a:lumMod val="65000"/>
                    <a:lumOff val="35000"/>
                    <a:alpha val="65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>
            <a:off x="6382120" y="3918434"/>
            <a:ext cx="790400" cy="1394855"/>
          </a:xfrm>
          <a:prstGeom prst="straightConnector1">
            <a:avLst/>
          </a:prstGeom>
          <a:noFill/>
          <a:ln w="19050" cap="flat" cmpd="sng" algn="ctr">
            <a:solidFill>
              <a:srgbClr val="00CC00"/>
            </a:solidFill>
            <a:prstDash val="solid"/>
            <a:miter lim="800000"/>
            <a:headEnd type="triangle" w="med" len="med"/>
            <a:tailEnd type="triangle" w="med" len="med"/>
          </a:ln>
          <a:effectLst>
            <a:outerShdw blurRad="25400" dist="25400" dir="5400000" algn="ctr" rotWithShape="0">
              <a:srgbClr val="0070C0"/>
            </a:outerShdw>
          </a:effectLst>
        </p:spPr>
      </p:cxnSp>
      <p:cxnSp>
        <p:nvCxnSpPr>
          <p:cNvPr id="20" name="Straight Arrow Connector 19"/>
          <p:cNvCxnSpPr/>
          <p:nvPr/>
        </p:nvCxnSpPr>
        <p:spPr>
          <a:xfrm flipH="1" flipV="1">
            <a:off x="6324983" y="3932299"/>
            <a:ext cx="749042" cy="1522916"/>
          </a:xfrm>
          <a:prstGeom prst="straightConnector1">
            <a:avLst/>
          </a:prstGeom>
          <a:noFill/>
          <a:ln w="19050" cap="flat" cmpd="sng" algn="ctr">
            <a:solidFill>
              <a:srgbClr val="FFFF00"/>
            </a:solidFill>
            <a:prstDash val="solid"/>
            <a:miter lim="800000"/>
            <a:headEnd type="triangle" w="med" len="med"/>
            <a:tailEnd type="triangle" w="med" len="med"/>
          </a:ln>
          <a:effectLst>
            <a:outerShdw blurRad="25400" dist="38100" dir="5400000" algn="ctr" rotWithShape="0">
              <a:sysClr val="windowText" lastClr="000000">
                <a:lumMod val="85000"/>
              </a:sysClr>
            </a:outerShdw>
          </a:effectLst>
        </p:spPr>
      </p:cxnSp>
      <p:cxnSp>
        <p:nvCxnSpPr>
          <p:cNvPr id="21" name="Straight Arrow Connector 20"/>
          <p:cNvCxnSpPr/>
          <p:nvPr/>
        </p:nvCxnSpPr>
        <p:spPr>
          <a:xfrm>
            <a:off x="6010360" y="4338066"/>
            <a:ext cx="505972" cy="444449"/>
          </a:xfrm>
          <a:prstGeom prst="straightConnector1">
            <a:avLst/>
          </a:prstGeom>
          <a:noFill/>
          <a:ln w="19050" cap="flat" cmpd="sng" algn="ctr">
            <a:solidFill>
              <a:srgbClr val="00CC00"/>
            </a:solidFill>
            <a:prstDash val="solid"/>
            <a:miter lim="800000"/>
            <a:headEnd type="triangle" w="med" len="med"/>
            <a:tailEnd type="triangle" w="med" len="med"/>
          </a:ln>
          <a:effectLst>
            <a:outerShdw blurRad="25400" dist="25400" dir="5400000" algn="ctr" rotWithShape="0">
              <a:srgbClr val="0070C0"/>
            </a:outerShdw>
          </a:effectLst>
        </p:spPr>
      </p:cxnSp>
      <p:cxnSp>
        <p:nvCxnSpPr>
          <p:cNvPr id="24" name="Straight Arrow Connector 23"/>
          <p:cNvCxnSpPr/>
          <p:nvPr/>
        </p:nvCxnSpPr>
        <p:spPr>
          <a:xfrm flipH="1" flipV="1">
            <a:off x="4534191" y="3806936"/>
            <a:ext cx="2745050" cy="1656464"/>
          </a:xfrm>
          <a:prstGeom prst="straightConnector1">
            <a:avLst/>
          </a:prstGeom>
          <a:noFill/>
          <a:ln w="19050" cap="flat" cmpd="sng" algn="ctr">
            <a:solidFill>
              <a:srgbClr val="FF9900"/>
            </a:solidFill>
            <a:prstDash val="dashDot"/>
            <a:miter lim="800000"/>
            <a:headEnd type="triangle" w="med" len="med"/>
            <a:tailEnd type="triangle" w="med" len="med"/>
          </a:ln>
          <a:effectLst>
            <a:outerShdw blurRad="12700" dist="12700" dir="7200000" algn="ctr" rotWithShape="0">
              <a:schemeClr val="tx1"/>
            </a:outerShdw>
          </a:effectLst>
        </p:spPr>
      </p:cxnSp>
      <p:cxnSp>
        <p:nvCxnSpPr>
          <p:cNvPr id="25" name="Straight Arrow Connector 24"/>
          <p:cNvCxnSpPr/>
          <p:nvPr/>
        </p:nvCxnSpPr>
        <p:spPr>
          <a:xfrm flipV="1">
            <a:off x="1161259" y="3743460"/>
            <a:ext cx="2902029" cy="1276851"/>
          </a:xfrm>
          <a:prstGeom prst="straightConnector1">
            <a:avLst/>
          </a:prstGeom>
          <a:noFill/>
          <a:ln w="19050" cap="flat" cmpd="sng" algn="ctr">
            <a:solidFill>
              <a:srgbClr val="FF9900"/>
            </a:solidFill>
            <a:prstDash val="dashDot"/>
            <a:miter lim="800000"/>
            <a:headEnd type="triangle" w="med" len="med"/>
            <a:tailEnd type="triangle" w="med" len="med"/>
          </a:ln>
          <a:effectLst>
            <a:outerShdw blurRad="12700" dist="12700" dir="7200000" algn="ctr" rotWithShape="0">
              <a:schemeClr val="tx1"/>
            </a:outerShdw>
          </a:effectLst>
        </p:spPr>
      </p:cxnSp>
      <p:cxnSp>
        <p:nvCxnSpPr>
          <p:cNvPr id="26" name="Straight Arrow Connector 25"/>
          <p:cNvCxnSpPr>
            <a:stCxn id="76" idx="0"/>
          </p:cNvCxnSpPr>
          <p:nvPr/>
        </p:nvCxnSpPr>
        <p:spPr>
          <a:xfrm flipH="1" flipV="1">
            <a:off x="7286774" y="3066406"/>
            <a:ext cx="608473" cy="1688764"/>
          </a:xfrm>
          <a:prstGeom prst="straightConnector1">
            <a:avLst/>
          </a:prstGeom>
          <a:noFill/>
          <a:ln w="19050" cap="flat" cmpd="sng" algn="ctr">
            <a:solidFill>
              <a:srgbClr val="009900"/>
            </a:solidFill>
            <a:prstDash val="sysDot"/>
            <a:miter lim="800000"/>
            <a:headEnd type="triangle" w="med" len="med"/>
            <a:tailEnd type="triangle" w="med" len="med"/>
          </a:ln>
          <a:effectLst>
            <a:outerShdw blurRad="25400" dist="12700" dir="5400000" algn="ctr" rotWithShape="0">
              <a:sysClr val="window" lastClr="FFFFFF"/>
            </a:outerShdw>
          </a:effectLst>
        </p:spPr>
      </p:cxnSp>
      <p:cxnSp>
        <p:nvCxnSpPr>
          <p:cNvPr id="27" name="Straight Arrow Connector 26"/>
          <p:cNvCxnSpPr/>
          <p:nvPr/>
        </p:nvCxnSpPr>
        <p:spPr>
          <a:xfrm flipH="1" flipV="1">
            <a:off x="7177308" y="3085791"/>
            <a:ext cx="565" cy="2219420"/>
          </a:xfrm>
          <a:prstGeom prst="straightConnector1">
            <a:avLst/>
          </a:prstGeom>
          <a:noFill/>
          <a:ln w="19050" cap="flat" cmpd="sng" algn="ctr">
            <a:solidFill>
              <a:srgbClr val="009900"/>
            </a:solidFill>
            <a:prstDash val="sysDot"/>
            <a:miter lim="800000"/>
            <a:headEnd type="triangle" w="med" len="med"/>
            <a:tailEnd type="triangle" w="med" len="med"/>
          </a:ln>
          <a:effectLst>
            <a:outerShdw blurRad="25400" dist="12700" dir="5400000" algn="ctr" rotWithShape="0">
              <a:sysClr val="window" lastClr="FFFFFF"/>
            </a:outerShdw>
          </a:effectLst>
        </p:spPr>
      </p:cxnSp>
      <p:cxnSp>
        <p:nvCxnSpPr>
          <p:cNvPr id="28" name="Straight Arrow Connector 27"/>
          <p:cNvCxnSpPr/>
          <p:nvPr/>
        </p:nvCxnSpPr>
        <p:spPr>
          <a:xfrm flipV="1">
            <a:off x="3569054" y="3015330"/>
            <a:ext cx="3553408" cy="1466065"/>
          </a:xfrm>
          <a:prstGeom prst="straightConnector1">
            <a:avLst/>
          </a:prstGeom>
          <a:noFill/>
          <a:ln w="19050" cap="flat" cmpd="sng" algn="ctr">
            <a:solidFill>
              <a:srgbClr val="009900"/>
            </a:solidFill>
            <a:prstDash val="sysDot"/>
            <a:miter lim="800000"/>
            <a:headEnd type="triangle" w="med" len="med"/>
            <a:tailEnd type="triangle" w="med" len="med"/>
          </a:ln>
          <a:effectLst>
            <a:outerShdw blurRad="25400" dist="12700" dir="5400000" algn="ctr" rotWithShape="0">
              <a:sysClr val="window" lastClr="FFFFFF"/>
            </a:outerShdw>
          </a:effectLst>
        </p:spPr>
      </p:cxnSp>
      <p:cxnSp>
        <p:nvCxnSpPr>
          <p:cNvPr id="29" name="Straight Arrow Connector 28"/>
          <p:cNvCxnSpPr/>
          <p:nvPr/>
        </p:nvCxnSpPr>
        <p:spPr>
          <a:xfrm>
            <a:off x="4182878" y="2912951"/>
            <a:ext cx="4262647" cy="1124453"/>
          </a:xfrm>
          <a:prstGeom prst="straightConnector1">
            <a:avLst/>
          </a:prstGeom>
          <a:noFill/>
          <a:ln w="19050" cap="flat" cmpd="sng" algn="ctr">
            <a:solidFill>
              <a:srgbClr val="777777"/>
            </a:solidFill>
            <a:prstDash val="sysDash"/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30" name="Straight Arrow Connector 29"/>
          <p:cNvCxnSpPr/>
          <p:nvPr/>
        </p:nvCxnSpPr>
        <p:spPr>
          <a:xfrm flipV="1">
            <a:off x="1072514" y="2960317"/>
            <a:ext cx="2744505" cy="1828416"/>
          </a:xfrm>
          <a:prstGeom prst="straightConnector1">
            <a:avLst/>
          </a:prstGeom>
          <a:noFill/>
          <a:ln w="19050" cap="flat" cmpd="sng" algn="ctr">
            <a:solidFill>
              <a:srgbClr val="777777"/>
            </a:solidFill>
            <a:prstDash val="sysDash"/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31" name="Straight Arrow Connector 30"/>
          <p:cNvCxnSpPr/>
          <p:nvPr/>
        </p:nvCxnSpPr>
        <p:spPr>
          <a:xfrm flipV="1">
            <a:off x="2880958" y="3017367"/>
            <a:ext cx="1123946" cy="1375118"/>
          </a:xfrm>
          <a:prstGeom prst="straightConnector1">
            <a:avLst/>
          </a:prstGeom>
          <a:noFill/>
          <a:ln w="19050" cap="flat" cmpd="sng" algn="ctr">
            <a:solidFill>
              <a:srgbClr val="777777"/>
            </a:solidFill>
            <a:prstDash val="sysDash"/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32" name="Oval 31"/>
          <p:cNvSpPr/>
          <p:nvPr/>
        </p:nvSpPr>
        <p:spPr>
          <a:xfrm>
            <a:off x="6840990" y="5324103"/>
            <a:ext cx="740933" cy="371654"/>
          </a:xfrm>
          <a:prstGeom prst="ellipse">
            <a:avLst/>
          </a:prstGeom>
          <a:noFill/>
          <a:ln w="19050" cap="flat" cmpd="sng" algn="ctr">
            <a:solidFill>
              <a:srgbClr val="009900"/>
            </a:solidFill>
            <a:prstDash val="solid"/>
            <a:miter lim="800000"/>
          </a:ln>
          <a:effectLst>
            <a:glow rad="127000">
              <a:srgbClr val="00B0F0"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lang="en-US" kern="0">
              <a:ln w="38100">
                <a:solidFill>
                  <a:prstClr val="black"/>
                </a:solidFill>
              </a:ln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5043" y="5413044"/>
            <a:ext cx="554732" cy="188184"/>
          </a:xfrm>
          <a:prstGeom prst="rect">
            <a:avLst/>
          </a:prstGeom>
          <a:ln>
            <a:noFill/>
          </a:ln>
          <a:effectLst>
            <a:glow rad="12700">
              <a:srgbClr val="00CC00"/>
            </a:glow>
            <a:outerShdw blurRad="50800" dist="25400" dir="5400000" algn="ctr" rotWithShape="0">
              <a:sysClr val="windowText" lastClr="000000">
                <a:lumMod val="75000"/>
                <a:lumOff val="25000"/>
              </a:sysClr>
            </a:outerShdw>
          </a:effectLst>
        </p:spPr>
      </p:pic>
      <p:sp>
        <p:nvSpPr>
          <p:cNvPr id="34" name="object 34"/>
          <p:cNvSpPr/>
          <p:nvPr/>
        </p:nvSpPr>
        <p:spPr>
          <a:xfrm flipH="1">
            <a:off x="7861697" y="5042634"/>
            <a:ext cx="94960" cy="153552"/>
          </a:xfrm>
          <a:prstGeom prst="rect">
            <a:avLst/>
          </a:prstGeom>
          <a:blipFill>
            <a:blip r:embed="rId8" cstate="email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glow rad="12700">
              <a:srgbClr val="339933"/>
            </a:glow>
            <a:outerShdw blurRad="50800" dist="25400" dir="5400000" algn="ctr" rotWithShape="0">
              <a:sysClr val="windowText" lastClr="000000">
                <a:lumMod val="75000"/>
                <a:lumOff val="25000"/>
              </a:sysClr>
            </a:outerShdw>
          </a:effectLst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bject 34"/>
          <p:cNvSpPr/>
          <p:nvPr/>
        </p:nvSpPr>
        <p:spPr>
          <a:xfrm flipH="1">
            <a:off x="8026536" y="5146920"/>
            <a:ext cx="94960" cy="153552"/>
          </a:xfrm>
          <a:prstGeom prst="rect">
            <a:avLst/>
          </a:prstGeom>
          <a:blipFill>
            <a:blip r:embed="rId8" cstate="email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glow rad="12700">
              <a:srgbClr val="339933"/>
            </a:glow>
            <a:outerShdw blurRad="50800" dist="25400" dir="5400000" algn="ctr" rotWithShape="0">
              <a:sysClr val="windowText" lastClr="000000">
                <a:lumMod val="75000"/>
                <a:lumOff val="25000"/>
              </a:sysClr>
            </a:outerShdw>
          </a:effectLst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bject 32"/>
          <p:cNvSpPr/>
          <p:nvPr/>
        </p:nvSpPr>
        <p:spPr>
          <a:xfrm flipH="1">
            <a:off x="7946002" y="4869549"/>
            <a:ext cx="127247" cy="178775"/>
          </a:xfrm>
          <a:prstGeom prst="rect">
            <a:avLst/>
          </a:prstGeom>
          <a:blipFill>
            <a:blip r:embed="rId9" cstate="email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glow rad="12700">
              <a:srgbClr val="339933"/>
            </a:glow>
            <a:outerShdw blurRad="50800" dist="25400" dir="5400000" algn="ctr" rotWithShape="0">
              <a:sysClr val="windowText" lastClr="000000">
                <a:lumMod val="75000"/>
                <a:lumOff val="25000"/>
              </a:sysClr>
            </a:outerShdw>
          </a:effectLst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 rot="18276402">
            <a:off x="7719611" y="4695478"/>
            <a:ext cx="427487" cy="882379"/>
          </a:xfrm>
          <a:prstGeom prst="ellipse">
            <a:avLst/>
          </a:prstGeom>
          <a:noFill/>
          <a:ln w="19050" cap="flat" cmpd="sng" algn="ctr">
            <a:solidFill>
              <a:srgbClr val="009900">
                <a:alpha val="95000"/>
              </a:srgbClr>
            </a:solidFill>
            <a:prstDash val="solid"/>
            <a:miter lim="800000"/>
          </a:ln>
          <a:effectLst>
            <a:glow rad="38100">
              <a:sysClr val="window" lastClr="FFFFFF">
                <a:alpha val="5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Arrow Connector 37"/>
          <p:cNvCxnSpPr>
            <a:endCxn id="137" idx="2"/>
          </p:cNvCxnSpPr>
          <p:nvPr/>
        </p:nvCxnSpPr>
        <p:spPr>
          <a:xfrm flipV="1">
            <a:off x="8225246" y="4664540"/>
            <a:ext cx="4793" cy="454870"/>
          </a:xfrm>
          <a:prstGeom prst="straightConnector1">
            <a:avLst/>
          </a:prstGeom>
          <a:noFill/>
          <a:ln w="19050" cap="flat" cmpd="sng" algn="ctr">
            <a:solidFill>
              <a:srgbClr val="009900">
                <a:alpha val="95000"/>
              </a:srgbClr>
            </a:solidFill>
            <a:prstDash val="solid"/>
            <a:miter lim="800000"/>
            <a:headEnd type="triangle" w="med" len="med"/>
            <a:tailEnd type="triangle" w="med" len="med"/>
          </a:ln>
          <a:effectLst>
            <a:outerShdw blurRad="25400" dist="25400" dir="6600000" algn="ctr" rotWithShape="0">
              <a:sysClr val="window" lastClr="FFFFFF"/>
            </a:outerShdw>
          </a:effectLst>
        </p:spPr>
      </p:cxnSp>
      <p:cxnSp>
        <p:nvCxnSpPr>
          <p:cNvPr id="40" name="Straight Arrow Connector 39"/>
          <p:cNvCxnSpPr/>
          <p:nvPr/>
        </p:nvCxnSpPr>
        <p:spPr>
          <a:xfrm flipV="1">
            <a:off x="1137601" y="2909444"/>
            <a:ext cx="2687008" cy="10725"/>
          </a:xfrm>
          <a:prstGeom prst="straightConnector1">
            <a:avLst/>
          </a:prstGeom>
          <a:noFill/>
          <a:ln w="19050" cap="flat" cmpd="sng" algn="ctr">
            <a:solidFill>
              <a:srgbClr val="777777"/>
            </a:solidFill>
            <a:prstDash val="sysDash"/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41" name="Straight Arrow Connector 40"/>
          <p:cNvCxnSpPr/>
          <p:nvPr/>
        </p:nvCxnSpPr>
        <p:spPr>
          <a:xfrm>
            <a:off x="4198653" y="3046767"/>
            <a:ext cx="2809071" cy="2381553"/>
          </a:xfrm>
          <a:prstGeom prst="straightConnector1">
            <a:avLst/>
          </a:prstGeom>
          <a:noFill/>
          <a:ln w="19050" cap="flat" cmpd="sng" algn="ctr">
            <a:solidFill>
              <a:srgbClr val="777777"/>
            </a:solidFill>
            <a:prstDash val="sysDash"/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42" name="Straight Arrow Connector 41"/>
          <p:cNvCxnSpPr/>
          <p:nvPr/>
        </p:nvCxnSpPr>
        <p:spPr>
          <a:xfrm flipH="1">
            <a:off x="3802518" y="3954698"/>
            <a:ext cx="2281657" cy="814843"/>
          </a:xfrm>
          <a:prstGeom prst="straightConnector1">
            <a:avLst/>
          </a:prstGeom>
          <a:noFill/>
          <a:ln w="19050" cap="flat" cmpd="sng" algn="ctr">
            <a:solidFill>
              <a:srgbClr val="00CC00"/>
            </a:solidFill>
            <a:prstDash val="solid"/>
            <a:miter lim="800000"/>
            <a:headEnd type="triangle" w="med" len="med"/>
            <a:tailEnd type="triangle" w="med" len="med"/>
          </a:ln>
          <a:effectLst>
            <a:outerShdw blurRad="25400" dist="25400" dir="5400000" algn="ctr" rotWithShape="0">
              <a:srgbClr val="0070C0"/>
            </a:outerShdw>
          </a:effectLst>
        </p:spPr>
      </p:cxnSp>
      <p:sp>
        <p:nvSpPr>
          <p:cNvPr id="43" name="TextBox 42"/>
          <p:cNvSpPr txBox="1"/>
          <p:nvPr/>
        </p:nvSpPr>
        <p:spPr>
          <a:xfrm>
            <a:off x="169256" y="2832744"/>
            <a:ext cx="946471" cy="18288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dkEdge"/>
        </p:spPr>
        <p:txBody>
          <a:bodyPr rtlCol="0" anchor="ctr"/>
          <a:lstStyle>
            <a:defPPr>
              <a:defRPr lang="en-US"/>
            </a:defPPr>
            <a:lvl1pPr algn="ctr">
              <a:lnSpc>
                <a:spcPts val="1300"/>
              </a:lnSpc>
              <a:defRPr sz="1600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 sz="1100" b="1" kern="0" dirty="0">
                <a:latin typeface="Arial" panose="020B0604020202020204" pitchFamily="34" charset="0"/>
                <a:cs typeface="Arial" panose="020B0604020202020204" pitchFamily="34" charset="0"/>
              </a:rPr>
              <a:t>To COCOM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3694125" y="3679005"/>
            <a:ext cx="2636719" cy="813486"/>
          </a:xfrm>
          <a:prstGeom prst="straightConnector1">
            <a:avLst/>
          </a:prstGeom>
          <a:noFill/>
          <a:ln w="19050" cap="flat" cmpd="sng" algn="ctr">
            <a:solidFill>
              <a:srgbClr val="FFFF00"/>
            </a:solidFill>
            <a:prstDash val="solid"/>
            <a:miter lim="800000"/>
            <a:headEnd type="triangle" w="med" len="med"/>
            <a:tailEnd type="triangle" w="med" len="med"/>
          </a:ln>
          <a:effectLst>
            <a:glow>
              <a:srgbClr val="333D33"/>
            </a:glow>
            <a:outerShdw blurRad="25400" dist="12700" dir="2400000" algn="ctr" rotWithShape="0">
              <a:sysClr val="windowText" lastClr="000000"/>
            </a:outerShdw>
          </a:effectLst>
        </p:spPr>
      </p:cxnSp>
      <p:sp>
        <p:nvSpPr>
          <p:cNvPr id="49" name="TextBox 48"/>
          <p:cNvSpPr txBox="1"/>
          <p:nvPr/>
        </p:nvSpPr>
        <p:spPr>
          <a:xfrm rot="3979603">
            <a:off x="6090423" y="4152456"/>
            <a:ext cx="5004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800" b="1">
                <a:solidFill>
                  <a:srgbClr val="777777"/>
                </a:solidFill>
                <a:effectLst>
                  <a:outerShdw blurRad="63500" dist="25400" dir="7800000" algn="ctr" rotWithShape="0">
                    <a:prstClr val="black"/>
                  </a:outerShdw>
                </a:effectLst>
                <a:latin typeface=" Arial"/>
              </a:defRPr>
            </a:lvl1pPr>
          </a:lstStyle>
          <a:p>
            <a:pPr>
              <a:lnSpc>
                <a:spcPts val="600"/>
              </a:lnSpc>
            </a:pPr>
            <a:r>
              <a:rPr lang="en-US" sz="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Air COP </a:t>
            </a:r>
          </a:p>
          <a:p>
            <a:pPr>
              <a:lnSpc>
                <a:spcPts val="600"/>
              </a:lnSpc>
            </a:pPr>
            <a:r>
              <a:rPr lang="en-US" sz="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DACAS</a:t>
            </a:r>
          </a:p>
        </p:txBody>
      </p:sp>
      <p:sp>
        <p:nvSpPr>
          <p:cNvPr id="50" name="TextBox 49"/>
          <p:cNvSpPr txBox="1"/>
          <p:nvPr/>
        </p:nvSpPr>
        <p:spPr>
          <a:xfrm rot="17737308">
            <a:off x="5268964" y="5544417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800" b="1">
                <a:solidFill>
                  <a:srgbClr val="777777"/>
                </a:solidFill>
                <a:effectLst>
                  <a:outerShdw blurRad="63500" dist="25400" dir="7800000" algn="ctr" rotWithShape="0">
                    <a:prstClr val="black"/>
                  </a:outerShdw>
                </a:effectLst>
                <a:latin typeface=" Arial"/>
              </a:defRPr>
            </a:lvl1pPr>
          </a:lstStyle>
          <a:p>
            <a:pPr>
              <a:lnSpc>
                <a:spcPts val="600"/>
              </a:lnSpc>
            </a:pPr>
            <a:r>
              <a:rPr lang="en-US" sz="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Log SITREP </a:t>
            </a:r>
          </a:p>
          <a:p>
            <a:pPr>
              <a:lnSpc>
                <a:spcPts val="600"/>
              </a:lnSpc>
            </a:pPr>
            <a:r>
              <a:rPr lang="en-US" sz="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Aircraft Status</a:t>
            </a:r>
          </a:p>
        </p:txBody>
      </p:sp>
      <p:sp>
        <p:nvSpPr>
          <p:cNvPr id="51" name="TextBox 50"/>
          <p:cNvSpPr txBox="1"/>
          <p:nvPr/>
        </p:nvSpPr>
        <p:spPr>
          <a:xfrm rot="3765576">
            <a:off x="6658698" y="4729259"/>
            <a:ext cx="6559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800" b="1">
                <a:solidFill>
                  <a:srgbClr val="777777"/>
                </a:solidFill>
                <a:effectLst>
                  <a:outerShdw blurRad="63500" dist="25400" dir="7800000" algn="ctr" rotWithShape="0">
                    <a:prstClr val="black"/>
                  </a:outerShdw>
                </a:effectLst>
                <a:latin typeface=" Arial"/>
              </a:defRPr>
            </a:lvl1pPr>
          </a:lstStyle>
          <a:p>
            <a:pPr>
              <a:lnSpc>
                <a:spcPts val="600"/>
              </a:lnSpc>
            </a:pPr>
            <a:r>
              <a:rPr lang="en-US" sz="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Gnd SITREP </a:t>
            </a:r>
          </a:p>
          <a:p>
            <a:pPr>
              <a:lnSpc>
                <a:spcPts val="600"/>
              </a:lnSpc>
            </a:pPr>
            <a:r>
              <a:rPr lang="en-US" sz="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A-G COP</a:t>
            </a:r>
          </a:p>
        </p:txBody>
      </p:sp>
      <p:sp>
        <p:nvSpPr>
          <p:cNvPr id="53" name="object 52"/>
          <p:cNvSpPr/>
          <p:nvPr/>
        </p:nvSpPr>
        <p:spPr>
          <a:xfrm>
            <a:off x="7639271" y="4723430"/>
            <a:ext cx="142352" cy="187163"/>
          </a:xfrm>
          <a:prstGeom prst="rect">
            <a:avLst/>
          </a:prstGeom>
          <a:blipFill>
            <a:blip r:embed="rId10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glow rad="38100">
              <a:srgbClr val="990099"/>
            </a:glow>
            <a:outerShdw blurRad="50800" dist="25400" dir="5400000" algn="ctr" rotWithShape="0">
              <a:sysClr val="windowText" lastClr="000000">
                <a:lumMod val="75000"/>
                <a:lumOff val="25000"/>
              </a:sysClr>
            </a:outerShdw>
          </a:effectLst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6589273" y="3776110"/>
            <a:ext cx="1032700" cy="963477"/>
          </a:xfrm>
          <a:prstGeom prst="straightConnector1">
            <a:avLst/>
          </a:prstGeom>
          <a:noFill/>
          <a:ln w="19050" cap="flat" cmpd="sng" algn="ctr">
            <a:solidFill>
              <a:srgbClr val="FFFF00"/>
            </a:solidFill>
            <a:prstDash val="solid"/>
            <a:miter lim="800000"/>
            <a:headEnd type="triangle" w="med" len="med"/>
            <a:tailEnd type="triangle" w="med" len="med"/>
          </a:ln>
          <a:effectLst>
            <a:glow>
              <a:srgbClr val="333D33"/>
            </a:glow>
            <a:outerShdw blurRad="25400" dist="12700" dir="2400000" algn="ctr" rotWithShape="0">
              <a:sysClr val="windowText" lastClr="000000"/>
            </a:outerShdw>
          </a:effectLst>
        </p:spPr>
      </p:cxnSp>
      <p:sp>
        <p:nvSpPr>
          <p:cNvPr id="55" name="TextBox 54"/>
          <p:cNvSpPr txBox="1"/>
          <p:nvPr/>
        </p:nvSpPr>
        <p:spPr>
          <a:xfrm rot="2331181">
            <a:off x="4353891" y="3285173"/>
            <a:ext cx="69762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 b="1">
                <a:solidFill>
                  <a:srgbClr val="777777"/>
                </a:solidFill>
                <a:effectLst>
                  <a:outerShdw blurRad="63500" dist="25400" dir="7800000" algn="ctr" rotWithShape="0">
                    <a:prstClr val="black"/>
                  </a:outerShdw>
                </a:effectLst>
                <a:latin typeface=" Arial"/>
              </a:defRPr>
            </a:lvl1pPr>
          </a:lstStyle>
          <a:p>
            <a:r>
              <a:rPr lang="en-US" sz="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Voice/COP/C2</a:t>
            </a:r>
          </a:p>
        </p:txBody>
      </p:sp>
      <p:sp>
        <p:nvSpPr>
          <p:cNvPr id="66" name="TextBox 65"/>
          <p:cNvSpPr txBox="1"/>
          <p:nvPr/>
        </p:nvSpPr>
        <p:spPr>
          <a:xfrm rot="1882824">
            <a:off x="5958264" y="4985708"/>
            <a:ext cx="92365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800" b="1">
                <a:solidFill>
                  <a:srgbClr val="777777"/>
                </a:solidFill>
                <a:effectLst>
                  <a:outerShdw blurRad="63500" dist="25400" dir="7800000" algn="ctr" rotWithShape="0">
                    <a:prstClr val="black"/>
                  </a:outerShdw>
                </a:effectLst>
                <a:latin typeface=" Arial"/>
              </a:defRPr>
            </a:lvl1pPr>
          </a:lstStyle>
          <a:p>
            <a:r>
              <a:rPr lang="en-US" sz="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Mission Status &amp; C2</a:t>
            </a:r>
          </a:p>
        </p:txBody>
      </p:sp>
      <p:sp>
        <p:nvSpPr>
          <p:cNvPr id="69" name="TextBox 68"/>
          <p:cNvSpPr txBox="1"/>
          <p:nvPr/>
        </p:nvSpPr>
        <p:spPr>
          <a:xfrm rot="20254109">
            <a:off x="6298737" y="3058514"/>
            <a:ext cx="62388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 b="1">
                <a:solidFill>
                  <a:srgbClr val="777777"/>
                </a:solidFill>
                <a:effectLst>
                  <a:outerShdw blurRad="63500" dist="25400" dir="7800000" algn="ctr" rotWithShape="0">
                    <a:prstClr val="black"/>
                  </a:outerShdw>
                </a:effectLst>
                <a:latin typeface=" Arial"/>
              </a:defRPr>
            </a:lvl1pPr>
          </a:lstStyle>
          <a:p>
            <a:r>
              <a:rPr lang="en-US" sz="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BLOS Voice</a:t>
            </a:r>
          </a:p>
        </p:txBody>
      </p:sp>
      <p:sp>
        <p:nvSpPr>
          <p:cNvPr id="70" name="TextBox 69"/>
          <p:cNvSpPr txBox="1"/>
          <p:nvPr/>
        </p:nvSpPr>
        <p:spPr>
          <a:xfrm rot="4289035">
            <a:off x="7216438" y="3426789"/>
            <a:ext cx="62388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 b="1">
                <a:solidFill>
                  <a:srgbClr val="777777"/>
                </a:solidFill>
                <a:effectLst>
                  <a:outerShdw blurRad="63500" dist="25400" dir="7800000" algn="ctr" rotWithShape="0">
                    <a:prstClr val="black"/>
                  </a:outerShdw>
                </a:effectLst>
                <a:latin typeface=" Arial"/>
              </a:defRPr>
            </a:lvl1pPr>
          </a:lstStyle>
          <a:p>
            <a:r>
              <a:rPr lang="en-US" sz="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BLOS Voice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105054" y="2742681"/>
            <a:ext cx="2797165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Enemy Situation/Operational Mission Status/A-G COP/Log Info</a:t>
            </a:r>
          </a:p>
        </p:txBody>
      </p:sp>
      <p:sp>
        <p:nvSpPr>
          <p:cNvPr id="76" name="object 32"/>
          <p:cNvSpPr/>
          <p:nvPr/>
        </p:nvSpPr>
        <p:spPr>
          <a:xfrm flipH="1">
            <a:off x="7831623" y="4755170"/>
            <a:ext cx="127247" cy="178775"/>
          </a:xfrm>
          <a:prstGeom prst="rect">
            <a:avLst/>
          </a:prstGeom>
          <a:blipFill>
            <a:blip r:embed="rId9" cstate="email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glow rad="12700">
              <a:srgbClr val="339933"/>
            </a:glow>
            <a:outerShdw blurRad="50800" dist="25400" dir="5400000" algn="ctr" rotWithShape="0">
              <a:sysClr val="windowText" lastClr="000000">
                <a:lumMod val="75000"/>
                <a:lumOff val="25000"/>
              </a:sysClr>
            </a:outerShdw>
          </a:effectLst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object 32"/>
          <p:cNvSpPr/>
          <p:nvPr/>
        </p:nvSpPr>
        <p:spPr>
          <a:xfrm flipH="1">
            <a:off x="7621116" y="4935603"/>
            <a:ext cx="127247" cy="178775"/>
          </a:xfrm>
          <a:prstGeom prst="rect">
            <a:avLst/>
          </a:prstGeom>
          <a:blipFill>
            <a:blip r:embed="rId9" cstate="email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glow rad="12700">
              <a:srgbClr val="339933"/>
            </a:glow>
            <a:outerShdw blurRad="50800" dist="25400" dir="5400000" algn="ctr" rotWithShape="0">
              <a:sysClr val="windowText" lastClr="000000">
                <a:lumMod val="75000"/>
                <a:lumOff val="25000"/>
              </a:sysClr>
            </a:outerShdw>
          </a:effectLst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8" name="Straight Arrow Connector 77"/>
          <p:cNvCxnSpPr>
            <a:stCxn id="32" idx="7"/>
          </p:cNvCxnSpPr>
          <p:nvPr/>
        </p:nvCxnSpPr>
        <p:spPr>
          <a:xfrm flipV="1">
            <a:off x="7473416" y="4655113"/>
            <a:ext cx="679625" cy="723417"/>
          </a:xfrm>
          <a:prstGeom prst="straightConnector1">
            <a:avLst/>
          </a:prstGeom>
          <a:noFill/>
          <a:ln w="19050" cap="flat" cmpd="sng" algn="ctr">
            <a:solidFill>
              <a:srgbClr val="009900">
                <a:alpha val="95000"/>
              </a:srgbClr>
            </a:solidFill>
            <a:prstDash val="solid"/>
            <a:miter lim="800000"/>
            <a:headEnd type="triangle" w="med" len="med"/>
            <a:tailEnd type="triangle" w="med" len="med"/>
          </a:ln>
          <a:effectLst>
            <a:glow rad="12700">
              <a:sysClr val="window" lastClr="FFFFFF"/>
            </a:glow>
            <a:outerShdw blurRad="25400" dist="25400" dir="6600000" algn="ctr" rotWithShape="0">
              <a:sysClr val="window" lastClr="FFFFFF"/>
            </a:outerShdw>
          </a:effectLst>
        </p:spPr>
      </p:cxnSp>
      <p:cxnSp>
        <p:nvCxnSpPr>
          <p:cNvPr id="80" name="Straight Arrow Connector 79"/>
          <p:cNvCxnSpPr/>
          <p:nvPr/>
        </p:nvCxnSpPr>
        <p:spPr>
          <a:xfrm flipH="1" flipV="1">
            <a:off x="4573485" y="3747144"/>
            <a:ext cx="3085216" cy="253553"/>
          </a:xfrm>
          <a:prstGeom prst="straightConnector1">
            <a:avLst/>
          </a:prstGeom>
          <a:noFill/>
          <a:ln w="19050" cap="flat" cmpd="sng" algn="ctr">
            <a:solidFill>
              <a:srgbClr val="FF9900"/>
            </a:solidFill>
            <a:prstDash val="dashDot"/>
            <a:miter lim="800000"/>
            <a:headEnd type="triangle" w="med" len="med"/>
            <a:tailEnd type="triangle" w="med" len="med"/>
          </a:ln>
          <a:effectLst>
            <a:outerShdw blurRad="12700" dist="12700" dir="7200000" algn="ctr" rotWithShape="0">
              <a:schemeClr val="tx1"/>
            </a:outerShdw>
          </a:effectLst>
        </p:spPr>
      </p:cxnSp>
      <p:cxnSp>
        <p:nvCxnSpPr>
          <p:cNvPr id="81" name="Straight Arrow Connector 80"/>
          <p:cNvCxnSpPr/>
          <p:nvPr/>
        </p:nvCxnSpPr>
        <p:spPr>
          <a:xfrm flipV="1">
            <a:off x="3885940" y="3900537"/>
            <a:ext cx="2165935" cy="759166"/>
          </a:xfrm>
          <a:prstGeom prst="straightConnector1">
            <a:avLst/>
          </a:prstGeom>
          <a:noFill/>
          <a:ln w="19050" cap="flat" cmpd="sng" algn="ctr">
            <a:solidFill>
              <a:srgbClr val="FFFF00"/>
            </a:solidFill>
            <a:prstDash val="solid"/>
            <a:miter lim="800000"/>
            <a:headEnd type="triangle" w="med" len="med"/>
            <a:tailEnd type="triangle" w="med" len="med"/>
          </a:ln>
          <a:effectLst>
            <a:glow>
              <a:srgbClr val="333D33"/>
            </a:glow>
            <a:outerShdw blurRad="25400" dist="12700" dir="2400000" algn="ctr" rotWithShape="0">
              <a:sysClr val="windowText" lastClr="000000"/>
            </a:outerShdw>
          </a:effectLst>
        </p:spPr>
      </p:cxnSp>
      <p:cxnSp>
        <p:nvCxnSpPr>
          <p:cNvPr id="83" name="Straight Arrow Connector 82"/>
          <p:cNvCxnSpPr/>
          <p:nvPr/>
        </p:nvCxnSpPr>
        <p:spPr>
          <a:xfrm>
            <a:off x="6661872" y="4939772"/>
            <a:ext cx="374133" cy="488979"/>
          </a:xfrm>
          <a:prstGeom prst="straightConnector1">
            <a:avLst/>
          </a:prstGeom>
          <a:noFill/>
          <a:ln w="19050" cap="flat" cmpd="sng" algn="ctr">
            <a:solidFill>
              <a:srgbClr val="00CC00"/>
            </a:solidFill>
            <a:prstDash val="solid"/>
            <a:miter lim="800000"/>
            <a:headEnd type="triangle" w="med" len="med"/>
            <a:tailEnd type="triangle" w="med" len="med"/>
          </a:ln>
          <a:effectLst>
            <a:outerShdw blurRad="25400" dist="25400" dir="5400000" algn="ctr" rotWithShape="0">
              <a:srgbClr val="0070C0"/>
            </a:outerShdw>
          </a:effectLst>
        </p:spPr>
      </p:cxnSp>
      <p:cxnSp>
        <p:nvCxnSpPr>
          <p:cNvPr id="84" name="Straight Arrow Connector 83"/>
          <p:cNvCxnSpPr/>
          <p:nvPr/>
        </p:nvCxnSpPr>
        <p:spPr>
          <a:xfrm flipV="1">
            <a:off x="5918878" y="4027471"/>
            <a:ext cx="189434" cy="169829"/>
          </a:xfrm>
          <a:prstGeom prst="straightConnector1">
            <a:avLst/>
          </a:prstGeom>
          <a:noFill/>
          <a:ln w="19050" cap="flat" cmpd="sng" algn="ctr">
            <a:solidFill>
              <a:srgbClr val="00CC00"/>
            </a:solidFill>
            <a:prstDash val="solid"/>
            <a:miter lim="800000"/>
            <a:headEnd type="triangle" w="med" len="med"/>
            <a:tailEnd type="triangle" w="med" len="med"/>
          </a:ln>
          <a:effectLst>
            <a:outerShdw blurRad="25400" dist="25400" dir="5400000" algn="ctr" rotWithShape="0">
              <a:srgbClr val="0070C0"/>
            </a:outerShdw>
          </a:effectLst>
        </p:spPr>
      </p:cxnSp>
      <p:sp>
        <p:nvSpPr>
          <p:cNvPr id="85" name="TextBox 84"/>
          <p:cNvSpPr txBox="1"/>
          <p:nvPr/>
        </p:nvSpPr>
        <p:spPr>
          <a:xfrm>
            <a:off x="8340145" y="4850832"/>
            <a:ext cx="716863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000" dirty="0">
                <a:solidFill>
                  <a:srgbClr val="FF0000"/>
                </a:solidFill>
                <a:effectLst>
                  <a:outerShdw blurRad="25400" dist="50800" dir="7800000" algn="ctr" rotWithShape="0">
                    <a:prstClr val="whit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Military</a:t>
            </a:r>
          </a:p>
          <a:p>
            <a:pPr algn="ctr">
              <a:lnSpc>
                <a:spcPts val="1000"/>
              </a:lnSpc>
            </a:pPr>
            <a:r>
              <a:rPr lang="en-US" sz="1000" dirty="0">
                <a:solidFill>
                  <a:srgbClr val="FF0000"/>
                </a:solidFill>
                <a:effectLst>
                  <a:outerShdw blurRad="25400" dist="50800" dir="7800000" algn="ctr" rotWithShape="0">
                    <a:prstClr val="whit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Objectiv</a:t>
            </a:r>
            <a:r>
              <a:rPr lang="en-US" sz="1000" dirty="0">
                <a:solidFill>
                  <a:srgbClr val="FF0000"/>
                </a:solidFill>
                <a:effectLst>
                  <a:outerShdw blurRad="25400" dist="63500" dir="7800000" algn="ctr" rotWithShape="0">
                    <a:prstClr val="whit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cxnSp>
        <p:nvCxnSpPr>
          <p:cNvPr id="86" name="Straight Arrow Connector 85"/>
          <p:cNvCxnSpPr/>
          <p:nvPr/>
        </p:nvCxnSpPr>
        <p:spPr>
          <a:xfrm flipH="1">
            <a:off x="7061962" y="2924184"/>
            <a:ext cx="1116825" cy="481483"/>
          </a:xfrm>
          <a:prstGeom prst="straightConnector1">
            <a:avLst/>
          </a:prstGeom>
          <a:noFill/>
          <a:ln w="19050" cap="flat" cmpd="sng" algn="ctr">
            <a:solidFill>
              <a:srgbClr val="FFFF00"/>
            </a:solidFill>
            <a:prstDash val="sysDot"/>
            <a:miter lim="800000"/>
            <a:headEnd type="triangle" w="med" len="med"/>
            <a:tailEnd type="triangle" w="med" len="med"/>
          </a:ln>
          <a:effectLst>
            <a:glow>
              <a:srgbClr val="333D33"/>
            </a:glow>
            <a:outerShdw blurRad="25400" dist="12700" dir="2400000" algn="ctr" rotWithShape="0">
              <a:sysClr val="windowText" lastClr="000000"/>
            </a:outerShdw>
          </a:effectLst>
        </p:spPr>
      </p:cxnSp>
      <p:cxnSp>
        <p:nvCxnSpPr>
          <p:cNvPr id="87" name="Straight Arrow Connector 86"/>
          <p:cNvCxnSpPr/>
          <p:nvPr/>
        </p:nvCxnSpPr>
        <p:spPr>
          <a:xfrm flipH="1">
            <a:off x="7732721" y="2923857"/>
            <a:ext cx="485800" cy="1726000"/>
          </a:xfrm>
          <a:prstGeom prst="straightConnector1">
            <a:avLst/>
          </a:prstGeom>
          <a:noFill/>
          <a:ln w="19050" cap="flat" cmpd="sng" algn="ctr">
            <a:solidFill>
              <a:srgbClr val="FFFF00"/>
            </a:solidFill>
            <a:prstDash val="sysDot"/>
            <a:miter lim="800000"/>
            <a:headEnd type="triangle" w="med" len="med"/>
            <a:tailEnd type="triangle" w="med" len="med"/>
          </a:ln>
          <a:effectLst>
            <a:glow>
              <a:srgbClr val="333D33"/>
            </a:glow>
            <a:outerShdw blurRad="25400" dist="12700" dir="2400000" algn="ctr" rotWithShape="0">
              <a:sysClr val="windowText" lastClr="000000"/>
            </a:outerShdw>
          </a:effectLst>
        </p:spPr>
      </p:cxnSp>
      <p:cxnSp>
        <p:nvCxnSpPr>
          <p:cNvPr id="88" name="Straight Arrow Connector 87"/>
          <p:cNvCxnSpPr/>
          <p:nvPr/>
        </p:nvCxnSpPr>
        <p:spPr>
          <a:xfrm flipH="1">
            <a:off x="8213956" y="2894525"/>
            <a:ext cx="93110" cy="682653"/>
          </a:xfrm>
          <a:prstGeom prst="straightConnector1">
            <a:avLst/>
          </a:prstGeom>
          <a:noFill/>
          <a:ln w="19050" cap="flat" cmpd="sng" algn="ctr">
            <a:solidFill>
              <a:srgbClr val="FFFF00"/>
            </a:solidFill>
            <a:prstDash val="sysDot"/>
            <a:miter lim="800000"/>
            <a:headEnd type="triangle" w="med" len="med"/>
            <a:tailEnd type="triangle" w="med" len="med"/>
          </a:ln>
          <a:effectLst>
            <a:glow>
              <a:srgbClr val="333D33"/>
            </a:glow>
            <a:outerShdw blurRad="25400" dist="12700" dir="2400000" algn="ctr" rotWithShape="0">
              <a:sysClr val="windowText" lastClr="000000"/>
            </a:outerShdw>
          </a:effectLst>
        </p:spPr>
      </p:cxnSp>
      <p:sp>
        <p:nvSpPr>
          <p:cNvPr id="89" name="TextBox 88"/>
          <p:cNvSpPr txBox="1"/>
          <p:nvPr/>
        </p:nvSpPr>
        <p:spPr>
          <a:xfrm>
            <a:off x="8238189" y="3129409"/>
            <a:ext cx="4760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 b="1">
                <a:solidFill>
                  <a:srgbClr val="777777"/>
                </a:solidFill>
                <a:effectLst>
                  <a:outerShdw blurRad="63500" dist="25400" dir="7800000" algn="ctr" rotWithShape="0">
                    <a:prstClr val="black"/>
                  </a:outerShdw>
                </a:effectLst>
                <a:latin typeface=" Arial"/>
              </a:defRPr>
            </a:lvl1pPr>
          </a:lstStyle>
          <a:p>
            <a:pPr algn="ctr">
              <a:lnSpc>
                <a:spcPts val="600"/>
              </a:lnSpc>
            </a:pPr>
            <a:r>
              <a:rPr lang="en-US" sz="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Link 16</a:t>
            </a:r>
          </a:p>
          <a:p>
            <a:pPr algn="ctr">
              <a:lnSpc>
                <a:spcPts val="600"/>
              </a:lnSpc>
            </a:pPr>
            <a:r>
              <a:rPr lang="en-US" sz="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LEOS</a:t>
            </a:r>
          </a:p>
        </p:txBody>
      </p:sp>
      <p:sp>
        <p:nvSpPr>
          <p:cNvPr id="90" name="TextBox 89"/>
          <p:cNvSpPr txBox="1"/>
          <p:nvPr/>
        </p:nvSpPr>
        <p:spPr>
          <a:xfrm rot="20307795">
            <a:off x="7423313" y="2937179"/>
            <a:ext cx="67839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 b="1">
                <a:solidFill>
                  <a:srgbClr val="777777"/>
                </a:solidFill>
                <a:effectLst>
                  <a:outerShdw blurRad="63500" dist="25400" dir="7800000" algn="ctr" rotWithShape="0">
                    <a:prstClr val="black"/>
                  </a:outerShdw>
                </a:effectLst>
                <a:latin typeface=" Arial"/>
              </a:defRPr>
            </a:lvl1pPr>
          </a:lstStyle>
          <a:p>
            <a:r>
              <a:rPr lang="en-US" sz="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Link 16 LEOS</a:t>
            </a:r>
          </a:p>
        </p:txBody>
      </p:sp>
      <p:grpSp>
        <p:nvGrpSpPr>
          <p:cNvPr id="91" name="Group 90"/>
          <p:cNvGrpSpPr/>
          <p:nvPr/>
        </p:nvGrpSpPr>
        <p:grpSpPr>
          <a:xfrm>
            <a:off x="7633269" y="4106787"/>
            <a:ext cx="434553" cy="322016"/>
            <a:chOff x="5830417" y="2177473"/>
            <a:chExt cx="1750364" cy="1272889"/>
          </a:xfrm>
        </p:grpSpPr>
        <p:pic>
          <p:nvPicPr>
            <p:cNvPr id="188" name="Picture 187"/>
            <p:cNvPicPr>
              <a:picLocks noChangeAspect="1"/>
            </p:cNvPicPr>
            <p:nvPr/>
          </p:nvPicPr>
          <p:blipFill rotWithShape="1">
            <a:blip r:embed="rId11" cstate="email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1951"/>
            <a:stretch/>
          </p:blipFill>
          <p:spPr>
            <a:xfrm>
              <a:off x="5830418" y="2177473"/>
              <a:ext cx="1750363" cy="1172874"/>
            </a:xfrm>
            <a:prstGeom prst="rect">
              <a:avLst/>
            </a:prstGeom>
            <a:ln>
              <a:noFill/>
            </a:ln>
          </p:spPr>
        </p:pic>
        <p:sp>
          <p:nvSpPr>
            <p:cNvPr id="189" name="Oval 188"/>
            <p:cNvSpPr/>
            <p:nvPr/>
          </p:nvSpPr>
          <p:spPr>
            <a:xfrm>
              <a:off x="5830417" y="3250337"/>
              <a:ext cx="1750363" cy="200025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2" name="Picture 5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4142" y="4081299"/>
            <a:ext cx="519789" cy="347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719741">
            <a:off x="7712851" y="3870124"/>
            <a:ext cx="247976" cy="234551"/>
          </a:xfrm>
          <a:prstGeom prst="rect">
            <a:avLst/>
          </a:prstGeom>
          <a:ln>
            <a:noFill/>
          </a:ln>
          <a:effectLst>
            <a:glow rad="63500">
              <a:srgbClr val="BFB8A6">
                <a:satMod val="175000"/>
                <a:alpha val="4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4" name="Group 93"/>
          <p:cNvGrpSpPr/>
          <p:nvPr/>
        </p:nvGrpSpPr>
        <p:grpSpPr>
          <a:xfrm rot="20240367">
            <a:off x="7954080" y="4179895"/>
            <a:ext cx="121495" cy="128519"/>
            <a:chOff x="6832703" y="6678983"/>
            <a:chExt cx="734352" cy="729005"/>
          </a:xfrm>
        </p:grpSpPr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6839223" y="6745597"/>
              <a:ext cx="370815" cy="3838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7140366" y="6672465"/>
              <a:ext cx="370819" cy="3838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6839400" y="7030652"/>
              <a:ext cx="370815" cy="3838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7189718" y="6977327"/>
              <a:ext cx="370815" cy="3838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15" cstate="email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472110">
            <a:off x="7736930" y="4063747"/>
            <a:ext cx="298494" cy="329204"/>
          </a:xfrm>
          <a:prstGeom prst="rect">
            <a:avLst/>
          </a:prstGeom>
        </p:spPr>
      </p:pic>
      <p:pic>
        <p:nvPicPr>
          <p:cNvPr id="96" name="Picture 2"/>
          <p:cNvPicPr>
            <a:picLocks noChangeAspect="1" noChangeArrowheads="1"/>
          </p:cNvPicPr>
          <p:nvPr/>
        </p:nvPicPr>
        <p:blipFill>
          <a:blip r:embed="rId16" cstate="email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696456" y="4275698"/>
            <a:ext cx="46712" cy="6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727365">
                <a:satMod val="175000"/>
                <a:alpha val="40000"/>
              </a:srgbClr>
            </a:glow>
            <a:outerShdw dist="12700" dir="2700000" algn="ctr" rotWithShape="0">
              <a:srgbClr val="44546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3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5279" y="4352244"/>
            <a:ext cx="92645" cy="69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FF0000">
                <a:alpha val="60000"/>
              </a:srgbClr>
            </a:glow>
            <a:outerShdw dist="35921" dir="2700000" algn="ctr" rotWithShape="0">
              <a:srgbClr val="44546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98" name="Group 57"/>
          <p:cNvGrpSpPr/>
          <p:nvPr/>
        </p:nvGrpSpPr>
        <p:grpSpPr>
          <a:xfrm>
            <a:off x="7826412" y="4377819"/>
            <a:ext cx="108123" cy="61960"/>
            <a:chOff x="4000500" y="2522802"/>
            <a:chExt cx="587375" cy="362479"/>
          </a:xfrm>
          <a:effectLst>
            <a:glow rad="63500">
              <a:srgbClr val="727365">
                <a:satMod val="175000"/>
                <a:alpha val="40000"/>
              </a:srgbClr>
            </a:glow>
          </a:effectLst>
        </p:grpSpPr>
        <p:sp>
          <p:nvSpPr>
            <p:cNvPr id="181" name="Freeform 30"/>
            <p:cNvSpPr>
              <a:spLocks/>
            </p:cNvSpPr>
            <p:nvPr/>
          </p:nvSpPr>
          <p:spPr bwMode="auto">
            <a:xfrm flipH="1">
              <a:off x="4000500" y="2608792"/>
              <a:ext cx="130175" cy="226219"/>
            </a:xfrm>
            <a:custGeom>
              <a:avLst/>
              <a:gdLst>
                <a:gd name="T0" fmla="*/ 14 w 85"/>
                <a:gd name="T1" fmla="*/ 2147483647 h 112"/>
                <a:gd name="T2" fmla="*/ 14 w 85"/>
                <a:gd name="T3" fmla="*/ 2147483647 h 112"/>
                <a:gd name="T4" fmla="*/ 14 w 85"/>
                <a:gd name="T5" fmla="*/ 2117978454 h 112"/>
                <a:gd name="T6" fmla="*/ 14 w 85"/>
                <a:gd name="T7" fmla="*/ 2147483647 h 112"/>
                <a:gd name="T8" fmla="*/ 14 w 85"/>
                <a:gd name="T9" fmla="*/ 2147483647 h 112"/>
                <a:gd name="T10" fmla="*/ 14 w 85"/>
                <a:gd name="T11" fmla="*/ 1750042837 h 112"/>
                <a:gd name="T12" fmla="*/ 14 w 85"/>
                <a:gd name="T13" fmla="*/ 1621731899 h 112"/>
                <a:gd name="T14" fmla="*/ 14 w 85"/>
                <a:gd name="T15" fmla="*/ 1317720951 h 112"/>
                <a:gd name="T16" fmla="*/ 14 w 85"/>
                <a:gd name="T17" fmla="*/ 1279624115 h 112"/>
                <a:gd name="T18" fmla="*/ 14 w 85"/>
                <a:gd name="T19" fmla="*/ 1146226954 h 112"/>
                <a:gd name="T20" fmla="*/ 14 w 85"/>
                <a:gd name="T21" fmla="*/ 636233371 h 112"/>
                <a:gd name="T22" fmla="*/ 14 w 85"/>
                <a:gd name="T23" fmla="*/ 512016268 h 112"/>
                <a:gd name="T24" fmla="*/ 15 w 85"/>
                <a:gd name="T25" fmla="*/ 335355826 h 112"/>
                <a:gd name="T26" fmla="*/ 20 w 85"/>
                <a:gd name="T27" fmla="*/ 73036108 h 112"/>
                <a:gd name="T28" fmla="*/ 18 w 85"/>
                <a:gd name="T29" fmla="*/ 73036108 h 112"/>
                <a:gd name="T30" fmla="*/ 15 w 85"/>
                <a:gd name="T31" fmla="*/ 259939179 h 112"/>
                <a:gd name="T32" fmla="*/ 14 w 85"/>
                <a:gd name="T33" fmla="*/ 396871642 h 112"/>
                <a:gd name="T34" fmla="*/ 14 w 85"/>
                <a:gd name="T35" fmla="*/ 396871642 h 112"/>
                <a:gd name="T36" fmla="*/ 14 w 85"/>
                <a:gd name="T37" fmla="*/ 540509746 h 112"/>
                <a:gd name="T38" fmla="*/ 14 w 85"/>
                <a:gd name="T39" fmla="*/ 540509746 h 112"/>
                <a:gd name="T40" fmla="*/ 14 w 85"/>
                <a:gd name="T41" fmla="*/ 383880336 h 112"/>
                <a:gd name="T42" fmla="*/ 14 w 85"/>
                <a:gd name="T43" fmla="*/ 477302301 h 112"/>
                <a:gd name="T44" fmla="*/ 14 w 85"/>
                <a:gd name="T45" fmla="*/ 354018077 h 112"/>
                <a:gd name="T46" fmla="*/ 14 w 85"/>
                <a:gd name="T47" fmla="*/ 354018077 h 112"/>
                <a:gd name="T48" fmla="*/ 14 w 85"/>
                <a:gd name="T49" fmla="*/ 204756370 h 112"/>
                <a:gd name="T50" fmla="*/ 14 w 85"/>
                <a:gd name="T51" fmla="*/ 134109449 h 112"/>
                <a:gd name="T52" fmla="*/ 14 w 85"/>
                <a:gd name="T53" fmla="*/ 73036108 h 112"/>
                <a:gd name="T54" fmla="*/ 14 w 85"/>
                <a:gd name="T55" fmla="*/ 0 h 112"/>
                <a:gd name="T56" fmla="*/ 14 w 85"/>
                <a:gd name="T57" fmla="*/ 0 h 112"/>
                <a:gd name="T58" fmla="*/ 14 w 85"/>
                <a:gd name="T59" fmla="*/ 0 h 112"/>
                <a:gd name="T60" fmla="*/ 14 w 85"/>
                <a:gd name="T61" fmla="*/ 0 h 112"/>
                <a:gd name="T62" fmla="*/ 14 w 85"/>
                <a:gd name="T63" fmla="*/ 73036108 h 112"/>
                <a:gd name="T64" fmla="*/ 14 w 85"/>
                <a:gd name="T65" fmla="*/ 134109449 h 112"/>
                <a:gd name="T66" fmla="*/ 14 w 85"/>
                <a:gd name="T67" fmla="*/ 204756370 h 112"/>
                <a:gd name="T68" fmla="*/ 14 w 85"/>
                <a:gd name="T69" fmla="*/ 335355826 h 112"/>
                <a:gd name="T70" fmla="*/ 14 w 85"/>
                <a:gd name="T71" fmla="*/ 354018077 h 112"/>
                <a:gd name="T72" fmla="*/ 14 w 85"/>
                <a:gd name="T73" fmla="*/ 335355826 h 112"/>
                <a:gd name="T74" fmla="*/ 14 w 85"/>
                <a:gd name="T75" fmla="*/ 354018077 h 112"/>
                <a:gd name="T76" fmla="*/ 14 w 85"/>
                <a:gd name="T77" fmla="*/ 500228020 h 112"/>
                <a:gd name="T78" fmla="*/ 13 w 85"/>
                <a:gd name="T79" fmla="*/ 695701096 h 112"/>
                <a:gd name="T80" fmla="*/ 10 w 85"/>
                <a:gd name="T81" fmla="*/ 729786566 h 112"/>
                <a:gd name="T82" fmla="*/ 0 w 85"/>
                <a:gd name="T83" fmla="*/ 1207091993 h 112"/>
                <a:gd name="T84" fmla="*/ 0 w 85"/>
                <a:gd name="T85" fmla="*/ 1279624115 h 112"/>
                <a:gd name="T86" fmla="*/ 3 w 85"/>
                <a:gd name="T87" fmla="*/ 1350262926 h 112"/>
                <a:gd name="T88" fmla="*/ 5 w 85"/>
                <a:gd name="T89" fmla="*/ 1412485803 h 112"/>
                <a:gd name="T90" fmla="*/ 5 w 85"/>
                <a:gd name="T91" fmla="*/ 1483106634 h 112"/>
                <a:gd name="T92" fmla="*/ 13 w 85"/>
                <a:gd name="T93" fmla="*/ 1499777468 h 112"/>
                <a:gd name="T94" fmla="*/ 14 w 85"/>
                <a:gd name="T95" fmla="*/ 1628141172 h 112"/>
                <a:gd name="T96" fmla="*/ 14 w 85"/>
                <a:gd name="T97" fmla="*/ 1780338948 h 112"/>
                <a:gd name="T98" fmla="*/ 14 w 85"/>
                <a:gd name="T99" fmla="*/ 1923702182 h 112"/>
                <a:gd name="T100" fmla="*/ 13 w 85"/>
                <a:gd name="T101" fmla="*/ 1975451654 h 112"/>
                <a:gd name="T102" fmla="*/ 11 w 85"/>
                <a:gd name="T103" fmla="*/ 2011876403 h 112"/>
                <a:gd name="T104" fmla="*/ 11 w 85"/>
                <a:gd name="T105" fmla="*/ 2085971953 h 112"/>
                <a:gd name="T106" fmla="*/ 11 w 85"/>
                <a:gd name="T107" fmla="*/ 2125737748 h 112"/>
                <a:gd name="T108" fmla="*/ 12 w 85"/>
                <a:gd name="T109" fmla="*/ 2147483647 h 112"/>
                <a:gd name="T110" fmla="*/ 13 w 85"/>
                <a:gd name="T111" fmla="*/ 2147483647 h 112"/>
                <a:gd name="T112" fmla="*/ 14 w 85"/>
                <a:gd name="T113" fmla="*/ 2147483647 h 11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5"/>
                <a:gd name="T172" fmla="*/ 0 h 112"/>
                <a:gd name="T173" fmla="*/ 85 w 85"/>
                <a:gd name="T174" fmla="*/ 112 h 11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5" h="112">
                  <a:moveTo>
                    <a:pt x="18" y="101"/>
                  </a:moveTo>
                  <a:lnTo>
                    <a:pt x="20" y="111"/>
                  </a:lnTo>
                  <a:lnTo>
                    <a:pt x="40" y="111"/>
                  </a:lnTo>
                  <a:lnTo>
                    <a:pt x="40" y="110"/>
                  </a:lnTo>
                  <a:lnTo>
                    <a:pt x="37" y="107"/>
                  </a:lnTo>
                  <a:lnTo>
                    <a:pt x="39" y="94"/>
                  </a:lnTo>
                  <a:lnTo>
                    <a:pt x="42" y="96"/>
                  </a:lnTo>
                  <a:lnTo>
                    <a:pt x="40" y="111"/>
                  </a:lnTo>
                  <a:lnTo>
                    <a:pt x="61" y="111"/>
                  </a:lnTo>
                  <a:lnTo>
                    <a:pt x="62" y="107"/>
                  </a:lnTo>
                  <a:lnTo>
                    <a:pt x="60" y="106"/>
                  </a:lnTo>
                  <a:lnTo>
                    <a:pt x="60" y="78"/>
                  </a:lnTo>
                  <a:lnTo>
                    <a:pt x="56" y="72"/>
                  </a:lnTo>
                  <a:lnTo>
                    <a:pt x="60" y="72"/>
                  </a:lnTo>
                  <a:lnTo>
                    <a:pt x="59" y="57"/>
                  </a:lnTo>
                  <a:lnTo>
                    <a:pt x="63" y="59"/>
                  </a:lnTo>
                  <a:lnTo>
                    <a:pt x="66" y="58"/>
                  </a:lnTo>
                  <a:lnTo>
                    <a:pt x="66" y="57"/>
                  </a:lnTo>
                  <a:lnTo>
                    <a:pt x="67" y="53"/>
                  </a:lnTo>
                  <a:lnTo>
                    <a:pt x="67" y="51"/>
                  </a:lnTo>
                  <a:lnTo>
                    <a:pt x="67" y="49"/>
                  </a:lnTo>
                  <a:lnTo>
                    <a:pt x="60" y="28"/>
                  </a:lnTo>
                  <a:lnTo>
                    <a:pt x="62" y="25"/>
                  </a:lnTo>
                  <a:lnTo>
                    <a:pt x="61" y="23"/>
                  </a:lnTo>
                  <a:lnTo>
                    <a:pt x="67" y="18"/>
                  </a:lnTo>
                  <a:lnTo>
                    <a:pt x="69" y="15"/>
                  </a:lnTo>
                  <a:lnTo>
                    <a:pt x="69" y="13"/>
                  </a:lnTo>
                  <a:lnTo>
                    <a:pt x="84" y="3"/>
                  </a:lnTo>
                  <a:lnTo>
                    <a:pt x="81" y="0"/>
                  </a:lnTo>
                  <a:lnTo>
                    <a:pt x="77" y="3"/>
                  </a:lnTo>
                  <a:lnTo>
                    <a:pt x="78" y="4"/>
                  </a:lnTo>
                  <a:lnTo>
                    <a:pt x="68" y="12"/>
                  </a:lnTo>
                  <a:lnTo>
                    <a:pt x="67" y="11"/>
                  </a:lnTo>
                  <a:lnTo>
                    <a:pt x="57" y="18"/>
                  </a:lnTo>
                  <a:lnTo>
                    <a:pt x="55" y="18"/>
                  </a:lnTo>
                  <a:lnTo>
                    <a:pt x="50" y="22"/>
                  </a:lnTo>
                  <a:lnTo>
                    <a:pt x="50" y="24"/>
                  </a:lnTo>
                  <a:lnTo>
                    <a:pt x="46" y="25"/>
                  </a:lnTo>
                  <a:lnTo>
                    <a:pt x="43" y="24"/>
                  </a:lnTo>
                  <a:lnTo>
                    <a:pt x="44" y="23"/>
                  </a:lnTo>
                  <a:lnTo>
                    <a:pt x="48" y="17"/>
                  </a:lnTo>
                  <a:lnTo>
                    <a:pt x="47" y="16"/>
                  </a:lnTo>
                  <a:lnTo>
                    <a:pt x="43" y="21"/>
                  </a:lnTo>
                  <a:lnTo>
                    <a:pt x="43" y="16"/>
                  </a:lnTo>
                  <a:lnTo>
                    <a:pt x="47" y="16"/>
                  </a:lnTo>
                  <a:lnTo>
                    <a:pt x="48" y="17"/>
                  </a:lnTo>
                  <a:lnTo>
                    <a:pt x="50" y="16"/>
                  </a:lnTo>
                  <a:lnTo>
                    <a:pt x="49" y="13"/>
                  </a:lnTo>
                  <a:lnTo>
                    <a:pt x="49" y="9"/>
                  </a:lnTo>
                  <a:lnTo>
                    <a:pt x="48" y="7"/>
                  </a:lnTo>
                  <a:lnTo>
                    <a:pt x="47" y="6"/>
                  </a:lnTo>
                  <a:lnTo>
                    <a:pt x="47" y="4"/>
                  </a:lnTo>
                  <a:lnTo>
                    <a:pt x="46" y="3"/>
                  </a:lnTo>
                  <a:lnTo>
                    <a:pt x="44" y="1"/>
                  </a:lnTo>
                  <a:lnTo>
                    <a:pt x="43" y="0"/>
                  </a:lnTo>
                  <a:lnTo>
                    <a:pt x="41" y="0"/>
                  </a:lnTo>
                  <a:lnTo>
                    <a:pt x="39" y="0"/>
                  </a:lnTo>
                  <a:lnTo>
                    <a:pt x="37" y="0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3" y="0"/>
                  </a:lnTo>
                  <a:lnTo>
                    <a:pt x="30" y="1"/>
                  </a:lnTo>
                  <a:lnTo>
                    <a:pt x="30" y="3"/>
                  </a:lnTo>
                  <a:lnTo>
                    <a:pt x="28" y="4"/>
                  </a:lnTo>
                  <a:lnTo>
                    <a:pt x="27" y="6"/>
                  </a:lnTo>
                  <a:lnTo>
                    <a:pt x="26" y="7"/>
                  </a:lnTo>
                  <a:lnTo>
                    <a:pt x="26" y="9"/>
                  </a:lnTo>
                  <a:lnTo>
                    <a:pt x="26" y="11"/>
                  </a:lnTo>
                  <a:lnTo>
                    <a:pt x="23" y="15"/>
                  </a:lnTo>
                  <a:lnTo>
                    <a:pt x="24" y="16"/>
                  </a:lnTo>
                  <a:lnTo>
                    <a:pt x="26" y="16"/>
                  </a:lnTo>
                  <a:lnTo>
                    <a:pt x="29" y="15"/>
                  </a:lnTo>
                  <a:lnTo>
                    <a:pt x="30" y="20"/>
                  </a:lnTo>
                  <a:lnTo>
                    <a:pt x="26" y="16"/>
                  </a:lnTo>
                  <a:lnTo>
                    <a:pt x="24" y="16"/>
                  </a:lnTo>
                  <a:lnTo>
                    <a:pt x="30" y="22"/>
                  </a:lnTo>
                  <a:lnTo>
                    <a:pt x="30" y="23"/>
                  </a:lnTo>
                  <a:lnTo>
                    <a:pt x="13" y="31"/>
                  </a:lnTo>
                  <a:lnTo>
                    <a:pt x="11" y="31"/>
                  </a:lnTo>
                  <a:lnTo>
                    <a:pt x="10" y="33"/>
                  </a:lnTo>
                  <a:lnTo>
                    <a:pt x="7" y="41"/>
                  </a:lnTo>
                  <a:lnTo>
                    <a:pt x="0" y="54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9"/>
                  </a:lnTo>
                  <a:lnTo>
                    <a:pt x="3" y="60"/>
                  </a:lnTo>
                  <a:lnTo>
                    <a:pt x="10" y="60"/>
                  </a:lnTo>
                  <a:lnTo>
                    <a:pt x="5" y="63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6" y="67"/>
                  </a:lnTo>
                  <a:lnTo>
                    <a:pt x="13" y="67"/>
                  </a:lnTo>
                  <a:lnTo>
                    <a:pt x="18" y="60"/>
                  </a:lnTo>
                  <a:lnTo>
                    <a:pt x="19" y="73"/>
                  </a:lnTo>
                  <a:lnTo>
                    <a:pt x="25" y="74"/>
                  </a:lnTo>
                  <a:lnTo>
                    <a:pt x="20" y="79"/>
                  </a:lnTo>
                  <a:lnTo>
                    <a:pt x="20" y="83"/>
                  </a:lnTo>
                  <a:lnTo>
                    <a:pt x="15" y="86"/>
                  </a:lnTo>
                  <a:lnTo>
                    <a:pt x="13" y="87"/>
                  </a:lnTo>
                  <a:lnTo>
                    <a:pt x="13" y="88"/>
                  </a:lnTo>
                  <a:lnTo>
                    <a:pt x="12" y="88"/>
                  </a:lnTo>
                  <a:lnTo>
                    <a:pt x="11" y="90"/>
                  </a:lnTo>
                  <a:lnTo>
                    <a:pt x="11" y="91"/>
                  </a:lnTo>
                  <a:lnTo>
                    <a:pt x="11" y="93"/>
                  </a:lnTo>
                  <a:lnTo>
                    <a:pt x="11" y="94"/>
                  </a:lnTo>
                  <a:lnTo>
                    <a:pt x="11" y="95"/>
                  </a:lnTo>
                  <a:lnTo>
                    <a:pt x="12" y="97"/>
                  </a:lnTo>
                  <a:lnTo>
                    <a:pt x="12" y="98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5" y="100"/>
                  </a:lnTo>
                  <a:lnTo>
                    <a:pt x="16" y="101"/>
                  </a:lnTo>
                  <a:lnTo>
                    <a:pt x="18" y="101"/>
                  </a:lnTo>
                </a:path>
              </a:pathLst>
            </a:custGeom>
            <a:solidFill>
              <a:srgbClr val="FF0000"/>
            </a:solidFill>
            <a:ln w="9525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Freeform 31"/>
            <p:cNvSpPr>
              <a:spLocks/>
            </p:cNvSpPr>
            <p:nvPr/>
          </p:nvSpPr>
          <p:spPr bwMode="auto">
            <a:xfrm flipH="1">
              <a:off x="4254500" y="2522802"/>
              <a:ext cx="130175" cy="226219"/>
            </a:xfrm>
            <a:custGeom>
              <a:avLst/>
              <a:gdLst>
                <a:gd name="T0" fmla="*/ 14 w 85"/>
                <a:gd name="T1" fmla="*/ 2147483647 h 112"/>
                <a:gd name="T2" fmla="*/ 14 w 85"/>
                <a:gd name="T3" fmla="*/ 2147483647 h 112"/>
                <a:gd name="T4" fmla="*/ 14 w 85"/>
                <a:gd name="T5" fmla="*/ 2117978454 h 112"/>
                <a:gd name="T6" fmla="*/ 14 w 85"/>
                <a:gd name="T7" fmla="*/ 2147483647 h 112"/>
                <a:gd name="T8" fmla="*/ 14 w 85"/>
                <a:gd name="T9" fmla="*/ 2147483647 h 112"/>
                <a:gd name="T10" fmla="*/ 14 w 85"/>
                <a:gd name="T11" fmla="*/ 1750042837 h 112"/>
                <a:gd name="T12" fmla="*/ 14 w 85"/>
                <a:gd name="T13" fmla="*/ 1621731899 h 112"/>
                <a:gd name="T14" fmla="*/ 14 w 85"/>
                <a:gd name="T15" fmla="*/ 1317720951 h 112"/>
                <a:gd name="T16" fmla="*/ 14 w 85"/>
                <a:gd name="T17" fmla="*/ 1279624115 h 112"/>
                <a:gd name="T18" fmla="*/ 14 w 85"/>
                <a:gd name="T19" fmla="*/ 1146226954 h 112"/>
                <a:gd name="T20" fmla="*/ 14 w 85"/>
                <a:gd name="T21" fmla="*/ 636233371 h 112"/>
                <a:gd name="T22" fmla="*/ 14 w 85"/>
                <a:gd name="T23" fmla="*/ 512016268 h 112"/>
                <a:gd name="T24" fmla="*/ 15 w 85"/>
                <a:gd name="T25" fmla="*/ 335355826 h 112"/>
                <a:gd name="T26" fmla="*/ 20 w 85"/>
                <a:gd name="T27" fmla="*/ 73036108 h 112"/>
                <a:gd name="T28" fmla="*/ 18 w 85"/>
                <a:gd name="T29" fmla="*/ 73036108 h 112"/>
                <a:gd name="T30" fmla="*/ 15 w 85"/>
                <a:gd name="T31" fmla="*/ 259939179 h 112"/>
                <a:gd name="T32" fmla="*/ 14 w 85"/>
                <a:gd name="T33" fmla="*/ 396871642 h 112"/>
                <a:gd name="T34" fmla="*/ 14 w 85"/>
                <a:gd name="T35" fmla="*/ 396871642 h 112"/>
                <a:gd name="T36" fmla="*/ 14 w 85"/>
                <a:gd name="T37" fmla="*/ 540509746 h 112"/>
                <a:gd name="T38" fmla="*/ 14 w 85"/>
                <a:gd name="T39" fmla="*/ 540509746 h 112"/>
                <a:gd name="T40" fmla="*/ 14 w 85"/>
                <a:gd name="T41" fmla="*/ 383880336 h 112"/>
                <a:gd name="T42" fmla="*/ 14 w 85"/>
                <a:gd name="T43" fmla="*/ 477302301 h 112"/>
                <a:gd name="T44" fmla="*/ 14 w 85"/>
                <a:gd name="T45" fmla="*/ 354018077 h 112"/>
                <a:gd name="T46" fmla="*/ 14 w 85"/>
                <a:gd name="T47" fmla="*/ 354018077 h 112"/>
                <a:gd name="T48" fmla="*/ 14 w 85"/>
                <a:gd name="T49" fmla="*/ 204756370 h 112"/>
                <a:gd name="T50" fmla="*/ 14 w 85"/>
                <a:gd name="T51" fmla="*/ 134109449 h 112"/>
                <a:gd name="T52" fmla="*/ 14 w 85"/>
                <a:gd name="T53" fmla="*/ 73036108 h 112"/>
                <a:gd name="T54" fmla="*/ 14 w 85"/>
                <a:gd name="T55" fmla="*/ 0 h 112"/>
                <a:gd name="T56" fmla="*/ 14 w 85"/>
                <a:gd name="T57" fmla="*/ 0 h 112"/>
                <a:gd name="T58" fmla="*/ 14 w 85"/>
                <a:gd name="T59" fmla="*/ 0 h 112"/>
                <a:gd name="T60" fmla="*/ 14 w 85"/>
                <a:gd name="T61" fmla="*/ 0 h 112"/>
                <a:gd name="T62" fmla="*/ 14 w 85"/>
                <a:gd name="T63" fmla="*/ 73036108 h 112"/>
                <a:gd name="T64" fmla="*/ 14 w 85"/>
                <a:gd name="T65" fmla="*/ 134109449 h 112"/>
                <a:gd name="T66" fmla="*/ 14 w 85"/>
                <a:gd name="T67" fmla="*/ 204756370 h 112"/>
                <a:gd name="T68" fmla="*/ 14 w 85"/>
                <a:gd name="T69" fmla="*/ 335355826 h 112"/>
                <a:gd name="T70" fmla="*/ 14 w 85"/>
                <a:gd name="T71" fmla="*/ 354018077 h 112"/>
                <a:gd name="T72" fmla="*/ 14 w 85"/>
                <a:gd name="T73" fmla="*/ 335355826 h 112"/>
                <a:gd name="T74" fmla="*/ 14 w 85"/>
                <a:gd name="T75" fmla="*/ 354018077 h 112"/>
                <a:gd name="T76" fmla="*/ 14 w 85"/>
                <a:gd name="T77" fmla="*/ 500228020 h 112"/>
                <a:gd name="T78" fmla="*/ 13 w 85"/>
                <a:gd name="T79" fmla="*/ 695701096 h 112"/>
                <a:gd name="T80" fmla="*/ 10 w 85"/>
                <a:gd name="T81" fmla="*/ 729786566 h 112"/>
                <a:gd name="T82" fmla="*/ 0 w 85"/>
                <a:gd name="T83" fmla="*/ 1207091993 h 112"/>
                <a:gd name="T84" fmla="*/ 0 w 85"/>
                <a:gd name="T85" fmla="*/ 1279624115 h 112"/>
                <a:gd name="T86" fmla="*/ 3 w 85"/>
                <a:gd name="T87" fmla="*/ 1350262926 h 112"/>
                <a:gd name="T88" fmla="*/ 5 w 85"/>
                <a:gd name="T89" fmla="*/ 1412485803 h 112"/>
                <a:gd name="T90" fmla="*/ 5 w 85"/>
                <a:gd name="T91" fmla="*/ 1483106634 h 112"/>
                <a:gd name="T92" fmla="*/ 13 w 85"/>
                <a:gd name="T93" fmla="*/ 1499777468 h 112"/>
                <a:gd name="T94" fmla="*/ 14 w 85"/>
                <a:gd name="T95" fmla="*/ 1628141172 h 112"/>
                <a:gd name="T96" fmla="*/ 14 w 85"/>
                <a:gd name="T97" fmla="*/ 1780338948 h 112"/>
                <a:gd name="T98" fmla="*/ 14 w 85"/>
                <a:gd name="T99" fmla="*/ 1923702182 h 112"/>
                <a:gd name="T100" fmla="*/ 13 w 85"/>
                <a:gd name="T101" fmla="*/ 1975451654 h 112"/>
                <a:gd name="T102" fmla="*/ 11 w 85"/>
                <a:gd name="T103" fmla="*/ 2011876403 h 112"/>
                <a:gd name="T104" fmla="*/ 11 w 85"/>
                <a:gd name="T105" fmla="*/ 2085971953 h 112"/>
                <a:gd name="T106" fmla="*/ 11 w 85"/>
                <a:gd name="T107" fmla="*/ 2125737748 h 112"/>
                <a:gd name="T108" fmla="*/ 12 w 85"/>
                <a:gd name="T109" fmla="*/ 2147483647 h 112"/>
                <a:gd name="T110" fmla="*/ 13 w 85"/>
                <a:gd name="T111" fmla="*/ 2147483647 h 112"/>
                <a:gd name="T112" fmla="*/ 14 w 85"/>
                <a:gd name="T113" fmla="*/ 2147483647 h 11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5"/>
                <a:gd name="T172" fmla="*/ 0 h 112"/>
                <a:gd name="T173" fmla="*/ 85 w 85"/>
                <a:gd name="T174" fmla="*/ 112 h 11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5" h="112">
                  <a:moveTo>
                    <a:pt x="18" y="101"/>
                  </a:moveTo>
                  <a:lnTo>
                    <a:pt x="20" y="111"/>
                  </a:lnTo>
                  <a:lnTo>
                    <a:pt x="40" y="111"/>
                  </a:lnTo>
                  <a:lnTo>
                    <a:pt x="40" y="110"/>
                  </a:lnTo>
                  <a:lnTo>
                    <a:pt x="37" y="107"/>
                  </a:lnTo>
                  <a:lnTo>
                    <a:pt x="39" y="94"/>
                  </a:lnTo>
                  <a:lnTo>
                    <a:pt x="42" y="96"/>
                  </a:lnTo>
                  <a:lnTo>
                    <a:pt x="40" y="111"/>
                  </a:lnTo>
                  <a:lnTo>
                    <a:pt x="61" y="111"/>
                  </a:lnTo>
                  <a:lnTo>
                    <a:pt x="62" y="107"/>
                  </a:lnTo>
                  <a:lnTo>
                    <a:pt x="60" y="106"/>
                  </a:lnTo>
                  <a:lnTo>
                    <a:pt x="60" y="78"/>
                  </a:lnTo>
                  <a:lnTo>
                    <a:pt x="56" y="72"/>
                  </a:lnTo>
                  <a:lnTo>
                    <a:pt x="60" y="72"/>
                  </a:lnTo>
                  <a:lnTo>
                    <a:pt x="59" y="57"/>
                  </a:lnTo>
                  <a:lnTo>
                    <a:pt x="63" y="59"/>
                  </a:lnTo>
                  <a:lnTo>
                    <a:pt x="66" y="58"/>
                  </a:lnTo>
                  <a:lnTo>
                    <a:pt x="66" y="57"/>
                  </a:lnTo>
                  <a:lnTo>
                    <a:pt x="67" y="53"/>
                  </a:lnTo>
                  <a:lnTo>
                    <a:pt x="67" y="51"/>
                  </a:lnTo>
                  <a:lnTo>
                    <a:pt x="67" y="49"/>
                  </a:lnTo>
                  <a:lnTo>
                    <a:pt x="60" y="28"/>
                  </a:lnTo>
                  <a:lnTo>
                    <a:pt x="62" y="25"/>
                  </a:lnTo>
                  <a:lnTo>
                    <a:pt x="61" y="23"/>
                  </a:lnTo>
                  <a:lnTo>
                    <a:pt x="67" y="18"/>
                  </a:lnTo>
                  <a:lnTo>
                    <a:pt x="69" y="15"/>
                  </a:lnTo>
                  <a:lnTo>
                    <a:pt x="69" y="13"/>
                  </a:lnTo>
                  <a:lnTo>
                    <a:pt x="84" y="3"/>
                  </a:lnTo>
                  <a:lnTo>
                    <a:pt x="81" y="0"/>
                  </a:lnTo>
                  <a:lnTo>
                    <a:pt x="77" y="3"/>
                  </a:lnTo>
                  <a:lnTo>
                    <a:pt x="78" y="4"/>
                  </a:lnTo>
                  <a:lnTo>
                    <a:pt x="68" y="12"/>
                  </a:lnTo>
                  <a:lnTo>
                    <a:pt x="67" y="11"/>
                  </a:lnTo>
                  <a:lnTo>
                    <a:pt x="57" y="18"/>
                  </a:lnTo>
                  <a:lnTo>
                    <a:pt x="55" y="18"/>
                  </a:lnTo>
                  <a:lnTo>
                    <a:pt x="50" y="22"/>
                  </a:lnTo>
                  <a:lnTo>
                    <a:pt x="50" y="24"/>
                  </a:lnTo>
                  <a:lnTo>
                    <a:pt x="46" y="25"/>
                  </a:lnTo>
                  <a:lnTo>
                    <a:pt x="43" y="24"/>
                  </a:lnTo>
                  <a:lnTo>
                    <a:pt x="44" y="23"/>
                  </a:lnTo>
                  <a:lnTo>
                    <a:pt x="48" y="17"/>
                  </a:lnTo>
                  <a:lnTo>
                    <a:pt x="47" y="16"/>
                  </a:lnTo>
                  <a:lnTo>
                    <a:pt x="43" y="21"/>
                  </a:lnTo>
                  <a:lnTo>
                    <a:pt x="43" y="16"/>
                  </a:lnTo>
                  <a:lnTo>
                    <a:pt x="47" y="16"/>
                  </a:lnTo>
                  <a:lnTo>
                    <a:pt x="48" y="17"/>
                  </a:lnTo>
                  <a:lnTo>
                    <a:pt x="50" y="16"/>
                  </a:lnTo>
                  <a:lnTo>
                    <a:pt x="49" y="13"/>
                  </a:lnTo>
                  <a:lnTo>
                    <a:pt x="49" y="9"/>
                  </a:lnTo>
                  <a:lnTo>
                    <a:pt x="48" y="7"/>
                  </a:lnTo>
                  <a:lnTo>
                    <a:pt x="47" y="6"/>
                  </a:lnTo>
                  <a:lnTo>
                    <a:pt x="47" y="4"/>
                  </a:lnTo>
                  <a:lnTo>
                    <a:pt x="46" y="3"/>
                  </a:lnTo>
                  <a:lnTo>
                    <a:pt x="44" y="1"/>
                  </a:lnTo>
                  <a:lnTo>
                    <a:pt x="43" y="0"/>
                  </a:lnTo>
                  <a:lnTo>
                    <a:pt x="41" y="0"/>
                  </a:lnTo>
                  <a:lnTo>
                    <a:pt x="39" y="0"/>
                  </a:lnTo>
                  <a:lnTo>
                    <a:pt x="37" y="0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3" y="0"/>
                  </a:lnTo>
                  <a:lnTo>
                    <a:pt x="30" y="1"/>
                  </a:lnTo>
                  <a:lnTo>
                    <a:pt x="30" y="3"/>
                  </a:lnTo>
                  <a:lnTo>
                    <a:pt x="28" y="4"/>
                  </a:lnTo>
                  <a:lnTo>
                    <a:pt x="27" y="6"/>
                  </a:lnTo>
                  <a:lnTo>
                    <a:pt x="26" y="7"/>
                  </a:lnTo>
                  <a:lnTo>
                    <a:pt x="26" y="9"/>
                  </a:lnTo>
                  <a:lnTo>
                    <a:pt x="26" y="11"/>
                  </a:lnTo>
                  <a:lnTo>
                    <a:pt x="23" y="15"/>
                  </a:lnTo>
                  <a:lnTo>
                    <a:pt x="24" y="16"/>
                  </a:lnTo>
                  <a:lnTo>
                    <a:pt x="26" y="16"/>
                  </a:lnTo>
                  <a:lnTo>
                    <a:pt x="29" y="15"/>
                  </a:lnTo>
                  <a:lnTo>
                    <a:pt x="30" y="20"/>
                  </a:lnTo>
                  <a:lnTo>
                    <a:pt x="26" y="16"/>
                  </a:lnTo>
                  <a:lnTo>
                    <a:pt x="24" y="16"/>
                  </a:lnTo>
                  <a:lnTo>
                    <a:pt x="30" y="22"/>
                  </a:lnTo>
                  <a:lnTo>
                    <a:pt x="30" y="23"/>
                  </a:lnTo>
                  <a:lnTo>
                    <a:pt x="13" y="31"/>
                  </a:lnTo>
                  <a:lnTo>
                    <a:pt x="11" y="31"/>
                  </a:lnTo>
                  <a:lnTo>
                    <a:pt x="10" y="33"/>
                  </a:lnTo>
                  <a:lnTo>
                    <a:pt x="7" y="41"/>
                  </a:lnTo>
                  <a:lnTo>
                    <a:pt x="0" y="54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9"/>
                  </a:lnTo>
                  <a:lnTo>
                    <a:pt x="3" y="60"/>
                  </a:lnTo>
                  <a:lnTo>
                    <a:pt x="10" y="60"/>
                  </a:lnTo>
                  <a:lnTo>
                    <a:pt x="5" y="63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6" y="67"/>
                  </a:lnTo>
                  <a:lnTo>
                    <a:pt x="13" y="67"/>
                  </a:lnTo>
                  <a:lnTo>
                    <a:pt x="18" y="60"/>
                  </a:lnTo>
                  <a:lnTo>
                    <a:pt x="19" y="73"/>
                  </a:lnTo>
                  <a:lnTo>
                    <a:pt x="25" y="74"/>
                  </a:lnTo>
                  <a:lnTo>
                    <a:pt x="20" y="79"/>
                  </a:lnTo>
                  <a:lnTo>
                    <a:pt x="20" y="83"/>
                  </a:lnTo>
                  <a:lnTo>
                    <a:pt x="15" y="86"/>
                  </a:lnTo>
                  <a:lnTo>
                    <a:pt x="13" y="87"/>
                  </a:lnTo>
                  <a:lnTo>
                    <a:pt x="13" y="88"/>
                  </a:lnTo>
                  <a:lnTo>
                    <a:pt x="12" y="88"/>
                  </a:lnTo>
                  <a:lnTo>
                    <a:pt x="11" y="90"/>
                  </a:lnTo>
                  <a:lnTo>
                    <a:pt x="11" y="91"/>
                  </a:lnTo>
                  <a:lnTo>
                    <a:pt x="11" y="93"/>
                  </a:lnTo>
                  <a:lnTo>
                    <a:pt x="11" y="94"/>
                  </a:lnTo>
                  <a:lnTo>
                    <a:pt x="11" y="95"/>
                  </a:lnTo>
                  <a:lnTo>
                    <a:pt x="12" y="97"/>
                  </a:lnTo>
                  <a:lnTo>
                    <a:pt x="12" y="98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5" y="100"/>
                  </a:lnTo>
                  <a:lnTo>
                    <a:pt x="16" y="101"/>
                  </a:lnTo>
                  <a:lnTo>
                    <a:pt x="18" y="101"/>
                  </a:lnTo>
                </a:path>
              </a:pathLst>
            </a:custGeom>
            <a:solidFill>
              <a:srgbClr val="FF0000"/>
            </a:solidFill>
            <a:ln w="9525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" name="Freeform 40"/>
            <p:cNvSpPr>
              <a:spLocks/>
            </p:cNvSpPr>
            <p:nvPr/>
          </p:nvSpPr>
          <p:spPr bwMode="auto">
            <a:xfrm flipH="1">
              <a:off x="4457700" y="2659062"/>
              <a:ext cx="130175" cy="226219"/>
            </a:xfrm>
            <a:custGeom>
              <a:avLst/>
              <a:gdLst>
                <a:gd name="T0" fmla="*/ 14 w 85"/>
                <a:gd name="T1" fmla="*/ 2147483647 h 112"/>
                <a:gd name="T2" fmla="*/ 14 w 85"/>
                <a:gd name="T3" fmla="*/ 2147483647 h 112"/>
                <a:gd name="T4" fmla="*/ 14 w 85"/>
                <a:gd name="T5" fmla="*/ 2117978454 h 112"/>
                <a:gd name="T6" fmla="*/ 14 w 85"/>
                <a:gd name="T7" fmla="*/ 2147483647 h 112"/>
                <a:gd name="T8" fmla="*/ 14 w 85"/>
                <a:gd name="T9" fmla="*/ 2147483647 h 112"/>
                <a:gd name="T10" fmla="*/ 14 w 85"/>
                <a:gd name="T11" fmla="*/ 1750042837 h 112"/>
                <a:gd name="T12" fmla="*/ 14 w 85"/>
                <a:gd name="T13" fmla="*/ 1621731899 h 112"/>
                <a:gd name="T14" fmla="*/ 14 w 85"/>
                <a:gd name="T15" fmla="*/ 1317720951 h 112"/>
                <a:gd name="T16" fmla="*/ 14 w 85"/>
                <a:gd name="T17" fmla="*/ 1279624115 h 112"/>
                <a:gd name="T18" fmla="*/ 14 w 85"/>
                <a:gd name="T19" fmla="*/ 1146226954 h 112"/>
                <a:gd name="T20" fmla="*/ 14 w 85"/>
                <a:gd name="T21" fmla="*/ 636233371 h 112"/>
                <a:gd name="T22" fmla="*/ 14 w 85"/>
                <a:gd name="T23" fmla="*/ 512016268 h 112"/>
                <a:gd name="T24" fmla="*/ 15 w 85"/>
                <a:gd name="T25" fmla="*/ 335355826 h 112"/>
                <a:gd name="T26" fmla="*/ 20 w 85"/>
                <a:gd name="T27" fmla="*/ 73036108 h 112"/>
                <a:gd name="T28" fmla="*/ 18 w 85"/>
                <a:gd name="T29" fmla="*/ 73036108 h 112"/>
                <a:gd name="T30" fmla="*/ 15 w 85"/>
                <a:gd name="T31" fmla="*/ 259939179 h 112"/>
                <a:gd name="T32" fmla="*/ 14 w 85"/>
                <a:gd name="T33" fmla="*/ 396871642 h 112"/>
                <a:gd name="T34" fmla="*/ 14 w 85"/>
                <a:gd name="T35" fmla="*/ 396871642 h 112"/>
                <a:gd name="T36" fmla="*/ 14 w 85"/>
                <a:gd name="T37" fmla="*/ 540509746 h 112"/>
                <a:gd name="T38" fmla="*/ 14 w 85"/>
                <a:gd name="T39" fmla="*/ 540509746 h 112"/>
                <a:gd name="T40" fmla="*/ 14 w 85"/>
                <a:gd name="T41" fmla="*/ 383880336 h 112"/>
                <a:gd name="T42" fmla="*/ 14 w 85"/>
                <a:gd name="T43" fmla="*/ 477302301 h 112"/>
                <a:gd name="T44" fmla="*/ 14 w 85"/>
                <a:gd name="T45" fmla="*/ 354018077 h 112"/>
                <a:gd name="T46" fmla="*/ 14 w 85"/>
                <a:gd name="T47" fmla="*/ 354018077 h 112"/>
                <a:gd name="T48" fmla="*/ 14 w 85"/>
                <a:gd name="T49" fmla="*/ 204756370 h 112"/>
                <a:gd name="T50" fmla="*/ 14 w 85"/>
                <a:gd name="T51" fmla="*/ 134109449 h 112"/>
                <a:gd name="T52" fmla="*/ 14 w 85"/>
                <a:gd name="T53" fmla="*/ 73036108 h 112"/>
                <a:gd name="T54" fmla="*/ 14 w 85"/>
                <a:gd name="T55" fmla="*/ 0 h 112"/>
                <a:gd name="T56" fmla="*/ 14 w 85"/>
                <a:gd name="T57" fmla="*/ 0 h 112"/>
                <a:gd name="T58" fmla="*/ 14 w 85"/>
                <a:gd name="T59" fmla="*/ 0 h 112"/>
                <a:gd name="T60" fmla="*/ 14 w 85"/>
                <a:gd name="T61" fmla="*/ 0 h 112"/>
                <a:gd name="T62" fmla="*/ 14 w 85"/>
                <a:gd name="T63" fmla="*/ 73036108 h 112"/>
                <a:gd name="T64" fmla="*/ 14 w 85"/>
                <a:gd name="T65" fmla="*/ 134109449 h 112"/>
                <a:gd name="T66" fmla="*/ 14 w 85"/>
                <a:gd name="T67" fmla="*/ 204756370 h 112"/>
                <a:gd name="T68" fmla="*/ 14 w 85"/>
                <a:gd name="T69" fmla="*/ 335355826 h 112"/>
                <a:gd name="T70" fmla="*/ 14 w 85"/>
                <a:gd name="T71" fmla="*/ 354018077 h 112"/>
                <a:gd name="T72" fmla="*/ 14 w 85"/>
                <a:gd name="T73" fmla="*/ 335355826 h 112"/>
                <a:gd name="T74" fmla="*/ 14 w 85"/>
                <a:gd name="T75" fmla="*/ 354018077 h 112"/>
                <a:gd name="T76" fmla="*/ 14 w 85"/>
                <a:gd name="T77" fmla="*/ 500228020 h 112"/>
                <a:gd name="T78" fmla="*/ 13 w 85"/>
                <a:gd name="T79" fmla="*/ 695701096 h 112"/>
                <a:gd name="T80" fmla="*/ 10 w 85"/>
                <a:gd name="T81" fmla="*/ 729786566 h 112"/>
                <a:gd name="T82" fmla="*/ 0 w 85"/>
                <a:gd name="T83" fmla="*/ 1207091993 h 112"/>
                <a:gd name="T84" fmla="*/ 0 w 85"/>
                <a:gd name="T85" fmla="*/ 1279624115 h 112"/>
                <a:gd name="T86" fmla="*/ 3 w 85"/>
                <a:gd name="T87" fmla="*/ 1350262926 h 112"/>
                <a:gd name="T88" fmla="*/ 5 w 85"/>
                <a:gd name="T89" fmla="*/ 1412485803 h 112"/>
                <a:gd name="T90" fmla="*/ 5 w 85"/>
                <a:gd name="T91" fmla="*/ 1483106634 h 112"/>
                <a:gd name="T92" fmla="*/ 13 w 85"/>
                <a:gd name="T93" fmla="*/ 1499777468 h 112"/>
                <a:gd name="T94" fmla="*/ 14 w 85"/>
                <a:gd name="T95" fmla="*/ 1628141172 h 112"/>
                <a:gd name="T96" fmla="*/ 14 w 85"/>
                <a:gd name="T97" fmla="*/ 1780338948 h 112"/>
                <a:gd name="T98" fmla="*/ 14 w 85"/>
                <a:gd name="T99" fmla="*/ 1923702182 h 112"/>
                <a:gd name="T100" fmla="*/ 13 w 85"/>
                <a:gd name="T101" fmla="*/ 1975451654 h 112"/>
                <a:gd name="T102" fmla="*/ 11 w 85"/>
                <a:gd name="T103" fmla="*/ 2011876403 h 112"/>
                <a:gd name="T104" fmla="*/ 11 w 85"/>
                <a:gd name="T105" fmla="*/ 2085971953 h 112"/>
                <a:gd name="T106" fmla="*/ 11 w 85"/>
                <a:gd name="T107" fmla="*/ 2125737748 h 112"/>
                <a:gd name="T108" fmla="*/ 12 w 85"/>
                <a:gd name="T109" fmla="*/ 2147483647 h 112"/>
                <a:gd name="T110" fmla="*/ 13 w 85"/>
                <a:gd name="T111" fmla="*/ 2147483647 h 112"/>
                <a:gd name="T112" fmla="*/ 14 w 85"/>
                <a:gd name="T113" fmla="*/ 2147483647 h 11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5"/>
                <a:gd name="T172" fmla="*/ 0 h 112"/>
                <a:gd name="T173" fmla="*/ 85 w 85"/>
                <a:gd name="T174" fmla="*/ 112 h 11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5" h="112">
                  <a:moveTo>
                    <a:pt x="18" y="101"/>
                  </a:moveTo>
                  <a:lnTo>
                    <a:pt x="20" y="111"/>
                  </a:lnTo>
                  <a:lnTo>
                    <a:pt x="40" y="111"/>
                  </a:lnTo>
                  <a:lnTo>
                    <a:pt x="40" y="110"/>
                  </a:lnTo>
                  <a:lnTo>
                    <a:pt x="37" y="107"/>
                  </a:lnTo>
                  <a:lnTo>
                    <a:pt x="39" y="94"/>
                  </a:lnTo>
                  <a:lnTo>
                    <a:pt x="42" y="96"/>
                  </a:lnTo>
                  <a:lnTo>
                    <a:pt x="40" y="111"/>
                  </a:lnTo>
                  <a:lnTo>
                    <a:pt x="61" y="111"/>
                  </a:lnTo>
                  <a:lnTo>
                    <a:pt x="62" y="107"/>
                  </a:lnTo>
                  <a:lnTo>
                    <a:pt x="60" y="106"/>
                  </a:lnTo>
                  <a:lnTo>
                    <a:pt x="60" y="78"/>
                  </a:lnTo>
                  <a:lnTo>
                    <a:pt x="56" y="72"/>
                  </a:lnTo>
                  <a:lnTo>
                    <a:pt x="60" y="72"/>
                  </a:lnTo>
                  <a:lnTo>
                    <a:pt x="59" y="57"/>
                  </a:lnTo>
                  <a:lnTo>
                    <a:pt x="63" y="59"/>
                  </a:lnTo>
                  <a:lnTo>
                    <a:pt x="66" y="58"/>
                  </a:lnTo>
                  <a:lnTo>
                    <a:pt x="66" y="57"/>
                  </a:lnTo>
                  <a:lnTo>
                    <a:pt x="67" y="53"/>
                  </a:lnTo>
                  <a:lnTo>
                    <a:pt x="67" y="51"/>
                  </a:lnTo>
                  <a:lnTo>
                    <a:pt x="67" y="49"/>
                  </a:lnTo>
                  <a:lnTo>
                    <a:pt x="60" y="28"/>
                  </a:lnTo>
                  <a:lnTo>
                    <a:pt x="62" y="25"/>
                  </a:lnTo>
                  <a:lnTo>
                    <a:pt x="61" y="23"/>
                  </a:lnTo>
                  <a:lnTo>
                    <a:pt x="67" y="18"/>
                  </a:lnTo>
                  <a:lnTo>
                    <a:pt x="69" y="15"/>
                  </a:lnTo>
                  <a:lnTo>
                    <a:pt x="69" y="13"/>
                  </a:lnTo>
                  <a:lnTo>
                    <a:pt x="84" y="3"/>
                  </a:lnTo>
                  <a:lnTo>
                    <a:pt x="81" y="0"/>
                  </a:lnTo>
                  <a:lnTo>
                    <a:pt x="77" y="3"/>
                  </a:lnTo>
                  <a:lnTo>
                    <a:pt x="78" y="4"/>
                  </a:lnTo>
                  <a:lnTo>
                    <a:pt x="68" y="12"/>
                  </a:lnTo>
                  <a:lnTo>
                    <a:pt x="67" y="11"/>
                  </a:lnTo>
                  <a:lnTo>
                    <a:pt x="57" y="18"/>
                  </a:lnTo>
                  <a:lnTo>
                    <a:pt x="55" y="18"/>
                  </a:lnTo>
                  <a:lnTo>
                    <a:pt x="50" y="22"/>
                  </a:lnTo>
                  <a:lnTo>
                    <a:pt x="50" y="24"/>
                  </a:lnTo>
                  <a:lnTo>
                    <a:pt x="46" y="25"/>
                  </a:lnTo>
                  <a:lnTo>
                    <a:pt x="43" y="24"/>
                  </a:lnTo>
                  <a:lnTo>
                    <a:pt x="44" y="23"/>
                  </a:lnTo>
                  <a:lnTo>
                    <a:pt x="48" y="17"/>
                  </a:lnTo>
                  <a:lnTo>
                    <a:pt x="47" y="16"/>
                  </a:lnTo>
                  <a:lnTo>
                    <a:pt x="43" y="21"/>
                  </a:lnTo>
                  <a:lnTo>
                    <a:pt x="43" y="16"/>
                  </a:lnTo>
                  <a:lnTo>
                    <a:pt x="47" y="16"/>
                  </a:lnTo>
                  <a:lnTo>
                    <a:pt x="48" y="17"/>
                  </a:lnTo>
                  <a:lnTo>
                    <a:pt x="50" y="16"/>
                  </a:lnTo>
                  <a:lnTo>
                    <a:pt x="49" y="13"/>
                  </a:lnTo>
                  <a:lnTo>
                    <a:pt x="49" y="9"/>
                  </a:lnTo>
                  <a:lnTo>
                    <a:pt x="48" y="7"/>
                  </a:lnTo>
                  <a:lnTo>
                    <a:pt x="47" y="6"/>
                  </a:lnTo>
                  <a:lnTo>
                    <a:pt x="47" y="4"/>
                  </a:lnTo>
                  <a:lnTo>
                    <a:pt x="46" y="3"/>
                  </a:lnTo>
                  <a:lnTo>
                    <a:pt x="44" y="1"/>
                  </a:lnTo>
                  <a:lnTo>
                    <a:pt x="43" y="0"/>
                  </a:lnTo>
                  <a:lnTo>
                    <a:pt x="41" y="0"/>
                  </a:lnTo>
                  <a:lnTo>
                    <a:pt x="39" y="0"/>
                  </a:lnTo>
                  <a:lnTo>
                    <a:pt x="37" y="0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3" y="0"/>
                  </a:lnTo>
                  <a:lnTo>
                    <a:pt x="30" y="1"/>
                  </a:lnTo>
                  <a:lnTo>
                    <a:pt x="30" y="3"/>
                  </a:lnTo>
                  <a:lnTo>
                    <a:pt x="28" y="4"/>
                  </a:lnTo>
                  <a:lnTo>
                    <a:pt x="27" y="6"/>
                  </a:lnTo>
                  <a:lnTo>
                    <a:pt x="26" y="7"/>
                  </a:lnTo>
                  <a:lnTo>
                    <a:pt x="26" y="9"/>
                  </a:lnTo>
                  <a:lnTo>
                    <a:pt x="26" y="11"/>
                  </a:lnTo>
                  <a:lnTo>
                    <a:pt x="23" y="15"/>
                  </a:lnTo>
                  <a:lnTo>
                    <a:pt x="24" y="16"/>
                  </a:lnTo>
                  <a:lnTo>
                    <a:pt x="26" y="16"/>
                  </a:lnTo>
                  <a:lnTo>
                    <a:pt x="29" y="15"/>
                  </a:lnTo>
                  <a:lnTo>
                    <a:pt x="30" y="20"/>
                  </a:lnTo>
                  <a:lnTo>
                    <a:pt x="26" y="16"/>
                  </a:lnTo>
                  <a:lnTo>
                    <a:pt x="24" y="16"/>
                  </a:lnTo>
                  <a:lnTo>
                    <a:pt x="30" y="22"/>
                  </a:lnTo>
                  <a:lnTo>
                    <a:pt x="30" y="23"/>
                  </a:lnTo>
                  <a:lnTo>
                    <a:pt x="13" y="31"/>
                  </a:lnTo>
                  <a:lnTo>
                    <a:pt x="11" y="31"/>
                  </a:lnTo>
                  <a:lnTo>
                    <a:pt x="10" y="33"/>
                  </a:lnTo>
                  <a:lnTo>
                    <a:pt x="7" y="41"/>
                  </a:lnTo>
                  <a:lnTo>
                    <a:pt x="0" y="54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9"/>
                  </a:lnTo>
                  <a:lnTo>
                    <a:pt x="3" y="60"/>
                  </a:lnTo>
                  <a:lnTo>
                    <a:pt x="10" y="60"/>
                  </a:lnTo>
                  <a:lnTo>
                    <a:pt x="5" y="63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6" y="67"/>
                  </a:lnTo>
                  <a:lnTo>
                    <a:pt x="13" y="67"/>
                  </a:lnTo>
                  <a:lnTo>
                    <a:pt x="18" y="60"/>
                  </a:lnTo>
                  <a:lnTo>
                    <a:pt x="19" y="73"/>
                  </a:lnTo>
                  <a:lnTo>
                    <a:pt x="25" y="74"/>
                  </a:lnTo>
                  <a:lnTo>
                    <a:pt x="20" y="79"/>
                  </a:lnTo>
                  <a:lnTo>
                    <a:pt x="20" y="83"/>
                  </a:lnTo>
                  <a:lnTo>
                    <a:pt x="15" y="86"/>
                  </a:lnTo>
                  <a:lnTo>
                    <a:pt x="13" y="87"/>
                  </a:lnTo>
                  <a:lnTo>
                    <a:pt x="13" y="88"/>
                  </a:lnTo>
                  <a:lnTo>
                    <a:pt x="12" y="88"/>
                  </a:lnTo>
                  <a:lnTo>
                    <a:pt x="11" y="90"/>
                  </a:lnTo>
                  <a:lnTo>
                    <a:pt x="11" y="91"/>
                  </a:lnTo>
                  <a:lnTo>
                    <a:pt x="11" y="93"/>
                  </a:lnTo>
                  <a:lnTo>
                    <a:pt x="11" y="94"/>
                  </a:lnTo>
                  <a:lnTo>
                    <a:pt x="11" y="95"/>
                  </a:lnTo>
                  <a:lnTo>
                    <a:pt x="12" y="97"/>
                  </a:lnTo>
                  <a:lnTo>
                    <a:pt x="12" y="98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5" y="100"/>
                  </a:lnTo>
                  <a:lnTo>
                    <a:pt x="16" y="101"/>
                  </a:lnTo>
                  <a:lnTo>
                    <a:pt x="18" y="101"/>
                  </a:lnTo>
                </a:path>
              </a:pathLst>
            </a:custGeom>
            <a:solidFill>
              <a:srgbClr val="FF0000"/>
            </a:solidFill>
            <a:ln w="9525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7520196" y="4675600"/>
            <a:ext cx="519694" cy="246221"/>
          </a:xfrm>
          <a:prstGeom prst="rect">
            <a:avLst/>
          </a:prstGeom>
          <a:solidFill>
            <a:sysClr val="window" lastClr="FFFFFF">
              <a:alpha val="20000"/>
            </a:sys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660066"/>
                </a:solidFill>
                <a:effectLst>
                  <a:glow rad="635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JTAC</a:t>
            </a:r>
          </a:p>
        </p:txBody>
      </p:sp>
      <p:sp>
        <p:nvSpPr>
          <p:cNvPr id="103" name="TextBox 102"/>
          <p:cNvSpPr txBox="1"/>
          <p:nvPr/>
        </p:nvSpPr>
        <p:spPr>
          <a:xfrm rot="2791188">
            <a:off x="7183268" y="4593906"/>
            <a:ext cx="4812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800" b="1">
                <a:solidFill>
                  <a:srgbClr val="777777"/>
                </a:solidFill>
                <a:effectLst>
                  <a:outerShdw blurRad="63500" dist="25400" dir="7800000" algn="ctr" rotWithShape="0">
                    <a:prstClr val="black"/>
                  </a:outerShdw>
                </a:effectLst>
                <a:latin typeface=" Arial"/>
              </a:defRPr>
            </a:lvl1pPr>
          </a:lstStyle>
          <a:p>
            <a:pPr>
              <a:lnSpc>
                <a:spcPts val="600"/>
              </a:lnSpc>
            </a:pPr>
            <a:r>
              <a:rPr lang="en-US" sz="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Air COP</a:t>
            </a:r>
          </a:p>
          <a:p>
            <a:pPr>
              <a:lnSpc>
                <a:spcPts val="600"/>
              </a:lnSpc>
            </a:pPr>
            <a:r>
              <a:rPr lang="en-US" sz="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DACAS</a:t>
            </a:r>
          </a:p>
        </p:txBody>
      </p:sp>
      <p:sp>
        <p:nvSpPr>
          <p:cNvPr id="104" name="object 21"/>
          <p:cNvSpPr/>
          <p:nvPr/>
        </p:nvSpPr>
        <p:spPr>
          <a:xfrm flipH="1">
            <a:off x="8527875" y="4364125"/>
            <a:ext cx="280144" cy="174550"/>
          </a:xfrm>
          <a:prstGeom prst="rect">
            <a:avLst/>
          </a:prstGeom>
          <a:blipFill>
            <a:blip r:embed="rId18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glow rad="25400">
              <a:srgbClr val="FF0000">
                <a:alpha val="65000"/>
              </a:srgbClr>
            </a:glow>
          </a:effectLst>
        </p:spPr>
        <p:txBody>
          <a:bodyPr wrap="square" lIns="0" tIns="0" rIns="0" bIns="0" rtlCol="0"/>
          <a:lstStyle/>
          <a:p>
            <a:pPr>
              <a:defRPr/>
            </a:pPr>
            <a:endParaRPr sz="160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object 21"/>
          <p:cNvSpPr/>
          <p:nvPr/>
        </p:nvSpPr>
        <p:spPr>
          <a:xfrm flipH="1">
            <a:off x="8755352" y="4461339"/>
            <a:ext cx="280144" cy="174550"/>
          </a:xfrm>
          <a:prstGeom prst="rect">
            <a:avLst/>
          </a:prstGeom>
          <a:blipFill>
            <a:blip r:embed="rId18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glow rad="25400">
              <a:srgbClr val="FF0000">
                <a:alpha val="65000"/>
              </a:srgbClr>
            </a:glow>
          </a:effectLst>
        </p:spPr>
        <p:txBody>
          <a:bodyPr wrap="square" lIns="0" tIns="0" rIns="0" bIns="0" rtlCol="0"/>
          <a:lstStyle/>
          <a:p>
            <a:pPr>
              <a:defRPr/>
            </a:pPr>
            <a:endParaRPr sz="160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object 54"/>
          <p:cNvSpPr/>
          <p:nvPr/>
        </p:nvSpPr>
        <p:spPr>
          <a:xfrm>
            <a:off x="705335" y="4552998"/>
            <a:ext cx="492880" cy="485979"/>
          </a:xfrm>
          <a:prstGeom prst="rect">
            <a:avLst/>
          </a:pr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H="1">
            <a:off x="8803532" y="4283060"/>
            <a:ext cx="62035" cy="106829"/>
          </a:xfrm>
          <a:custGeom>
            <a:avLst/>
            <a:gdLst>
              <a:gd name="T0" fmla="*/ 14 w 85"/>
              <a:gd name="T1" fmla="*/ 2147483647 h 112"/>
              <a:gd name="T2" fmla="*/ 14 w 85"/>
              <a:gd name="T3" fmla="*/ 2147483647 h 112"/>
              <a:gd name="T4" fmla="*/ 14 w 85"/>
              <a:gd name="T5" fmla="*/ 2117978454 h 112"/>
              <a:gd name="T6" fmla="*/ 14 w 85"/>
              <a:gd name="T7" fmla="*/ 2147483647 h 112"/>
              <a:gd name="T8" fmla="*/ 14 w 85"/>
              <a:gd name="T9" fmla="*/ 2147483647 h 112"/>
              <a:gd name="T10" fmla="*/ 14 w 85"/>
              <a:gd name="T11" fmla="*/ 1750042837 h 112"/>
              <a:gd name="T12" fmla="*/ 14 w 85"/>
              <a:gd name="T13" fmla="*/ 1621731899 h 112"/>
              <a:gd name="T14" fmla="*/ 14 w 85"/>
              <a:gd name="T15" fmla="*/ 1317720951 h 112"/>
              <a:gd name="T16" fmla="*/ 14 w 85"/>
              <a:gd name="T17" fmla="*/ 1279624115 h 112"/>
              <a:gd name="T18" fmla="*/ 14 w 85"/>
              <a:gd name="T19" fmla="*/ 1146226954 h 112"/>
              <a:gd name="T20" fmla="*/ 14 w 85"/>
              <a:gd name="T21" fmla="*/ 636233371 h 112"/>
              <a:gd name="T22" fmla="*/ 14 w 85"/>
              <a:gd name="T23" fmla="*/ 512016268 h 112"/>
              <a:gd name="T24" fmla="*/ 15 w 85"/>
              <a:gd name="T25" fmla="*/ 335355826 h 112"/>
              <a:gd name="T26" fmla="*/ 20 w 85"/>
              <a:gd name="T27" fmla="*/ 73036108 h 112"/>
              <a:gd name="T28" fmla="*/ 18 w 85"/>
              <a:gd name="T29" fmla="*/ 73036108 h 112"/>
              <a:gd name="T30" fmla="*/ 15 w 85"/>
              <a:gd name="T31" fmla="*/ 259939179 h 112"/>
              <a:gd name="T32" fmla="*/ 14 w 85"/>
              <a:gd name="T33" fmla="*/ 396871642 h 112"/>
              <a:gd name="T34" fmla="*/ 14 w 85"/>
              <a:gd name="T35" fmla="*/ 396871642 h 112"/>
              <a:gd name="T36" fmla="*/ 14 w 85"/>
              <a:gd name="T37" fmla="*/ 540509746 h 112"/>
              <a:gd name="T38" fmla="*/ 14 w 85"/>
              <a:gd name="T39" fmla="*/ 540509746 h 112"/>
              <a:gd name="T40" fmla="*/ 14 w 85"/>
              <a:gd name="T41" fmla="*/ 383880336 h 112"/>
              <a:gd name="T42" fmla="*/ 14 w 85"/>
              <a:gd name="T43" fmla="*/ 477302301 h 112"/>
              <a:gd name="T44" fmla="*/ 14 w 85"/>
              <a:gd name="T45" fmla="*/ 354018077 h 112"/>
              <a:gd name="T46" fmla="*/ 14 w 85"/>
              <a:gd name="T47" fmla="*/ 354018077 h 112"/>
              <a:gd name="T48" fmla="*/ 14 w 85"/>
              <a:gd name="T49" fmla="*/ 204756370 h 112"/>
              <a:gd name="T50" fmla="*/ 14 w 85"/>
              <a:gd name="T51" fmla="*/ 134109449 h 112"/>
              <a:gd name="T52" fmla="*/ 14 w 85"/>
              <a:gd name="T53" fmla="*/ 73036108 h 112"/>
              <a:gd name="T54" fmla="*/ 14 w 85"/>
              <a:gd name="T55" fmla="*/ 0 h 112"/>
              <a:gd name="T56" fmla="*/ 14 w 85"/>
              <a:gd name="T57" fmla="*/ 0 h 112"/>
              <a:gd name="T58" fmla="*/ 14 w 85"/>
              <a:gd name="T59" fmla="*/ 0 h 112"/>
              <a:gd name="T60" fmla="*/ 14 w 85"/>
              <a:gd name="T61" fmla="*/ 0 h 112"/>
              <a:gd name="T62" fmla="*/ 14 w 85"/>
              <a:gd name="T63" fmla="*/ 73036108 h 112"/>
              <a:gd name="T64" fmla="*/ 14 w 85"/>
              <a:gd name="T65" fmla="*/ 134109449 h 112"/>
              <a:gd name="T66" fmla="*/ 14 w 85"/>
              <a:gd name="T67" fmla="*/ 204756370 h 112"/>
              <a:gd name="T68" fmla="*/ 14 w 85"/>
              <a:gd name="T69" fmla="*/ 335355826 h 112"/>
              <a:gd name="T70" fmla="*/ 14 w 85"/>
              <a:gd name="T71" fmla="*/ 354018077 h 112"/>
              <a:gd name="T72" fmla="*/ 14 w 85"/>
              <a:gd name="T73" fmla="*/ 335355826 h 112"/>
              <a:gd name="T74" fmla="*/ 14 w 85"/>
              <a:gd name="T75" fmla="*/ 354018077 h 112"/>
              <a:gd name="T76" fmla="*/ 14 w 85"/>
              <a:gd name="T77" fmla="*/ 500228020 h 112"/>
              <a:gd name="T78" fmla="*/ 13 w 85"/>
              <a:gd name="T79" fmla="*/ 695701096 h 112"/>
              <a:gd name="T80" fmla="*/ 10 w 85"/>
              <a:gd name="T81" fmla="*/ 729786566 h 112"/>
              <a:gd name="T82" fmla="*/ 0 w 85"/>
              <a:gd name="T83" fmla="*/ 1207091993 h 112"/>
              <a:gd name="T84" fmla="*/ 0 w 85"/>
              <a:gd name="T85" fmla="*/ 1279624115 h 112"/>
              <a:gd name="T86" fmla="*/ 3 w 85"/>
              <a:gd name="T87" fmla="*/ 1350262926 h 112"/>
              <a:gd name="T88" fmla="*/ 5 w 85"/>
              <a:gd name="T89" fmla="*/ 1412485803 h 112"/>
              <a:gd name="T90" fmla="*/ 5 w 85"/>
              <a:gd name="T91" fmla="*/ 1483106634 h 112"/>
              <a:gd name="T92" fmla="*/ 13 w 85"/>
              <a:gd name="T93" fmla="*/ 1499777468 h 112"/>
              <a:gd name="T94" fmla="*/ 14 w 85"/>
              <a:gd name="T95" fmla="*/ 1628141172 h 112"/>
              <a:gd name="T96" fmla="*/ 14 w 85"/>
              <a:gd name="T97" fmla="*/ 1780338948 h 112"/>
              <a:gd name="T98" fmla="*/ 14 w 85"/>
              <a:gd name="T99" fmla="*/ 1923702182 h 112"/>
              <a:gd name="T100" fmla="*/ 13 w 85"/>
              <a:gd name="T101" fmla="*/ 1975451654 h 112"/>
              <a:gd name="T102" fmla="*/ 11 w 85"/>
              <a:gd name="T103" fmla="*/ 2011876403 h 112"/>
              <a:gd name="T104" fmla="*/ 11 w 85"/>
              <a:gd name="T105" fmla="*/ 2085971953 h 112"/>
              <a:gd name="T106" fmla="*/ 11 w 85"/>
              <a:gd name="T107" fmla="*/ 2125737748 h 112"/>
              <a:gd name="T108" fmla="*/ 12 w 85"/>
              <a:gd name="T109" fmla="*/ 2147483647 h 112"/>
              <a:gd name="T110" fmla="*/ 13 w 85"/>
              <a:gd name="T111" fmla="*/ 2147483647 h 112"/>
              <a:gd name="T112" fmla="*/ 14 w 85"/>
              <a:gd name="T113" fmla="*/ 2147483647 h 11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85"/>
              <a:gd name="T172" fmla="*/ 0 h 112"/>
              <a:gd name="T173" fmla="*/ 85 w 85"/>
              <a:gd name="T174" fmla="*/ 112 h 112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85" h="112">
                <a:moveTo>
                  <a:pt x="18" y="101"/>
                </a:moveTo>
                <a:lnTo>
                  <a:pt x="20" y="111"/>
                </a:lnTo>
                <a:lnTo>
                  <a:pt x="40" y="111"/>
                </a:lnTo>
                <a:lnTo>
                  <a:pt x="40" y="110"/>
                </a:lnTo>
                <a:lnTo>
                  <a:pt x="37" y="107"/>
                </a:lnTo>
                <a:lnTo>
                  <a:pt x="39" y="94"/>
                </a:lnTo>
                <a:lnTo>
                  <a:pt x="42" y="96"/>
                </a:lnTo>
                <a:lnTo>
                  <a:pt x="40" y="111"/>
                </a:lnTo>
                <a:lnTo>
                  <a:pt x="61" y="111"/>
                </a:lnTo>
                <a:lnTo>
                  <a:pt x="62" y="107"/>
                </a:lnTo>
                <a:lnTo>
                  <a:pt x="60" y="106"/>
                </a:lnTo>
                <a:lnTo>
                  <a:pt x="60" y="78"/>
                </a:lnTo>
                <a:lnTo>
                  <a:pt x="56" y="72"/>
                </a:lnTo>
                <a:lnTo>
                  <a:pt x="60" y="72"/>
                </a:lnTo>
                <a:lnTo>
                  <a:pt x="59" y="57"/>
                </a:lnTo>
                <a:lnTo>
                  <a:pt x="63" y="59"/>
                </a:lnTo>
                <a:lnTo>
                  <a:pt x="66" y="58"/>
                </a:lnTo>
                <a:lnTo>
                  <a:pt x="66" y="57"/>
                </a:lnTo>
                <a:lnTo>
                  <a:pt x="67" y="53"/>
                </a:lnTo>
                <a:lnTo>
                  <a:pt x="67" y="51"/>
                </a:lnTo>
                <a:lnTo>
                  <a:pt x="67" y="49"/>
                </a:lnTo>
                <a:lnTo>
                  <a:pt x="60" y="28"/>
                </a:lnTo>
                <a:lnTo>
                  <a:pt x="62" y="25"/>
                </a:lnTo>
                <a:lnTo>
                  <a:pt x="61" y="23"/>
                </a:lnTo>
                <a:lnTo>
                  <a:pt x="67" y="18"/>
                </a:lnTo>
                <a:lnTo>
                  <a:pt x="69" y="15"/>
                </a:lnTo>
                <a:lnTo>
                  <a:pt x="69" y="13"/>
                </a:lnTo>
                <a:lnTo>
                  <a:pt x="84" y="3"/>
                </a:lnTo>
                <a:lnTo>
                  <a:pt x="81" y="0"/>
                </a:lnTo>
                <a:lnTo>
                  <a:pt x="77" y="3"/>
                </a:lnTo>
                <a:lnTo>
                  <a:pt x="78" y="4"/>
                </a:lnTo>
                <a:lnTo>
                  <a:pt x="68" y="12"/>
                </a:lnTo>
                <a:lnTo>
                  <a:pt x="67" y="11"/>
                </a:lnTo>
                <a:lnTo>
                  <a:pt x="57" y="18"/>
                </a:lnTo>
                <a:lnTo>
                  <a:pt x="55" y="18"/>
                </a:lnTo>
                <a:lnTo>
                  <a:pt x="50" y="22"/>
                </a:lnTo>
                <a:lnTo>
                  <a:pt x="50" y="24"/>
                </a:lnTo>
                <a:lnTo>
                  <a:pt x="46" y="25"/>
                </a:lnTo>
                <a:lnTo>
                  <a:pt x="43" y="24"/>
                </a:lnTo>
                <a:lnTo>
                  <a:pt x="44" y="23"/>
                </a:lnTo>
                <a:lnTo>
                  <a:pt x="48" y="17"/>
                </a:lnTo>
                <a:lnTo>
                  <a:pt x="47" y="16"/>
                </a:lnTo>
                <a:lnTo>
                  <a:pt x="43" y="21"/>
                </a:lnTo>
                <a:lnTo>
                  <a:pt x="43" y="16"/>
                </a:lnTo>
                <a:lnTo>
                  <a:pt x="47" y="16"/>
                </a:lnTo>
                <a:lnTo>
                  <a:pt x="48" y="17"/>
                </a:lnTo>
                <a:lnTo>
                  <a:pt x="50" y="16"/>
                </a:lnTo>
                <a:lnTo>
                  <a:pt x="49" y="13"/>
                </a:lnTo>
                <a:lnTo>
                  <a:pt x="49" y="9"/>
                </a:lnTo>
                <a:lnTo>
                  <a:pt x="48" y="7"/>
                </a:lnTo>
                <a:lnTo>
                  <a:pt x="47" y="6"/>
                </a:lnTo>
                <a:lnTo>
                  <a:pt x="47" y="4"/>
                </a:lnTo>
                <a:lnTo>
                  <a:pt x="46" y="3"/>
                </a:lnTo>
                <a:lnTo>
                  <a:pt x="44" y="1"/>
                </a:lnTo>
                <a:lnTo>
                  <a:pt x="43" y="0"/>
                </a:lnTo>
                <a:lnTo>
                  <a:pt x="41" y="0"/>
                </a:lnTo>
                <a:lnTo>
                  <a:pt x="39" y="0"/>
                </a:lnTo>
                <a:lnTo>
                  <a:pt x="37" y="0"/>
                </a:lnTo>
                <a:lnTo>
                  <a:pt x="36" y="0"/>
                </a:lnTo>
                <a:lnTo>
                  <a:pt x="34" y="0"/>
                </a:lnTo>
                <a:lnTo>
                  <a:pt x="33" y="0"/>
                </a:lnTo>
                <a:lnTo>
                  <a:pt x="30" y="1"/>
                </a:lnTo>
                <a:lnTo>
                  <a:pt x="30" y="3"/>
                </a:lnTo>
                <a:lnTo>
                  <a:pt x="28" y="4"/>
                </a:lnTo>
                <a:lnTo>
                  <a:pt x="27" y="6"/>
                </a:lnTo>
                <a:lnTo>
                  <a:pt x="26" y="7"/>
                </a:lnTo>
                <a:lnTo>
                  <a:pt x="26" y="9"/>
                </a:lnTo>
                <a:lnTo>
                  <a:pt x="26" y="11"/>
                </a:lnTo>
                <a:lnTo>
                  <a:pt x="23" y="15"/>
                </a:lnTo>
                <a:lnTo>
                  <a:pt x="24" y="16"/>
                </a:lnTo>
                <a:lnTo>
                  <a:pt x="26" y="16"/>
                </a:lnTo>
                <a:lnTo>
                  <a:pt x="29" y="15"/>
                </a:lnTo>
                <a:lnTo>
                  <a:pt x="30" y="20"/>
                </a:lnTo>
                <a:lnTo>
                  <a:pt x="26" y="16"/>
                </a:lnTo>
                <a:lnTo>
                  <a:pt x="24" y="16"/>
                </a:lnTo>
                <a:lnTo>
                  <a:pt x="30" y="22"/>
                </a:lnTo>
                <a:lnTo>
                  <a:pt x="30" y="23"/>
                </a:lnTo>
                <a:lnTo>
                  <a:pt x="13" y="31"/>
                </a:lnTo>
                <a:lnTo>
                  <a:pt x="11" y="31"/>
                </a:lnTo>
                <a:lnTo>
                  <a:pt x="10" y="33"/>
                </a:lnTo>
                <a:lnTo>
                  <a:pt x="7" y="41"/>
                </a:lnTo>
                <a:lnTo>
                  <a:pt x="0" y="54"/>
                </a:lnTo>
                <a:lnTo>
                  <a:pt x="0" y="56"/>
                </a:lnTo>
                <a:lnTo>
                  <a:pt x="0" y="57"/>
                </a:lnTo>
                <a:lnTo>
                  <a:pt x="0" y="59"/>
                </a:lnTo>
                <a:lnTo>
                  <a:pt x="3" y="60"/>
                </a:lnTo>
                <a:lnTo>
                  <a:pt x="10" y="60"/>
                </a:lnTo>
                <a:lnTo>
                  <a:pt x="5" y="63"/>
                </a:lnTo>
                <a:lnTo>
                  <a:pt x="5" y="65"/>
                </a:lnTo>
                <a:lnTo>
                  <a:pt x="5" y="66"/>
                </a:lnTo>
                <a:lnTo>
                  <a:pt x="6" y="67"/>
                </a:lnTo>
                <a:lnTo>
                  <a:pt x="13" y="67"/>
                </a:lnTo>
                <a:lnTo>
                  <a:pt x="18" y="60"/>
                </a:lnTo>
                <a:lnTo>
                  <a:pt x="19" y="73"/>
                </a:lnTo>
                <a:lnTo>
                  <a:pt x="25" y="74"/>
                </a:lnTo>
                <a:lnTo>
                  <a:pt x="20" y="79"/>
                </a:lnTo>
                <a:lnTo>
                  <a:pt x="20" y="83"/>
                </a:lnTo>
                <a:lnTo>
                  <a:pt x="15" y="86"/>
                </a:lnTo>
                <a:lnTo>
                  <a:pt x="13" y="87"/>
                </a:lnTo>
                <a:lnTo>
                  <a:pt x="13" y="88"/>
                </a:lnTo>
                <a:lnTo>
                  <a:pt x="12" y="88"/>
                </a:lnTo>
                <a:lnTo>
                  <a:pt x="11" y="90"/>
                </a:lnTo>
                <a:lnTo>
                  <a:pt x="11" y="91"/>
                </a:lnTo>
                <a:lnTo>
                  <a:pt x="11" y="93"/>
                </a:lnTo>
                <a:lnTo>
                  <a:pt x="11" y="94"/>
                </a:lnTo>
                <a:lnTo>
                  <a:pt x="11" y="95"/>
                </a:lnTo>
                <a:lnTo>
                  <a:pt x="12" y="97"/>
                </a:lnTo>
                <a:lnTo>
                  <a:pt x="12" y="98"/>
                </a:lnTo>
                <a:lnTo>
                  <a:pt x="13" y="98"/>
                </a:lnTo>
                <a:lnTo>
                  <a:pt x="13" y="99"/>
                </a:lnTo>
                <a:lnTo>
                  <a:pt x="15" y="100"/>
                </a:lnTo>
                <a:lnTo>
                  <a:pt x="16" y="101"/>
                </a:lnTo>
                <a:lnTo>
                  <a:pt x="18" y="101"/>
                </a:lnTo>
              </a:path>
            </a:pathLst>
          </a:custGeom>
          <a:solidFill>
            <a:srgbClr val="FF0000"/>
          </a:solidFill>
          <a:ln w="9525" cap="rnd" cmpd="sng">
            <a:noFill/>
            <a:prstDash val="solid"/>
            <a:round/>
            <a:headEnd/>
            <a:tailEnd/>
          </a:ln>
          <a:effectLst>
            <a:outerShdw blurRad="25400" dist="25400" dir="7800000" algn="ctr" rotWithShape="0">
              <a:srgbClr val="292929"/>
            </a:outerShdw>
          </a:effec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Freeform 40"/>
          <p:cNvSpPr>
            <a:spLocks/>
          </p:cNvSpPr>
          <p:nvPr/>
        </p:nvSpPr>
        <p:spPr bwMode="auto">
          <a:xfrm flipH="1">
            <a:off x="8900367" y="4347407"/>
            <a:ext cx="62035" cy="106829"/>
          </a:xfrm>
          <a:custGeom>
            <a:avLst/>
            <a:gdLst>
              <a:gd name="T0" fmla="*/ 14 w 85"/>
              <a:gd name="T1" fmla="*/ 2147483647 h 112"/>
              <a:gd name="T2" fmla="*/ 14 w 85"/>
              <a:gd name="T3" fmla="*/ 2147483647 h 112"/>
              <a:gd name="T4" fmla="*/ 14 w 85"/>
              <a:gd name="T5" fmla="*/ 2117978454 h 112"/>
              <a:gd name="T6" fmla="*/ 14 w 85"/>
              <a:gd name="T7" fmla="*/ 2147483647 h 112"/>
              <a:gd name="T8" fmla="*/ 14 w 85"/>
              <a:gd name="T9" fmla="*/ 2147483647 h 112"/>
              <a:gd name="T10" fmla="*/ 14 w 85"/>
              <a:gd name="T11" fmla="*/ 1750042837 h 112"/>
              <a:gd name="T12" fmla="*/ 14 w 85"/>
              <a:gd name="T13" fmla="*/ 1621731899 h 112"/>
              <a:gd name="T14" fmla="*/ 14 w 85"/>
              <a:gd name="T15" fmla="*/ 1317720951 h 112"/>
              <a:gd name="T16" fmla="*/ 14 w 85"/>
              <a:gd name="T17" fmla="*/ 1279624115 h 112"/>
              <a:gd name="T18" fmla="*/ 14 w 85"/>
              <a:gd name="T19" fmla="*/ 1146226954 h 112"/>
              <a:gd name="T20" fmla="*/ 14 w 85"/>
              <a:gd name="T21" fmla="*/ 636233371 h 112"/>
              <a:gd name="T22" fmla="*/ 14 w 85"/>
              <a:gd name="T23" fmla="*/ 512016268 h 112"/>
              <a:gd name="T24" fmla="*/ 15 w 85"/>
              <a:gd name="T25" fmla="*/ 335355826 h 112"/>
              <a:gd name="T26" fmla="*/ 20 w 85"/>
              <a:gd name="T27" fmla="*/ 73036108 h 112"/>
              <a:gd name="T28" fmla="*/ 18 w 85"/>
              <a:gd name="T29" fmla="*/ 73036108 h 112"/>
              <a:gd name="T30" fmla="*/ 15 w 85"/>
              <a:gd name="T31" fmla="*/ 259939179 h 112"/>
              <a:gd name="T32" fmla="*/ 14 w 85"/>
              <a:gd name="T33" fmla="*/ 396871642 h 112"/>
              <a:gd name="T34" fmla="*/ 14 w 85"/>
              <a:gd name="T35" fmla="*/ 396871642 h 112"/>
              <a:gd name="T36" fmla="*/ 14 w 85"/>
              <a:gd name="T37" fmla="*/ 540509746 h 112"/>
              <a:gd name="T38" fmla="*/ 14 w 85"/>
              <a:gd name="T39" fmla="*/ 540509746 h 112"/>
              <a:gd name="T40" fmla="*/ 14 w 85"/>
              <a:gd name="T41" fmla="*/ 383880336 h 112"/>
              <a:gd name="T42" fmla="*/ 14 w 85"/>
              <a:gd name="T43" fmla="*/ 477302301 h 112"/>
              <a:gd name="T44" fmla="*/ 14 w 85"/>
              <a:gd name="T45" fmla="*/ 354018077 h 112"/>
              <a:gd name="T46" fmla="*/ 14 w 85"/>
              <a:gd name="T47" fmla="*/ 354018077 h 112"/>
              <a:gd name="T48" fmla="*/ 14 w 85"/>
              <a:gd name="T49" fmla="*/ 204756370 h 112"/>
              <a:gd name="T50" fmla="*/ 14 w 85"/>
              <a:gd name="T51" fmla="*/ 134109449 h 112"/>
              <a:gd name="T52" fmla="*/ 14 w 85"/>
              <a:gd name="T53" fmla="*/ 73036108 h 112"/>
              <a:gd name="T54" fmla="*/ 14 w 85"/>
              <a:gd name="T55" fmla="*/ 0 h 112"/>
              <a:gd name="T56" fmla="*/ 14 w 85"/>
              <a:gd name="T57" fmla="*/ 0 h 112"/>
              <a:gd name="T58" fmla="*/ 14 w 85"/>
              <a:gd name="T59" fmla="*/ 0 h 112"/>
              <a:gd name="T60" fmla="*/ 14 w 85"/>
              <a:gd name="T61" fmla="*/ 0 h 112"/>
              <a:gd name="T62" fmla="*/ 14 w 85"/>
              <a:gd name="T63" fmla="*/ 73036108 h 112"/>
              <a:gd name="T64" fmla="*/ 14 w 85"/>
              <a:gd name="T65" fmla="*/ 134109449 h 112"/>
              <a:gd name="T66" fmla="*/ 14 w 85"/>
              <a:gd name="T67" fmla="*/ 204756370 h 112"/>
              <a:gd name="T68" fmla="*/ 14 w 85"/>
              <a:gd name="T69" fmla="*/ 335355826 h 112"/>
              <a:gd name="T70" fmla="*/ 14 w 85"/>
              <a:gd name="T71" fmla="*/ 354018077 h 112"/>
              <a:gd name="T72" fmla="*/ 14 w 85"/>
              <a:gd name="T73" fmla="*/ 335355826 h 112"/>
              <a:gd name="T74" fmla="*/ 14 w 85"/>
              <a:gd name="T75" fmla="*/ 354018077 h 112"/>
              <a:gd name="T76" fmla="*/ 14 w 85"/>
              <a:gd name="T77" fmla="*/ 500228020 h 112"/>
              <a:gd name="T78" fmla="*/ 13 w 85"/>
              <a:gd name="T79" fmla="*/ 695701096 h 112"/>
              <a:gd name="T80" fmla="*/ 10 w 85"/>
              <a:gd name="T81" fmla="*/ 729786566 h 112"/>
              <a:gd name="T82" fmla="*/ 0 w 85"/>
              <a:gd name="T83" fmla="*/ 1207091993 h 112"/>
              <a:gd name="T84" fmla="*/ 0 w 85"/>
              <a:gd name="T85" fmla="*/ 1279624115 h 112"/>
              <a:gd name="T86" fmla="*/ 3 w 85"/>
              <a:gd name="T87" fmla="*/ 1350262926 h 112"/>
              <a:gd name="T88" fmla="*/ 5 w 85"/>
              <a:gd name="T89" fmla="*/ 1412485803 h 112"/>
              <a:gd name="T90" fmla="*/ 5 w 85"/>
              <a:gd name="T91" fmla="*/ 1483106634 h 112"/>
              <a:gd name="T92" fmla="*/ 13 w 85"/>
              <a:gd name="T93" fmla="*/ 1499777468 h 112"/>
              <a:gd name="T94" fmla="*/ 14 w 85"/>
              <a:gd name="T95" fmla="*/ 1628141172 h 112"/>
              <a:gd name="T96" fmla="*/ 14 w 85"/>
              <a:gd name="T97" fmla="*/ 1780338948 h 112"/>
              <a:gd name="T98" fmla="*/ 14 w 85"/>
              <a:gd name="T99" fmla="*/ 1923702182 h 112"/>
              <a:gd name="T100" fmla="*/ 13 w 85"/>
              <a:gd name="T101" fmla="*/ 1975451654 h 112"/>
              <a:gd name="T102" fmla="*/ 11 w 85"/>
              <a:gd name="T103" fmla="*/ 2011876403 h 112"/>
              <a:gd name="T104" fmla="*/ 11 w 85"/>
              <a:gd name="T105" fmla="*/ 2085971953 h 112"/>
              <a:gd name="T106" fmla="*/ 11 w 85"/>
              <a:gd name="T107" fmla="*/ 2125737748 h 112"/>
              <a:gd name="T108" fmla="*/ 12 w 85"/>
              <a:gd name="T109" fmla="*/ 2147483647 h 112"/>
              <a:gd name="T110" fmla="*/ 13 w 85"/>
              <a:gd name="T111" fmla="*/ 2147483647 h 112"/>
              <a:gd name="T112" fmla="*/ 14 w 85"/>
              <a:gd name="T113" fmla="*/ 2147483647 h 11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85"/>
              <a:gd name="T172" fmla="*/ 0 h 112"/>
              <a:gd name="T173" fmla="*/ 85 w 85"/>
              <a:gd name="T174" fmla="*/ 112 h 112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85" h="112">
                <a:moveTo>
                  <a:pt x="18" y="101"/>
                </a:moveTo>
                <a:lnTo>
                  <a:pt x="20" y="111"/>
                </a:lnTo>
                <a:lnTo>
                  <a:pt x="40" y="111"/>
                </a:lnTo>
                <a:lnTo>
                  <a:pt x="40" y="110"/>
                </a:lnTo>
                <a:lnTo>
                  <a:pt x="37" y="107"/>
                </a:lnTo>
                <a:lnTo>
                  <a:pt x="39" y="94"/>
                </a:lnTo>
                <a:lnTo>
                  <a:pt x="42" y="96"/>
                </a:lnTo>
                <a:lnTo>
                  <a:pt x="40" y="111"/>
                </a:lnTo>
                <a:lnTo>
                  <a:pt x="61" y="111"/>
                </a:lnTo>
                <a:lnTo>
                  <a:pt x="62" y="107"/>
                </a:lnTo>
                <a:lnTo>
                  <a:pt x="60" y="106"/>
                </a:lnTo>
                <a:lnTo>
                  <a:pt x="60" y="78"/>
                </a:lnTo>
                <a:lnTo>
                  <a:pt x="56" y="72"/>
                </a:lnTo>
                <a:lnTo>
                  <a:pt x="60" y="72"/>
                </a:lnTo>
                <a:lnTo>
                  <a:pt x="59" y="57"/>
                </a:lnTo>
                <a:lnTo>
                  <a:pt x="63" y="59"/>
                </a:lnTo>
                <a:lnTo>
                  <a:pt x="66" y="58"/>
                </a:lnTo>
                <a:lnTo>
                  <a:pt x="66" y="57"/>
                </a:lnTo>
                <a:lnTo>
                  <a:pt x="67" y="53"/>
                </a:lnTo>
                <a:lnTo>
                  <a:pt x="67" y="51"/>
                </a:lnTo>
                <a:lnTo>
                  <a:pt x="67" y="49"/>
                </a:lnTo>
                <a:lnTo>
                  <a:pt x="60" y="28"/>
                </a:lnTo>
                <a:lnTo>
                  <a:pt x="62" y="25"/>
                </a:lnTo>
                <a:lnTo>
                  <a:pt x="61" y="23"/>
                </a:lnTo>
                <a:lnTo>
                  <a:pt x="67" y="18"/>
                </a:lnTo>
                <a:lnTo>
                  <a:pt x="69" y="15"/>
                </a:lnTo>
                <a:lnTo>
                  <a:pt x="69" y="13"/>
                </a:lnTo>
                <a:lnTo>
                  <a:pt x="84" y="3"/>
                </a:lnTo>
                <a:lnTo>
                  <a:pt x="81" y="0"/>
                </a:lnTo>
                <a:lnTo>
                  <a:pt x="77" y="3"/>
                </a:lnTo>
                <a:lnTo>
                  <a:pt x="78" y="4"/>
                </a:lnTo>
                <a:lnTo>
                  <a:pt x="68" y="12"/>
                </a:lnTo>
                <a:lnTo>
                  <a:pt x="67" y="11"/>
                </a:lnTo>
                <a:lnTo>
                  <a:pt x="57" y="18"/>
                </a:lnTo>
                <a:lnTo>
                  <a:pt x="55" y="18"/>
                </a:lnTo>
                <a:lnTo>
                  <a:pt x="50" y="22"/>
                </a:lnTo>
                <a:lnTo>
                  <a:pt x="50" y="24"/>
                </a:lnTo>
                <a:lnTo>
                  <a:pt x="46" y="25"/>
                </a:lnTo>
                <a:lnTo>
                  <a:pt x="43" y="24"/>
                </a:lnTo>
                <a:lnTo>
                  <a:pt x="44" y="23"/>
                </a:lnTo>
                <a:lnTo>
                  <a:pt x="48" y="17"/>
                </a:lnTo>
                <a:lnTo>
                  <a:pt x="47" y="16"/>
                </a:lnTo>
                <a:lnTo>
                  <a:pt x="43" y="21"/>
                </a:lnTo>
                <a:lnTo>
                  <a:pt x="43" y="16"/>
                </a:lnTo>
                <a:lnTo>
                  <a:pt x="47" y="16"/>
                </a:lnTo>
                <a:lnTo>
                  <a:pt x="48" y="17"/>
                </a:lnTo>
                <a:lnTo>
                  <a:pt x="50" y="16"/>
                </a:lnTo>
                <a:lnTo>
                  <a:pt x="49" y="13"/>
                </a:lnTo>
                <a:lnTo>
                  <a:pt x="49" y="9"/>
                </a:lnTo>
                <a:lnTo>
                  <a:pt x="48" y="7"/>
                </a:lnTo>
                <a:lnTo>
                  <a:pt x="47" y="6"/>
                </a:lnTo>
                <a:lnTo>
                  <a:pt x="47" y="4"/>
                </a:lnTo>
                <a:lnTo>
                  <a:pt x="46" y="3"/>
                </a:lnTo>
                <a:lnTo>
                  <a:pt x="44" y="1"/>
                </a:lnTo>
                <a:lnTo>
                  <a:pt x="43" y="0"/>
                </a:lnTo>
                <a:lnTo>
                  <a:pt x="41" y="0"/>
                </a:lnTo>
                <a:lnTo>
                  <a:pt x="39" y="0"/>
                </a:lnTo>
                <a:lnTo>
                  <a:pt x="37" y="0"/>
                </a:lnTo>
                <a:lnTo>
                  <a:pt x="36" y="0"/>
                </a:lnTo>
                <a:lnTo>
                  <a:pt x="34" y="0"/>
                </a:lnTo>
                <a:lnTo>
                  <a:pt x="33" y="0"/>
                </a:lnTo>
                <a:lnTo>
                  <a:pt x="30" y="1"/>
                </a:lnTo>
                <a:lnTo>
                  <a:pt x="30" y="3"/>
                </a:lnTo>
                <a:lnTo>
                  <a:pt x="28" y="4"/>
                </a:lnTo>
                <a:lnTo>
                  <a:pt x="27" y="6"/>
                </a:lnTo>
                <a:lnTo>
                  <a:pt x="26" y="7"/>
                </a:lnTo>
                <a:lnTo>
                  <a:pt x="26" y="9"/>
                </a:lnTo>
                <a:lnTo>
                  <a:pt x="26" y="11"/>
                </a:lnTo>
                <a:lnTo>
                  <a:pt x="23" y="15"/>
                </a:lnTo>
                <a:lnTo>
                  <a:pt x="24" y="16"/>
                </a:lnTo>
                <a:lnTo>
                  <a:pt x="26" y="16"/>
                </a:lnTo>
                <a:lnTo>
                  <a:pt x="29" y="15"/>
                </a:lnTo>
                <a:lnTo>
                  <a:pt x="30" y="20"/>
                </a:lnTo>
                <a:lnTo>
                  <a:pt x="26" y="16"/>
                </a:lnTo>
                <a:lnTo>
                  <a:pt x="24" y="16"/>
                </a:lnTo>
                <a:lnTo>
                  <a:pt x="30" y="22"/>
                </a:lnTo>
                <a:lnTo>
                  <a:pt x="30" y="23"/>
                </a:lnTo>
                <a:lnTo>
                  <a:pt x="13" y="31"/>
                </a:lnTo>
                <a:lnTo>
                  <a:pt x="11" y="31"/>
                </a:lnTo>
                <a:lnTo>
                  <a:pt x="10" y="33"/>
                </a:lnTo>
                <a:lnTo>
                  <a:pt x="7" y="41"/>
                </a:lnTo>
                <a:lnTo>
                  <a:pt x="0" y="54"/>
                </a:lnTo>
                <a:lnTo>
                  <a:pt x="0" y="56"/>
                </a:lnTo>
                <a:lnTo>
                  <a:pt x="0" y="57"/>
                </a:lnTo>
                <a:lnTo>
                  <a:pt x="0" y="59"/>
                </a:lnTo>
                <a:lnTo>
                  <a:pt x="3" y="60"/>
                </a:lnTo>
                <a:lnTo>
                  <a:pt x="10" y="60"/>
                </a:lnTo>
                <a:lnTo>
                  <a:pt x="5" y="63"/>
                </a:lnTo>
                <a:lnTo>
                  <a:pt x="5" y="65"/>
                </a:lnTo>
                <a:lnTo>
                  <a:pt x="5" y="66"/>
                </a:lnTo>
                <a:lnTo>
                  <a:pt x="6" y="67"/>
                </a:lnTo>
                <a:lnTo>
                  <a:pt x="13" y="67"/>
                </a:lnTo>
                <a:lnTo>
                  <a:pt x="18" y="60"/>
                </a:lnTo>
                <a:lnTo>
                  <a:pt x="19" y="73"/>
                </a:lnTo>
                <a:lnTo>
                  <a:pt x="25" y="74"/>
                </a:lnTo>
                <a:lnTo>
                  <a:pt x="20" y="79"/>
                </a:lnTo>
                <a:lnTo>
                  <a:pt x="20" y="83"/>
                </a:lnTo>
                <a:lnTo>
                  <a:pt x="15" y="86"/>
                </a:lnTo>
                <a:lnTo>
                  <a:pt x="13" y="87"/>
                </a:lnTo>
                <a:lnTo>
                  <a:pt x="13" y="88"/>
                </a:lnTo>
                <a:lnTo>
                  <a:pt x="12" y="88"/>
                </a:lnTo>
                <a:lnTo>
                  <a:pt x="11" y="90"/>
                </a:lnTo>
                <a:lnTo>
                  <a:pt x="11" y="91"/>
                </a:lnTo>
                <a:lnTo>
                  <a:pt x="11" y="93"/>
                </a:lnTo>
                <a:lnTo>
                  <a:pt x="11" y="94"/>
                </a:lnTo>
                <a:lnTo>
                  <a:pt x="11" y="95"/>
                </a:lnTo>
                <a:lnTo>
                  <a:pt x="12" y="97"/>
                </a:lnTo>
                <a:lnTo>
                  <a:pt x="12" y="98"/>
                </a:lnTo>
                <a:lnTo>
                  <a:pt x="13" y="98"/>
                </a:lnTo>
                <a:lnTo>
                  <a:pt x="13" y="99"/>
                </a:lnTo>
                <a:lnTo>
                  <a:pt x="15" y="100"/>
                </a:lnTo>
                <a:lnTo>
                  <a:pt x="16" y="101"/>
                </a:lnTo>
                <a:lnTo>
                  <a:pt x="18" y="101"/>
                </a:lnTo>
              </a:path>
            </a:pathLst>
          </a:custGeom>
          <a:solidFill>
            <a:srgbClr val="FF0000"/>
          </a:solidFill>
          <a:ln w="9525" cap="rnd" cmpd="sng">
            <a:noFill/>
            <a:prstDash val="solid"/>
            <a:round/>
            <a:headEnd/>
            <a:tailEnd/>
          </a:ln>
          <a:effectLst>
            <a:outerShdw blurRad="25400" dist="25400" dir="7800000" algn="ctr" rotWithShape="0">
              <a:srgbClr val="292929"/>
            </a:outerShdw>
          </a:effec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Freeform 31"/>
          <p:cNvSpPr>
            <a:spLocks/>
          </p:cNvSpPr>
          <p:nvPr/>
        </p:nvSpPr>
        <p:spPr bwMode="auto">
          <a:xfrm flipH="1">
            <a:off x="8707780" y="4107495"/>
            <a:ext cx="62035" cy="106829"/>
          </a:xfrm>
          <a:custGeom>
            <a:avLst/>
            <a:gdLst>
              <a:gd name="T0" fmla="*/ 14 w 85"/>
              <a:gd name="T1" fmla="*/ 2147483647 h 112"/>
              <a:gd name="T2" fmla="*/ 14 w 85"/>
              <a:gd name="T3" fmla="*/ 2147483647 h 112"/>
              <a:gd name="T4" fmla="*/ 14 w 85"/>
              <a:gd name="T5" fmla="*/ 2117978454 h 112"/>
              <a:gd name="T6" fmla="*/ 14 w 85"/>
              <a:gd name="T7" fmla="*/ 2147483647 h 112"/>
              <a:gd name="T8" fmla="*/ 14 w 85"/>
              <a:gd name="T9" fmla="*/ 2147483647 h 112"/>
              <a:gd name="T10" fmla="*/ 14 w 85"/>
              <a:gd name="T11" fmla="*/ 1750042837 h 112"/>
              <a:gd name="T12" fmla="*/ 14 w 85"/>
              <a:gd name="T13" fmla="*/ 1621731899 h 112"/>
              <a:gd name="T14" fmla="*/ 14 w 85"/>
              <a:gd name="T15" fmla="*/ 1317720951 h 112"/>
              <a:gd name="T16" fmla="*/ 14 w 85"/>
              <a:gd name="T17" fmla="*/ 1279624115 h 112"/>
              <a:gd name="T18" fmla="*/ 14 w 85"/>
              <a:gd name="T19" fmla="*/ 1146226954 h 112"/>
              <a:gd name="T20" fmla="*/ 14 w 85"/>
              <a:gd name="T21" fmla="*/ 636233371 h 112"/>
              <a:gd name="T22" fmla="*/ 14 w 85"/>
              <a:gd name="T23" fmla="*/ 512016268 h 112"/>
              <a:gd name="T24" fmla="*/ 15 w 85"/>
              <a:gd name="T25" fmla="*/ 335355826 h 112"/>
              <a:gd name="T26" fmla="*/ 20 w 85"/>
              <a:gd name="T27" fmla="*/ 73036108 h 112"/>
              <a:gd name="T28" fmla="*/ 18 w 85"/>
              <a:gd name="T29" fmla="*/ 73036108 h 112"/>
              <a:gd name="T30" fmla="*/ 15 w 85"/>
              <a:gd name="T31" fmla="*/ 259939179 h 112"/>
              <a:gd name="T32" fmla="*/ 14 w 85"/>
              <a:gd name="T33" fmla="*/ 396871642 h 112"/>
              <a:gd name="T34" fmla="*/ 14 w 85"/>
              <a:gd name="T35" fmla="*/ 396871642 h 112"/>
              <a:gd name="T36" fmla="*/ 14 w 85"/>
              <a:gd name="T37" fmla="*/ 540509746 h 112"/>
              <a:gd name="T38" fmla="*/ 14 w 85"/>
              <a:gd name="T39" fmla="*/ 540509746 h 112"/>
              <a:gd name="T40" fmla="*/ 14 w 85"/>
              <a:gd name="T41" fmla="*/ 383880336 h 112"/>
              <a:gd name="T42" fmla="*/ 14 w 85"/>
              <a:gd name="T43" fmla="*/ 477302301 h 112"/>
              <a:gd name="T44" fmla="*/ 14 w 85"/>
              <a:gd name="T45" fmla="*/ 354018077 h 112"/>
              <a:gd name="T46" fmla="*/ 14 w 85"/>
              <a:gd name="T47" fmla="*/ 354018077 h 112"/>
              <a:gd name="T48" fmla="*/ 14 w 85"/>
              <a:gd name="T49" fmla="*/ 204756370 h 112"/>
              <a:gd name="T50" fmla="*/ 14 w 85"/>
              <a:gd name="T51" fmla="*/ 134109449 h 112"/>
              <a:gd name="T52" fmla="*/ 14 w 85"/>
              <a:gd name="T53" fmla="*/ 73036108 h 112"/>
              <a:gd name="T54" fmla="*/ 14 w 85"/>
              <a:gd name="T55" fmla="*/ 0 h 112"/>
              <a:gd name="T56" fmla="*/ 14 w 85"/>
              <a:gd name="T57" fmla="*/ 0 h 112"/>
              <a:gd name="T58" fmla="*/ 14 w 85"/>
              <a:gd name="T59" fmla="*/ 0 h 112"/>
              <a:gd name="T60" fmla="*/ 14 w 85"/>
              <a:gd name="T61" fmla="*/ 0 h 112"/>
              <a:gd name="T62" fmla="*/ 14 w 85"/>
              <a:gd name="T63" fmla="*/ 73036108 h 112"/>
              <a:gd name="T64" fmla="*/ 14 w 85"/>
              <a:gd name="T65" fmla="*/ 134109449 h 112"/>
              <a:gd name="T66" fmla="*/ 14 w 85"/>
              <a:gd name="T67" fmla="*/ 204756370 h 112"/>
              <a:gd name="T68" fmla="*/ 14 w 85"/>
              <a:gd name="T69" fmla="*/ 335355826 h 112"/>
              <a:gd name="T70" fmla="*/ 14 w 85"/>
              <a:gd name="T71" fmla="*/ 354018077 h 112"/>
              <a:gd name="T72" fmla="*/ 14 w 85"/>
              <a:gd name="T73" fmla="*/ 335355826 h 112"/>
              <a:gd name="T74" fmla="*/ 14 w 85"/>
              <a:gd name="T75" fmla="*/ 354018077 h 112"/>
              <a:gd name="T76" fmla="*/ 14 w 85"/>
              <a:gd name="T77" fmla="*/ 500228020 h 112"/>
              <a:gd name="T78" fmla="*/ 13 w 85"/>
              <a:gd name="T79" fmla="*/ 695701096 h 112"/>
              <a:gd name="T80" fmla="*/ 10 w 85"/>
              <a:gd name="T81" fmla="*/ 729786566 h 112"/>
              <a:gd name="T82" fmla="*/ 0 w 85"/>
              <a:gd name="T83" fmla="*/ 1207091993 h 112"/>
              <a:gd name="T84" fmla="*/ 0 w 85"/>
              <a:gd name="T85" fmla="*/ 1279624115 h 112"/>
              <a:gd name="T86" fmla="*/ 3 w 85"/>
              <a:gd name="T87" fmla="*/ 1350262926 h 112"/>
              <a:gd name="T88" fmla="*/ 5 w 85"/>
              <a:gd name="T89" fmla="*/ 1412485803 h 112"/>
              <a:gd name="T90" fmla="*/ 5 w 85"/>
              <a:gd name="T91" fmla="*/ 1483106634 h 112"/>
              <a:gd name="T92" fmla="*/ 13 w 85"/>
              <a:gd name="T93" fmla="*/ 1499777468 h 112"/>
              <a:gd name="T94" fmla="*/ 14 w 85"/>
              <a:gd name="T95" fmla="*/ 1628141172 h 112"/>
              <a:gd name="T96" fmla="*/ 14 w 85"/>
              <a:gd name="T97" fmla="*/ 1780338948 h 112"/>
              <a:gd name="T98" fmla="*/ 14 w 85"/>
              <a:gd name="T99" fmla="*/ 1923702182 h 112"/>
              <a:gd name="T100" fmla="*/ 13 w 85"/>
              <a:gd name="T101" fmla="*/ 1975451654 h 112"/>
              <a:gd name="T102" fmla="*/ 11 w 85"/>
              <a:gd name="T103" fmla="*/ 2011876403 h 112"/>
              <a:gd name="T104" fmla="*/ 11 w 85"/>
              <a:gd name="T105" fmla="*/ 2085971953 h 112"/>
              <a:gd name="T106" fmla="*/ 11 w 85"/>
              <a:gd name="T107" fmla="*/ 2125737748 h 112"/>
              <a:gd name="T108" fmla="*/ 12 w 85"/>
              <a:gd name="T109" fmla="*/ 2147483647 h 112"/>
              <a:gd name="T110" fmla="*/ 13 w 85"/>
              <a:gd name="T111" fmla="*/ 2147483647 h 112"/>
              <a:gd name="T112" fmla="*/ 14 w 85"/>
              <a:gd name="T113" fmla="*/ 2147483647 h 11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85"/>
              <a:gd name="T172" fmla="*/ 0 h 112"/>
              <a:gd name="T173" fmla="*/ 85 w 85"/>
              <a:gd name="T174" fmla="*/ 112 h 112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85" h="112">
                <a:moveTo>
                  <a:pt x="18" y="101"/>
                </a:moveTo>
                <a:lnTo>
                  <a:pt x="20" y="111"/>
                </a:lnTo>
                <a:lnTo>
                  <a:pt x="40" y="111"/>
                </a:lnTo>
                <a:lnTo>
                  <a:pt x="40" y="110"/>
                </a:lnTo>
                <a:lnTo>
                  <a:pt x="37" y="107"/>
                </a:lnTo>
                <a:lnTo>
                  <a:pt x="39" y="94"/>
                </a:lnTo>
                <a:lnTo>
                  <a:pt x="42" y="96"/>
                </a:lnTo>
                <a:lnTo>
                  <a:pt x="40" y="111"/>
                </a:lnTo>
                <a:lnTo>
                  <a:pt x="61" y="111"/>
                </a:lnTo>
                <a:lnTo>
                  <a:pt x="62" y="107"/>
                </a:lnTo>
                <a:lnTo>
                  <a:pt x="60" y="106"/>
                </a:lnTo>
                <a:lnTo>
                  <a:pt x="60" y="78"/>
                </a:lnTo>
                <a:lnTo>
                  <a:pt x="56" y="72"/>
                </a:lnTo>
                <a:lnTo>
                  <a:pt x="60" y="72"/>
                </a:lnTo>
                <a:lnTo>
                  <a:pt x="59" y="57"/>
                </a:lnTo>
                <a:lnTo>
                  <a:pt x="63" y="59"/>
                </a:lnTo>
                <a:lnTo>
                  <a:pt x="66" y="58"/>
                </a:lnTo>
                <a:lnTo>
                  <a:pt x="66" y="57"/>
                </a:lnTo>
                <a:lnTo>
                  <a:pt x="67" y="53"/>
                </a:lnTo>
                <a:lnTo>
                  <a:pt x="67" y="51"/>
                </a:lnTo>
                <a:lnTo>
                  <a:pt x="67" y="49"/>
                </a:lnTo>
                <a:lnTo>
                  <a:pt x="60" y="28"/>
                </a:lnTo>
                <a:lnTo>
                  <a:pt x="62" y="25"/>
                </a:lnTo>
                <a:lnTo>
                  <a:pt x="61" y="23"/>
                </a:lnTo>
                <a:lnTo>
                  <a:pt x="67" y="18"/>
                </a:lnTo>
                <a:lnTo>
                  <a:pt x="69" y="15"/>
                </a:lnTo>
                <a:lnTo>
                  <a:pt x="69" y="13"/>
                </a:lnTo>
                <a:lnTo>
                  <a:pt x="84" y="3"/>
                </a:lnTo>
                <a:lnTo>
                  <a:pt x="81" y="0"/>
                </a:lnTo>
                <a:lnTo>
                  <a:pt x="77" y="3"/>
                </a:lnTo>
                <a:lnTo>
                  <a:pt x="78" y="4"/>
                </a:lnTo>
                <a:lnTo>
                  <a:pt x="68" y="12"/>
                </a:lnTo>
                <a:lnTo>
                  <a:pt x="67" y="11"/>
                </a:lnTo>
                <a:lnTo>
                  <a:pt x="57" y="18"/>
                </a:lnTo>
                <a:lnTo>
                  <a:pt x="55" y="18"/>
                </a:lnTo>
                <a:lnTo>
                  <a:pt x="50" y="22"/>
                </a:lnTo>
                <a:lnTo>
                  <a:pt x="50" y="24"/>
                </a:lnTo>
                <a:lnTo>
                  <a:pt x="46" y="25"/>
                </a:lnTo>
                <a:lnTo>
                  <a:pt x="43" y="24"/>
                </a:lnTo>
                <a:lnTo>
                  <a:pt x="44" y="23"/>
                </a:lnTo>
                <a:lnTo>
                  <a:pt x="48" y="17"/>
                </a:lnTo>
                <a:lnTo>
                  <a:pt x="47" y="16"/>
                </a:lnTo>
                <a:lnTo>
                  <a:pt x="43" y="21"/>
                </a:lnTo>
                <a:lnTo>
                  <a:pt x="43" y="16"/>
                </a:lnTo>
                <a:lnTo>
                  <a:pt x="47" y="16"/>
                </a:lnTo>
                <a:lnTo>
                  <a:pt x="48" y="17"/>
                </a:lnTo>
                <a:lnTo>
                  <a:pt x="50" y="16"/>
                </a:lnTo>
                <a:lnTo>
                  <a:pt x="49" y="13"/>
                </a:lnTo>
                <a:lnTo>
                  <a:pt x="49" y="9"/>
                </a:lnTo>
                <a:lnTo>
                  <a:pt x="48" y="7"/>
                </a:lnTo>
                <a:lnTo>
                  <a:pt x="47" y="6"/>
                </a:lnTo>
                <a:lnTo>
                  <a:pt x="47" y="4"/>
                </a:lnTo>
                <a:lnTo>
                  <a:pt x="46" y="3"/>
                </a:lnTo>
                <a:lnTo>
                  <a:pt x="44" y="1"/>
                </a:lnTo>
                <a:lnTo>
                  <a:pt x="43" y="0"/>
                </a:lnTo>
                <a:lnTo>
                  <a:pt x="41" y="0"/>
                </a:lnTo>
                <a:lnTo>
                  <a:pt x="39" y="0"/>
                </a:lnTo>
                <a:lnTo>
                  <a:pt x="37" y="0"/>
                </a:lnTo>
                <a:lnTo>
                  <a:pt x="36" y="0"/>
                </a:lnTo>
                <a:lnTo>
                  <a:pt x="34" y="0"/>
                </a:lnTo>
                <a:lnTo>
                  <a:pt x="33" y="0"/>
                </a:lnTo>
                <a:lnTo>
                  <a:pt x="30" y="1"/>
                </a:lnTo>
                <a:lnTo>
                  <a:pt x="30" y="3"/>
                </a:lnTo>
                <a:lnTo>
                  <a:pt x="28" y="4"/>
                </a:lnTo>
                <a:lnTo>
                  <a:pt x="27" y="6"/>
                </a:lnTo>
                <a:lnTo>
                  <a:pt x="26" y="7"/>
                </a:lnTo>
                <a:lnTo>
                  <a:pt x="26" y="9"/>
                </a:lnTo>
                <a:lnTo>
                  <a:pt x="26" y="11"/>
                </a:lnTo>
                <a:lnTo>
                  <a:pt x="23" y="15"/>
                </a:lnTo>
                <a:lnTo>
                  <a:pt x="24" y="16"/>
                </a:lnTo>
                <a:lnTo>
                  <a:pt x="26" y="16"/>
                </a:lnTo>
                <a:lnTo>
                  <a:pt x="29" y="15"/>
                </a:lnTo>
                <a:lnTo>
                  <a:pt x="30" y="20"/>
                </a:lnTo>
                <a:lnTo>
                  <a:pt x="26" y="16"/>
                </a:lnTo>
                <a:lnTo>
                  <a:pt x="24" y="16"/>
                </a:lnTo>
                <a:lnTo>
                  <a:pt x="30" y="22"/>
                </a:lnTo>
                <a:lnTo>
                  <a:pt x="30" y="23"/>
                </a:lnTo>
                <a:lnTo>
                  <a:pt x="13" y="31"/>
                </a:lnTo>
                <a:lnTo>
                  <a:pt x="11" y="31"/>
                </a:lnTo>
                <a:lnTo>
                  <a:pt x="10" y="33"/>
                </a:lnTo>
                <a:lnTo>
                  <a:pt x="7" y="41"/>
                </a:lnTo>
                <a:lnTo>
                  <a:pt x="0" y="54"/>
                </a:lnTo>
                <a:lnTo>
                  <a:pt x="0" y="56"/>
                </a:lnTo>
                <a:lnTo>
                  <a:pt x="0" y="57"/>
                </a:lnTo>
                <a:lnTo>
                  <a:pt x="0" y="59"/>
                </a:lnTo>
                <a:lnTo>
                  <a:pt x="3" y="60"/>
                </a:lnTo>
                <a:lnTo>
                  <a:pt x="10" y="60"/>
                </a:lnTo>
                <a:lnTo>
                  <a:pt x="5" y="63"/>
                </a:lnTo>
                <a:lnTo>
                  <a:pt x="5" y="65"/>
                </a:lnTo>
                <a:lnTo>
                  <a:pt x="5" y="66"/>
                </a:lnTo>
                <a:lnTo>
                  <a:pt x="6" y="67"/>
                </a:lnTo>
                <a:lnTo>
                  <a:pt x="13" y="67"/>
                </a:lnTo>
                <a:lnTo>
                  <a:pt x="18" y="60"/>
                </a:lnTo>
                <a:lnTo>
                  <a:pt x="19" y="73"/>
                </a:lnTo>
                <a:lnTo>
                  <a:pt x="25" y="74"/>
                </a:lnTo>
                <a:lnTo>
                  <a:pt x="20" y="79"/>
                </a:lnTo>
                <a:lnTo>
                  <a:pt x="20" y="83"/>
                </a:lnTo>
                <a:lnTo>
                  <a:pt x="15" y="86"/>
                </a:lnTo>
                <a:lnTo>
                  <a:pt x="13" y="87"/>
                </a:lnTo>
                <a:lnTo>
                  <a:pt x="13" y="88"/>
                </a:lnTo>
                <a:lnTo>
                  <a:pt x="12" y="88"/>
                </a:lnTo>
                <a:lnTo>
                  <a:pt x="11" y="90"/>
                </a:lnTo>
                <a:lnTo>
                  <a:pt x="11" y="91"/>
                </a:lnTo>
                <a:lnTo>
                  <a:pt x="11" y="93"/>
                </a:lnTo>
                <a:lnTo>
                  <a:pt x="11" y="94"/>
                </a:lnTo>
                <a:lnTo>
                  <a:pt x="11" y="95"/>
                </a:lnTo>
                <a:lnTo>
                  <a:pt x="12" y="97"/>
                </a:lnTo>
                <a:lnTo>
                  <a:pt x="12" y="98"/>
                </a:lnTo>
                <a:lnTo>
                  <a:pt x="13" y="98"/>
                </a:lnTo>
                <a:lnTo>
                  <a:pt x="13" y="99"/>
                </a:lnTo>
                <a:lnTo>
                  <a:pt x="15" y="100"/>
                </a:lnTo>
                <a:lnTo>
                  <a:pt x="16" y="101"/>
                </a:lnTo>
                <a:lnTo>
                  <a:pt x="18" y="101"/>
                </a:lnTo>
              </a:path>
            </a:pathLst>
          </a:custGeom>
          <a:solidFill>
            <a:srgbClr val="FF0000"/>
          </a:solidFill>
          <a:ln w="9525" cap="rnd" cmpd="sng">
            <a:noFill/>
            <a:prstDash val="solid"/>
            <a:round/>
            <a:headEnd/>
            <a:tailEnd/>
          </a:ln>
          <a:effectLst>
            <a:outerShdw blurRad="25400" dist="25400" dir="7800000" algn="ctr" rotWithShape="0">
              <a:srgbClr val="292929"/>
            </a:outerShdw>
          </a:effec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Freeform 31"/>
          <p:cNvSpPr>
            <a:spLocks/>
          </p:cNvSpPr>
          <p:nvPr/>
        </p:nvSpPr>
        <p:spPr bwMode="auto">
          <a:xfrm flipH="1">
            <a:off x="8723735" y="4243159"/>
            <a:ext cx="62035" cy="106829"/>
          </a:xfrm>
          <a:custGeom>
            <a:avLst/>
            <a:gdLst>
              <a:gd name="T0" fmla="*/ 14 w 85"/>
              <a:gd name="T1" fmla="*/ 2147483647 h 112"/>
              <a:gd name="T2" fmla="*/ 14 w 85"/>
              <a:gd name="T3" fmla="*/ 2147483647 h 112"/>
              <a:gd name="T4" fmla="*/ 14 w 85"/>
              <a:gd name="T5" fmla="*/ 2117978454 h 112"/>
              <a:gd name="T6" fmla="*/ 14 w 85"/>
              <a:gd name="T7" fmla="*/ 2147483647 h 112"/>
              <a:gd name="T8" fmla="*/ 14 w 85"/>
              <a:gd name="T9" fmla="*/ 2147483647 h 112"/>
              <a:gd name="T10" fmla="*/ 14 w 85"/>
              <a:gd name="T11" fmla="*/ 1750042837 h 112"/>
              <a:gd name="T12" fmla="*/ 14 w 85"/>
              <a:gd name="T13" fmla="*/ 1621731899 h 112"/>
              <a:gd name="T14" fmla="*/ 14 w 85"/>
              <a:gd name="T15" fmla="*/ 1317720951 h 112"/>
              <a:gd name="T16" fmla="*/ 14 w 85"/>
              <a:gd name="T17" fmla="*/ 1279624115 h 112"/>
              <a:gd name="T18" fmla="*/ 14 w 85"/>
              <a:gd name="T19" fmla="*/ 1146226954 h 112"/>
              <a:gd name="T20" fmla="*/ 14 w 85"/>
              <a:gd name="T21" fmla="*/ 636233371 h 112"/>
              <a:gd name="T22" fmla="*/ 14 w 85"/>
              <a:gd name="T23" fmla="*/ 512016268 h 112"/>
              <a:gd name="T24" fmla="*/ 15 w 85"/>
              <a:gd name="T25" fmla="*/ 335355826 h 112"/>
              <a:gd name="T26" fmla="*/ 20 w 85"/>
              <a:gd name="T27" fmla="*/ 73036108 h 112"/>
              <a:gd name="T28" fmla="*/ 18 w 85"/>
              <a:gd name="T29" fmla="*/ 73036108 h 112"/>
              <a:gd name="T30" fmla="*/ 15 w 85"/>
              <a:gd name="T31" fmla="*/ 259939179 h 112"/>
              <a:gd name="T32" fmla="*/ 14 w 85"/>
              <a:gd name="T33" fmla="*/ 396871642 h 112"/>
              <a:gd name="T34" fmla="*/ 14 w 85"/>
              <a:gd name="T35" fmla="*/ 396871642 h 112"/>
              <a:gd name="T36" fmla="*/ 14 w 85"/>
              <a:gd name="T37" fmla="*/ 540509746 h 112"/>
              <a:gd name="T38" fmla="*/ 14 w 85"/>
              <a:gd name="T39" fmla="*/ 540509746 h 112"/>
              <a:gd name="T40" fmla="*/ 14 w 85"/>
              <a:gd name="T41" fmla="*/ 383880336 h 112"/>
              <a:gd name="T42" fmla="*/ 14 w 85"/>
              <a:gd name="T43" fmla="*/ 477302301 h 112"/>
              <a:gd name="T44" fmla="*/ 14 w 85"/>
              <a:gd name="T45" fmla="*/ 354018077 h 112"/>
              <a:gd name="T46" fmla="*/ 14 w 85"/>
              <a:gd name="T47" fmla="*/ 354018077 h 112"/>
              <a:gd name="T48" fmla="*/ 14 w 85"/>
              <a:gd name="T49" fmla="*/ 204756370 h 112"/>
              <a:gd name="T50" fmla="*/ 14 w 85"/>
              <a:gd name="T51" fmla="*/ 134109449 h 112"/>
              <a:gd name="T52" fmla="*/ 14 w 85"/>
              <a:gd name="T53" fmla="*/ 73036108 h 112"/>
              <a:gd name="T54" fmla="*/ 14 w 85"/>
              <a:gd name="T55" fmla="*/ 0 h 112"/>
              <a:gd name="T56" fmla="*/ 14 w 85"/>
              <a:gd name="T57" fmla="*/ 0 h 112"/>
              <a:gd name="T58" fmla="*/ 14 w 85"/>
              <a:gd name="T59" fmla="*/ 0 h 112"/>
              <a:gd name="T60" fmla="*/ 14 w 85"/>
              <a:gd name="T61" fmla="*/ 0 h 112"/>
              <a:gd name="T62" fmla="*/ 14 w 85"/>
              <a:gd name="T63" fmla="*/ 73036108 h 112"/>
              <a:gd name="T64" fmla="*/ 14 w 85"/>
              <a:gd name="T65" fmla="*/ 134109449 h 112"/>
              <a:gd name="T66" fmla="*/ 14 w 85"/>
              <a:gd name="T67" fmla="*/ 204756370 h 112"/>
              <a:gd name="T68" fmla="*/ 14 w 85"/>
              <a:gd name="T69" fmla="*/ 335355826 h 112"/>
              <a:gd name="T70" fmla="*/ 14 w 85"/>
              <a:gd name="T71" fmla="*/ 354018077 h 112"/>
              <a:gd name="T72" fmla="*/ 14 w 85"/>
              <a:gd name="T73" fmla="*/ 335355826 h 112"/>
              <a:gd name="T74" fmla="*/ 14 w 85"/>
              <a:gd name="T75" fmla="*/ 354018077 h 112"/>
              <a:gd name="T76" fmla="*/ 14 w 85"/>
              <a:gd name="T77" fmla="*/ 500228020 h 112"/>
              <a:gd name="T78" fmla="*/ 13 w 85"/>
              <a:gd name="T79" fmla="*/ 695701096 h 112"/>
              <a:gd name="T80" fmla="*/ 10 w 85"/>
              <a:gd name="T81" fmla="*/ 729786566 h 112"/>
              <a:gd name="T82" fmla="*/ 0 w 85"/>
              <a:gd name="T83" fmla="*/ 1207091993 h 112"/>
              <a:gd name="T84" fmla="*/ 0 w 85"/>
              <a:gd name="T85" fmla="*/ 1279624115 h 112"/>
              <a:gd name="T86" fmla="*/ 3 w 85"/>
              <a:gd name="T87" fmla="*/ 1350262926 h 112"/>
              <a:gd name="T88" fmla="*/ 5 w 85"/>
              <a:gd name="T89" fmla="*/ 1412485803 h 112"/>
              <a:gd name="T90" fmla="*/ 5 w 85"/>
              <a:gd name="T91" fmla="*/ 1483106634 h 112"/>
              <a:gd name="T92" fmla="*/ 13 w 85"/>
              <a:gd name="T93" fmla="*/ 1499777468 h 112"/>
              <a:gd name="T94" fmla="*/ 14 w 85"/>
              <a:gd name="T95" fmla="*/ 1628141172 h 112"/>
              <a:gd name="T96" fmla="*/ 14 w 85"/>
              <a:gd name="T97" fmla="*/ 1780338948 h 112"/>
              <a:gd name="T98" fmla="*/ 14 w 85"/>
              <a:gd name="T99" fmla="*/ 1923702182 h 112"/>
              <a:gd name="T100" fmla="*/ 13 w 85"/>
              <a:gd name="T101" fmla="*/ 1975451654 h 112"/>
              <a:gd name="T102" fmla="*/ 11 w 85"/>
              <a:gd name="T103" fmla="*/ 2011876403 h 112"/>
              <a:gd name="T104" fmla="*/ 11 w 85"/>
              <a:gd name="T105" fmla="*/ 2085971953 h 112"/>
              <a:gd name="T106" fmla="*/ 11 w 85"/>
              <a:gd name="T107" fmla="*/ 2125737748 h 112"/>
              <a:gd name="T108" fmla="*/ 12 w 85"/>
              <a:gd name="T109" fmla="*/ 2147483647 h 112"/>
              <a:gd name="T110" fmla="*/ 13 w 85"/>
              <a:gd name="T111" fmla="*/ 2147483647 h 112"/>
              <a:gd name="T112" fmla="*/ 14 w 85"/>
              <a:gd name="T113" fmla="*/ 2147483647 h 11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85"/>
              <a:gd name="T172" fmla="*/ 0 h 112"/>
              <a:gd name="T173" fmla="*/ 85 w 85"/>
              <a:gd name="T174" fmla="*/ 112 h 112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85" h="112">
                <a:moveTo>
                  <a:pt x="18" y="101"/>
                </a:moveTo>
                <a:lnTo>
                  <a:pt x="20" y="111"/>
                </a:lnTo>
                <a:lnTo>
                  <a:pt x="40" y="111"/>
                </a:lnTo>
                <a:lnTo>
                  <a:pt x="40" y="110"/>
                </a:lnTo>
                <a:lnTo>
                  <a:pt x="37" y="107"/>
                </a:lnTo>
                <a:lnTo>
                  <a:pt x="39" y="94"/>
                </a:lnTo>
                <a:lnTo>
                  <a:pt x="42" y="96"/>
                </a:lnTo>
                <a:lnTo>
                  <a:pt x="40" y="111"/>
                </a:lnTo>
                <a:lnTo>
                  <a:pt x="61" y="111"/>
                </a:lnTo>
                <a:lnTo>
                  <a:pt x="62" y="107"/>
                </a:lnTo>
                <a:lnTo>
                  <a:pt x="60" y="106"/>
                </a:lnTo>
                <a:lnTo>
                  <a:pt x="60" y="78"/>
                </a:lnTo>
                <a:lnTo>
                  <a:pt x="56" y="72"/>
                </a:lnTo>
                <a:lnTo>
                  <a:pt x="60" y="72"/>
                </a:lnTo>
                <a:lnTo>
                  <a:pt x="59" y="57"/>
                </a:lnTo>
                <a:lnTo>
                  <a:pt x="63" y="59"/>
                </a:lnTo>
                <a:lnTo>
                  <a:pt x="66" y="58"/>
                </a:lnTo>
                <a:lnTo>
                  <a:pt x="66" y="57"/>
                </a:lnTo>
                <a:lnTo>
                  <a:pt x="67" y="53"/>
                </a:lnTo>
                <a:lnTo>
                  <a:pt x="67" y="51"/>
                </a:lnTo>
                <a:lnTo>
                  <a:pt x="67" y="49"/>
                </a:lnTo>
                <a:lnTo>
                  <a:pt x="60" y="28"/>
                </a:lnTo>
                <a:lnTo>
                  <a:pt x="62" y="25"/>
                </a:lnTo>
                <a:lnTo>
                  <a:pt x="61" y="23"/>
                </a:lnTo>
                <a:lnTo>
                  <a:pt x="67" y="18"/>
                </a:lnTo>
                <a:lnTo>
                  <a:pt x="69" y="15"/>
                </a:lnTo>
                <a:lnTo>
                  <a:pt x="69" y="13"/>
                </a:lnTo>
                <a:lnTo>
                  <a:pt x="84" y="3"/>
                </a:lnTo>
                <a:lnTo>
                  <a:pt x="81" y="0"/>
                </a:lnTo>
                <a:lnTo>
                  <a:pt x="77" y="3"/>
                </a:lnTo>
                <a:lnTo>
                  <a:pt x="78" y="4"/>
                </a:lnTo>
                <a:lnTo>
                  <a:pt x="68" y="12"/>
                </a:lnTo>
                <a:lnTo>
                  <a:pt x="67" y="11"/>
                </a:lnTo>
                <a:lnTo>
                  <a:pt x="57" y="18"/>
                </a:lnTo>
                <a:lnTo>
                  <a:pt x="55" y="18"/>
                </a:lnTo>
                <a:lnTo>
                  <a:pt x="50" y="22"/>
                </a:lnTo>
                <a:lnTo>
                  <a:pt x="50" y="24"/>
                </a:lnTo>
                <a:lnTo>
                  <a:pt x="46" y="25"/>
                </a:lnTo>
                <a:lnTo>
                  <a:pt x="43" y="24"/>
                </a:lnTo>
                <a:lnTo>
                  <a:pt x="44" y="23"/>
                </a:lnTo>
                <a:lnTo>
                  <a:pt x="48" y="17"/>
                </a:lnTo>
                <a:lnTo>
                  <a:pt x="47" y="16"/>
                </a:lnTo>
                <a:lnTo>
                  <a:pt x="43" y="21"/>
                </a:lnTo>
                <a:lnTo>
                  <a:pt x="43" y="16"/>
                </a:lnTo>
                <a:lnTo>
                  <a:pt x="47" y="16"/>
                </a:lnTo>
                <a:lnTo>
                  <a:pt x="48" y="17"/>
                </a:lnTo>
                <a:lnTo>
                  <a:pt x="50" y="16"/>
                </a:lnTo>
                <a:lnTo>
                  <a:pt x="49" y="13"/>
                </a:lnTo>
                <a:lnTo>
                  <a:pt x="49" y="9"/>
                </a:lnTo>
                <a:lnTo>
                  <a:pt x="48" y="7"/>
                </a:lnTo>
                <a:lnTo>
                  <a:pt x="47" y="6"/>
                </a:lnTo>
                <a:lnTo>
                  <a:pt x="47" y="4"/>
                </a:lnTo>
                <a:lnTo>
                  <a:pt x="46" y="3"/>
                </a:lnTo>
                <a:lnTo>
                  <a:pt x="44" y="1"/>
                </a:lnTo>
                <a:lnTo>
                  <a:pt x="43" y="0"/>
                </a:lnTo>
                <a:lnTo>
                  <a:pt x="41" y="0"/>
                </a:lnTo>
                <a:lnTo>
                  <a:pt x="39" y="0"/>
                </a:lnTo>
                <a:lnTo>
                  <a:pt x="37" y="0"/>
                </a:lnTo>
                <a:lnTo>
                  <a:pt x="36" y="0"/>
                </a:lnTo>
                <a:lnTo>
                  <a:pt x="34" y="0"/>
                </a:lnTo>
                <a:lnTo>
                  <a:pt x="33" y="0"/>
                </a:lnTo>
                <a:lnTo>
                  <a:pt x="30" y="1"/>
                </a:lnTo>
                <a:lnTo>
                  <a:pt x="30" y="3"/>
                </a:lnTo>
                <a:lnTo>
                  <a:pt x="28" y="4"/>
                </a:lnTo>
                <a:lnTo>
                  <a:pt x="27" y="6"/>
                </a:lnTo>
                <a:lnTo>
                  <a:pt x="26" y="7"/>
                </a:lnTo>
                <a:lnTo>
                  <a:pt x="26" y="9"/>
                </a:lnTo>
                <a:lnTo>
                  <a:pt x="26" y="11"/>
                </a:lnTo>
                <a:lnTo>
                  <a:pt x="23" y="15"/>
                </a:lnTo>
                <a:lnTo>
                  <a:pt x="24" y="16"/>
                </a:lnTo>
                <a:lnTo>
                  <a:pt x="26" y="16"/>
                </a:lnTo>
                <a:lnTo>
                  <a:pt x="29" y="15"/>
                </a:lnTo>
                <a:lnTo>
                  <a:pt x="30" y="20"/>
                </a:lnTo>
                <a:lnTo>
                  <a:pt x="26" y="16"/>
                </a:lnTo>
                <a:lnTo>
                  <a:pt x="24" y="16"/>
                </a:lnTo>
                <a:lnTo>
                  <a:pt x="30" y="22"/>
                </a:lnTo>
                <a:lnTo>
                  <a:pt x="30" y="23"/>
                </a:lnTo>
                <a:lnTo>
                  <a:pt x="13" y="31"/>
                </a:lnTo>
                <a:lnTo>
                  <a:pt x="11" y="31"/>
                </a:lnTo>
                <a:lnTo>
                  <a:pt x="10" y="33"/>
                </a:lnTo>
                <a:lnTo>
                  <a:pt x="7" y="41"/>
                </a:lnTo>
                <a:lnTo>
                  <a:pt x="0" y="54"/>
                </a:lnTo>
                <a:lnTo>
                  <a:pt x="0" y="56"/>
                </a:lnTo>
                <a:lnTo>
                  <a:pt x="0" y="57"/>
                </a:lnTo>
                <a:lnTo>
                  <a:pt x="0" y="59"/>
                </a:lnTo>
                <a:lnTo>
                  <a:pt x="3" y="60"/>
                </a:lnTo>
                <a:lnTo>
                  <a:pt x="10" y="60"/>
                </a:lnTo>
                <a:lnTo>
                  <a:pt x="5" y="63"/>
                </a:lnTo>
                <a:lnTo>
                  <a:pt x="5" y="65"/>
                </a:lnTo>
                <a:lnTo>
                  <a:pt x="5" y="66"/>
                </a:lnTo>
                <a:lnTo>
                  <a:pt x="6" y="67"/>
                </a:lnTo>
                <a:lnTo>
                  <a:pt x="13" y="67"/>
                </a:lnTo>
                <a:lnTo>
                  <a:pt x="18" y="60"/>
                </a:lnTo>
                <a:lnTo>
                  <a:pt x="19" y="73"/>
                </a:lnTo>
                <a:lnTo>
                  <a:pt x="25" y="74"/>
                </a:lnTo>
                <a:lnTo>
                  <a:pt x="20" y="79"/>
                </a:lnTo>
                <a:lnTo>
                  <a:pt x="20" y="83"/>
                </a:lnTo>
                <a:lnTo>
                  <a:pt x="15" y="86"/>
                </a:lnTo>
                <a:lnTo>
                  <a:pt x="13" y="87"/>
                </a:lnTo>
                <a:lnTo>
                  <a:pt x="13" y="88"/>
                </a:lnTo>
                <a:lnTo>
                  <a:pt x="12" y="88"/>
                </a:lnTo>
                <a:lnTo>
                  <a:pt x="11" y="90"/>
                </a:lnTo>
                <a:lnTo>
                  <a:pt x="11" y="91"/>
                </a:lnTo>
                <a:lnTo>
                  <a:pt x="11" y="93"/>
                </a:lnTo>
                <a:lnTo>
                  <a:pt x="11" y="94"/>
                </a:lnTo>
                <a:lnTo>
                  <a:pt x="11" y="95"/>
                </a:lnTo>
                <a:lnTo>
                  <a:pt x="12" y="97"/>
                </a:lnTo>
                <a:lnTo>
                  <a:pt x="12" y="98"/>
                </a:lnTo>
                <a:lnTo>
                  <a:pt x="13" y="98"/>
                </a:lnTo>
                <a:lnTo>
                  <a:pt x="13" y="99"/>
                </a:lnTo>
                <a:lnTo>
                  <a:pt x="15" y="100"/>
                </a:lnTo>
                <a:lnTo>
                  <a:pt x="16" y="101"/>
                </a:lnTo>
                <a:lnTo>
                  <a:pt x="18" y="101"/>
                </a:lnTo>
              </a:path>
            </a:pathLst>
          </a:custGeom>
          <a:solidFill>
            <a:srgbClr val="FF0000"/>
          </a:solidFill>
          <a:ln w="9525" cap="rnd" cmpd="sng">
            <a:noFill/>
            <a:prstDash val="solid"/>
            <a:round/>
            <a:headEnd/>
            <a:tailEnd/>
          </a:ln>
          <a:effectLst>
            <a:outerShdw blurRad="25400" dist="25400" dir="7800000" algn="ctr" rotWithShape="0">
              <a:srgbClr val="292929"/>
            </a:outerShdw>
          </a:effec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H="1">
            <a:off x="8651912" y="4267100"/>
            <a:ext cx="62035" cy="106829"/>
          </a:xfrm>
          <a:custGeom>
            <a:avLst/>
            <a:gdLst>
              <a:gd name="T0" fmla="*/ 14 w 85"/>
              <a:gd name="T1" fmla="*/ 2147483647 h 112"/>
              <a:gd name="T2" fmla="*/ 14 w 85"/>
              <a:gd name="T3" fmla="*/ 2147483647 h 112"/>
              <a:gd name="T4" fmla="*/ 14 w 85"/>
              <a:gd name="T5" fmla="*/ 2117978454 h 112"/>
              <a:gd name="T6" fmla="*/ 14 w 85"/>
              <a:gd name="T7" fmla="*/ 2147483647 h 112"/>
              <a:gd name="T8" fmla="*/ 14 w 85"/>
              <a:gd name="T9" fmla="*/ 2147483647 h 112"/>
              <a:gd name="T10" fmla="*/ 14 w 85"/>
              <a:gd name="T11" fmla="*/ 1750042837 h 112"/>
              <a:gd name="T12" fmla="*/ 14 w 85"/>
              <a:gd name="T13" fmla="*/ 1621731899 h 112"/>
              <a:gd name="T14" fmla="*/ 14 w 85"/>
              <a:gd name="T15" fmla="*/ 1317720951 h 112"/>
              <a:gd name="T16" fmla="*/ 14 w 85"/>
              <a:gd name="T17" fmla="*/ 1279624115 h 112"/>
              <a:gd name="T18" fmla="*/ 14 w 85"/>
              <a:gd name="T19" fmla="*/ 1146226954 h 112"/>
              <a:gd name="T20" fmla="*/ 14 w 85"/>
              <a:gd name="T21" fmla="*/ 636233371 h 112"/>
              <a:gd name="T22" fmla="*/ 14 w 85"/>
              <a:gd name="T23" fmla="*/ 512016268 h 112"/>
              <a:gd name="T24" fmla="*/ 15 w 85"/>
              <a:gd name="T25" fmla="*/ 335355826 h 112"/>
              <a:gd name="T26" fmla="*/ 20 w 85"/>
              <a:gd name="T27" fmla="*/ 73036108 h 112"/>
              <a:gd name="T28" fmla="*/ 18 w 85"/>
              <a:gd name="T29" fmla="*/ 73036108 h 112"/>
              <a:gd name="T30" fmla="*/ 15 w 85"/>
              <a:gd name="T31" fmla="*/ 259939179 h 112"/>
              <a:gd name="T32" fmla="*/ 14 w 85"/>
              <a:gd name="T33" fmla="*/ 396871642 h 112"/>
              <a:gd name="T34" fmla="*/ 14 w 85"/>
              <a:gd name="T35" fmla="*/ 396871642 h 112"/>
              <a:gd name="T36" fmla="*/ 14 w 85"/>
              <a:gd name="T37" fmla="*/ 540509746 h 112"/>
              <a:gd name="T38" fmla="*/ 14 w 85"/>
              <a:gd name="T39" fmla="*/ 540509746 h 112"/>
              <a:gd name="T40" fmla="*/ 14 w 85"/>
              <a:gd name="T41" fmla="*/ 383880336 h 112"/>
              <a:gd name="T42" fmla="*/ 14 w 85"/>
              <a:gd name="T43" fmla="*/ 477302301 h 112"/>
              <a:gd name="T44" fmla="*/ 14 w 85"/>
              <a:gd name="T45" fmla="*/ 354018077 h 112"/>
              <a:gd name="T46" fmla="*/ 14 w 85"/>
              <a:gd name="T47" fmla="*/ 354018077 h 112"/>
              <a:gd name="T48" fmla="*/ 14 w 85"/>
              <a:gd name="T49" fmla="*/ 204756370 h 112"/>
              <a:gd name="T50" fmla="*/ 14 w 85"/>
              <a:gd name="T51" fmla="*/ 134109449 h 112"/>
              <a:gd name="T52" fmla="*/ 14 w 85"/>
              <a:gd name="T53" fmla="*/ 73036108 h 112"/>
              <a:gd name="T54" fmla="*/ 14 w 85"/>
              <a:gd name="T55" fmla="*/ 0 h 112"/>
              <a:gd name="T56" fmla="*/ 14 w 85"/>
              <a:gd name="T57" fmla="*/ 0 h 112"/>
              <a:gd name="T58" fmla="*/ 14 w 85"/>
              <a:gd name="T59" fmla="*/ 0 h 112"/>
              <a:gd name="T60" fmla="*/ 14 w 85"/>
              <a:gd name="T61" fmla="*/ 0 h 112"/>
              <a:gd name="T62" fmla="*/ 14 w 85"/>
              <a:gd name="T63" fmla="*/ 73036108 h 112"/>
              <a:gd name="T64" fmla="*/ 14 w 85"/>
              <a:gd name="T65" fmla="*/ 134109449 h 112"/>
              <a:gd name="T66" fmla="*/ 14 w 85"/>
              <a:gd name="T67" fmla="*/ 204756370 h 112"/>
              <a:gd name="T68" fmla="*/ 14 w 85"/>
              <a:gd name="T69" fmla="*/ 335355826 h 112"/>
              <a:gd name="T70" fmla="*/ 14 w 85"/>
              <a:gd name="T71" fmla="*/ 354018077 h 112"/>
              <a:gd name="T72" fmla="*/ 14 w 85"/>
              <a:gd name="T73" fmla="*/ 335355826 h 112"/>
              <a:gd name="T74" fmla="*/ 14 w 85"/>
              <a:gd name="T75" fmla="*/ 354018077 h 112"/>
              <a:gd name="T76" fmla="*/ 14 w 85"/>
              <a:gd name="T77" fmla="*/ 500228020 h 112"/>
              <a:gd name="T78" fmla="*/ 13 w 85"/>
              <a:gd name="T79" fmla="*/ 695701096 h 112"/>
              <a:gd name="T80" fmla="*/ 10 w 85"/>
              <a:gd name="T81" fmla="*/ 729786566 h 112"/>
              <a:gd name="T82" fmla="*/ 0 w 85"/>
              <a:gd name="T83" fmla="*/ 1207091993 h 112"/>
              <a:gd name="T84" fmla="*/ 0 w 85"/>
              <a:gd name="T85" fmla="*/ 1279624115 h 112"/>
              <a:gd name="T86" fmla="*/ 3 w 85"/>
              <a:gd name="T87" fmla="*/ 1350262926 h 112"/>
              <a:gd name="T88" fmla="*/ 5 w 85"/>
              <a:gd name="T89" fmla="*/ 1412485803 h 112"/>
              <a:gd name="T90" fmla="*/ 5 w 85"/>
              <a:gd name="T91" fmla="*/ 1483106634 h 112"/>
              <a:gd name="T92" fmla="*/ 13 w 85"/>
              <a:gd name="T93" fmla="*/ 1499777468 h 112"/>
              <a:gd name="T94" fmla="*/ 14 w 85"/>
              <a:gd name="T95" fmla="*/ 1628141172 h 112"/>
              <a:gd name="T96" fmla="*/ 14 w 85"/>
              <a:gd name="T97" fmla="*/ 1780338948 h 112"/>
              <a:gd name="T98" fmla="*/ 14 w 85"/>
              <a:gd name="T99" fmla="*/ 1923702182 h 112"/>
              <a:gd name="T100" fmla="*/ 13 w 85"/>
              <a:gd name="T101" fmla="*/ 1975451654 h 112"/>
              <a:gd name="T102" fmla="*/ 11 w 85"/>
              <a:gd name="T103" fmla="*/ 2011876403 h 112"/>
              <a:gd name="T104" fmla="*/ 11 w 85"/>
              <a:gd name="T105" fmla="*/ 2085971953 h 112"/>
              <a:gd name="T106" fmla="*/ 11 w 85"/>
              <a:gd name="T107" fmla="*/ 2125737748 h 112"/>
              <a:gd name="T108" fmla="*/ 12 w 85"/>
              <a:gd name="T109" fmla="*/ 2147483647 h 112"/>
              <a:gd name="T110" fmla="*/ 13 w 85"/>
              <a:gd name="T111" fmla="*/ 2147483647 h 112"/>
              <a:gd name="T112" fmla="*/ 14 w 85"/>
              <a:gd name="T113" fmla="*/ 2147483647 h 11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85"/>
              <a:gd name="T172" fmla="*/ 0 h 112"/>
              <a:gd name="T173" fmla="*/ 85 w 85"/>
              <a:gd name="T174" fmla="*/ 112 h 112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85" h="112">
                <a:moveTo>
                  <a:pt x="18" y="101"/>
                </a:moveTo>
                <a:lnTo>
                  <a:pt x="20" y="111"/>
                </a:lnTo>
                <a:lnTo>
                  <a:pt x="40" y="111"/>
                </a:lnTo>
                <a:lnTo>
                  <a:pt x="40" y="110"/>
                </a:lnTo>
                <a:lnTo>
                  <a:pt x="37" y="107"/>
                </a:lnTo>
                <a:lnTo>
                  <a:pt x="39" y="94"/>
                </a:lnTo>
                <a:lnTo>
                  <a:pt x="42" y="96"/>
                </a:lnTo>
                <a:lnTo>
                  <a:pt x="40" y="111"/>
                </a:lnTo>
                <a:lnTo>
                  <a:pt x="61" y="111"/>
                </a:lnTo>
                <a:lnTo>
                  <a:pt x="62" y="107"/>
                </a:lnTo>
                <a:lnTo>
                  <a:pt x="60" y="106"/>
                </a:lnTo>
                <a:lnTo>
                  <a:pt x="60" y="78"/>
                </a:lnTo>
                <a:lnTo>
                  <a:pt x="56" y="72"/>
                </a:lnTo>
                <a:lnTo>
                  <a:pt x="60" y="72"/>
                </a:lnTo>
                <a:lnTo>
                  <a:pt x="59" y="57"/>
                </a:lnTo>
                <a:lnTo>
                  <a:pt x="63" y="59"/>
                </a:lnTo>
                <a:lnTo>
                  <a:pt x="66" y="58"/>
                </a:lnTo>
                <a:lnTo>
                  <a:pt x="66" y="57"/>
                </a:lnTo>
                <a:lnTo>
                  <a:pt x="67" y="53"/>
                </a:lnTo>
                <a:lnTo>
                  <a:pt x="67" y="51"/>
                </a:lnTo>
                <a:lnTo>
                  <a:pt x="67" y="49"/>
                </a:lnTo>
                <a:lnTo>
                  <a:pt x="60" y="28"/>
                </a:lnTo>
                <a:lnTo>
                  <a:pt x="62" y="25"/>
                </a:lnTo>
                <a:lnTo>
                  <a:pt x="61" y="23"/>
                </a:lnTo>
                <a:lnTo>
                  <a:pt x="67" y="18"/>
                </a:lnTo>
                <a:lnTo>
                  <a:pt x="69" y="15"/>
                </a:lnTo>
                <a:lnTo>
                  <a:pt x="69" y="13"/>
                </a:lnTo>
                <a:lnTo>
                  <a:pt x="84" y="3"/>
                </a:lnTo>
                <a:lnTo>
                  <a:pt x="81" y="0"/>
                </a:lnTo>
                <a:lnTo>
                  <a:pt x="77" y="3"/>
                </a:lnTo>
                <a:lnTo>
                  <a:pt x="78" y="4"/>
                </a:lnTo>
                <a:lnTo>
                  <a:pt x="68" y="12"/>
                </a:lnTo>
                <a:lnTo>
                  <a:pt x="67" y="11"/>
                </a:lnTo>
                <a:lnTo>
                  <a:pt x="57" y="18"/>
                </a:lnTo>
                <a:lnTo>
                  <a:pt x="55" y="18"/>
                </a:lnTo>
                <a:lnTo>
                  <a:pt x="50" y="22"/>
                </a:lnTo>
                <a:lnTo>
                  <a:pt x="50" y="24"/>
                </a:lnTo>
                <a:lnTo>
                  <a:pt x="46" y="25"/>
                </a:lnTo>
                <a:lnTo>
                  <a:pt x="43" y="24"/>
                </a:lnTo>
                <a:lnTo>
                  <a:pt x="44" y="23"/>
                </a:lnTo>
                <a:lnTo>
                  <a:pt x="48" y="17"/>
                </a:lnTo>
                <a:lnTo>
                  <a:pt x="47" y="16"/>
                </a:lnTo>
                <a:lnTo>
                  <a:pt x="43" y="21"/>
                </a:lnTo>
                <a:lnTo>
                  <a:pt x="43" y="16"/>
                </a:lnTo>
                <a:lnTo>
                  <a:pt x="47" y="16"/>
                </a:lnTo>
                <a:lnTo>
                  <a:pt x="48" y="17"/>
                </a:lnTo>
                <a:lnTo>
                  <a:pt x="50" y="16"/>
                </a:lnTo>
                <a:lnTo>
                  <a:pt x="49" y="13"/>
                </a:lnTo>
                <a:lnTo>
                  <a:pt x="49" y="9"/>
                </a:lnTo>
                <a:lnTo>
                  <a:pt x="48" y="7"/>
                </a:lnTo>
                <a:lnTo>
                  <a:pt x="47" y="6"/>
                </a:lnTo>
                <a:lnTo>
                  <a:pt x="47" y="4"/>
                </a:lnTo>
                <a:lnTo>
                  <a:pt x="46" y="3"/>
                </a:lnTo>
                <a:lnTo>
                  <a:pt x="44" y="1"/>
                </a:lnTo>
                <a:lnTo>
                  <a:pt x="43" y="0"/>
                </a:lnTo>
                <a:lnTo>
                  <a:pt x="41" y="0"/>
                </a:lnTo>
                <a:lnTo>
                  <a:pt x="39" y="0"/>
                </a:lnTo>
                <a:lnTo>
                  <a:pt x="37" y="0"/>
                </a:lnTo>
                <a:lnTo>
                  <a:pt x="36" y="0"/>
                </a:lnTo>
                <a:lnTo>
                  <a:pt x="34" y="0"/>
                </a:lnTo>
                <a:lnTo>
                  <a:pt x="33" y="0"/>
                </a:lnTo>
                <a:lnTo>
                  <a:pt x="30" y="1"/>
                </a:lnTo>
                <a:lnTo>
                  <a:pt x="30" y="3"/>
                </a:lnTo>
                <a:lnTo>
                  <a:pt x="28" y="4"/>
                </a:lnTo>
                <a:lnTo>
                  <a:pt x="27" y="6"/>
                </a:lnTo>
                <a:lnTo>
                  <a:pt x="26" y="7"/>
                </a:lnTo>
                <a:lnTo>
                  <a:pt x="26" y="9"/>
                </a:lnTo>
                <a:lnTo>
                  <a:pt x="26" y="11"/>
                </a:lnTo>
                <a:lnTo>
                  <a:pt x="23" y="15"/>
                </a:lnTo>
                <a:lnTo>
                  <a:pt x="24" y="16"/>
                </a:lnTo>
                <a:lnTo>
                  <a:pt x="26" y="16"/>
                </a:lnTo>
                <a:lnTo>
                  <a:pt x="29" y="15"/>
                </a:lnTo>
                <a:lnTo>
                  <a:pt x="30" y="20"/>
                </a:lnTo>
                <a:lnTo>
                  <a:pt x="26" y="16"/>
                </a:lnTo>
                <a:lnTo>
                  <a:pt x="24" y="16"/>
                </a:lnTo>
                <a:lnTo>
                  <a:pt x="30" y="22"/>
                </a:lnTo>
                <a:lnTo>
                  <a:pt x="30" y="23"/>
                </a:lnTo>
                <a:lnTo>
                  <a:pt x="13" y="31"/>
                </a:lnTo>
                <a:lnTo>
                  <a:pt x="11" y="31"/>
                </a:lnTo>
                <a:lnTo>
                  <a:pt x="10" y="33"/>
                </a:lnTo>
                <a:lnTo>
                  <a:pt x="7" y="41"/>
                </a:lnTo>
                <a:lnTo>
                  <a:pt x="0" y="54"/>
                </a:lnTo>
                <a:lnTo>
                  <a:pt x="0" y="56"/>
                </a:lnTo>
                <a:lnTo>
                  <a:pt x="0" y="57"/>
                </a:lnTo>
                <a:lnTo>
                  <a:pt x="0" y="59"/>
                </a:lnTo>
                <a:lnTo>
                  <a:pt x="3" y="60"/>
                </a:lnTo>
                <a:lnTo>
                  <a:pt x="10" y="60"/>
                </a:lnTo>
                <a:lnTo>
                  <a:pt x="5" y="63"/>
                </a:lnTo>
                <a:lnTo>
                  <a:pt x="5" y="65"/>
                </a:lnTo>
                <a:lnTo>
                  <a:pt x="5" y="66"/>
                </a:lnTo>
                <a:lnTo>
                  <a:pt x="6" y="67"/>
                </a:lnTo>
                <a:lnTo>
                  <a:pt x="13" y="67"/>
                </a:lnTo>
                <a:lnTo>
                  <a:pt x="18" y="60"/>
                </a:lnTo>
                <a:lnTo>
                  <a:pt x="19" y="73"/>
                </a:lnTo>
                <a:lnTo>
                  <a:pt x="25" y="74"/>
                </a:lnTo>
                <a:lnTo>
                  <a:pt x="20" y="79"/>
                </a:lnTo>
                <a:lnTo>
                  <a:pt x="20" y="83"/>
                </a:lnTo>
                <a:lnTo>
                  <a:pt x="15" y="86"/>
                </a:lnTo>
                <a:lnTo>
                  <a:pt x="13" y="87"/>
                </a:lnTo>
                <a:lnTo>
                  <a:pt x="13" y="88"/>
                </a:lnTo>
                <a:lnTo>
                  <a:pt x="12" y="88"/>
                </a:lnTo>
                <a:lnTo>
                  <a:pt x="11" y="90"/>
                </a:lnTo>
                <a:lnTo>
                  <a:pt x="11" y="91"/>
                </a:lnTo>
                <a:lnTo>
                  <a:pt x="11" y="93"/>
                </a:lnTo>
                <a:lnTo>
                  <a:pt x="11" y="94"/>
                </a:lnTo>
                <a:lnTo>
                  <a:pt x="11" y="95"/>
                </a:lnTo>
                <a:lnTo>
                  <a:pt x="12" y="97"/>
                </a:lnTo>
                <a:lnTo>
                  <a:pt x="12" y="98"/>
                </a:lnTo>
                <a:lnTo>
                  <a:pt x="13" y="98"/>
                </a:lnTo>
                <a:lnTo>
                  <a:pt x="13" y="99"/>
                </a:lnTo>
                <a:lnTo>
                  <a:pt x="15" y="100"/>
                </a:lnTo>
                <a:lnTo>
                  <a:pt x="16" y="101"/>
                </a:lnTo>
                <a:lnTo>
                  <a:pt x="18" y="101"/>
                </a:lnTo>
              </a:path>
            </a:pathLst>
          </a:custGeom>
          <a:solidFill>
            <a:srgbClr val="FF0000"/>
          </a:solidFill>
          <a:ln w="9525" cap="rnd" cmpd="sng">
            <a:noFill/>
            <a:prstDash val="solid"/>
            <a:round/>
            <a:headEnd/>
            <a:tailEnd/>
          </a:ln>
          <a:effectLst>
            <a:outerShdw blurRad="25400" dist="25400" dir="7800000" algn="ctr" rotWithShape="0">
              <a:srgbClr val="292929"/>
            </a:outerShdw>
          </a:effec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Freeform 31"/>
          <p:cNvSpPr>
            <a:spLocks/>
          </p:cNvSpPr>
          <p:nvPr/>
        </p:nvSpPr>
        <p:spPr bwMode="auto">
          <a:xfrm flipH="1">
            <a:off x="8955156" y="4251139"/>
            <a:ext cx="62035" cy="106829"/>
          </a:xfrm>
          <a:custGeom>
            <a:avLst/>
            <a:gdLst>
              <a:gd name="T0" fmla="*/ 14 w 85"/>
              <a:gd name="T1" fmla="*/ 2147483647 h 112"/>
              <a:gd name="T2" fmla="*/ 14 w 85"/>
              <a:gd name="T3" fmla="*/ 2147483647 h 112"/>
              <a:gd name="T4" fmla="*/ 14 w 85"/>
              <a:gd name="T5" fmla="*/ 2117978454 h 112"/>
              <a:gd name="T6" fmla="*/ 14 w 85"/>
              <a:gd name="T7" fmla="*/ 2147483647 h 112"/>
              <a:gd name="T8" fmla="*/ 14 w 85"/>
              <a:gd name="T9" fmla="*/ 2147483647 h 112"/>
              <a:gd name="T10" fmla="*/ 14 w 85"/>
              <a:gd name="T11" fmla="*/ 1750042837 h 112"/>
              <a:gd name="T12" fmla="*/ 14 w 85"/>
              <a:gd name="T13" fmla="*/ 1621731899 h 112"/>
              <a:gd name="T14" fmla="*/ 14 w 85"/>
              <a:gd name="T15" fmla="*/ 1317720951 h 112"/>
              <a:gd name="T16" fmla="*/ 14 w 85"/>
              <a:gd name="T17" fmla="*/ 1279624115 h 112"/>
              <a:gd name="T18" fmla="*/ 14 w 85"/>
              <a:gd name="T19" fmla="*/ 1146226954 h 112"/>
              <a:gd name="T20" fmla="*/ 14 w 85"/>
              <a:gd name="T21" fmla="*/ 636233371 h 112"/>
              <a:gd name="T22" fmla="*/ 14 w 85"/>
              <a:gd name="T23" fmla="*/ 512016268 h 112"/>
              <a:gd name="T24" fmla="*/ 15 w 85"/>
              <a:gd name="T25" fmla="*/ 335355826 h 112"/>
              <a:gd name="T26" fmla="*/ 20 w 85"/>
              <a:gd name="T27" fmla="*/ 73036108 h 112"/>
              <a:gd name="T28" fmla="*/ 18 w 85"/>
              <a:gd name="T29" fmla="*/ 73036108 h 112"/>
              <a:gd name="T30" fmla="*/ 15 w 85"/>
              <a:gd name="T31" fmla="*/ 259939179 h 112"/>
              <a:gd name="T32" fmla="*/ 14 w 85"/>
              <a:gd name="T33" fmla="*/ 396871642 h 112"/>
              <a:gd name="T34" fmla="*/ 14 w 85"/>
              <a:gd name="T35" fmla="*/ 396871642 h 112"/>
              <a:gd name="T36" fmla="*/ 14 w 85"/>
              <a:gd name="T37" fmla="*/ 540509746 h 112"/>
              <a:gd name="T38" fmla="*/ 14 w 85"/>
              <a:gd name="T39" fmla="*/ 540509746 h 112"/>
              <a:gd name="T40" fmla="*/ 14 w 85"/>
              <a:gd name="T41" fmla="*/ 383880336 h 112"/>
              <a:gd name="T42" fmla="*/ 14 w 85"/>
              <a:gd name="T43" fmla="*/ 477302301 h 112"/>
              <a:gd name="T44" fmla="*/ 14 w 85"/>
              <a:gd name="T45" fmla="*/ 354018077 h 112"/>
              <a:gd name="T46" fmla="*/ 14 w 85"/>
              <a:gd name="T47" fmla="*/ 354018077 h 112"/>
              <a:gd name="T48" fmla="*/ 14 w 85"/>
              <a:gd name="T49" fmla="*/ 204756370 h 112"/>
              <a:gd name="T50" fmla="*/ 14 w 85"/>
              <a:gd name="T51" fmla="*/ 134109449 h 112"/>
              <a:gd name="T52" fmla="*/ 14 w 85"/>
              <a:gd name="T53" fmla="*/ 73036108 h 112"/>
              <a:gd name="T54" fmla="*/ 14 w 85"/>
              <a:gd name="T55" fmla="*/ 0 h 112"/>
              <a:gd name="T56" fmla="*/ 14 w 85"/>
              <a:gd name="T57" fmla="*/ 0 h 112"/>
              <a:gd name="T58" fmla="*/ 14 w 85"/>
              <a:gd name="T59" fmla="*/ 0 h 112"/>
              <a:gd name="T60" fmla="*/ 14 w 85"/>
              <a:gd name="T61" fmla="*/ 0 h 112"/>
              <a:gd name="T62" fmla="*/ 14 w 85"/>
              <a:gd name="T63" fmla="*/ 73036108 h 112"/>
              <a:gd name="T64" fmla="*/ 14 w 85"/>
              <a:gd name="T65" fmla="*/ 134109449 h 112"/>
              <a:gd name="T66" fmla="*/ 14 w 85"/>
              <a:gd name="T67" fmla="*/ 204756370 h 112"/>
              <a:gd name="T68" fmla="*/ 14 w 85"/>
              <a:gd name="T69" fmla="*/ 335355826 h 112"/>
              <a:gd name="T70" fmla="*/ 14 w 85"/>
              <a:gd name="T71" fmla="*/ 354018077 h 112"/>
              <a:gd name="T72" fmla="*/ 14 w 85"/>
              <a:gd name="T73" fmla="*/ 335355826 h 112"/>
              <a:gd name="T74" fmla="*/ 14 w 85"/>
              <a:gd name="T75" fmla="*/ 354018077 h 112"/>
              <a:gd name="T76" fmla="*/ 14 w 85"/>
              <a:gd name="T77" fmla="*/ 500228020 h 112"/>
              <a:gd name="T78" fmla="*/ 13 w 85"/>
              <a:gd name="T79" fmla="*/ 695701096 h 112"/>
              <a:gd name="T80" fmla="*/ 10 w 85"/>
              <a:gd name="T81" fmla="*/ 729786566 h 112"/>
              <a:gd name="T82" fmla="*/ 0 w 85"/>
              <a:gd name="T83" fmla="*/ 1207091993 h 112"/>
              <a:gd name="T84" fmla="*/ 0 w 85"/>
              <a:gd name="T85" fmla="*/ 1279624115 h 112"/>
              <a:gd name="T86" fmla="*/ 3 w 85"/>
              <a:gd name="T87" fmla="*/ 1350262926 h 112"/>
              <a:gd name="T88" fmla="*/ 5 w 85"/>
              <a:gd name="T89" fmla="*/ 1412485803 h 112"/>
              <a:gd name="T90" fmla="*/ 5 w 85"/>
              <a:gd name="T91" fmla="*/ 1483106634 h 112"/>
              <a:gd name="T92" fmla="*/ 13 w 85"/>
              <a:gd name="T93" fmla="*/ 1499777468 h 112"/>
              <a:gd name="T94" fmla="*/ 14 w 85"/>
              <a:gd name="T95" fmla="*/ 1628141172 h 112"/>
              <a:gd name="T96" fmla="*/ 14 w 85"/>
              <a:gd name="T97" fmla="*/ 1780338948 h 112"/>
              <a:gd name="T98" fmla="*/ 14 w 85"/>
              <a:gd name="T99" fmla="*/ 1923702182 h 112"/>
              <a:gd name="T100" fmla="*/ 13 w 85"/>
              <a:gd name="T101" fmla="*/ 1975451654 h 112"/>
              <a:gd name="T102" fmla="*/ 11 w 85"/>
              <a:gd name="T103" fmla="*/ 2011876403 h 112"/>
              <a:gd name="T104" fmla="*/ 11 w 85"/>
              <a:gd name="T105" fmla="*/ 2085971953 h 112"/>
              <a:gd name="T106" fmla="*/ 11 w 85"/>
              <a:gd name="T107" fmla="*/ 2125737748 h 112"/>
              <a:gd name="T108" fmla="*/ 12 w 85"/>
              <a:gd name="T109" fmla="*/ 2147483647 h 112"/>
              <a:gd name="T110" fmla="*/ 13 w 85"/>
              <a:gd name="T111" fmla="*/ 2147483647 h 112"/>
              <a:gd name="T112" fmla="*/ 14 w 85"/>
              <a:gd name="T113" fmla="*/ 2147483647 h 11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85"/>
              <a:gd name="T172" fmla="*/ 0 h 112"/>
              <a:gd name="T173" fmla="*/ 85 w 85"/>
              <a:gd name="T174" fmla="*/ 112 h 112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85" h="112">
                <a:moveTo>
                  <a:pt x="18" y="101"/>
                </a:moveTo>
                <a:lnTo>
                  <a:pt x="20" y="111"/>
                </a:lnTo>
                <a:lnTo>
                  <a:pt x="40" y="111"/>
                </a:lnTo>
                <a:lnTo>
                  <a:pt x="40" y="110"/>
                </a:lnTo>
                <a:lnTo>
                  <a:pt x="37" y="107"/>
                </a:lnTo>
                <a:lnTo>
                  <a:pt x="39" y="94"/>
                </a:lnTo>
                <a:lnTo>
                  <a:pt x="42" y="96"/>
                </a:lnTo>
                <a:lnTo>
                  <a:pt x="40" y="111"/>
                </a:lnTo>
                <a:lnTo>
                  <a:pt x="61" y="111"/>
                </a:lnTo>
                <a:lnTo>
                  <a:pt x="62" y="107"/>
                </a:lnTo>
                <a:lnTo>
                  <a:pt x="60" y="106"/>
                </a:lnTo>
                <a:lnTo>
                  <a:pt x="60" y="78"/>
                </a:lnTo>
                <a:lnTo>
                  <a:pt x="56" y="72"/>
                </a:lnTo>
                <a:lnTo>
                  <a:pt x="60" y="72"/>
                </a:lnTo>
                <a:lnTo>
                  <a:pt x="59" y="57"/>
                </a:lnTo>
                <a:lnTo>
                  <a:pt x="63" y="59"/>
                </a:lnTo>
                <a:lnTo>
                  <a:pt x="66" y="58"/>
                </a:lnTo>
                <a:lnTo>
                  <a:pt x="66" y="57"/>
                </a:lnTo>
                <a:lnTo>
                  <a:pt x="67" y="53"/>
                </a:lnTo>
                <a:lnTo>
                  <a:pt x="67" y="51"/>
                </a:lnTo>
                <a:lnTo>
                  <a:pt x="67" y="49"/>
                </a:lnTo>
                <a:lnTo>
                  <a:pt x="60" y="28"/>
                </a:lnTo>
                <a:lnTo>
                  <a:pt x="62" y="25"/>
                </a:lnTo>
                <a:lnTo>
                  <a:pt x="61" y="23"/>
                </a:lnTo>
                <a:lnTo>
                  <a:pt x="67" y="18"/>
                </a:lnTo>
                <a:lnTo>
                  <a:pt x="69" y="15"/>
                </a:lnTo>
                <a:lnTo>
                  <a:pt x="69" y="13"/>
                </a:lnTo>
                <a:lnTo>
                  <a:pt x="84" y="3"/>
                </a:lnTo>
                <a:lnTo>
                  <a:pt x="81" y="0"/>
                </a:lnTo>
                <a:lnTo>
                  <a:pt x="77" y="3"/>
                </a:lnTo>
                <a:lnTo>
                  <a:pt x="78" y="4"/>
                </a:lnTo>
                <a:lnTo>
                  <a:pt x="68" y="12"/>
                </a:lnTo>
                <a:lnTo>
                  <a:pt x="67" y="11"/>
                </a:lnTo>
                <a:lnTo>
                  <a:pt x="57" y="18"/>
                </a:lnTo>
                <a:lnTo>
                  <a:pt x="55" y="18"/>
                </a:lnTo>
                <a:lnTo>
                  <a:pt x="50" y="22"/>
                </a:lnTo>
                <a:lnTo>
                  <a:pt x="50" y="24"/>
                </a:lnTo>
                <a:lnTo>
                  <a:pt x="46" y="25"/>
                </a:lnTo>
                <a:lnTo>
                  <a:pt x="43" y="24"/>
                </a:lnTo>
                <a:lnTo>
                  <a:pt x="44" y="23"/>
                </a:lnTo>
                <a:lnTo>
                  <a:pt x="48" y="17"/>
                </a:lnTo>
                <a:lnTo>
                  <a:pt x="47" y="16"/>
                </a:lnTo>
                <a:lnTo>
                  <a:pt x="43" y="21"/>
                </a:lnTo>
                <a:lnTo>
                  <a:pt x="43" y="16"/>
                </a:lnTo>
                <a:lnTo>
                  <a:pt x="47" y="16"/>
                </a:lnTo>
                <a:lnTo>
                  <a:pt x="48" y="17"/>
                </a:lnTo>
                <a:lnTo>
                  <a:pt x="50" y="16"/>
                </a:lnTo>
                <a:lnTo>
                  <a:pt x="49" y="13"/>
                </a:lnTo>
                <a:lnTo>
                  <a:pt x="49" y="9"/>
                </a:lnTo>
                <a:lnTo>
                  <a:pt x="48" y="7"/>
                </a:lnTo>
                <a:lnTo>
                  <a:pt x="47" y="6"/>
                </a:lnTo>
                <a:lnTo>
                  <a:pt x="47" y="4"/>
                </a:lnTo>
                <a:lnTo>
                  <a:pt x="46" y="3"/>
                </a:lnTo>
                <a:lnTo>
                  <a:pt x="44" y="1"/>
                </a:lnTo>
                <a:lnTo>
                  <a:pt x="43" y="0"/>
                </a:lnTo>
                <a:lnTo>
                  <a:pt x="41" y="0"/>
                </a:lnTo>
                <a:lnTo>
                  <a:pt x="39" y="0"/>
                </a:lnTo>
                <a:lnTo>
                  <a:pt x="37" y="0"/>
                </a:lnTo>
                <a:lnTo>
                  <a:pt x="36" y="0"/>
                </a:lnTo>
                <a:lnTo>
                  <a:pt x="34" y="0"/>
                </a:lnTo>
                <a:lnTo>
                  <a:pt x="33" y="0"/>
                </a:lnTo>
                <a:lnTo>
                  <a:pt x="30" y="1"/>
                </a:lnTo>
                <a:lnTo>
                  <a:pt x="30" y="3"/>
                </a:lnTo>
                <a:lnTo>
                  <a:pt x="28" y="4"/>
                </a:lnTo>
                <a:lnTo>
                  <a:pt x="27" y="6"/>
                </a:lnTo>
                <a:lnTo>
                  <a:pt x="26" y="7"/>
                </a:lnTo>
                <a:lnTo>
                  <a:pt x="26" y="9"/>
                </a:lnTo>
                <a:lnTo>
                  <a:pt x="26" y="11"/>
                </a:lnTo>
                <a:lnTo>
                  <a:pt x="23" y="15"/>
                </a:lnTo>
                <a:lnTo>
                  <a:pt x="24" y="16"/>
                </a:lnTo>
                <a:lnTo>
                  <a:pt x="26" y="16"/>
                </a:lnTo>
                <a:lnTo>
                  <a:pt x="29" y="15"/>
                </a:lnTo>
                <a:lnTo>
                  <a:pt x="30" y="20"/>
                </a:lnTo>
                <a:lnTo>
                  <a:pt x="26" y="16"/>
                </a:lnTo>
                <a:lnTo>
                  <a:pt x="24" y="16"/>
                </a:lnTo>
                <a:lnTo>
                  <a:pt x="30" y="22"/>
                </a:lnTo>
                <a:lnTo>
                  <a:pt x="30" y="23"/>
                </a:lnTo>
                <a:lnTo>
                  <a:pt x="13" y="31"/>
                </a:lnTo>
                <a:lnTo>
                  <a:pt x="11" y="31"/>
                </a:lnTo>
                <a:lnTo>
                  <a:pt x="10" y="33"/>
                </a:lnTo>
                <a:lnTo>
                  <a:pt x="7" y="41"/>
                </a:lnTo>
                <a:lnTo>
                  <a:pt x="0" y="54"/>
                </a:lnTo>
                <a:lnTo>
                  <a:pt x="0" y="56"/>
                </a:lnTo>
                <a:lnTo>
                  <a:pt x="0" y="57"/>
                </a:lnTo>
                <a:lnTo>
                  <a:pt x="0" y="59"/>
                </a:lnTo>
                <a:lnTo>
                  <a:pt x="3" y="60"/>
                </a:lnTo>
                <a:lnTo>
                  <a:pt x="10" y="60"/>
                </a:lnTo>
                <a:lnTo>
                  <a:pt x="5" y="63"/>
                </a:lnTo>
                <a:lnTo>
                  <a:pt x="5" y="65"/>
                </a:lnTo>
                <a:lnTo>
                  <a:pt x="5" y="66"/>
                </a:lnTo>
                <a:lnTo>
                  <a:pt x="6" y="67"/>
                </a:lnTo>
                <a:lnTo>
                  <a:pt x="13" y="67"/>
                </a:lnTo>
                <a:lnTo>
                  <a:pt x="18" y="60"/>
                </a:lnTo>
                <a:lnTo>
                  <a:pt x="19" y="73"/>
                </a:lnTo>
                <a:lnTo>
                  <a:pt x="25" y="74"/>
                </a:lnTo>
                <a:lnTo>
                  <a:pt x="20" y="79"/>
                </a:lnTo>
                <a:lnTo>
                  <a:pt x="20" y="83"/>
                </a:lnTo>
                <a:lnTo>
                  <a:pt x="15" y="86"/>
                </a:lnTo>
                <a:lnTo>
                  <a:pt x="13" y="87"/>
                </a:lnTo>
                <a:lnTo>
                  <a:pt x="13" y="88"/>
                </a:lnTo>
                <a:lnTo>
                  <a:pt x="12" y="88"/>
                </a:lnTo>
                <a:lnTo>
                  <a:pt x="11" y="90"/>
                </a:lnTo>
                <a:lnTo>
                  <a:pt x="11" y="91"/>
                </a:lnTo>
                <a:lnTo>
                  <a:pt x="11" y="93"/>
                </a:lnTo>
                <a:lnTo>
                  <a:pt x="11" y="94"/>
                </a:lnTo>
                <a:lnTo>
                  <a:pt x="11" y="95"/>
                </a:lnTo>
                <a:lnTo>
                  <a:pt x="12" y="97"/>
                </a:lnTo>
                <a:lnTo>
                  <a:pt x="12" y="98"/>
                </a:lnTo>
                <a:lnTo>
                  <a:pt x="13" y="98"/>
                </a:lnTo>
                <a:lnTo>
                  <a:pt x="13" y="99"/>
                </a:lnTo>
                <a:lnTo>
                  <a:pt x="15" y="100"/>
                </a:lnTo>
                <a:lnTo>
                  <a:pt x="16" y="101"/>
                </a:lnTo>
                <a:lnTo>
                  <a:pt x="18" y="101"/>
                </a:lnTo>
              </a:path>
            </a:pathLst>
          </a:custGeom>
          <a:solidFill>
            <a:srgbClr val="FF0000"/>
          </a:solidFill>
          <a:ln w="9525" cap="rnd" cmpd="sng">
            <a:noFill/>
            <a:prstDash val="solid"/>
            <a:round/>
            <a:headEnd/>
            <a:tailEnd/>
          </a:ln>
          <a:effectLst>
            <a:outerShdw blurRad="25400" dist="25400" dir="7800000" algn="ctr" rotWithShape="0">
              <a:srgbClr val="292929"/>
            </a:outerShdw>
          </a:effec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Freeform 31"/>
          <p:cNvSpPr>
            <a:spLocks/>
          </p:cNvSpPr>
          <p:nvPr/>
        </p:nvSpPr>
        <p:spPr bwMode="auto">
          <a:xfrm flipH="1">
            <a:off x="8627975" y="4131436"/>
            <a:ext cx="62035" cy="106829"/>
          </a:xfrm>
          <a:custGeom>
            <a:avLst/>
            <a:gdLst>
              <a:gd name="T0" fmla="*/ 14 w 85"/>
              <a:gd name="T1" fmla="*/ 2147483647 h 112"/>
              <a:gd name="T2" fmla="*/ 14 w 85"/>
              <a:gd name="T3" fmla="*/ 2147483647 h 112"/>
              <a:gd name="T4" fmla="*/ 14 w 85"/>
              <a:gd name="T5" fmla="*/ 2117978454 h 112"/>
              <a:gd name="T6" fmla="*/ 14 w 85"/>
              <a:gd name="T7" fmla="*/ 2147483647 h 112"/>
              <a:gd name="T8" fmla="*/ 14 w 85"/>
              <a:gd name="T9" fmla="*/ 2147483647 h 112"/>
              <a:gd name="T10" fmla="*/ 14 w 85"/>
              <a:gd name="T11" fmla="*/ 1750042837 h 112"/>
              <a:gd name="T12" fmla="*/ 14 w 85"/>
              <a:gd name="T13" fmla="*/ 1621731899 h 112"/>
              <a:gd name="T14" fmla="*/ 14 w 85"/>
              <a:gd name="T15" fmla="*/ 1317720951 h 112"/>
              <a:gd name="T16" fmla="*/ 14 w 85"/>
              <a:gd name="T17" fmla="*/ 1279624115 h 112"/>
              <a:gd name="T18" fmla="*/ 14 w 85"/>
              <a:gd name="T19" fmla="*/ 1146226954 h 112"/>
              <a:gd name="T20" fmla="*/ 14 w 85"/>
              <a:gd name="T21" fmla="*/ 636233371 h 112"/>
              <a:gd name="T22" fmla="*/ 14 w 85"/>
              <a:gd name="T23" fmla="*/ 512016268 h 112"/>
              <a:gd name="T24" fmla="*/ 15 w 85"/>
              <a:gd name="T25" fmla="*/ 335355826 h 112"/>
              <a:gd name="T26" fmla="*/ 20 w 85"/>
              <a:gd name="T27" fmla="*/ 73036108 h 112"/>
              <a:gd name="T28" fmla="*/ 18 w 85"/>
              <a:gd name="T29" fmla="*/ 73036108 h 112"/>
              <a:gd name="T30" fmla="*/ 15 w 85"/>
              <a:gd name="T31" fmla="*/ 259939179 h 112"/>
              <a:gd name="T32" fmla="*/ 14 w 85"/>
              <a:gd name="T33" fmla="*/ 396871642 h 112"/>
              <a:gd name="T34" fmla="*/ 14 w 85"/>
              <a:gd name="T35" fmla="*/ 396871642 h 112"/>
              <a:gd name="T36" fmla="*/ 14 w 85"/>
              <a:gd name="T37" fmla="*/ 540509746 h 112"/>
              <a:gd name="T38" fmla="*/ 14 w 85"/>
              <a:gd name="T39" fmla="*/ 540509746 h 112"/>
              <a:gd name="T40" fmla="*/ 14 w 85"/>
              <a:gd name="T41" fmla="*/ 383880336 h 112"/>
              <a:gd name="T42" fmla="*/ 14 w 85"/>
              <a:gd name="T43" fmla="*/ 477302301 h 112"/>
              <a:gd name="T44" fmla="*/ 14 w 85"/>
              <a:gd name="T45" fmla="*/ 354018077 h 112"/>
              <a:gd name="T46" fmla="*/ 14 w 85"/>
              <a:gd name="T47" fmla="*/ 354018077 h 112"/>
              <a:gd name="T48" fmla="*/ 14 w 85"/>
              <a:gd name="T49" fmla="*/ 204756370 h 112"/>
              <a:gd name="T50" fmla="*/ 14 w 85"/>
              <a:gd name="T51" fmla="*/ 134109449 h 112"/>
              <a:gd name="T52" fmla="*/ 14 w 85"/>
              <a:gd name="T53" fmla="*/ 73036108 h 112"/>
              <a:gd name="T54" fmla="*/ 14 w 85"/>
              <a:gd name="T55" fmla="*/ 0 h 112"/>
              <a:gd name="T56" fmla="*/ 14 w 85"/>
              <a:gd name="T57" fmla="*/ 0 h 112"/>
              <a:gd name="T58" fmla="*/ 14 w 85"/>
              <a:gd name="T59" fmla="*/ 0 h 112"/>
              <a:gd name="T60" fmla="*/ 14 w 85"/>
              <a:gd name="T61" fmla="*/ 0 h 112"/>
              <a:gd name="T62" fmla="*/ 14 w 85"/>
              <a:gd name="T63" fmla="*/ 73036108 h 112"/>
              <a:gd name="T64" fmla="*/ 14 w 85"/>
              <a:gd name="T65" fmla="*/ 134109449 h 112"/>
              <a:gd name="T66" fmla="*/ 14 w 85"/>
              <a:gd name="T67" fmla="*/ 204756370 h 112"/>
              <a:gd name="T68" fmla="*/ 14 w 85"/>
              <a:gd name="T69" fmla="*/ 335355826 h 112"/>
              <a:gd name="T70" fmla="*/ 14 w 85"/>
              <a:gd name="T71" fmla="*/ 354018077 h 112"/>
              <a:gd name="T72" fmla="*/ 14 w 85"/>
              <a:gd name="T73" fmla="*/ 335355826 h 112"/>
              <a:gd name="T74" fmla="*/ 14 w 85"/>
              <a:gd name="T75" fmla="*/ 354018077 h 112"/>
              <a:gd name="T76" fmla="*/ 14 w 85"/>
              <a:gd name="T77" fmla="*/ 500228020 h 112"/>
              <a:gd name="T78" fmla="*/ 13 w 85"/>
              <a:gd name="T79" fmla="*/ 695701096 h 112"/>
              <a:gd name="T80" fmla="*/ 10 w 85"/>
              <a:gd name="T81" fmla="*/ 729786566 h 112"/>
              <a:gd name="T82" fmla="*/ 0 w 85"/>
              <a:gd name="T83" fmla="*/ 1207091993 h 112"/>
              <a:gd name="T84" fmla="*/ 0 w 85"/>
              <a:gd name="T85" fmla="*/ 1279624115 h 112"/>
              <a:gd name="T86" fmla="*/ 3 w 85"/>
              <a:gd name="T87" fmla="*/ 1350262926 h 112"/>
              <a:gd name="T88" fmla="*/ 5 w 85"/>
              <a:gd name="T89" fmla="*/ 1412485803 h 112"/>
              <a:gd name="T90" fmla="*/ 5 w 85"/>
              <a:gd name="T91" fmla="*/ 1483106634 h 112"/>
              <a:gd name="T92" fmla="*/ 13 w 85"/>
              <a:gd name="T93" fmla="*/ 1499777468 h 112"/>
              <a:gd name="T94" fmla="*/ 14 w 85"/>
              <a:gd name="T95" fmla="*/ 1628141172 h 112"/>
              <a:gd name="T96" fmla="*/ 14 w 85"/>
              <a:gd name="T97" fmla="*/ 1780338948 h 112"/>
              <a:gd name="T98" fmla="*/ 14 w 85"/>
              <a:gd name="T99" fmla="*/ 1923702182 h 112"/>
              <a:gd name="T100" fmla="*/ 13 w 85"/>
              <a:gd name="T101" fmla="*/ 1975451654 h 112"/>
              <a:gd name="T102" fmla="*/ 11 w 85"/>
              <a:gd name="T103" fmla="*/ 2011876403 h 112"/>
              <a:gd name="T104" fmla="*/ 11 w 85"/>
              <a:gd name="T105" fmla="*/ 2085971953 h 112"/>
              <a:gd name="T106" fmla="*/ 11 w 85"/>
              <a:gd name="T107" fmla="*/ 2125737748 h 112"/>
              <a:gd name="T108" fmla="*/ 12 w 85"/>
              <a:gd name="T109" fmla="*/ 2147483647 h 112"/>
              <a:gd name="T110" fmla="*/ 13 w 85"/>
              <a:gd name="T111" fmla="*/ 2147483647 h 112"/>
              <a:gd name="T112" fmla="*/ 14 w 85"/>
              <a:gd name="T113" fmla="*/ 2147483647 h 11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85"/>
              <a:gd name="T172" fmla="*/ 0 h 112"/>
              <a:gd name="T173" fmla="*/ 85 w 85"/>
              <a:gd name="T174" fmla="*/ 112 h 112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85" h="112">
                <a:moveTo>
                  <a:pt x="18" y="101"/>
                </a:moveTo>
                <a:lnTo>
                  <a:pt x="20" y="111"/>
                </a:lnTo>
                <a:lnTo>
                  <a:pt x="40" y="111"/>
                </a:lnTo>
                <a:lnTo>
                  <a:pt x="40" y="110"/>
                </a:lnTo>
                <a:lnTo>
                  <a:pt x="37" y="107"/>
                </a:lnTo>
                <a:lnTo>
                  <a:pt x="39" y="94"/>
                </a:lnTo>
                <a:lnTo>
                  <a:pt x="42" y="96"/>
                </a:lnTo>
                <a:lnTo>
                  <a:pt x="40" y="111"/>
                </a:lnTo>
                <a:lnTo>
                  <a:pt x="61" y="111"/>
                </a:lnTo>
                <a:lnTo>
                  <a:pt x="62" y="107"/>
                </a:lnTo>
                <a:lnTo>
                  <a:pt x="60" y="106"/>
                </a:lnTo>
                <a:lnTo>
                  <a:pt x="60" y="78"/>
                </a:lnTo>
                <a:lnTo>
                  <a:pt x="56" y="72"/>
                </a:lnTo>
                <a:lnTo>
                  <a:pt x="60" y="72"/>
                </a:lnTo>
                <a:lnTo>
                  <a:pt x="59" y="57"/>
                </a:lnTo>
                <a:lnTo>
                  <a:pt x="63" y="59"/>
                </a:lnTo>
                <a:lnTo>
                  <a:pt x="66" y="58"/>
                </a:lnTo>
                <a:lnTo>
                  <a:pt x="66" y="57"/>
                </a:lnTo>
                <a:lnTo>
                  <a:pt x="67" y="53"/>
                </a:lnTo>
                <a:lnTo>
                  <a:pt x="67" y="51"/>
                </a:lnTo>
                <a:lnTo>
                  <a:pt x="67" y="49"/>
                </a:lnTo>
                <a:lnTo>
                  <a:pt x="60" y="28"/>
                </a:lnTo>
                <a:lnTo>
                  <a:pt x="62" y="25"/>
                </a:lnTo>
                <a:lnTo>
                  <a:pt x="61" y="23"/>
                </a:lnTo>
                <a:lnTo>
                  <a:pt x="67" y="18"/>
                </a:lnTo>
                <a:lnTo>
                  <a:pt x="69" y="15"/>
                </a:lnTo>
                <a:lnTo>
                  <a:pt x="69" y="13"/>
                </a:lnTo>
                <a:lnTo>
                  <a:pt x="84" y="3"/>
                </a:lnTo>
                <a:lnTo>
                  <a:pt x="81" y="0"/>
                </a:lnTo>
                <a:lnTo>
                  <a:pt x="77" y="3"/>
                </a:lnTo>
                <a:lnTo>
                  <a:pt x="78" y="4"/>
                </a:lnTo>
                <a:lnTo>
                  <a:pt x="68" y="12"/>
                </a:lnTo>
                <a:lnTo>
                  <a:pt x="67" y="11"/>
                </a:lnTo>
                <a:lnTo>
                  <a:pt x="57" y="18"/>
                </a:lnTo>
                <a:lnTo>
                  <a:pt x="55" y="18"/>
                </a:lnTo>
                <a:lnTo>
                  <a:pt x="50" y="22"/>
                </a:lnTo>
                <a:lnTo>
                  <a:pt x="50" y="24"/>
                </a:lnTo>
                <a:lnTo>
                  <a:pt x="46" y="25"/>
                </a:lnTo>
                <a:lnTo>
                  <a:pt x="43" y="24"/>
                </a:lnTo>
                <a:lnTo>
                  <a:pt x="44" y="23"/>
                </a:lnTo>
                <a:lnTo>
                  <a:pt x="48" y="17"/>
                </a:lnTo>
                <a:lnTo>
                  <a:pt x="47" y="16"/>
                </a:lnTo>
                <a:lnTo>
                  <a:pt x="43" y="21"/>
                </a:lnTo>
                <a:lnTo>
                  <a:pt x="43" y="16"/>
                </a:lnTo>
                <a:lnTo>
                  <a:pt x="47" y="16"/>
                </a:lnTo>
                <a:lnTo>
                  <a:pt x="48" y="17"/>
                </a:lnTo>
                <a:lnTo>
                  <a:pt x="50" y="16"/>
                </a:lnTo>
                <a:lnTo>
                  <a:pt x="49" y="13"/>
                </a:lnTo>
                <a:lnTo>
                  <a:pt x="49" y="9"/>
                </a:lnTo>
                <a:lnTo>
                  <a:pt x="48" y="7"/>
                </a:lnTo>
                <a:lnTo>
                  <a:pt x="47" y="6"/>
                </a:lnTo>
                <a:lnTo>
                  <a:pt x="47" y="4"/>
                </a:lnTo>
                <a:lnTo>
                  <a:pt x="46" y="3"/>
                </a:lnTo>
                <a:lnTo>
                  <a:pt x="44" y="1"/>
                </a:lnTo>
                <a:lnTo>
                  <a:pt x="43" y="0"/>
                </a:lnTo>
                <a:lnTo>
                  <a:pt x="41" y="0"/>
                </a:lnTo>
                <a:lnTo>
                  <a:pt x="39" y="0"/>
                </a:lnTo>
                <a:lnTo>
                  <a:pt x="37" y="0"/>
                </a:lnTo>
                <a:lnTo>
                  <a:pt x="36" y="0"/>
                </a:lnTo>
                <a:lnTo>
                  <a:pt x="34" y="0"/>
                </a:lnTo>
                <a:lnTo>
                  <a:pt x="33" y="0"/>
                </a:lnTo>
                <a:lnTo>
                  <a:pt x="30" y="1"/>
                </a:lnTo>
                <a:lnTo>
                  <a:pt x="30" y="3"/>
                </a:lnTo>
                <a:lnTo>
                  <a:pt x="28" y="4"/>
                </a:lnTo>
                <a:lnTo>
                  <a:pt x="27" y="6"/>
                </a:lnTo>
                <a:lnTo>
                  <a:pt x="26" y="7"/>
                </a:lnTo>
                <a:lnTo>
                  <a:pt x="26" y="9"/>
                </a:lnTo>
                <a:lnTo>
                  <a:pt x="26" y="11"/>
                </a:lnTo>
                <a:lnTo>
                  <a:pt x="23" y="15"/>
                </a:lnTo>
                <a:lnTo>
                  <a:pt x="24" y="16"/>
                </a:lnTo>
                <a:lnTo>
                  <a:pt x="26" y="16"/>
                </a:lnTo>
                <a:lnTo>
                  <a:pt x="29" y="15"/>
                </a:lnTo>
                <a:lnTo>
                  <a:pt x="30" y="20"/>
                </a:lnTo>
                <a:lnTo>
                  <a:pt x="26" y="16"/>
                </a:lnTo>
                <a:lnTo>
                  <a:pt x="24" y="16"/>
                </a:lnTo>
                <a:lnTo>
                  <a:pt x="30" y="22"/>
                </a:lnTo>
                <a:lnTo>
                  <a:pt x="30" y="23"/>
                </a:lnTo>
                <a:lnTo>
                  <a:pt x="13" y="31"/>
                </a:lnTo>
                <a:lnTo>
                  <a:pt x="11" y="31"/>
                </a:lnTo>
                <a:lnTo>
                  <a:pt x="10" y="33"/>
                </a:lnTo>
                <a:lnTo>
                  <a:pt x="7" y="41"/>
                </a:lnTo>
                <a:lnTo>
                  <a:pt x="0" y="54"/>
                </a:lnTo>
                <a:lnTo>
                  <a:pt x="0" y="56"/>
                </a:lnTo>
                <a:lnTo>
                  <a:pt x="0" y="57"/>
                </a:lnTo>
                <a:lnTo>
                  <a:pt x="0" y="59"/>
                </a:lnTo>
                <a:lnTo>
                  <a:pt x="3" y="60"/>
                </a:lnTo>
                <a:lnTo>
                  <a:pt x="10" y="60"/>
                </a:lnTo>
                <a:lnTo>
                  <a:pt x="5" y="63"/>
                </a:lnTo>
                <a:lnTo>
                  <a:pt x="5" y="65"/>
                </a:lnTo>
                <a:lnTo>
                  <a:pt x="5" y="66"/>
                </a:lnTo>
                <a:lnTo>
                  <a:pt x="6" y="67"/>
                </a:lnTo>
                <a:lnTo>
                  <a:pt x="13" y="67"/>
                </a:lnTo>
                <a:lnTo>
                  <a:pt x="18" y="60"/>
                </a:lnTo>
                <a:lnTo>
                  <a:pt x="19" y="73"/>
                </a:lnTo>
                <a:lnTo>
                  <a:pt x="25" y="74"/>
                </a:lnTo>
                <a:lnTo>
                  <a:pt x="20" y="79"/>
                </a:lnTo>
                <a:lnTo>
                  <a:pt x="20" y="83"/>
                </a:lnTo>
                <a:lnTo>
                  <a:pt x="15" y="86"/>
                </a:lnTo>
                <a:lnTo>
                  <a:pt x="13" y="87"/>
                </a:lnTo>
                <a:lnTo>
                  <a:pt x="13" y="88"/>
                </a:lnTo>
                <a:lnTo>
                  <a:pt x="12" y="88"/>
                </a:lnTo>
                <a:lnTo>
                  <a:pt x="11" y="90"/>
                </a:lnTo>
                <a:lnTo>
                  <a:pt x="11" y="91"/>
                </a:lnTo>
                <a:lnTo>
                  <a:pt x="11" y="93"/>
                </a:lnTo>
                <a:lnTo>
                  <a:pt x="11" y="94"/>
                </a:lnTo>
                <a:lnTo>
                  <a:pt x="11" y="95"/>
                </a:lnTo>
                <a:lnTo>
                  <a:pt x="12" y="97"/>
                </a:lnTo>
                <a:lnTo>
                  <a:pt x="12" y="98"/>
                </a:lnTo>
                <a:lnTo>
                  <a:pt x="13" y="98"/>
                </a:lnTo>
                <a:lnTo>
                  <a:pt x="13" y="99"/>
                </a:lnTo>
                <a:lnTo>
                  <a:pt x="15" y="100"/>
                </a:lnTo>
                <a:lnTo>
                  <a:pt x="16" y="101"/>
                </a:lnTo>
                <a:lnTo>
                  <a:pt x="18" y="101"/>
                </a:lnTo>
              </a:path>
            </a:pathLst>
          </a:custGeom>
          <a:solidFill>
            <a:srgbClr val="FF0000"/>
          </a:solidFill>
          <a:ln w="9525" cap="rnd" cmpd="sng">
            <a:noFill/>
            <a:prstDash val="solid"/>
            <a:round/>
            <a:headEnd/>
            <a:tailEnd/>
          </a:ln>
          <a:effectLst>
            <a:outerShdw blurRad="25400" dist="25400" dir="7800000" algn="ctr" rotWithShape="0">
              <a:srgbClr val="292929"/>
            </a:outerShdw>
          </a:effec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object 21"/>
          <p:cNvSpPr/>
          <p:nvPr/>
        </p:nvSpPr>
        <p:spPr>
          <a:xfrm flipH="1">
            <a:off x="8495113" y="4479018"/>
            <a:ext cx="280144" cy="174550"/>
          </a:xfrm>
          <a:prstGeom prst="rect">
            <a:avLst/>
          </a:prstGeom>
          <a:blipFill>
            <a:blip r:embed="rId18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glow rad="25400">
              <a:srgbClr val="FF0000">
                <a:alpha val="65000"/>
              </a:srgbClr>
            </a:glow>
          </a:effectLst>
        </p:spPr>
        <p:txBody>
          <a:bodyPr wrap="square" lIns="0" tIns="0" rIns="0" bIns="0" rtlCol="0"/>
          <a:lstStyle/>
          <a:p>
            <a:pPr>
              <a:defRPr/>
            </a:pPr>
            <a:endParaRPr sz="160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object 21"/>
          <p:cNvSpPr/>
          <p:nvPr/>
        </p:nvSpPr>
        <p:spPr>
          <a:xfrm flipH="1">
            <a:off x="8367006" y="4295842"/>
            <a:ext cx="280144" cy="174550"/>
          </a:xfrm>
          <a:prstGeom prst="rect">
            <a:avLst/>
          </a:prstGeom>
          <a:blipFill>
            <a:blip r:embed="rId18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glow rad="25400">
              <a:srgbClr val="FF0000">
                <a:alpha val="65000"/>
              </a:srgbClr>
            </a:glow>
          </a:effectLst>
        </p:spPr>
        <p:txBody>
          <a:bodyPr wrap="square" lIns="0" tIns="0" rIns="0" bIns="0" rtlCol="0"/>
          <a:lstStyle/>
          <a:p>
            <a:pPr>
              <a:defRPr/>
            </a:pPr>
            <a:endParaRPr sz="160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8259240" y="4662193"/>
            <a:ext cx="289578" cy="187769"/>
            <a:chOff x="7497398" y="3429000"/>
            <a:chExt cx="1561335" cy="824270"/>
          </a:xfrm>
        </p:grpSpPr>
        <p:sp>
          <p:nvSpPr>
            <p:cNvPr id="173" name="Freeform 172"/>
            <p:cNvSpPr/>
            <p:nvPr/>
          </p:nvSpPr>
          <p:spPr>
            <a:xfrm>
              <a:off x="7504253" y="3429000"/>
              <a:ext cx="1554480" cy="653878"/>
            </a:xfrm>
            <a:custGeom>
              <a:avLst/>
              <a:gdLst>
                <a:gd name="connsiteX0" fmla="*/ 0 w 4285673"/>
                <a:gd name="connsiteY0" fmla="*/ 1597891 h 1597891"/>
                <a:gd name="connsiteX1" fmla="*/ 2142836 w 4285673"/>
                <a:gd name="connsiteY1" fmla="*/ 0 h 1597891"/>
                <a:gd name="connsiteX2" fmla="*/ 4285673 w 4285673"/>
                <a:gd name="connsiteY2" fmla="*/ 1560946 h 1597891"/>
                <a:gd name="connsiteX0" fmla="*/ 0 w 4285673"/>
                <a:gd name="connsiteY0" fmla="*/ 1597891 h 1597891"/>
                <a:gd name="connsiteX1" fmla="*/ 1089891 w 4285673"/>
                <a:gd name="connsiteY1" fmla="*/ 794328 h 1597891"/>
                <a:gd name="connsiteX2" fmla="*/ 2142836 w 4285673"/>
                <a:gd name="connsiteY2" fmla="*/ 0 h 1597891"/>
                <a:gd name="connsiteX3" fmla="*/ 4285673 w 4285673"/>
                <a:gd name="connsiteY3" fmla="*/ 1560946 h 1597891"/>
                <a:gd name="connsiteX0" fmla="*/ 0 w 4285673"/>
                <a:gd name="connsiteY0" fmla="*/ 1597891 h 1597891"/>
                <a:gd name="connsiteX1" fmla="*/ 1089891 w 4285673"/>
                <a:gd name="connsiteY1" fmla="*/ 794328 h 1597891"/>
                <a:gd name="connsiteX2" fmla="*/ 2142836 w 4285673"/>
                <a:gd name="connsiteY2" fmla="*/ 0 h 1597891"/>
                <a:gd name="connsiteX3" fmla="*/ 3158836 w 4285673"/>
                <a:gd name="connsiteY3" fmla="*/ 748146 h 1597891"/>
                <a:gd name="connsiteX4" fmla="*/ 4285673 w 4285673"/>
                <a:gd name="connsiteY4" fmla="*/ 1560946 h 1597891"/>
                <a:gd name="connsiteX0" fmla="*/ 0 w 4285673"/>
                <a:gd name="connsiteY0" fmla="*/ 1597891 h 1597891"/>
                <a:gd name="connsiteX1" fmla="*/ 1089891 w 4285673"/>
                <a:gd name="connsiteY1" fmla="*/ 794328 h 1597891"/>
                <a:gd name="connsiteX2" fmla="*/ 2142836 w 4285673"/>
                <a:gd name="connsiteY2" fmla="*/ 0 h 1597891"/>
                <a:gd name="connsiteX3" fmla="*/ 3158836 w 4285673"/>
                <a:gd name="connsiteY3" fmla="*/ 748146 h 1597891"/>
                <a:gd name="connsiteX4" fmla="*/ 4285673 w 4285673"/>
                <a:gd name="connsiteY4" fmla="*/ 1560946 h 1597891"/>
                <a:gd name="connsiteX0" fmla="*/ 0 w 4285673"/>
                <a:gd name="connsiteY0" fmla="*/ 1597891 h 1597891"/>
                <a:gd name="connsiteX1" fmla="*/ 1089891 w 4285673"/>
                <a:gd name="connsiteY1" fmla="*/ 794328 h 1597891"/>
                <a:gd name="connsiteX2" fmla="*/ 2142836 w 4285673"/>
                <a:gd name="connsiteY2" fmla="*/ 0 h 1597891"/>
                <a:gd name="connsiteX3" fmla="*/ 3158836 w 4285673"/>
                <a:gd name="connsiteY3" fmla="*/ 748146 h 1597891"/>
                <a:gd name="connsiteX4" fmla="*/ 4285673 w 4285673"/>
                <a:gd name="connsiteY4" fmla="*/ 1560946 h 1597891"/>
                <a:gd name="connsiteX0" fmla="*/ 0 w 4285673"/>
                <a:gd name="connsiteY0" fmla="*/ 1597891 h 1597891"/>
                <a:gd name="connsiteX1" fmla="*/ 2142836 w 4285673"/>
                <a:gd name="connsiteY1" fmla="*/ 0 h 1597891"/>
                <a:gd name="connsiteX2" fmla="*/ 3158836 w 4285673"/>
                <a:gd name="connsiteY2" fmla="*/ 748146 h 1597891"/>
                <a:gd name="connsiteX3" fmla="*/ 4285673 w 4285673"/>
                <a:gd name="connsiteY3" fmla="*/ 1560946 h 1597891"/>
                <a:gd name="connsiteX0" fmla="*/ 0 w 4285673"/>
                <a:gd name="connsiteY0" fmla="*/ 1597913 h 1597913"/>
                <a:gd name="connsiteX1" fmla="*/ 2142836 w 4285673"/>
                <a:gd name="connsiteY1" fmla="*/ 22 h 1597913"/>
                <a:gd name="connsiteX2" fmla="*/ 4285673 w 4285673"/>
                <a:gd name="connsiteY2" fmla="*/ 1560968 h 1597913"/>
                <a:gd name="connsiteX0" fmla="*/ 0 w 4285673"/>
                <a:gd name="connsiteY0" fmla="*/ 1597913 h 1597913"/>
                <a:gd name="connsiteX1" fmla="*/ 2142836 w 4285673"/>
                <a:gd name="connsiteY1" fmla="*/ 22 h 1597913"/>
                <a:gd name="connsiteX2" fmla="*/ 4285673 w 4285673"/>
                <a:gd name="connsiteY2" fmla="*/ 1560968 h 1597913"/>
                <a:gd name="connsiteX0" fmla="*/ 0 w 4285673"/>
                <a:gd name="connsiteY0" fmla="*/ 1597898 h 1597898"/>
                <a:gd name="connsiteX1" fmla="*/ 2142836 w 4285673"/>
                <a:gd name="connsiteY1" fmla="*/ 7 h 1597898"/>
                <a:gd name="connsiteX2" fmla="*/ 4285673 w 4285673"/>
                <a:gd name="connsiteY2" fmla="*/ 1560953 h 1597898"/>
                <a:gd name="connsiteX0" fmla="*/ 0 w 4285673"/>
                <a:gd name="connsiteY0" fmla="*/ 1597898 h 1597898"/>
                <a:gd name="connsiteX1" fmla="*/ 2142836 w 4285673"/>
                <a:gd name="connsiteY1" fmla="*/ 7 h 1597898"/>
                <a:gd name="connsiteX2" fmla="*/ 4285673 w 4285673"/>
                <a:gd name="connsiteY2" fmla="*/ 1560953 h 1597898"/>
                <a:gd name="connsiteX0" fmla="*/ 0 w 4285673"/>
                <a:gd name="connsiteY0" fmla="*/ 1597898 h 1597898"/>
                <a:gd name="connsiteX1" fmla="*/ 2142836 w 4285673"/>
                <a:gd name="connsiteY1" fmla="*/ 7 h 1597898"/>
                <a:gd name="connsiteX2" fmla="*/ 4285673 w 4285673"/>
                <a:gd name="connsiteY2" fmla="*/ 1560953 h 1597898"/>
                <a:gd name="connsiteX0" fmla="*/ 0 w 4285673"/>
                <a:gd name="connsiteY0" fmla="*/ 1597898 h 1597898"/>
                <a:gd name="connsiteX1" fmla="*/ 2142836 w 4285673"/>
                <a:gd name="connsiteY1" fmla="*/ 7 h 1597898"/>
                <a:gd name="connsiteX2" fmla="*/ 4285673 w 4285673"/>
                <a:gd name="connsiteY2" fmla="*/ 1560953 h 1597898"/>
                <a:gd name="connsiteX0" fmla="*/ 0 w 4285673"/>
                <a:gd name="connsiteY0" fmla="*/ 1597988 h 1597988"/>
                <a:gd name="connsiteX1" fmla="*/ 2142836 w 4285673"/>
                <a:gd name="connsiteY1" fmla="*/ 97 h 1597988"/>
                <a:gd name="connsiteX2" fmla="*/ 4285673 w 4285673"/>
                <a:gd name="connsiteY2" fmla="*/ 1561043 h 1597988"/>
                <a:gd name="connsiteX0" fmla="*/ 0 w 4285673"/>
                <a:gd name="connsiteY0" fmla="*/ 1598050 h 1598050"/>
                <a:gd name="connsiteX1" fmla="*/ 2142836 w 4285673"/>
                <a:gd name="connsiteY1" fmla="*/ 159 h 1598050"/>
                <a:gd name="connsiteX2" fmla="*/ 4285673 w 4285673"/>
                <a:gd name="connsiteY2" fmla="*/ 1561105 h 1598050"/>
                <a:gd name="connsiteX0" fmla="*/ 0 w 4285673"/>
                <a:gd name="connsiteY0" fmla="*/ 1598050 h 1598050"/>
                <a:gd name="connsiteX1" fmla="*/ 2142836 w 4285673"/>
                <a:gd name="connsiteY1" fmla="*/ 159 h 1598050"/>
                <a:gd name="connsiteX2" fmla="*/ 4285673 w 4285673"/>
                <a:gd name="connsiteY2" fmla="*/ 1561105 h 1598050"/>
                <a:gd name="connsiteX0" fmla="*/ 0 w 4285673"/>
                <a:gd name="connsiteY0" fmla="*/ 1598050 h 1598050"/>
                <a:gd name="connsiteX1" fmla="*/ 2142836 w 4285673"/>
                <a:gd name="connsiteY1" fmla="*/ 159 h 1598050"/>
                <a:gd name="connsiteX2" fmla="*/ 4285673 w 4285673"/>
                <a:gd name="connsiteY2" fmla="*/ 1561105 h 1598050"/>
                <a:gd name="connsiteX0" fmla="*/ 0 w 4289352"/>
                <a:gd name="connsiteY0" fmla="*/ 1525635 h 1561105"/>
                <a:gd name="connsiteX1" fmla="*/ 2146515 w 4289352"/>
                <a:gd name="connsiteY1" fmla="*/ 159 h 1561105"/>
                <a:gd name="connsiteX2" fmla="*/ 4289352 w 4289352"/>
                <a:gd name="connsiteY2" fmla="*/ 1561105 h 1561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9352" h="1561105">
                  <a:moveTo>
                    <a:pt x="0" y="1525635"/>
                  </a:moveTo>
                  <a:cubicBezTo>
                    <a:pt x="49261" y="1085368"/>
                    <a:pt x="582489" y="-12156"/>
                    <a:pt x="2146515" y="159"/>
                  </a:cubicBezTo>
                  <a:cubicBezTo>
                    <a:pt x="3645885" y="-15233"/>
                    <a:pt x="4249328" y="1088126"/>
                    <a:pt x="4289352" y="1561105"/>
                  </a:cubicBezTo>
                </a:path>
              </a:pathLst>
            </a:custGeom>
            <a:gradFill>
              <a:gsLst>
                <a:gs pos="14000">
                  <a:srgbClr val="FF0000">
                    <a:alpha val="54000"/>
                  </a:srgbClr>
                </a:gs>
                <a:gs pos="100000">
                  <a:sysClr val="windowText" lastClr="000000">
                    <a:alpha val="1000"/>
                  </a:sysClr>
                </a:gs>
              </a:gsLst>
              <a:lin ang="5400000" scaled="1"/>
            </a:gradFill>
            <a:ln w="3175" cap="flat" cmpd="sng" algn="ctr">
              <a:solidFill>
                <a:srgbClr val="FF0000">
                  <a:alpha val="26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" name="Oval 173"/>
            <p:cNvSpPr/>
            <p:nvPr/>
          </p:nvSpPr>
          <p:spPr>
            <a:xfrm>
              <a:off x="7497398" y="3986734"/>
              <a:ext cx="1560785" cy="266536"/>
            </a:xfrm>
            <a:prstGeom prst="ellipse">
              <a:avLst/>
            </a:prstGeom>
            <a:gradFill flip="none" rotWithShape="1">
              <a:gsLst>
                <a:gs pos="20000">
                  <a:srgbClr val="FF0000">
                    <a:alpha val="57000"/>
                  </a:srgbClr>
                </a:gs>
                <a:gs pos="86000">
                  <a:sysClr val="window" lastClr="FFFFFF">
                    <a:lumMod val="65000"/>
                    <a:lumOff val="35000"/>
                    <a:alpha val="65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2" name="object 145"/>
          <p:cNvSpPr txBox="1"/>
          <p:nvPr/>
        </p:nvSpPr>
        <p:spPr>
          <a:xfrm>
            <a:off x="133011" y="5038413"/>
            <a:ext cx="944988" cy="173766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sz="1050"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sz="1050" b="1" spc="-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5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</a:t>
            </a:r>
            <a:endParaRPr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5" name="Straight Arrow Connector 124"/>
          <p:cNvCxnSpPr/>
          <p:nvPr/>
        </p:nvCxnSpPr>
        <p:spPr>
          <a:xfrm flipH="1">
            <a:off x="5326223" y="3984731"/>
            <a:ext cx="957285" cy="2020997"/>
          </a:xfrm>
          <a:prstGeom prst="straightConnector1">
            <a:avLst/>
          </a:prstGeom>
          <a:noFill/>
          <a:ln w="19050" cap="flat" cmpd="sng" algn="ctr">
            <a:solidFill>
              <a:srgbClr val="00CC00"/>
            </a:solidFill>
            <a:prstDash val="solid"/>
            <a:miter lim="800000"/>
            <a:headEnd type="triangle" w="med" len="med"/>
            <a:tailEnd type="triangle" w="med" len="med"/>
          </a:ln>
          <a:effectLst>
            <a:outerShdw blurRad="25400" dist="25400" dir="5400000" algn="ctr" rotWithShape="0">
              <a:srgbClr val="0070C0"/>
            </a:outerShdw>
          </a:effectLst>
        </p:spPr>
      </p:cxnSp>
      <p:sp>
        <p:nvSpPr>
          <p:cNvPr id="126" name="TextBox 125"/>
          <p:cNvSpPr txBox="1"/>
          <p:nvPr/>
        </p:nvSpPr>
        <p:spPr>
          <a:xfrm rot="803886">
            <a:off x="5773667" y="5313918"/>
            <a:ext cx="856325" cy="220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800" b="1">
                <a:solidFill>
                  <a:srgbClr val="777777"/>
                </a:solidFill>
                <a:effectLst>
                  <a:outerShdw blurRad="63500" dist="25400" dir="7800000" algn="ctr" rotWithShape="0">
                    <a:prstClr val="black"/>
                  </a:outerShdw>
                </a:effectLst>
                <a:latin typeface=" Arial"/>
              </a:defRPr>
            </a:lvl1pPr>
          </a:lstStyle>
          <a:p>
            <a:pPr>
              <a:lnSpc>
                <a:spcPts val="500"/>
              </a:lnSpc>
            </a:pPr>
            <a:r>
              <a:rPr lang="en-US" sz="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Long Range </a:t>
            </a:r>
          </a:p>
          <a:p>
            <a:pPr>
              <a:lnSpc>
                <a:spcPts val="500"/>
              </a:lnSpc>
            </a:pPr>
            <a:r>
              <a:rPr lang="en-US" sz="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Precision Fires C2</a:t>
            </a:r>
          </a:p>
        </p:txBody>
      </p:sp>
      <p:sp>
        <p:nvSpPr>
          <p:cNvPr id="127" name="Arc 126"/>
          <p:cNvSpPr/>
          <p:nvPr/>
        </p:nvSpPr>
        <p:spPr>
          <a:xfrm rot="19856494">
            <a:off x="4822349" y="4487993"/>
            <a:ext cx="3180884" cy="966439"/>
          </a:xfrm>
          <a:prstGeom prst="arc">
            <a:avLst>
              <a:gd name="adj1" fmla="val 12491115"/>
              <a:gd name="adj2" fmla="val 153369"/>
            </a:avLst>
          </a:prstGeom>
          <a:ln w="28575">
            <a:solidFill>
              <a:schemeClr val="accent1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Arc 127"/>
          <p:cNvSpPr/>
          <p:nvPr/>
        </p:nvSpPr>
        <p:spPr>
          <a:xfrm rot="19856494">
            <a:off x="4867736" y="4631167"/>
            <a:ext cx="3180884" cy="966439"/>
          </a:xfrm>
          <a:prstGeom prst="arc">
            <a:avLst>
              <a:gd name="adj1" fmla="val 12491115"/>
              <a:gd name="adj2" fmla="val 153369"/>
            </a:avLst>
          </a:prstGeom>
          <a:ln w="28575">
            <a:solidFill>
              <a:schemeClr val="accent1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1363199" y="1526870"/>
            <a:ext cx="6188056" cy="4770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“Move, Shoot, Communicate”… If you can’t communicate, you don’t know where to move, what or when to shoot.</a:t>
            </a:r>
          </a:p>
        </p:txBody>
      </p:sp>
      <p:pic>
        <p:nvPicPr>
          <p:cNvPr id="133" name="Picture 132"/>
          <p:cNvPicPr>
            <a:picLocks noChangeAspect="1"/>
          </p:cNvPicPr>
          <p:nvPr/>
        </p:nvPicPr>
        <p:blipFill>
          <a:blip r:embed="rId20" cstate="email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32552" flipH="1">
            <a:off x="3910684" y="2612808"/>
            <a:ext cx="423276" cy="469355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32552" flipH="1">
            <a:off x="7216126" y="2654552"/>
            <a:ext cx="423276" cy="469355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32552" flipH="1">
            <a:off x="8206239" y="2499272"/>
            <a:ext cx="423276" cy="469355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29980" flipH="1">
            <a:off x="8066597" y="4453184"/>
            <a:ext cx="384413" cy="215271"/>
          </a:xfrm>
          <a:prstGeom prst="rect">
            <a:avLst/>
          </a:prstGeom>
          <a:effectLst>
            <a:glow rad="12700">
              <a:schemeClr val="bg1">
                <a:alpha val="60000"/>
              </a:schemeClr>
            </a:glow>
          </a:effectLst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25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00899">
            <a:off x="6617436" y="3340404"/>
            <a:ext cx="431647" cy="210590"/>
          </a:xfrm>
          <a:prstGeom prst="rect">
            <a:avLst/>
          </a:prstGeom>
          <a:effectLst>
            <a:glow rad="635">
              <a:schemeClr val="tx1"/>
            </a:glow>
          </a:effectLst>
        </p:spPr>
      </p:pic>
      <p:pic>
        <p:nvPicPr>
          <p:cNvPr id="139" name="Picture 138"/>
          <p:cNvPicPr>
            <a:picLocks noChangeAspect="1"/>
          </p:cNvPicPr>
          <p:nvPr/>
        </p:nvPicPr>
        <p:blipFill rotWithShape="1"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61626">
            <a:off x="6269114" y="3601529"/>
            <a:ext cx="441238" cy="202999"/>
          </a:xfrm>
          <a:prstGeom prst="rect">
            <a:avLst/>
          </a:prstGeom>
          <a:effectLst>
            <a:glow rad="635">
              <a:schemeClr val="tx1"/>
            </a:glow>
          </a:effectLst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28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-100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1875" y="3782169"/>
            <a:ext cx="371215" cy="236139"/>
          </a:xfrm>
          <a:prstGeom prst="rect">
            <a:avLst/>
          </a:prstGeom>
          <a:effectLst>
            <a:glow rad="635">
              <a:schemeClr val="tx1">
                <a:lumMod val="75000"/>
                <a:lumOff val="25000"/>
              </a:schemeClr>
            </a:glow>
          </a:effectLst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30" cstate="email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1527" y="4091330"/>
            <a:ext cx="661284" cy="317416"/>
          </a:xfrm>
          <a:prstGeom prst="rect">
            <a:avLst/>
          </a:prstGeom>
          <a:effectLst>
            <a:glow rad="635">
              <a:schemeClr val="tx1">
                <a:lumMod val="75000"/>
                <a:lumOff val="25000"/>
              </a:schemeClr>
            </a:glow>
          </a:effectLst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32" cstate="email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9910" y="4719298"/>
            <a:ext cx="646875" cy="236250"/>
          </a:xfrm>
          <a:prstGeom prst="rect">
            <a:avLst/>
          </a:prstGeom>
          <a:effectLst>
            <a:glow rad="635">
              <a:schemeClr val="tx1">
                <a:lumMod val="75000"/>
                <a:lumOff val="25000"/>
              </a:schemeClr>
            </a:glow>
          </a:effectLst>
        </p:spPr>
      </p:pic>
      <p:pic>
        <p:nvPicPr>
          <p:cNvPr id="145" name="Picture 12" descr="B360_Orthos_2021_Set1_Left_WBO_v004">
            <a:extLst>
              <a:ext uri="{FF2B5EF4-FFF2-40B4-BE49-F238E27FC236}">
                <a16:creationId xmlns:a16="http://schemas.microsoft.com/office/drawing/2014/main" id="{B10EB8E5-F73A-4610-BE77-2C53E59C92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 cstate="email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8021884" y="3676501"/>
            <a:ext cx="561703" cy="199801"/>
          </a:xfrm>
          <a:prstGeom prst="rect">
            <a:avLst/>
          </a:prstGeom>
          <a:noFill/>
          <a:effectLst>
            <a:glow rad="635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121496" y="3512416"/>
            <a:ext cx="529785" cy="214563"/>
          </a:xfrm>
          <a:prstGeom prst="rect">
            <a:avLst/>
          </a:prstGeom>
          <a:effectLst>
            <a:glow rad="635">
              <a:schemeClr val="bg1"/>
            </a:glow>
          </a:effectLst>
        </p:spPr>
      </p:pic>
      <p:sp>
        <p:nvSpPr>
          <p:cNvPr id="22" name="Rounded Rectangle 21"/>
          <p:cNvSpPr/>
          <p:nvPr/>
        </p:nvSpPr>
        <p:spPr>
          <a:xfrm>
            <a:off x="75930" y="5630703"/>
            <a:ext cx="1745784" cy="888953"/>
          </a:xfrm>
          <a:prstGeom prst="roundRect">
            <a:avLst>
              <a:gd name="adj" fmla="val 11084"/>
            </a:avLst>
          </a:prstGeom>
          <a:gradFill flip="none" rotWithShape="1">
            <a:gsLst>
              <a:gs pos="46000">
                <a:schemeClr val="accent1">
                  <a:lumMod val="60000"/>
                  <a:lumOff val="40000"/>
                </a:schemeClr>
              </a:gs>
              <a:gs pos="0">
                <a:srgbClr val="3AD3FF"/>
              </a:gs>
              <a:gs pos="85000">
                <a:schemeClr val="accent1">
                  <a:lumMod val="40000"/>
                  <a:lumOff val="60000"/>
                </a:schemeClr>
              </a:gs>
              <a:gs pos="100000">
                <a:srgbClr val="DCEAF6"/>
              </a:gs>
              <a:gs pos="100000">
                <a:schemeClr val="bg1"/>
              </a:gs>
            </a:gsLst>
            <a:lin ang="5400000" scaled="0"/>
            <a:tileRect/>
          </a:gradFill>
          <a:ln w="12700" cap="flat" cmpd="sng" algn="ctr">
            <a:solidFill>
              <a:schemeClr val="bg1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136000" y="5854636"/>
            <a:ext cx="210915" cy="3016"/>
          </a:xfrm>
          <a:prstGeom prst="straightConnector1">
            <a:avLst/>
          </a:prstGeom>
          <a:noFill/>
          <a:ln w="19050" cap="flat" cmpd="sng" algn="ctr">
            <a:solidFill>
              <a:srgbClr val="333D33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57" name="Straight Arrow Connector 56"/>
          <p:cNvCxnSpPr/>
          <p:nvPr/>
        </p:nvCxnSpPr>
        <p:spPr>
          <a:xfrm flipV="1">
            <a:off x="135999" y="5938062"/>
            <a:ext cx="221646" cy="3169"/>
          </a:xfrm>
          <a:prstGeom prst="straightConnector1">
            <a:avLst/>
          </a:prstGeom>
          <a:noFill/>
          <a:ln w="19050" cap="flat" cmpd="sng" algn="ctr">
            <a:solidFill>
              <a:srgbClr val="FF9900"/>
            </a:solidFill>
            <a:prstDash val="dashDot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58" name="Straight Arrow Connector 57"/>
          <p:cNvCxnSpPr/>
          <p:nvPr/>
        </p:nvCxnSpPr>
        <p:spPr>
          <a:xfrm flipV="1">
            <a:off x="130211" y="6024943"/>
            <a:ext cx="221644" cy="3169"/>
          </a:xfrm>
          <a:prstGeom prst="straightConnector1">
            <a:avLst/>
          </a:prstGeom>
          <a:noFill/>
          <a:ln w="1905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59" name="Straight Arrow Connector 58"/>
          <p:cNvCxnSpPr/>
          <p:nvPr/>
        </p:nvCxnSpPr>
        <p:spPr>
          <a:xfrm flipV="1">
            <a:off x="125728" y="6115464"/>
            <a:ext cx="197629" cy="2826"/>
          </a:xfrm>
          <a:prstGeom prst="straightConnector1">
            <a:avLst/>
          </a:prstGeom>
          <a:noFill/>
          <a:ln w="1905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" dist="12700" dir="5400000" algn="ctr" rotWithShape="0">
              <a:srgbClr val="6699FF"/>
            </a:outerShdw>
          </a:effectLst>
        </p:spPr>
      </p:cxnSp>
      <p:cxnSp>
        <p:nvCxnSpPr>
          <p:cNvPr id="60" name="Straight Arrow Connector 59"/>
          <p:cNvCxnSpPr>
            <a:endCxn id="149" idx="1"/>
          </p:cNvCxnSpPr>
          <p:nvPr/>
        </p:nvCxnSpPr>
        <p:spPr>
          <a:xfrm>
            <a:off x="135999" y="6354677"/>
            <a:ext cx="181543" cy="4040"/>
          </a:xfrm>
          <a:prstGeom prst="straightConnector1">
            <a:avLst/>
          </a:prstGeom>
          <a:noFill/>
          <a:ln w="19050" cap="flat" cmpd="sng" algn="ctr">
            <a:solidFill>
              <a:srgbClr val="009900">
                <a:alpha val="95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61" name="TextBox 60"/>
          <p:cNvSpPr txBox="1"/>
          <p:nvPr/>
        </p:nvSpPr>
        <p:spPr>
          <a:xfrm>
            <a:off x="327194" y="5761895"/>
            <a:ext cx="1063112" cy="184666"/>
          </a:xfrm>
          <a:prstGeom prst="rect">
            <a:avLst/>
          </a:prstGeom>
          <a:solidFill>
            <a:sysClr val="window" lastClr="FFFFFF">
              <a:alpha val="20000"/>
            </a:sys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WB SATCOM/BFT 2 &amp; 3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17547" y="5842512"/>
            <a:ext cx="394660" cy="184666"/>
          </a:xfrm>
          <a:prstGeom prst="rect">
            <a:avLst/>
          </a:prstGeom>
          <a:solidFill>
            <a:sysClr val="window" lastClr="FFFFFF">
              <a:alpha val="20000"/>
            </a:sys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AEHF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22770" y="5928150"/>
            <a:ext cx="813043" cy="184666"/>
          </a:xfrm>
          <a:prstGeom prst="rect">
            <a:avLst/>
          </a:prstGeom>
          <a:solidFill>
            <a:sysClr val="window" lastClr="FFFFFF">
              <a:alpha val="20000"/>
            </a:sys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 16, SATURN</a:t>
            </a:r>
          </a:p>
        </p:txBody>
      </p:sp>
      <p:cxnSp>
        <p:nvCxnSpPr>
          <p:cNvPr id="64" name="Straight Arrow Connector 63"/>
          <p:cNvCxnSpPr/>
          <p:nvPr/>
        </p:nvCxnSpPr>
        <p:spPr>
          <a:xfrm flipV="1">
            <a:off x="144471" y="6425821"/>
            <a:ext cx="164705" cy="3782"/>
          </a:xfrm>
          <a:prstGeom prst="straightConnector1">
            <a:avLst/>
          </a:prstGeom>
          <a:noFill/>
          <a:ln w="19050" cap="flat" cmpd="sng" algn="ctr">
            <a:solidFill>
              <a:srgbClr val="009900"/>
            </a:solidFill>
            <a:prstDash val="sysDot"/>
            <a:miter lim="800000"/>
            <a:headEnd type="none" w="med" len="med"/>
            <a:tailEnd type="none" w="med" len="med"/>
          </a:ln>
          <a:effectLst>
            <a:outerShdw blurRad="12700" dist="25400" dir="5400000" algn="ctr" rotWithShape="0">
              <a:sysClr val="window" lastClr="FFFFFF"/>
            </a:outerShdw>
          </a:effectLst>
        </p:spPr>
      </p:cxnSp>
      <p:sp>
        <p:nvSpPr>
          <p:cNvPr id="71" name="TextBox 70"/>
          <p:cNvSpPr txBox="1"/>
          <p:nvPr/>
        </p:nvSpPr>
        <p:spPr>
          <a:xfrm>
            <a:off x="378886" y="5604803"/>
            <a:ext cx="665567" cy="230832"/>
          </a:xfrm>
          <a:prstGeom prst="rect">
            <a:avLst/>
          </a:prstGeom>
          <a:solidFill>
            <a:sysClr val="window" lastClr="FFFFFF">
              <a:alpha val="20000"/>
            </a:sys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9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LEGEND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325764" y="6019106"/>
            <a:ext cx="998991" cy="361637"/>
          </a:xfrm>
          <a:prstGeom prst="rect">
            <a:avLst/>
          </a:prstGeom>
          <a:solidFill>
            <a:sysClr val="window" lastClr="FFFFFF">
              <a:alpha val="20000"/>
            </a:sys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  <a:defRPr/>
            </a:pPr>
            <a:r>
              <a:rPr lang="en-US" sz="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(TSM, SINCGARS</a:t>
            </a:r>
            <a:br>
              <a:rPr lang="en-US" sz="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w/CRYPTO MOD, </a:t>
            </a:r>
            <a:br>
              <a:rPr lang="en-US" sz="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VHF/UHF)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317542" y="6266384"/>
            <a:ext cx="346570" cy="184666"/>
          </a:xfrm>
          <a:prstGeom prst="rect">
            <a:avLst/>
          </a:prstGeom>
          <a:solidFill>
            <a:sysClr val="window" lastClr="FFFFFF">
              <a:alpha val="20000"/>
            </a:sys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TSM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319526" y="6356438"/>
            <a:ext cx="641522" cy="184666"/>
          </a:xfrm>
          <a:prstGeom prst="rect">
            <a:avLst/>
          </a:prstGeom>
          <a:solidFill>
            <a:sysClr val="window" lastClr="FFFFFF">
              <a:alpha val="20000"/>
            </a:sys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MUOS Voice</a:t>
            </a:r>
          </a:p>
        </p:txBody>
      </p:sp>
      <p:sp>
        <p:nvSpPr>
          <p:cNvPr id="203" name="object 145"/>
          <p:cNvSpPr txBox="1"/>
          <p:nvPr/>
        </p:nvSpPr>
        <p:spPr>
          <a:xfrm>
            <a:off x="5814732" y="6199354"/>
            <a:ext cx="2011680" cy="17376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lang="en-US" sz="1050"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 Element Cmd Post</a:t>
            </a:r>
            <a:endParaRPr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object 145"/>
          <p:cNvSpPr txBox="1"/>
          <p:nvPr/>
        </p:nvSpPr>
        <p:spPr>
          <a:xfrm>
            <a:off x="8041848" y="6199354"/>
            <a:ext cx="944988" cy="17376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lang="en-US" sz="1050"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 Area</a:t>
            </a:r>
            <a:endParaRPr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TextBox 220"/>
          <p:cNvSpPr txBox="1"/>
          <p:nvPr/>
        </p:nvSpPr>
        <p:spPr>
          <a:xfrm rot="889720">
            <a:off x="3828258" y="3011720"/>
            <a:ext cx="2797165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Ground SITREP/A-G COP/Air-Threat Aircraft Status</a:t>
            </a:r>
          </a:p>
        </p:txBody>
      </p:sp>
      <p:grpSp>
        <p:nvGrpSpPr>
          <p:cNvPr id="233" name="Group 232"/>
          <p:cNvGrpSpPr/>
          <p:nvPr/>
        </p:nvGrpSpPr>
        <p:grpSpPr>
          <a:xfrm>
            <a:off x="5860749" y="5640658"/>
            <a:ext cx="1007328" cy="180164"/>
            <a:chOff x="2081888" y="3926752"/>
            <a:chExt cx="1342185" cy="240054"/>
          </a:xfrm>
          <a:solidFill>
            <a:schemeClr val="accent1">
              <a:lumMod val="75000"/>
            </a:schemeClr>
          </a:solidFill>
        </p:grpSpPr>
        <p:sp>
          <p:nvSpPr>
            <p:cNvPr id="234" name="object 156"/>
            <p:cNvSpPr/>
            <p:nvPr/>
          </p:nvSpPr>
          <p:spPr>
            <a:xfrm>
              <a:off x="2081888" y="3926752"/>
              <a:ext cx="1342183" cy="24005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" name="object 158"/>
            <p:cNvSpPr txBox="1"/>
            <p:nvPr/>
          </p:nvSpPr>
          <p:spPr>
            <a:xfrm>
              <a:off x="2140227" y="3931096"/>
              <a:ext cx="1283846" cy="201626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9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Ground </a:t>
              </a:r>
              <a:r>
                <a:rPr sz="9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Network</a:t>
              </a:r>
            </a:p>
          </p:txBody>
        </p:sp>
      </p:grpSp>
      <p:grpSp>
        <p:nvGrpSpPr>
          <p:cNvPr id="236" name="Group 235"/>
          <p:cNvGrpSpPr/>
          <p:nvPr/>
        </p:nvGrpSpPr>
        <p:grpSpPr>
          <a:xfrm>
            <a:off x="7671090" y="5639355"/>
            <a:ext cx="1371600" cy="180164"/>
            <a:chOff x="2081888" y="3926752"/>
            <a:chExt cx="1827550" cy="240054"/>
          </a:xfrm>
          <a:solidFill>
            <a:schemeClr val="accent1">
              <a:lumMod val="75000"/>
            </a:schemeClr>
          </a:solidFill>
        </p:grpSpPr>
        <p:sp>
          <p:nvSpPr>
            <p:cNvPr id="237" name="object 156"/>
            <p:cNvSpPr/>
            <p:nvPr/>
          </p:nvSpPr>
          <p:spPr>
            <a:xfrm>
              <a:off x="2081888" y="3926752"/>
              <a:ext cx="1827550" cy="240054"/>
            </a:xfrm>
            <a:prstGeom prst="rect">
              <a:avLst/>
            </a:prstGeom>
            <a:solidFill>
              <a:schemeClr val="accent2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8" name="object 158"/>
            <p:cNvSpPr txBox="1"/>
            <p:nvPr/>
          </p:nvSpPr>
          <p:spPr>
            <a:xfrm>
              <a:off x="2140227" y="3931096"/>
              <a:ext cx="1735097" cy="201626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9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Forward Edge </a:t>
              </a:r>
              <a:r>
                <a:rPr sz="9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Network</a:t>
              </a:r>
            </a:p>
          </p:txBody>
        </p:sp>
      </p:grpSp>
      <p:pic>
        <p:nvPicPr>
          <p:cNvPr id="247" name="Picture 246"/>
          <p:cNvPicPr>
            <a:picLocks noChangeAspect="1"/>
          </p:cNvPicPr>
          <p:nvPr/>
        </p:nvPicPr>
        <p:blipFill>
          <a:blip r:embed="rId37" cstate="email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7044">
            <a:off x="6674300" y="3834930"/>
            <a:ext cx="511297" cy="175367"/>
          </a:xfrm>
          <a:prstGeom prst="rect">
            <a:avLst/>
          </a:prstGeom>
          <a:effectLst>
            <a:glow rad="12700">
              <a:schemeClr val="accent1">
                <a:lumMod val="50000"/>
                <a:alpha val="75000"/>
              </a:schemeClr>
            </a:glow>
          </a:effectLst>
        </p:spPr>
      </p:pic>
      <p:pic>
        <p:nvPicPr>
          <p:cNvPr id="248" name="Picture 247"/>
          <p:cNvPicPr>
            <a:picLocks noChangeAspect="1"/>
          </p:cNvPicPr>
          <p:nvPr/>
        </p:nvPicPr>
        <p:blipFill>
          <a:blip r:embed="rId37" cstate="email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7044">
            <a:off x="6598357" y="3968787"/>
            <a:ext cx="511297" cy="175367"/>
          </a:xfrm>
          <a:prstGeom prst="rect">
            <a:avLst/>
          </a:prstGeom>
          <a:effectLst>
            <a:glow rad="12700">
              <a:schemeClr val="accent1">
                <a:lumMod val="50000"/>
                <a:alpha val="75000"/>
              </a:schemeClr>
            </a:glow>
          </a:effectLst>
        </p:spPr>
      </p:pic>
      <p:sp>
        <p:nvSpPr>
          <p:cNvPr id="250" name="TextBox 249"/>
          <p:cNvSpPr txBox="1"/>
          <p:nvPr/>
        </p:nvSpPr>
        <p:spPr>
          <a:xfrm rot="5400000">
            <a:off x="6934693" y="4802390"/>
            <a:ext cx="62388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 b="1">
                <a:solidFill>
                  <a:srgbClr val="777777"/>
                </a:solidFill>
                <a:effectLst>
                  <a:outerShdw blurRad="63500" dist="25400" dir="7800000" algn="ctr" rotWithShape="0">
                    <a:prstClr val="black"/>
                  </a:outerShdw>
                </a:effectLst>
                <a:latin typeface=" Arial"/>
              </a:defRPr>
            </a:lvl1pPr>
          </a:lstStyle>
          <a:p>
            <a:r>
              <a:rPr lang="en-US" sz="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BLOS Voice</a:t>
            </a:r>
          </a:p>
        </p:txBody>
      </p:sp>
      <p:cxnSp>
        <p:nvCxnSpPr>
          <p:cNvPr id="79" name="Straight Arrow Connector 78"/>
          <p:cNvCxnSpPr>
            <a:stCxn id="248" idx="3"/>
          </p:cNvCxnSpPr>
          <p:nvPr/>
        </p:nvCxnSpPr>
        <p:spPr>
          <a:xfrm>
            <a:off x="7105139" y="4104305"/>
            <a:ext cx="640116" cy="580688"/>
          </a:xfrm>
          <a:prstGeom prst="straightConnector1">
            <a:avLst/>
          </a:prstGeom>
          <a:noFill/>
          <a:ln w="19050" cap="flat" cmpd="sng" algn="ctr">
            <a:solidFill>
              <a:srgbClr val="FFFF00"/>
            </a:solidFill>
            <a:prstDash val="solid"/>
            <a:miter lim="800000"/>
            <a:headEnd type="triangle" w="med" len="med"/>
            <a:tailEnd type="triangle" w="med" len="med"/>
          </a:ln>
          <a:effectLst>
            <a:glow>
              <a:srgbClr val="333D33"/>
            </a:glow>
            <a:outerShdw blurRad="25400" dist="12700" dir="2400000" algn="ctr" rotWithShape="0">
              <a:sysClr val="windowText" lastClr="000000"/>
            </a:outerShdw>
          </a:effectLst>
        </p:spPr>
      </p:cxnSp>
      <p:sp>
        <p:nvSpPr>
          <p:cNvPr id="192" name="TextBox 191">
            <a:extLst>
              <a:ext uri="{FF2B5EF4-FFF2-40B4-BE49-F238E27FC236}">
                <a16:creationId xmlns:a16="http://schemas.microsoft.com/office/drawing/2014/main" id="{2A576F25-7890-4D42-A628-4F8D5D069FF5}"/>
              </a:ext>
            </a:extLst>
          </p:cNvPr>
          <p:cNvSpPr txBox="1"/>
          <p:nvPr/>
        </p:nvSpPr>
        <p:spPr>
          <a:xfrm>
            <a:off x="82280" y="2057308"/>
            <a:ext cx="3539704" cy="6001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100" b="1" u="sng" dirty="0">
                <a:solidFill>
                  <a:prstClr val="black"/>
                </a:solidFill>
                <a:effectLst>
                  <a:outerShdw blurRad="25400" dist="25400" dir="9000000" algn="ctr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Timely</a:t>
            </a:r>
            <a:r>
              <a:rPr lang="en-US" sz="1100" b="1" dirty="0">
                <a:solidFill>
                  <a:prstClr val="black"/>
                </a:solidFill>
                <a:effectLst>
                  <a:outerShdw blurRad="25400" dist="25400" dir="9000000" algn="ctr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mission information exchange to converge decisive effects at critical points on the battlefield requires a dynamic network of networks</a:t>
            </a:r>
          </a:p>
        </p:txBody>
      </p:sp>
      <p:sp>
        <p:nvSpPr>
          <p:cNvPr id="197" name="Flowchart: Magnetic Disk 196">
            <a:extLst>
              <a:ext uri="{FF2B5EF4-FFF2-40B4-BE49-F238E27FC236}">
                <a16:creationId xmlns:a16="http://schemas.microsoft.com/office/drawing/2014/main" id="{359CE0F4-2CA5-CA91-44E6-D66402AA59A3}"/>
              </a:ext>
            </a:extLst>
          </p:cNvPr>
          <p:cNvSpPr/>
          <p:nvPr/>
        </p:nvSpPr>
        <p:spPr>
          <a:xfrm>
            <a:off x="1349248" y="5819519"/>
            <a:ext cx="312308" cy="197138"/>
          </a:xfrm>
          <a:prstGeom prst="flowChartMagneticDisk">
            <a:avLst/>
          </a:prstGeom>
          <a:solidFill>
            <a:srgbClr val="969696">
              <a:alpha val="34902"/>
            </a:srgbClr>
          </a:solidFill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6350">
                <a:solidFill>
                  <a:schemeClr val="tx1"/>
                </a:solidFill>
              </a:ln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3511166" y="3821006"/>
            <a:ext cx="562152" cy="645176"/>
          </a:xfrm>
          <a:prstGeom prst="straightConnector1">
            <a:avLst/>
          </a:prstGeom>
          <a:noFill/>
          <a:ln w="19050" cap="flat" cmpd="sng" algn="ctr">
            <a:solidFill>
              <a:srgbClr val="FF9900"/>
            </a:solidFill>
            <a:prstDash val="dashDot"/>
            <a:miter lim="800000"/>
            <a:headEnd type="triangle" w="med" len="med"/>
            <a:tailEnd type="triangle" w="med" len="med"/>
          </a:ln>
          <a:effectLst>
            <a:outerShdw blurRad="12700" dist="12700" dir="7200000" algn="ctr" rotWithShape="0">
              <a:schemeClr val="tx1"/>
            </a:outerShdw>
          </a:effectLst>
        </p:spPr>
      </p:cxnSp>
      <p:sp>
        <p:nvSpPr>
          <p:cNvPr id="44" name="TextBox 43"/>
          <p:cNvSpPr txBox="1"/>
          <p:nvPr/>
        </p:nvSpPr>
        <p:spPr>
          <a:xfrm rot="19542113">
            <a:off x="1618290" y="3945233"/>
            <a:ext cx="88678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 b="1">
                <a:solidFill>
                  <a:srgbClr val="777777"/>
                </a:solidFill>
                <a:effectLst>
                  <a:outerShdw blurRad="63500" dist="25400" dir="7800000" algn="ctr" rotWithShape="0">
                    <a:prstClr val="black"/>
                  </a:outerShdw>
                </a:effectLst>
                <a:latin typeface=" Arial"/>
              </a:defRPr>
            </a:lvl1pPr>
          </a:lstStyle>
          <a:p>
            <a:r>
              <a:rPr lang="en-US" sz="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Mission Status/Info</a:t>
            </a:r>
          </a:p>
        </p:txBody>
      </p:sp>
      <p:sp>
        <p:nvSpPr>
          <p:cNvPr id="46" name="TextBox 45"/>
          <p:cNvSpPr txBox="1"/>
          <p:nvPr/>
        </p:nvSpPr>
        <p:spPr>
          <a:xfrm rot="20634807">
            <a:off x="4176291" y="4063102"/>
            <a:ext cx="77617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 b="1">
                <a:solidFill>
                  <a:srgbClr val="777777"/>
                </a:solidFill>
                <a:effectLst>
                  <a:outerShdw blurRad="63500" dist="25400" dir="7800000" algn="ctr" rotWithShape="0">
                    <a:prstClr val="black"/>
                  </a:outerShdw>
                </a:effectLst>
                <a:latin typeface=" Arial"/>
              </a:defRPr>
            </a:lvl1pPr>
          </a:lstStyle>
          <a:p>
            <a:r>
              <a:rPr lang="en-US" sz="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Air COP/DACAS</a:t>
            </a:r>
          </a:p>
        </p:txBody>
      </p:sp>
      <p:sp>
        <p:nvSpPr>
          <p:cNvPr id="65" name="TextBox 64"/>
          <p:cNvSpPr txBox="1"/>
          <p:nvPr/>
        </p:nvSpPr>
        <p:spPr>
          <a:xfrm rot="20199778">
            <a:off x="1978955" y="4292155"/>
            <a:ext cx="92365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 b="1">
                <a:solidFill>
                  <a:srgbClr val="777777"/>
                </a:solidFill>
                <a:effectLst>
                  <a:outerShdw blurRad="63500" dist="25400" dir="7800000" algn="ctr" rotWithShape="0">
                    <a:prstClr val="black"/>
                  </a:outerShdw>
                </a:effectLst>
                <a:latin typeface=" Arial"/>
              </a:defRPr>
            </a:lvl1pPr>
          </a:lstStyle>
          <a:p>
            <a:r>
              <a:rPr lang="en-US" sz="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Mission Status &amp; C2</a:t>
            </a:r>
          </a:p>
        </p:txBody>
      </p:sp>
      <p:sp>
        <p:nvSpPr>
          <p:cNvPr id="74" name="TextBox 73"/>
          <p:cNvSpPr txBox="1"/>
          <p:nvPr/>
        </p:nvSpPr>
        <p:spPr>
          <a:xfrm rot="20466079">
            <a:off x="4292194" y="4408989"/>
            <a:ext cx="11496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 b="1">
                <a:solidFill>
                  <a:srgbClr val="777777"/>
                </a:solidFill>
                <a:effectLst>
                  <a:outerShdw blurRad="63500" dist="25400" dir="7800000" algn="ctr" rotWithShape="0">
                    <a:prstClr val="black"/>
                  </a:outerShdw>
                </a:effectLst>
                <a:latin typeface=" Arial"/>
              </a:defRPr>
            </a:lvl1pPr>
          </a:lstStyle>
          <a:p>
            <a:pPr>
              <a:lnSpc>
                <a:spcPts val="600"/>
              </a:lnSpc>
            </a:pPr>
            <a:r>
              <a:rPr lang="en-US" sz="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Ground SITREP/A-G COP/ </a:t>
            </a:r>
          </a:p>
          <a:p>
            <a:pPr>
              <a:lnSpc>
                <a:spcPts val="600"/>
              </a:lnSpc>
            </a:pPr>
            <a:r>
              <a:rPr lang="en-US" sz="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Air-Threat/Aircraft Status</a:t>
            </a:r>
          </a:p>
        </p:txBody>
      </p:sp>
      <p:grpSp>
        <p:nvGrpSpPr>
          <p:cNvPr id="136" name="Group 135"/>
          <p:cNvGrpSpPr/>
          <p:nvPr/>
        </p:nvGrpSpPr>
        <p:grpSpPr>
          <a:xfrm>
            <a:off x="2263345" y="4376558"/>
            <a:ext cx="1694264" cy="463249"/>
            <a:chOff x="5591046" y="1596932"/>
            <a:chExt cx="2731491" cy="715962"/>
          </a:xfrm>
        </p:grpSpPr>
        <p:sp>
          <p:nvSpPr>
            <p:cNvPr id="153" name="Oval 152"/>
            <p:cNvSpPr/>
            <p:nvPr/>
          </p:nvSpPr>
          <p:spPr>
            <a:xfrm>
              <a:off x="5652594" y="1792941"/>
              <a:ext cx="2469430" cy="519953"/>
            </a:xfrm>
            <a:prstGeom prst="ellipse">
              <a:avLst/>
            </a:prstGeom>
            <a:noFill/>
            <a:ln w="12700">
              <a:solidFill>
                <a:srgbClr val="0066CC"/>
              </a:solidFill>
            </a:ln>
            <a:effectLst>
              <a:glow rad="127000">
                <a:srgbClr val="66FFFF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4" name="Group 153"/>
            <p:cNvGrpSpPr/>
            <p:nvPr/>
          </p:nvGrpSpPr>
          <p:grpSpPr>
            <a:xfrm>
              <a:off x="5591046" y="1797010"/>
              <a:ext cx="1060764" cy="410515"/>
              <a:chOff x="5591047" y="1617717"/>
              <a:chExt cx="1060764" cy="410515"/>
            </a:xfrm>
          </p:grpSpPr>
          <p:pic>
            <p:nvPicPr>
              <p:cNvPr id="169" name="Picture 168"/>
              <p:cNvPicPr>
                <a:picLocks noChangeAspect="1"/>
              </p:cNvPicPr>
              <p:nvPr/>
            </p:nvPicPr>
            <p:blipFill>
              <a:blip r:embed="rId3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5591047" y="1617717"/>
                <a:ext cx="684248" cy="231221"/>
              </a:xfrm>
              <a:prstGeom prst="rect">
                <a:avLst/>
              </a:prstGeom>
              <a:effectLst/>
            </p:spPr>
          </p:pic>
          <p:pic>
            <p:nvPicPr>
              <p:cNvPr id="170" name="Picture 169"/>
              <p:cNvPicPr>
                <a:picLocks noChangeAspect="1"/>
              </p:cNvPicPr>
              <p:nvPr/>
            </p:nvPicPr>
            <p:blipFill>
              <a:blip r:embed="rId3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5967563" y="1797011"/>
                <a:ext cx="684248" cy="231221"/>
              </a:xfrm>
              <a:prstGeom prst="rect">
                <a:avLst/>
              </a:prstGeom>
              <a:effectLst/>
            </p:spPr>
          </p:pic>
        </p:grpSp>
        <p:grpSp>
          <p:nvGrpSpPr>
            <p:cNvPr id="155" name="Group 154"/>
            <p:cNvGrpSpPr/>
            <p:nvPr/>
          </p:nvGrpSpPr>
          <p:grpSpPr>
            <a:xfrm>
              <a:off x="6125428" y="1596932"/>
              <a:ext cx="1655089" cy="694543"/>
              <a:chOff x="7918368" y="55003"/>
              <a:chExt cx="1655089" cy="694543"/>
            </a:xfrm>
          </p:grpSpPr>
          <p:grpSp>
            <p:nvGrpSpPr>
              <p:cNvPr id="159" name="Group 158"/>
              <p:cNvGrpSpPr/>
              <p:nvPr/>
            </p:nvGrpSpPr>
            <p:grpSpPr>
              <a:xfrm rot="21238837">
                <a:off x="8205238" y="55003"/>
                <a:ext cx="1368219" cy="679680"/>
                <a:chOff x="7334810" y="-109818"/>
                <a:chExt cx="1758246" cy="871979"/>
              </a:xfrm>
            </p:grpSpPr>
            <p:pic>
              <p:nvPicPr>
                <p:cNvPr id="165" name="Picture 164"/>
                <p:cNvPicPr>
                  <a:picLocks noChangeAspect="1"/>
                </p:cNvPicPr>
                <p:nvPr/>
              </p:nvPicPr>
              <p:blipFill>
                <a:blip r:embed="rId4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334810" y="-109818"/>
                  <a:ext cx="697566" cy="334831"/>
                </a:xfrm>
                <a:prstGeom prst="rect">
                  <a:avLst/>
                </a:prstGeom>
              </p:spPr>
            </p:pic>
            <p:pic>
              <p:nvPicPr>
                <p:cNvPr id="166" name="Picture 165"/>
                <p:cNvPicPr>
                  <a:picLocks noChangeAspect="1"/>
                </p:cNvPicPr>
                <p:nvPr/>
              </p:nvPicPr>
              <p:blipFill>
                <a:blip r:embed="rId4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677042" y="59002"/>
                  <a:ext cx="697566" cy="334831"/>
                </a:xfrm>
                <a:prstGeom prst="rect">
                  <a:avLst/>
                </a:prstGeom>
              </p:spPr>
            </p:pic>
            <p:pic>
              <p:nvPicPr>
                <p:cNvPr id="167" name="Picture 166"/>
                <p:cNvPicPr>
                  <a:picLocks noChangeAspect="1"/>
                </p:cNvPicPr>
                <p:nvPr/>
              </p:nvPicPr>
              <p:blipFill>
                <a:blip r:embed="rId4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010798" y="237307"/>
                  <a:ext cx="697566" cy="334831"/>
                </a:xfrm>
                <a:prstGeom prst="rect">
                  <a:avLst/>
                </a:prstGeom>
              </p:spPr>
            </p:pic>
            <p:pic>
              <p:nvPicPr>
                <p:cNvPr id="168" name="Picture 167"/>
                <p:cNvPicPr>
                  <a:picLocks noChangeAspect="1"/>
                </p:cNvPicPr>
                <p:nvPr/>
              </p:nvPicPr>
              <p:blipFill>
                <a:blip r:embed="rId4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395490" y="427330"/>
                  <a:ext cx="697566" cy="334831"/>
                </a:xfrm>
                <a:prstGeom prst="rect">
                  <a:avLst/>
                </a:prstGeom>
              </p:spPr>
            </p:pic>
          </p:grpSp>
          <p:grpSp>
            <p:nvGrpSpPr>
              <p:cNvPr id="160" name="Group 159"/>
              <p:cNvGrpSpPr/>
              <p:nvPr/>
            </p:nvGrpSpPr>
            <p:grpSpPr>
              <a:xfrm rot="21238837">
                <a:off x="7918368" y="69866"/>
                <a:ext cx="1368219" cy="679680"/>
                <a:chOff x="7334810" y="-109818"/>
                <a:chExt cx="1758246" cy="871979"/>
              </a:xfrm>
            </p:grpSpPr>
            <p:pic>
              <p:nvPicPr>
                <p:cNvPr id="161" name="Picture 160"/>
                <p:cNvPicPr>
                  <a:picLocks noChangeAspect="1"/>
                </p:cNvPicPr>
                <p:nvPr/>
              </p:nvPicPr>
              <p:blipFill>
                <a:blip r:embed="rId4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334810" y="-109818"/>
                  <a:ext cx="697566" cy="334831"/>
                </a:xfrm>
                <a:prstGeom prst="rect">
                  <a:avLst/>
                </a:prstGeom>
              </p:spPr>
            </p:pic>
            <p:pic>
              <p:nvPicPr>
                <p:cNvPr id="162" name="Picture 161"/>
                <p:cNvPicPr>
                  <a:picLocks noChangeAspect="1"/>
                </p:cNvPicPr>
                <p:nvPr/>
              </p:nvPicPr>
              <p:blipFill>
                <a:blip r:embed="rId4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677042" y="59002"/>
                  <a:ext cx="697566" cy="334831"/>
                </a:xfrm>
                <a:prstGeom prst="rect">
                  <a:avLst/>
                </a:prstGeom>
              </p:spPr>
            </p:pic>
            <p:pic>
              <p:nvPicPr>
                <p:cNvPr id="163" name="Picture 162"/>
                <p:cNvPicPr>
                  <a:picLocks noChangeAspect="1"/>
                </p:cNvPicPr>
                <p:nvPr/>
              </p:nvPicPr>
              <p:blipFill>
                <a:blip r:embed="rId4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010798" y="237307"/>
                  <a:ext cx="697566" cy="334831"/>
                </a:xfrm>
                <a:prstGeom prst="rect">
                  <a:avLst/>
                </a:prstGeom>
              </p:spPr>
            </p:pic>
            <p:pic>
              <p:nvPicPr>
                <p:cNvPr id="164" name="Picture 163"/>
                <p:cNvPicPr>
                  <a:picLocks noChangeAspect="1"/>
                </p:cNvPicPr>
                <p:nvPr/>
              </p:nvPicPr>
              <p:blipFill>
                <a:blip r:embed="rId4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395490" y="427330"/>
                  <a:ext cx="697566" cy="33483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56" name="Group 155"/>
            <p:cNvGrpSpPr/>
            <p:nvPr/>
          </p:nvGrpSpPr>
          <p:grpSpPr>
            <a:xfrm rot="466564">
              <a:off x="7634039" y="1726615"/>
              <a:ext cx="688498" cy="395702"/>
              <a:chOff x="7688945" y="1728105"/>
              <a:chExt cx="841776" cy="422635"/>
            </a:xfrm>
          </p:grpSpPr>
          <p:pic>
            <p:nvPicPr>
              <p:cNvPr id="157" name="Picture 2"/>
              <p:cNvPicPr>
                <a:picLocks noChangeAspect="1" noChangeArrowheads="1"/>
              </p:cNvPicPr>
              <p:nvPr/>
            </p:nvPicPr>
            <p:blipFill>
              <a:blip r:embed="rId4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7688945" y="1728105"/>
                <a:ext cx="689376" cy="2702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58" name="Picture 2"/>
              <p:cNvPicPr>
                <a:picLocks noChangeAspect="1" noChangeArrowheads="1"/>
              </p:cNvPicPr>
              <p:nvPr/>
            </p:nvPicPr>
            <p:blipFill>
              <a:blip r:embed="rId4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7841345" y="1880505"/>
                <a:ext cx="689376" cy="2702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grpSp>
        <p:nvGrpSpPr>
          <p:cNvPr id="147" name="Group 146"/>
          <p:cNvGrpSpPr/>
          <p:nvPr/>
        </p:nvGrpSpPr>
        <p:grpSpPr>
          <a:xfrm>
            <a:off x="1808348" y="4776707"/>
            <a:ext cx="1354243" cy="189718"/>
            <a:chOff x="2081888" y="3926752"/>
            <a:chExt cx="1804421" cy="252784"/>
          </a:xfrm>
          <a:solidFill>
            <a:schemeClr val="accent1">
              <a:lumMod val="75000"/>
            </a:schemeClr>
          </a:solidFill>
        </p:grpSpPr>
        <p:sp>
          <p:nvSpPr>
            <p:cNvPr id="151" name="object 156"/>
            <p:cNvSpPr/>
            <p:nvPr/>
          </p:nvSpPr>
          <p:spPr>
            <a:xfrm>
              <a:off x="2081888" y="3926752"/>
              <a:ext cx="1753709" cy="252784"/>
            </a:xfrm>
            <a:prstGeom prst="rect">
              <a:avLst/>
            </a:prstGeom>
            <a:grp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object 158"/>
            <p:cNvSpPr txBox="1"/>
            <p:nvPr/>
          </p:nvSpPr>
          <p:spPr>
            <a:xfrm>
              <a:off x="2140227" y="3956683"/>
              <a:ext cx="1746082" cy="201625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sz="9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Internal Aerial</a:t>
              </a:r>
              <a:r>
                <a:rPr sz="900" b="1" spc="-12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Network</a:t>
              </a:r>
            </a:p>
          </p:txBody>
        </p:sp>
      </p:grpSp>
      <p:sp>
        <p:nvSpPr>
          <p:cNvPr id="201" name="object 145"/>
          <p:cNvSpPr txBox="1"/>
          <p:nvPr/>
        </p:nvSpPr>
        <p:spPr>
          <a:xfrm>
            <a:off x="4322151" y="6199354"/>
            <a:ext cx="944988" cy="17376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lang="en-US" sz="1050"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FARP</a:t>
            </a:r>
            <a:endParaRPr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object 2"/>
          <p:cNvSpPr/>
          <p:nvPr/>
        </p:nvSpPr>
        <p:spPr>
          <a:xfrm>
            <a:off x="2523695" y="4415651"/>
            <a:ext cx="979965" cy="18741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b"/>
          <a:lstStyle/>
          <a:p>
            <a:pPr algn="ctr">
              <a:lnSpc>
                <a:spcPts val="600"/>
              </a:lnSpc>
            </a:pPr>
            <a:r>
              <a:rPr lang="en-US" sz="700" b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WB SATCOM Equipped C2 Aircraft</a:t>
            </a:r>
            <a:endParaRPr sz="700" b="1" dirty="0">
              <a:ln w="3175">
                <a:noFill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1" name="TextBox 250"/>
          <p:cNvSpPr txBox="1"/>
          <p:nvPr/>
        </p:nvSpPr>
        <p:spPr>
          <a:xfrm rot="20634807">
            <a:off x="4328691" y="4215502"/>
            <a:ext cx="77617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 b="1">
                <a:solidFill>
                  <a:srgbClr val="777777"/>
                </a:solidFill>
                <a:effectLst>
                  <a:outerShdw blurRad="63500" dist="25400" dir="7800000" algn="ctr" rotWithShape="0">
                    <a:prstClr val="black"/>
                  </a:outerShdw>
                </a:effectLst>
                <a:latin typeface=" Arial"/>
              </a:defRPr>
            </a:lvl1pPr>
          </a:lstStyle>
          <a:p>
            <a:r>
              <a:rPr lang="en-US" sz="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Air COP/DACAS</a:t>
            </a:r>
          </a:p>
        </p:txBody>
      </p:sp>
      <p:sp>
        <p:nvSpPr>
          <p:cNvPr id="45" name="TextBox 44"/>
          <p:cNvSpPr txBox="1"/>
          <p:nvPr/>
        </p:nvSpPr>
        <p:spPr>
          <a:xfrm rot="18566852">
            <a:off x="2798512" y="3520862"/>
            <a:ext cx="11271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800" b="1">
                <a:solidFill>
                  <a:srgbClr val="777777"/>
                </a:solidFill>
                <a:effectLst>
                  <a:outerShdw blurRad="63500" dist="25400" dir="7800000" algn="ctr" rotWithShape="0">
                    <a:prstClr val="black"/>
                  </a:outerShdw>
                </a:effectLst>
                <a:latin typeface=" Arial"/>
              </a:defRPr>
            </a:lvl1pPr>
          </a:lstStyle>
          <a:p>
            <a:pPr>
              <a:lnSpc>
                <a:spcPts val="600"/>
              </a:lnSpc>
            </a:pPr>
            <a:r>
              <a:rPr lang="en-US" sz="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Ground SITREP/A-G COP/ </a:t>
            </a:r>
          </a:p>
          <a:p>
            <a:pPr>
              <a:lnSpc>
                <a:spcPts val="600"/>
              </a:lnSpc>
            </a:pPr>
            <a:r>
              <a:rPr lang="en-US" sz="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Air Threat/Aircraft Status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992909" y="3452960"/>
            <a:ext cx="618225" cy="220573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800" b="1">
                <a:solidFill>
                  <a:srgbClr val="777777"/>
                </a:solidFill>
                <a:effectLst>
                  <a:outerShdw blurRad="63500" dist="25400" dir="7800000" algn="ctr" rotWithShape="0">
                    <a:prstClr val="black"/>
                  </a:outerShdw>
                </a:effectLst>
                <a:latin typeface=" Arial"/>
              </a:defRPr>
            </a:lvl1pPr>
          </a:lstStyle>
          <a:p>
            <a:pPr algn="ctr">
              <a:lnSpc>
                <a:spcPts val="500"/>
              </a:lnSpc>
            </a:pPr>
            <a:r>
              <a:rPr lang="en-US" sz="6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Mission</a:t>
            </a:r>
          </a:p>
          <a:p>
            <a:pPr algn="ctr">
              <a:lnSpc>
                <a:spcPts val="500"/>
              </a:lnSpc>
            </a:pPr>
            <a:r>
              <a:rPr lang="en-US" sz="6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Status &amp; C2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990462" y="3616944"/>
            <a:ext cx="603050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F75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AEHF</a:t>
            </a:r>
          </a:p>
        </p:txBody>
      </p:sp>
      <p:pic>
        <p:nvPicPr>
          <p:cNvPr id="141" name="Picture 140"/>
          <p:cNvPicPr>
            <a:picLocks noChangeAspect="1"/>
          </p:cNvPicPr>
          <p:nvPr/>
        </p:nvPicPr>
        <p:blipFill>
          <a:blip r:embed="rId42" cstate="email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9881" b="89949" l="0" r="98637">
                        <a14:backgroundMark x1="17036" y1="41738" x2="17036" y2="41738"/>
                        <a14:backgroundMark x1="36797" y1="67121" x2="36797" y2="67121"/>
                        <a14:backgroundMark x1="42249" y1="67462" x2="42249" y2="67462"/>
                        <a14:backgroundMark x1="45997" y1="65077" x2="45997" y2="65077"/>
                        <a14:backgroundMark x1="24191" y1="60136" x2="24191" y2="60136"/>
                        <a14:backgroundMark x1="19250" y1="32538" x2="19250" y2="32538"/>
                        <a14:backgroundMark x1="23339" y1="40204" x2="23339" y2="40204"/>
                        <a14:backgroundMark x1="26576" y1="41056" x2="26576" y2="41056"/>
                        <a14:backgroundMark x1="3918" y1="38160" x2="3918" y2="38160"/>
                        <a14:backgroundMark x1="9199" y1="33560" x2="9199" y2="33560"/>
                        <a14:backgroundMark x1="68654" y1="47700" x2="68654" y2="47700"/>
                        <a14:backgroundMark x1="10051" y1="40545" x2="10051" y2="40545"/>
                        <a14:backgroundMark x1="13118" y1="39864" x2="13118" y2="39864"/>
                        <a14:backgroundMark x1="11755" y1="45997" x2="11755" y2="4599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5829" y="4896760"/>
            <a:ext cx="518781" cy="518781"/>
          </a:xfrm>
          <a:prstGeom prst="rect">
            <a:avLst/>
          </a:prstGeom>
          <a:effectLst>
            <a:glow rad="38100">
              <a:schemeClr val="accent6">
                <a:alpha val="60000"/>
              </a:schemeClr>
            </a:glow>
          </a:effectLst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42" cstate="email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9881" b="89949" l="0" r="98637">
                        <a14:backgroundMark x1="17036" y1="41738" x2="17036" y2="41738"/>
                        <a14:backgroundMark x1="36797" y1="67121" x2="36797" y2="67121"/>
                        <a14:backgroundMark x1="42249" y1="67462" x2="42249" y2="67462"/>
                        <a14:backgroundMark x1="45997" y1="65077" x2="45997" y2="65077"/>
                        <a14:backgroundMark x1="24191" y1="60136" x2="24191" y2="60136"/>
                        <a14:backgroundMark x1="19250" y1="32538" x2="19250" y2="32538"/>
                        <a14:backgroundMark x1="23339" y1="40204" x2="23339" y2="40204"/>
                        <a14:backgroundMark x1="26576" y1="41056" x2="26576" y2="41056"/>
                        <a14:backgroundMark x1="3918" y1="38160" x2="3918" y2="38160"/>
                        <a14:backgroundMark x1="9199" y1="33560" x2="9199" y2="33560"/>
                        <a14:backgroundMark x1="68654" y1="47700" x2="68654" y2="47700"/>
                        <a14:backgroundMark x1="10051" y1="40545" x2="10051" y2="40545"/>
                        <a14:backgroundMark x1="13118" y1="39864" x2="13118" y2="39864"/>
                        <a14:backgroundMark x1="11755" y1="45997" x2="11755" y2="4599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0208" y="5011138"/>
            <a:ext cx="518781" cy="518781"/>
          </a:xfrm>
          <a:prstGeom prst="rect">
            <a:avLst/>
          </a:prstGeom>
          <a:effectLst>
            <a:glow rad="38100">
              <a:schemeClr val="accent6">
                <a:alpha val="60000"/>
              </a:schemeClr>
            </a:glow>
          </a:effectLst>
        </p:spPr>
      </p:pic>
      <p:pic>
        <p:nvPicPr>
          <p:cNvPr id="202" name="Picture 201"/>
          <p:cNvPicPr>
            <a:picLocks noChangeAspect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245" y="5959387"/>
            <a:ext cx="577330" cy="310109"/>
          </a:xfrm>
          <a:prstGeom prst="rect">
            <a:avLst/>
          </a:prstGeom>
        </p:spPr>
      </p:pic>
      <p:sp>
        <p:nvSpPr>
          <p:cNvPr id="198" name="TextBox 197">
            <a:extLst>
              <a:ext uri="{FF2B5EF4-FFF2-40B4-BE49-F238E27FC236}">
                <a16:creationId xmlns:a16="http://schemas.microsoft.com/office/drawing/2014/main" id="{E3569720-0032-3639-FC22-766FF3F62989}"/>
              </a:ext>
            </a:extLst>
          </p:cNvPr>
          <p:cNvSpPr txBox="1"/>
          <p:nvPr/>
        </p:nvSpPr>
        <p:spPr>
          <a:xfrm>
            <a:off x="1220350" y="5972461"/>
            <a:ext cx="654346" cy="276999"/>
          </a:xfrm>
          <a:prstGeom prst="rect">
            <a:avLst/>
          </a:prstGeom>
          <a:solidFill>
            <a:sysClr val="window" lastClr="FFFFFF">
              <a:alpha val="20000"/>
            </a:sys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Contested</a:t>
            </a:r>
          </a:p>
          <a:p>
            <a:pPr>
              <a:defRPr/>
            </a:pPr>
            <a:r>
              <a:rPr lang="en-US" sz="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356952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40">
        <p14:prism isInverted="1"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879735"/>
            <a:ext cx="9144000" cy="274320"/>
          </a:xfrm>
        </p:spPr>
        <p:txBody>
          <a:bodyPr/>
          <a:lstStyle/>
          <a:p>
            <a:r>
              <a:rPr lang="en-US" dirty="0"/>
              <a:t>CABAIL Composition, Configuration, and Use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0032" y="1270743"/>
            <a:ext cx="4013643" cy="5254585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1016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dkEdge">
            <a:bevelT w="127000" prst="hardEdge"/>
          </a:sp3d>
        </p:spPr>
        <p:txBody>
          <a:bodyPr rtlCol="0" anchor="ctr"/>
          <a:lstStyle/>
          <a:p>
            <a:pPr algn="ctr">
              <a:lnSpc>
                <a:spcPts val="1300"/>
              </a:lnSpc>
              <a:defRPr/>
            </a:pPr>
            <a:endParaRPr lang="en-US" sz="1600" ker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05"/>
          <a:stretch/>
        </p:blipFill>
        <p:spPr>
          <a:xfrm>
            <a:off x="8267701" y="3644668"/>
            <a:ext cx="769682" cy="439968"/>
          </a:xfrm>
          <a:prstGeom prst="roundRect">
            <a:avLst>
              <a:gd name="adj" fmla="val 16667"/>
            </a:avLst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8139" y="4301167"/>
            <a:ext cx="748806" cy="450447"/>
          </a:xfrm>
          <a:prstGeom prst="roundRect">
            <a:avLst>
              <a:gd name="adj" fmla="val 16667"/>
            </a:avLst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5136620" y="3004376"/>
            <a:ext cx="3246222" cy="3452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400"/>
              </a:lnSpc>
              <a:spcBef>
                <a:spcPts val="0"/>
              </a:spcBef>
              <a:buNone/>
              <a:defRPr/>
            </a:pPr>
            <a:r>
              <a:rPr lang="en-US" sz="1400" b="1" dirty="0">
                <a:solidFill>
                  <a:srgbClr val="000066"/>
                </a:solidFill>
                <a:latin typeface=" Arial" panose="02020603050405020304"/>
              </a:rPr>
              <a:t>Enabling Voice &amp; </a:t>
            </a:r>
          </a:p>
          <a:p>
            <a:pPr marL="0" indent="0" algn="ctr">
              <a:lnSpc>
                <a:spcPts val="1400"/>
              </a:lnSpc>
              <a:spcBef>
                <a:spcPts val="0"/>
              </a:spcBef>
              <a:buNone/>
              <a:defRPr/>
            </a:pPr>
            <a:r>
              <a:rPr lang="en-US" sz="1400" b="1" dirty="0">
                <a:solidFill>
                  <a:srgbClr val="000066"/>
                </a:solidFill>
                <a:latin typeface=" Arial" panose="02020603050405020304"/>
              </a:rPr>
              <a:t>Data Networks </a:t>
            </a:r>
          </a:p>
          <a:p>
            <a:pPr marL="112711" indent="-112711">
              <a:lnSpc>
                <a:spcPts val="1200"/>
              </a:lnSpc>
              <a:spcBef>
                <a:spcPts val="400"/>
              </a:spcBef>
              <a:defRPr/>
            </a:pPr>
            <a:r>
              <a:rPr lang="en-US" sz="1300" dirty="0">
                <a:solidFill>
                  <a:schemeClr val="tx1"/>
                </a:solidFill>
                <a:latin typeface=" Arial"/>
              </a:rPr>
              <a:t>FM/SINCGARS/VHF/UHF Voice Radios</a:t>
            </a:r>
          </a:p>
          <a:p>
            <a:pPr marL="112711" indent="-112711">
              <a:lnSpc>
                <a:spcPts val="1700"/>
              </a:lnSpc>
              <a:spcBef>
                <a:spcPts val="0"/>
              </a:spcBef>
              <a:defRPr/>
            </a:pPr>
            <a:r>
              <a:rPr lang="en-US" sz="1300" dirty="0">
                <a:solidFill>
                  <a:schemeClr val="tx1"/>
                </a:solidFill>
                <a:latin typeface=" Arial"/>
              </a:rPr>
              <a:t>Tactical Scalable MANET (TSM) </a:t>
            </a:r>
          </a:p>
          <a:p>
            <a:pPr marL="112711" indent="-112711">
              <a:lnSpc>
                <a:spcPts val="1700"/>
              </a:lnSpc>
              <a:spcBef>
                <a:spcPts val="0"/>
              </a:spcBef>
              <a:defRPr/>
            </a:pPr>
            <a:r>
              <a:rPr lang="en-US" sz="1300" dirty="0">
                <a:solidFill>
                  <a:schemeClr val="tx1"/>
                </a:solidFill>
                <a:latin typeface=" Arial"/>
              </a:rPr>
              <a:t>Blue Force Tracking (BFT) 1 / 2</a:t>
            </a:r>
          </a:p>
          <a:p>
            <a:pPr marL="112711" indent="-112711">
              <a:lnSpc>
                <a:spcPts val="1700"/>
              </a:lnSpc>
              <a:spcBef>
                <a:spcPts val="0"/>
              </a:spcBef>
              <a:defRPr/>
            </a:pPr>
            <a:r>
              <a:rPr lang="en-US" sz="1300" dirty="0">
                <a:solidFill>
                  <a:schemeClr val="tx1"/>
                </a:solidFill>
                <a:latin typeface=" Arial"/>
              </a:rPr>
              <a:t>SATCOM DAMA</a:t>
            </a:r>
          </a:p>
          <a:p>
            <a:pPr marL="112711" indent="-112711">
              <a:lnSpc>
                <a:spcPts val="1700"/>
              </a:lnSpc>
              <a:spcBef>
                <a:spcPts val="0"/>
              </a:spcBef>
              <a:defRPr/>
            </a:pPr>
            <a:r>
              <a:rPr lang="en-US" sz="1300" dirty="0">
                <a:solidFill>
                  <a:schemeClr val="tx1"/>
                </a:solidFill>
                <a:latin typeface=" Arial"/>
              </a:rPr>
              <a:t>HQ1 / 2 (migration to SATURN)</a:t>
            </a:r>
          </a:p>
          <a:p>
            <a:pPr marL="112711" indent="-112711">
              <a:lnSpc>
                <a:spcPts val="1700"/>
              </a:lnSpc>
              <a:spcBef>
                <a:spcPts val="0"/>
              </a:spcBef>
              <a:defRPr/>
            </a:pPr>
            <a:r>
              <a:rPr lang="en-US" sz="1300" dirty="0">
                <a:solidFill>
                  <a:schemeClr val="tx1"/>
                </a:solidFill>
                <a:latin typeface=" Arial"/>
              </a:rPr>
              <a:t>Link-16 </a:t>
            </a:r>
          </a:p>
          <a:p>
            <a:pPr marL="112711" indent="-112711">
              <a:lnSpc>
                <a:spcPts val="1700"/>
              </a:lnSpc>
              <a:spcBef>
                <a:spcPts val="0"/>
              </a:spcBef>
              <a:defRPr/>
            </a:pPr>
            <a:r>
              <a:rPr lang="en-US" sz="1300" dirty="0">
                <a:solidFill>
                  <a:schemeClr val="tx1"/>
                </a:solidFill>
                <a:latin typeface=" Arial"/>
              </a:rPr>
              <a:t>High Frequency (HF)</a:t>
            </a:r>
          </a:p>
          <a:p>
            <a:pPr marL="112711" indent="-112711">
              <a:lnSpc>
                <a:spcPts val="1700"/>
              </a:lnSpc>
              <a:spcBef>
                <a:spcPts val="0"/>
              </a:spcBef>
              <a:defRPr/>
            </a:pPr>
            <a:r>
              <a:rPr lang="en-US" sz="1300" dirty="0">
                <a:solidFill>
                  <a:schemeClr val="tx1"/>
                </a:solidFill>
                <a:latin typeface=" Arial"/>
              </a:rPr>
              <a:t>Abn Wide Band SATCOM</a:t>
            </a:r>
          </a:p>
          <a:p>
            <a:pPr marL="112711" indent="-112711">
              <a:lnSpc>
                <a:spcPts val="1700"/>
              </a:lnSpc>
              <a:spcBef>
                <a:spcPts val="0"/>
              </a:spcBef>
              <a:defRPr/>
            </a:pPr>
            <a:r>
              <a:rPr lang="en-US" sz="1300" dirty="0">
                <a:solidFill>
                  <a:schemeClr val="tx1"/>
                </a:solidFill>
                <a:latin typeface=" Arial"/>
              </a:rPr>
              <a:t>Common Data Link (CDL) / BE-303/4</a:t>
            </a:r>
          </a:p>
          <a:p>
            <a:pPr marL="112711" indent="-112711">
              <a:lnSpc>
                <a:spcPts val="1700"/>
              </a:lnSpc>
              <a:spcBef>
                <a:spcPts val="0"/>
              </a:spcBef>
              <a:defRPr/>
            </a:pPr>
            <a:r>
              <a:rPr lang="en-US" sz="1300" dirty="0">
                <a:solidFill>
                  <a:schemeClr val="tx1"/>
                </a:solidFill>
                <a:latin typeface=" Arial"/>
              </a:rPr>
              <a:t>Mobile User Objective System (MUOS)</a:t>
            </a:r>
          </a:p>
          <a:p>
            <a:pPr marL="112711" indent="-112711">
              <a:lnSpc>
                <a:spcPts val="1700"/>
              </a:lnSpc>
              <a:spcBef>
                <a:spcPts val="0"/>
              </a:spcBef>
              <a:defRPr/>
            </a:pPr>
            <a:r>
              <a:rPr lang="en-US" sz="1300" dirty="0">
                <a:solidFill>
                  <a:schemeClr val="tx1"/>
                </a:solidFill>
                <a:latin typeface=" Arial"/>
              </a:rPr>
              <a:t>APCO P-25 (phase 1/phase 2)</a:t>
            </a:r>
          </a:p>
          <a:p>
            <a:pPr marL="112711" indent="-112711">
              <a:lnSpc>
                <a:spcPts val="1700"/>
              </a:lnSpc>
              <a:spcBef>
                <a:spcPts val="0"/>
              </a:spcBef>
              <a:defRPr/>
            </a:pPr>
            <a:r>
              <a:rPr lang="en-US" sz="1300" dirty="0" err="1">
                <a:solidFill>
                  <a:schemeClr val="tx1"/>
                </a:solidFill>
                <a:latin typeface=" Arial"/>
              </a:rPr>
              <a:t>WiFi</a:t>
            </a:r>
            <a:endParaRPr lang="en-US" sz="1300" dirty="0">
              <a:solidFill>
                <a:schemeClr val="tx1"/>
              </a:solidFill>
              <a:latin typeface=" Arial"/>
            </a:endParaRPr>
          </a:p>
          <a:p>
            <a:pPr marL="112711" indent="-112711">
              <a:lnSpc>
                <a:spcPts val="1700"/>
              </a:lnSpc>
              <a:spcBef>
                <a:spcPts val="0"/>
              </a:spcBef>
              <a:defRPr/>
            </a:pPr>
            <a:r>
              <a:rPr lang="en-US" sz="1300" dirty="0">
                <a:solidFill>
                  <a:schemeClr val="tx1"/>
                </a:solidFill>
                <a:latin typeface=" Arial"/>
              </a:rPr>
              <a:t>Dissimilar Networks Routing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097792" y="3519559"/>
            <a:ext cx="1109500" cy="116955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 algn="ctr">
              <a:lnSpc>
                <a:spcPts val="900"/>
              </a:lnSpc>
              <a:defRPr/>
            </a:pPr>
            <a:r>
              <a:rPr lang="en-US" sz="900" b="1" kern="0" dirty="0">
                <a:solidFill>
                  <a:srgbClr val="000066"/>
                </a:solidFill>
                <a:latin typeface=" Arial" panose="02020603050405020304"/>
              </a:rPr>
              <a:t>TAIS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110794" y="4176565"/>
            <a:ext cx="1083497" cy="116955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 algn="ctr">
              <a:lnSpc>
                <a:spcPts val="900"/>
              </a:lnSpc>
              <a:defRPr/>
            </a:pPr>
            <a:r>
              <a:rPr lang="en-US" sz="900" b="1" kern="0" dirty="0">
                <a:solidFill>
                  <a:srgbClr val="000066"/>
                </a:solidFill>
                <a:latin typeface=" Arial" panose="02020603050405020304"/>
              </a:rPr>
              <a:t>AMPS</a:t>
            </a:r>
          </a:p>
        </p:txBody>
      </p:sp>
      <p:pic>
        <p:nvPicPr>
          <p:cNvPr id="15" name="Picture 14" descr="map_icons_480x800.psd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9852" y="2251425"/>
            <a:ext cx="765381" cy="458386"/>
          </a:xfrm>
          <a:prstGeom prst="roundRect">
            <a:avLst>
              <a:gd name="adj" fmla="val 11111"/>
            </a:avLst>
          </a:prstGeom>
          <a:ln w="19050" cap="rnd">
            <a:solidFill>
              <a:schemeClr val="tx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FFFFFF"/>
            </a:extrusionClr>
          </a:sp3d>
        </p:spPr>
      </p:pic>
      <p:sp>
        <p:nvSpPr>
          <p:cNvPr id="16" name="Rectangle 15"/>
          <p:cNvSpPr/>
          <p:nvPr/>
        </p:nvSpPr>
        <p:spPr>
          <a:xfrm>
            <a:off x="8106247" y="2123511"/>
            <a:ext cx="1092591" cy="116955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 algn="ctr">
              <a:lnSpc>
                <a:spcPts val="900"/>
              </a:lnSpc>
              <a:defRPr/>
            </a:pPr>
            <a:r>
              <a:rPr lang="en-US" sz="900" b="1" kern="0" dirty="0">
                <a:solidFill>
                  <a:srgbClr val="000066"/>
                </a:solidFill>
                <a:latin typeface=" Arial" panose="02020603050405020304"/>
              </a:rPr>
              <a:t>JBC-P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7931" y="1263794"/>
            <a:ext cx="2198068" cy="527176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1016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dkEdge">
            <a:bevelT w="127000" prst="hardEdge"/>
          </a:sp3d>
        </p:spPr>
        <p:txBody>
          <a:bodyPr rtlCol="0" anchor="ctr"/>
          <a:lstStyle/>
          <a:p>
            <a:pPr algn="ctr">
              <a:lnSpc>
                <a:spcPts val="1300"/>
              </a:lnSpc>
              <a:defRPr/>
            </a:pPr>
            <a:endParaRPr lang="en-US" sz="16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9673" y="1272114"/>
            <a:ext cx="2180084" cy="5278368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 anchor="t">
            <a:spAutoFit/>
          </a:bodyPr>
          <a:lstStyle/>
          <a:p>
            <a:pPr marL="171446">
              <a:spcAft>
                <a:spcPts val="300"/>
              </a:spcAft>
              <a:defRPr/>
            </a:pPr>
            <a:r>
              <a:rPr lang="en-US" sz="1400" b="1" kern="0" dirty="0">
                <a:solidFill>
                  <a:srgbClr val="0000CC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</a:t>
            </a:r>
            <a:r>
              <a:rPr lang="en-US" sz="1400" b="1" kern="0" dirty="0">
                <a:solidFill>
                  <a:srgbClr val="000066"/>
                </a:solidFill>
                <a:latin typeface=" Arial" panose="02020603050405020304"/>
                <a:ea typeface="Verdana" panose="020B0604030504040204" pitchFamily="34" charset="0"/>
                <a:cs typeface="Verdana" panose="020B0604030504040204" pitchFamily="34" charset="0"/>
              </a:rPr>
              <a:t>Components</a:t>
            </a:r>
            <a:r>
              <a:rPr lang="en-US" sz="1400" b="1" kern="0" dirty="0">
                <a:solidFill>
                  <a:srgbClr val="0000CC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1300" dirty="0">
                <a:latin typeface=" Arial"/>
              </a:rPr>
              <a:t>Interoperable:</a:t>
            </a:r>
          </a:p>
          <a:p>
            <a:pPr marL="342891" indent="-171446">
              <a:lnSpc>
                <a:spcPts val="1300"/>
              </a:lnSpc>
              <a:buFontTx/>
              <a:buChar char="‒"/>
              <a:defRPr/>
            </a:pPr>
            <a:r>
              <a:rPr lang="en-US" sz="1300" dirty="0">
                <a:latin typeface=" Arial"/>
              </a:rPr>
              <a:t>High-fidelity Aircraft Replications and Virtual Simulators</a:t>
            </a:r>
          </a:p>
          <a:p>
            <a:pPr marL="342891" indent="-171446">
              <a:lnSpc>
                <a:spcPts val="1300"/>
              </a:lnSpc>
              <a:spcBef>
                <a:spcPts val="300"/>
              </a:spcBef>
              <a:buFontTx/>
              <a:buChar char="‒"/>
              <a:defRPr/>
            </a:pPr>
            <a:r>
              <a:rPr lang="en-US" sz="1300" dirty="0">
                <a:latin typeface=" Arial"/>
              </a:rPr>
              <a:t>Ground Control Stations</a:t>
            </a:r>
          </a:p>
          <a:p>
            <a:pPr marL="342891" indent="-171446">
              <a:lnSpc>
                <a:spcPts val="1300"/>
              </a:lnSpc>
              <a:spcBef>
                <a:spcPts val="300"/>
              </a:spcBef>
              <a:buFontTx/>
              <a:buChar char="‒"/>
              <a:defRPr/>
            </a:pPr>
            <a:r>
              <a:rPr lang="en-US" sz="1300" dirty="0">
                <a:latin typeface=" Arial"/>
              </a:rPr>
              <a:t>Constructive Simulation</a:t>
            </a:r>
          </a:p>
          <a:p>
            <a:pPr marL="342891" indent="-171446">
              <a:lnSpc>
                <a:spcPts val="1300"/>
              </a:lnSpc>
              <a:spcBef>
                <a:spcPts val="300"/>
              </a:spcBef>
              <a:buFontTx/>
              <a:buChar char="‒"/>
              <a:defRPr/>
            </a:pPr>
            <a:r>
              <a:rPr lang="en-US" sz="1300" dirty="0">
                <a:latin typeface=" Arial"/>
              </a:rPr>
              <a:t>Mission Management Center (Battle Master)</a:t>
            </a:r>
          </a:p>
          <a:p>
            <a:pPr marL="282568" indent="-111123">
              <a:lnSpc>
                <a:spcPts val="1300"/>
              </a:lnSpc>
              <a:buFont typeface="Arial" panose="020B0604020202020204" pitchFamily="34" charset="0"/>
              <a:buChar char="•"/>
              <a:defRPr/>
            </a:pPr>
            <a:endParaRPr lang="en-US" sz="1200" kern="0" spc="-31" dirty="0">
              <a:solidFill>
                <a:prstClr val="white"/>
              </a:solidFill>
              <a:latin typeface=" Arial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2568" indent="-111123">
              <a:lnSpc>
                <a:spcPts val="1300"/>
              </a:lnSpc>
              <a:buFont typeface="Arial" panose="020B0604020202020204" pitchFamily="34" charset="0"/>
              <a:buChar char="•"/>
              <a:defRPr/>
            </a:pPr>
            <a:endParaRPr lang="en-US" sz="1200" kern="0" spc="-31" dirty="0">
              <a:solidFill>
                <a:schemeClr val="accent5">
                  <a:lumMod val="50000"/>
                </a:schemeClr>
              </a:solidFill>
              <a:latin typeface=" Arial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46" algn="ctr">
              <a:lnSpc>
                <a:spcPts val="1300"/>
              </a:lnSpc>
              <a:defRPr/>
            </a:pPr>
            <a:r>
              <a:rPr lang="en-US" sz="1400" b="1" kern="0" dirty="0">
                <a:solidFill>
                  <a:srgbClr val="000066"/>
                </a:solidFill>
                <a:latin typeface=" Arial" panose="02020603050405020304"/>
                <a:ea typeface="Verdana" panose="020B0604030504040204" pitchFamily="34" charset="0"/>
                <a:cs typeface="Verdana" panose="020B0604030504040204" pitchFamily="34" charset="0"/>
              </a:rPr>
              <a:t>Implementation</a:t>
            </a:r>
            <a:endParaRPr lang="en-US" sz="1400" kern="0" spc="-31" dirty="0">
              <a:solidFill>
                <a:srgbClr val="000066"/>
              </a:solidFill>
              <a:latin typeface=" Arial" panose="02020603050405020304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2568" indent="-111123">
              <a:lnSpc>
                <a:spcPts val="14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spc="-31" dirty="0">
                <a:latin typeface=" Arial"/>
                <a:ea typeface="Verdana" panose="020B0604030504040204" pitchFamily="34" charset="0"/>
                <a:cs typeface="Verdana" panose="020B0604030504040204" pitchFamily="34" charset="0"/>
              </a:rPr>
              <a:t>Integrate existing &amp; prototype Air-Ground systems</a:t>
            </a:r>
          </a:p>
          <a:p>
            <a:pPr marL="282568" indent="-111123">
              <a:lnSpc>
                <a:spcPts val="14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spc="-31" dirty="0">
                <a:latin typeface=" Arial"/>
                <a:ea typeface="Verdana" panose="020B0604030504040204" pitchFamily="34" charset="0"/>
                <a:cs typeface="Verdana" panose="020B0604030504040204" pitchFamily="34" charset="0"/>
              </a:rPr>
              <a:t>Man with actual Aircrews and Staff Personnel</a:t>
            </a:r>
          </a:p>
          <a:p>
            <a:pPr marL="282568" indent="-111123">
              <a:lnSpc>
                <a:spcPts val="14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spc="-31" dirty="0">
                <a:latin typeface=" Arial"/>
                <a:ea typeface="Verdana" panose="020B0604030504040204" pitchFamily="34" charset="0"/>
                <a:cs typeface="Verdana" panose="020B0604030504040204" pitchFamily="34" charset="0"/>
              </a:rPr>
              <a:t>Employ capabilities employed in Multi-Mission Scenarios</a:t>
            </a:r>
          </a:p>
          <a:p>
            <a:pPr marL="282568" indent="-111123">
              <a:lnSpc>
                <a:spcPts val="14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spc="-31" dirty="0">
                <a:latin typeface=" Arial"/>
                <a:ea typeface="Verdana" panose="020B0604030504040204" pitchFamily="34" charset="0"/>
                <a:cs typeface="Verdana" panose="020B0604030504040204" pitchFamily="34" charset="0"/>
              </a:rPr>
              <a:t>Compare Quantitative &amp; Qualitative Data – 	    </a:t>
            </a:r>
            <a:r>
              <a:rPr lang="en-US" sz="1400" i="1" kern="0" spc="-31" dirty="0">
                <a:solidFill>
                  <a:schemeClr val="accent5">
                    <a:lumMod val="50000"/>
                  </a:schemeClr>
                </a:solidFill>
                <a:latin typeface=" Arial"/>
                <a:ea typeface="Verdana" panose="020B0604030504040204" pitchFamily="34" charset="0"/>
                <a:cs typeface="Verdana" panose="020B0604030504040204" pitchFamily="34" charset="0"/>
              </a:rPr>
              <a:t>‘</a:t>
            </a:r>
            <a:r>
              <a:rPr lang="en-US" sz="1400" i="1" kern="0" spc="-31" dirty="0">
                <a:solidFill>
                  <a:srgbClr val="0000CC"/>
                </a:solidFill>
                <a:latin typeface=" Arial"/>
                <a:ea typeface="Verdana" panose="020B0604030504040204" pitchFamily="34" charset="0"/>
                <a:cs typeface="Verdana" panose="020B0604030504040204" pitchFamily="34" charset="0"/>
              </a:rPr>
              <a:t>To Be’ </a:t>
            </a:r>
            <a:r>
              <a:rPr lang="en-US" sz="1400" i="1" kern="0" spc="-60" dirty="0">
                <a:latin typeface=" Arial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US" sz="1400" kern="0" spc="-60" dirty="0">
                <a:latin typeface=" Arial"/>
                <a:ea typeface="Verdana" panose="020B0604030504040204" pitchFamily="34" charset="0"/>
                <a:cs typeface="Verdana" panose="020B0604030504040204" pitchFamily="34" charset="0"/>
              </a:rPr>
              <a:t>apability measurements  against </a:t>
            </a:r>
            <a:r>
              <a:rPr lang="en-US" sz="1400" i="1" kern="0" spc="-31" dirty="0">
                <a:solidFill>
                  <a:schemeClr val="accent5">
                    <a:lumMod val="50000"/>
                  </a:schemeClr>
                </a:solidFill>
                <a:latin typeface=" Arial"/>
                <a:ea typeface="Verdana" panose="020B0604030504040204" pitchFamily="34" charset="0"/>
                <a:cs typeface="Verdana" panose="020B0604030504040204" pitchFamily="34" charset="0"/>
              </a:rPr>
              <a:t>‘</a:t>
            </a:r>
            <a:r>
              <a:rPr lang="en-US" sz="1400" i="1" kern="0" spc="-31" dirty="0">
                <a:solidFill>
                  <a:srgbClr val="0000CC"/>
                </a:solidFill>
                <a:latin typeface=" Arial"/>
                <a:ea typeface="Verdana" panose="020B0604030504040204" pitchFamily="34" charset="0"/>
                <a:cs typeface="Verdana" panose="020B0604030504040204" pitchFamily="34" charset="0"/>
              </a:rPr>
              <a:t>As Is’  </a:t>
            </a:r>
            <a:r>
              <a:rPr lang="en-US" sz="1400" kern="0" spc="-31" dirty="0">
                <a:latin typeface=" Arial"/>
                <a:ea typeface="Verdana" panose="020B0604030504040204" pitchFamily="34" charset="0"/>
                <a:cs typeface="Verdana" panose="020B0604030504040204" pitchFamily="34" charset="0"/>
              </a:rPr>
              <a:t>Baseline</a:t>
            </a:r>
          </a:p>
          <a:p>
            <a:pPr marL="282568" indent="-111123">
              <a:lnSpc>
                <a:spcPts val="14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1400" kern="0" spc="-31" dirty="0">
                <a:latin typeface=" Arial"/>
                <a:ea typeface="Verdana" panose="020B0604030504040204" pitchFamily="34" charset="0"/>
                <a:cs typeface="Verdana" panose="020B0604030504040204" pitchFamily="34" charset="0"/>
              </a:rPr>
              <a:t>Measure </a:t>
            </a:r>
            <a:r>
              <a:rPr lang="en-US" sz="1400" i="1" kern="0" spc="-31" dirty="0">
                <a:latin typeface=" Arial"/>
                <a:ea typeface="Verdana" panose="020B0604030504040204" pitchFamily="34" charset="0"/>
                <a:cs typeface="Verdana" panose="020B0604030504040204" pitchFamily="34" charset="0"/>
              </a:rPr>
              <a:t>‘</a:t>
            </a:r>
            <a:r>
              <a:rPr lang="en-US" sz="1400" i="1" kern="0" spc="-31" dirty="0">
                <a:solidFill>
                  <a:srgbClr val="0000CC"/>
                </a:solidFill>
                <a:latin typeface=" Arial"/>
                <a:ea typeface="Verdana" panose="020B0604030504040204" pitchFamily="34" charset="0"/>
                <a:cs typeface="Verdana" panose="020B0604030504040204" pitchFamily="34" charset="0"/>
              </a:rPr>
              <a:t>Before/After’ </a:t>
            </a:r>
            <a:r>
              <a:rPr lang="en-US" sz="1400" kern="0" spc="-31" dirty="0">
                <a:latin typeface=" Arial"/>
                <a:ea typeface="Verdana" panose="020B0604030504040204" pitchFamily="34" charset="0"/>
                <a:cs typeface="Verdana" panose="020B0604030504040204" pitchFamily="34" charset="0"/>
              </a:rPr>
              <a:t>CAB Operational Values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429695" y="1276619"/>
            <a:ext cx="2631333" cy="5258935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1016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dkEdge">
            <a:bevelT w="127000" prst="hardEdge"/>
          </a:sp3d>
        </p:spPr>
        <p:txBody>
          <a:bodyPr rtlCol="0" anchor="ctr"/>
          <a:lstStyle/>
          <a:p>
            <a:pPr algn="ctr">
              <a:lnSpc>
                <a:spcPts val="1300"/>
              </a:lnSpc>
              <a:defRPr/>
            </a:pPr>
            <a:endParaRPr lang="en-US" sz="16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323578" y="1264829"/>
            <a:ext cx="1644549" cy="2540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en-US" sz="1051" b="1" kern="0" dirty="0">
                <a:solidFill>
                  <a:srgbClr val="000066"/>
                </a:solidFill>
                <a:latin typeface=" Arial" panose="02020603050405020304"/>
              </a:rPr>
              <a:t>AH-64E SIL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6740" y="3400361"/>
            <a:ext cx="1219752" cy="712175"/>
          </a:xfrm>
          <a:prstGeom prst="roundRect">
            <a:avLst>
              <a:gd name="adj" fmla="val 11479"/>
            </a:avLst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Rectangle 23"/>
          <p:cNvSpPr/>
          <p:nvPr/>
        </p:nvSpPr>
        <p:spPr>
          <a:xfrm>
            <a:off x="3494811" y="1344090"/>
            <a:ext cx="1759533" cy="11721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"/>
              </a:lnSpc>
              <a:defRPr/>
            </a:pPr>
            <a:r>
              <a:rPr lang="en-US" sz="1051" b="1" kern="0" dirty="0">
                <a:solidFill>
                  <a:srgbClr val="000066"/>
                </a:solidFill>
                <a:latin typeface=" Arial" panose="02020603050405020304"/>
              </a:rPr>
              <a:t>AH-64E MODLAB</a:t>
            </a:r>
            <a:endParaRPr lang="en-US" sz="900" b="1" kern="0" dirty="0">
              <a:solidFill>
                <a:srgbClr val="000066"/>
              </a:solidFill>
              <a:latin typeface=" Arial" panose="02020603050405020304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0704" y="5698321"/>
            <a:ext cx="1200729" cy="715570"/>
          </a:xfrm>
          <a:prstGeom prst="roundRect">
            <a:avLst>
              <a:gd name="adj" fmla="val 14051"/>
            </a:avLst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6" name="Rectangle 25"/>
          <p:cNvSpPr/>
          <p:nvPr/>
        </p:nvSpPr>
        <p:spPr>
          <a:xfrm>
            <a:off x="2297451" y="2236155"/>
            <a:ext cx="1644549" cy="1617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defRPr/>
            </a:pPr>
            <a:r>
              <a:rPr lang="en-US" sz="1051" b="1" kern="0" dirty="0">
                <a:solidFill>
                  <a:srgbClr val="000066"/>
                </a:solidFill>
                <a:latin typeface=" Arial" panose="02020603050405020304"/>
              </a:rPr>
              <a:t>UH-60M D-SIL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477392" y="2278482"/>
            <a:ext cx="1759533" cy="11721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"/>
              </a:lnSpc>
              <a:defRPr/>
            </a:pPr>
            <a:r>
              <a:rPr lang="en-US" sz="1051" b="1" kern="0" dirty="0">
                <a:solidFill>
                  <a:srgbClr val="000066"/>
                </a:solidFill>
                <a:latin typeface=" Arial" panose="02020603050405020304"/>
              </a:rPr>
              <a:t>MOSA Open ITB</a:t>
            </a:r>
            <a:endParaRPr lang="en-US" sz="900" b="1" kern="0" dirty="0">
              <a:solidFill>
                <a:srgbClr val="000066"/>
              </a:solidFill>
              <a:latin typeface=" Arial" panose="0202060305040502030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305086" y="3228794"/>
            <a:ext cx="1644549" cy="161711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US" sz="1051" b="1" kern="0" dirty="0">
                <a:solidFill>
                  <a:srgbClr val="000066"/>
                </a:solidFill>
                <a:latin typeface=" Arial" panose="02020603050405020304"/>
              </a:rPr>
              <a:t>CH-47F SIL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496292" y="3278883"/>
            <a:ext cx="1759533" cy="11721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900"/>
              </a:lnSpc>
              <a:defRPr/>
            </a:pPr>
            <a:r>
              <a:rPr lang="en-US" sz="1051" b="1" kern="0" dirty="0">
                <a:solidFill>
                  <a:srgbClr val="000066"/>
                </a:solidFill>
                <a:latin typeface=" Arial" panose="02020603050405020304"/>
              </a:rPr>
              <a:t>CAB TOC</a:t>
            </a:r>
            <a:endParaRPr lang="en-US" sz="900" b="1" kern="0" dirty="0">
              <a:solidFill>
                <a:srgbClr val="000066"/>
              </a:solidFill>
              <a:latin typeface=" Arial" panose="02020603050405020304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327923" y="5297394"/>
            <a:ext cx="1683645" cy="4403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900"/>
              </a:lnSpc>
              <a:defRPr/>
            </a:pPr>
            <a:r>
              <a:rPr lang="en-US" sz="1051" b="1" kern="0" dirty="0">
                <a:solidFill>
                  <a:srgbClr val="000066"/>
                </a:solidFill>
                <a:latin typeface=" Arial" panose="02020603050405020304"/>
              </a:rPr>
              <a:t>Constructive Simulation of CAB Aircraft / Assets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598985" y="5469643"/>
            <a:ext cx="1709787" cy="2333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1051"/>
              </a:lnSpc>
              <a:defRPr/>
            </a:pPr>
            <a:r>
              <a:rPr lang="en-US" sz="1051" b="1" kern="0" dirty="0">
                <a:solidFill>
                  <a:srgbClr val="000066"/>
                </a:solidFill>
                <a:latin typeface=" Arial" panose="02020603050405020304"/>
              </a:rPr>
              <a:t>Battle Master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562" y="1414016"/>
            <a:ext cx="2771574" cy="13998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Content Placeholder 2"/>
          <p:cNvSpPr txBox="1">
            <a:spLocks/>
          </p:cNvSpPr>
          <p:nvPr/>
        </p:nvSpPr>
        <p:spPr>
          <a:xfrm>
            <a:off x="5243895" y="1352182"/>
            <a:ext cx="2762241" cy="215449"/>
          </a:xfrm>
          <a:prstGeom prst="rect">
            <a:avLst/>
          </a:prstGeom>
          <a:solidFill>
            <a:sysClr val="windowText" lastClr="000000"/>
          </a:solidFill>
          <a:ln w="19050"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44450" h="44450" prst="hardEdge"/>
          </a:sp3d>
        </p:spPr>
        <p:txBody>
          <a:bodyPr vert="horz" lIns="0" tIns="45720" rIns="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200" b="1" dirty="0">
                <a:solidFill>
                  <a:prstClr val="white"/>
                </a:solidFill>
                <a:latin typeface=" Arial" panose="02020603050405020304"/>
              </a:rPr>
              <a:t>Bldg. 5678 Redstone Arsenal, AL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1468" y="1465847"/>
            <a:ext cx="1219675" cy="679599"/>
          </a:xfrm>
          <a:prstGeom prst="roundRect">
            <a:avLst>
              <a:gd name="adj" fmla="val 12590"/>
            </a:avLst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8818" y="2394327"/>
            <a:ext cx="1271077" cy="762893"/>
          </a:xfrm>
          <a:prstGeom prst="roundRect">
            <a:avLst>
              <a:gd name="adj" fmla="val 13114"/>
            </a:avLst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3417" y="3399083"/>
            <a:ext cx="1271765" cy="715834"/>
          </a:xfrm>
          <a:prstGeom prst="roundRect">
            <a:avLst>
              <a:gd name="adj" fmla="val 12904"/>
            </a:avLst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3406" y="5683084"/>
            <a:ext cx="1228383" cy="730807"/>
          </a:xfrm>
          <a:prstGeom prst="roundRect">
            <a:avLst>
              <a:gd name="adj" fmla="val 10111"/>
            </a:avLst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8" name="Rectangle 37"/>
          <p:cNvSpPr/>
          <p:nvPr/>
        </p:nvSpPr>
        <p:spPr>
          <a:xfrm>
            <a:off x="8106247" y="1504597"/>
            <a:ext cx="1037754" cy="646331"/>
          </a:xfrm>
          <a:prstGeom prst="rect">
            <a:avLst/>
          </a:prstGeom>
          <a:noFill/>
        </p:spPr>
        <p:txBody>
          <a:bodyPr wrap="square" lIns="0" tIns="91440" rIns="0" bIns="91440" rtlCol="0" anchor="ctr"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200" b="1" kern="0" dirty="0">
                <a:solidFill>
                  <a:srgbClr val="000066"/>
                </a:solidFill>
                <a:latin typeface=" Arial" panose="02020603050405020304"/>
              </a:rPr>
              <a:t>TOC Mission</a:t>
            </a:r>
          </a:p>
          <a:p>
            <a:pPr algn="ctr">
              <a:lnSpc>
                <a:spcPts val="1200"/>
              </a:lnSpc>
              <a:defRPr/>
            </a:pPr>
            <a:r>
              <a:rPr lang="en-US" sz="1200" b="1" kern="0" dirty="0">
                <a:solidFill>
                  <a:srgbClr val="000066"/>
                </a:solidFill>
                <a:latin typeface=" Arial" panose="02020603050405020304"/>
              </a:rPr>
              <a:t>Command Systems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362"/>
          <a:stretch/>
        </p:blipFill>
        <p:spPr>
          <a:xfrm>
            <a:off x="8267049" y="2941518"/>
            <a:ext cx="770986" cy="452319"/>
          </a:xfrm>
          <a:prstGeom prst="roundRect">
            <a:avLst>
              <a:gd name="adj" fmla="val 16667"/>
            </a:avLst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0" name="Rectangle 39"/>
          <p:cNvSpPr/>
          <p:nvPr/>
        </p:nvSpPr>
        <p:spPr>
          <a:xfrm>
            <a:off x="8097792" y="2817882"/>
            <a:ext cx="1109500" cy="116955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 algn="ctr">
              <a:lnSpc>
                <a:spcPts val="900"/>
              </a:lnSpc>
              <a:defRPr/>
            </a:pPr>
            <a:r>
              <a:rPr lang="en-US" sz="900" b="1" kern="0" dirty="0" err="1">
                <a:solidFill>
                  <a:srgbClr val="000066"/>
                </a:solidFill>
                <a:latin typeface=" Arial" panose="02020603050405020304"/>
              </a:rPr>
              <a:t>WinTAK</a:t>
            </a:r>
            <a:endParaRPr lang="en-US" sz="900" b="1" kern="0" dirty="0">
              <a:solidFill>
                <a:srgbClr val="000066"/>
              </a:solidFill>
              <a:latin typeface=" Arial" panose="02020603050405020304"/>
            </a:endParaRPr>
          </a:p>
        </p:txBody>
      </p:sp>
      <p:sp>
        <p:nvSpPr>
          <p:cNvPr id="42" name="object 26">
            <a:extLst>
              <a:ext uri="{FF2B5EF4-FFF2-40B4-BE49-F238E27FC236}">
                <a16:creationId xmlns:a16="http://schemas.microsoft.com/office/drawing/2014/main" id="{1365C743-D8B9-4EBF-AE7E-96AB14B244C5}"/>
              </a:ext>
            </a:extLst>
          </p:cNvPr>
          <p:cNvSpPr/>
          <p:nvPr/>
        </p:nvSpPr>
        <p:spPr>
          <a:xfrm>
            <a:off x="3803406" y="2392063"/>
            <a:ext cx="1234696" cy="767898"/>
          </a:xfrm>
          <a:prstGeom prst="roundRect">
            <a:avLst>
              <a:gd name="adj" fmla="val 10653"/>
            </a:avLst>
          </a:pr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45" name="Picture 44" descr="A picture containing indoor, floor, ceiling, wall&#10;&#10;Description automatically generated">
            <a:extLst>
              <a:ext uri="{FF2B5EF4-FFF2-40B4-BE49-F238E27FC236}">
                <a16:creationId xmlns:a16="http://schemas.microsoft.com/office/drawing/2014/main" id="{622A818E-D3F1-4A27-B35D-07F8DE80BE6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879" y="1459391"/>
            <a:ext cx="1251807" cy="686056"/>
          </a:xfrm>
          <a:prstGeom prst="roundRect">
            <a:avLst>
              <a:gd name="adj" fmla="val 11357"/>
            </a:avLst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FF1B80B6-F39B-47D1-8E2C-C3F3AFF7CD10}"/>
              </a:ext>
            </a:extLst>
          </p:cNvPr>
          <p:cNvSpPr/>
          <p:nvPr/>
        </p:nvSpPr>
        <p:spPr>
          <a:xfrm>
            <a:off x="2621178" y="4247781"/>
            <a:ext cx="1149067" cy="23577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900"/>
              </a:lnSpc>
              <a:defRPr/>
            </a:pPr>
            <a:r>
              <a:rPr lang="en-US" sz="1050" b="1" kern="0" dirty="0">
                <a:solidFill>
                  <a:srgbClr val="000066"/>
                </a:solidFill>
                <a:latin typeface=" Arial" panose="02020603050405020304"/>
              </a:rPr>
              <a:t>Gray Eagle</a:t>
            </a:r>
            <a:br>
              <a:rPr lang="en-US" sz="1050" b="1" kern="0" dirty="0">
                <a:solidFill>
                  <a:srgbClr val="000066"/>
                </a:solidFill>
                <a:latin typeface=" Arial" panose="02020603050405020304"/>
              </a:rPr>
            </a:br>
            <a:r>
              <a:rPr lang="en-US" sz="1050" b="1" kern="0" dirty="0">
                <a:solidFill>
                  <a:srgbClr val="000066"/>
                </a:solidFill>
                <a:latin typeface=" Arial" panose="02020603050405020304"/>
              </a:rPr>
              <a:t>GCS Emulator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BE1A7107-338E-46C6-86BE-222BB6051A6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7804" y="4485505"/>
            <a:ext cx="1271765" cy="745707"/>
          </a:xfrm>
          <a:prstGeom prst="roundRect">
            <a:avLst>
              <a:gd name="adj" fmla="val 11111"/>
            </a:avLst>
          </a:prstGeom>
          <a:ln w="19050" cap="rnd">
            <a:solidFill>
              <a:schemeClr val="tx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FFFFFF"/>
            </a:extrusion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3301" y="4486811"/>
            <a:ext cx="1137390" cy="734074"/>
          </a:xfrm>
          <a:prstGeom prst="roundRect">
            <a:avLst>
              <a:gd name="adj" fmla="val 11111"/>
            </a:avLst>
          </a:prstGeom>
          <a:ln w="19050" cap="rnd">
            <a:solidFill>
              <a:schemeClr val="tx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3825687" y="4245356"/>
            <a:ext cx="1143051" cy="235770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 algn="ctr">
              <a:lnSpc>
                <a:spcPts val="900"/>
              </a:lnSpc>
              <a:defRPr/>
            </a:pPr>
            <a:r>
              <a:rPr lang="en-US" sz="1050" b="1" kern="0" dirty="0">
                <a:solidFill>
                  <a:srgbClr val="000066"/>
                </a:solidFill>
                <a:latin typeface=" Arial" panose="02020603050405020304"/>
              </a:rPr>
              <a:t>Shadow GCS</a:t>
            </a:r>
          </a:p>
          <a:p>
            <a:pPr algn="ctr">
              <a:lnSpc>
                <a:spcPts val="900"/>
              </a:lnSpc>
              <a:defRPr/>
            </a:pPr>
            <a:r>
              <a:rPr lang="en-US" sz="1050" b="1" kern="0" dirty="0">
                <a:solidFill>
                  <a:srgbClr val="000066"/>
                </a:solidFill>
                <a:latin typeface=" Arial" panose="02020603050405020304"/>
              </a:rPr>
              <a:t>Emulator</a:t>
            </a:r>
          </a:p>
        </p:txBody>
      </p:sp>
      <p:pic>
        <p:nvPicPr>
          <p:cNvPr id="3074" name="Picture 2" descr="Integrating National C2 and Simulation Systems for BML Experimentation">
            <a:extLst>
              <a:ext uri="{FF2B5EF4-FFF2-40B4-BE49-F238E27FC236}">
                <a16:creationId xmlns:a16="http://schemas.microsoft.com/office/drawing/2014/main" id="{707524FB-70B2-42EB-9B50-E1230613B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139" y="5741632"/>
            <a:ext cx="748806" cy="450447"/>
          </a:xfrm>
          <a:prstGeom prst="roundRect">
            <a:avLst>
              <a:gd name="adj" fmla="val 16667"/>
            </a:avLst>
          </a:prstGeom>
          <a:ln w="19050">
            <a:solidFill>
              <a:schemeClr val="tx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7AB08462-7A09-44F1-885B-19BC11F1CF9A}"/>
              </a:ext>
            </a:extLst>
          </p:cNvPr>
          <p:cNvSpPr/>
          <p:nvPr/>
        </p:nvSpPr>
        <p:spPr>
          <a:xfrm>
            <a:off x="8110794" y="5607908"/>
            <a:ext cx="1083497" cy="116955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 algn="ctr">
              <a:lnSpc>
                <a:spcPts val="900"/>
              </a:lnSpc>
              <a:defRPr/>
            </a:pPr>
            <a:r>
              <a:rPr lang="en-US" sz="900" i="1" kern="0" dirty="0">
                <a:solidFill>
                  <a:srgbClr val="000066"/>
                </a:solidFill>
                <a:latin typeface=" Arial" panose="02020603050405020304"/>
              </a:rPr>
              <a:t>(JADOCS)</a:t>
            </a:r>
          </a:p>
        </p:txBody>
      </p:sp>
      <p:pic>
        <p:nvPicPr>
          <p:cNvPr id="3076" name="Picture 4" descr="Air-Ground Integrated Layer Exploration (AGILE) Fire Phase II">
            <a:extLst>
              <a:ext uri="{FF2B5EF4-FFF2-40B4-BE49-F238E27FC236}">
                <a16:creationId xmlns:a16="http://schemas.microsoft.com/office/drawing/2014/main" id="{37952AA5-A09D-4EC6-94B0-EAAB93072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139" y="4982994"/>
            <a:ext cx="748806" cy="507432"/>
          </a:xfrm>
          <a:prstGeom prst="roundRect">
            <a:avLst>
              <a:gd name="adj" fmla="val 16667"/>
            </a:avLst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8AF8003C-6FBD-45F1-9DFD-ABCA3543731B}"/>
              </a:ext>
            </a:extLst>
          </p:cNvPr>
          <p:cNvSpPr/>
          <p:nvPr/>
        </p:nvSpPr>
        <p:spPr>
          <a:xfrm>
            <a:off x="8110794" y="4850430"/>
            <a:ext cx="1083497" cy="116955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 algn="ctr">
              <a:lnSpc>
                <a:spcPts val="900"/>
              </a:lnSpc>
              <a:defRPr/>
            </a:pPr>
            <a:r>
              <a:rPr lang="en-US" sz="900" i="1" kern="0" dirty="0">
                <a:solidFill>
                  <a:srgbClr val="000066"/>
                </a:solidFill>
                <a:latin typeface=" Arial" panose="02020603050405020304"/>
              </a:rPr>
              <a:t>(AFATDS)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913ABF6-BD0A-417A-8423-73E50211FCA9}"/>
              </a:ext>
            </a:extLst>
          </p:cNvPr>
          <p:cNvSpPr/>
          <p:nvPr/>
        </p:nvSpPr>
        <p:spPr>
          <a:xfrm>
            <a:off x="8090639" y="6267510"/>
            <a:ext cx="1083497" cy="116955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 algn="ctr">
              <a:lnSpc>
                <a:spcPts val="900"/>
              </a:lnSpc>
              <a:defRPr/>
            </a:pPr>
            <a:r>
              <a:rPr lang="en-US" sz="900" i="1" kern="0" dirty="0">
                <a:solidFill>
                  <a:srgbClr val="000066"/>
                </a:solidFill>
                <a:latin typeface=" Arial" panose="02020603050405020304"/>
              </a:rPr>
              <a:t>(In Work)</a:t>
            </a:r>
          </a:p>
        </p:txBody>
      </p:sp>
    </p:spTree>
    <p:extLst>
      <p:ext uri="{BB962C8B-B14F-4D97-AF65-F5344CB8AC3E}">
        <p14:creationId xmlns:p14="http://schemas.microsoft.com/office/powerpoint/2010/main" val="113088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40">
        <p14:prism isInverted="1"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Slide" ma:contentTypeID="0x010100A22E315B1F3C42B49A0E90D2F9AB5AB100D34FFCE06E14AE40979E76D15A3E5022" ma:contentTypeVersion="0" ma:contentTypeDescription="Microsoft PowerPoint Slide" ma:contentTypeScope="" ma:versionID="f2e9fe72e97285b70b57f4aa61218f2a">
  <xsd:schema xmlns:xsd="http://www.w3.org/2001/XMLSchema" xmlns:xs="http://www.w3.org/2001/XMLSchema" xmlns:p="http://schemas.microsoft.com/office/2006/metadata/properties" xmlns:ns2="http://schemas.microsoft.com/sharepoint/v3" targetNamespace="http://schemas.microsoft.com/office/2006/metadata/properties" ma:root="true" ma:fieldsID="634cf06bb7daf039eac4673d5334c95d" ns2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2:Presentation" minOccurs="0"/>
                <xsd:element ref="ns2:SlideDescrip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resentation" ma:index="1" nillable="true" ma:displayName="Presentation" ma:internalName="Presentation">
      <xsd:simpleType>
        <xsd:restriction base="dms:Text"/>
      </xsd:simpleType>
    </xsd:element>
    <xsd:element name="SlideDescription" ma:index="2" nillable="true" ma:displayName="Description" ma:internalName="SlideDescript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/>
        <xsd:element ref="dc:title" minOccurs="0" maxOccurs="1" ma:index="0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esentation xmlns="http://schemas.microsoft.com/sharepoint/v3" xsi:nil="true"/>
    <SlideDescription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AA612004-605B-492A-9B25-AB11D3F3F0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7ECEE2E-E9AE-4FF6-B3A7-2D83EC07A61A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20971</TotalTime>
  <Words>2694</Words>
  <Application>Microsoft Office PowerPoint</Application>
  <PresentationFormat>On-screen Show (4:3)</PresentationFormat>
  <Paragraphs>776</Paragraphs>
  <Slides>20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 Arial</vt:lpstr>
      <vt:lpstr>Arial</vt:lpstr>
      <vt:lpstr>Arial Black</vt:lpstr>
      <vt:lpstr>Arial Narrow</vt:lpstr>
      <vt:lpstr>ARSOACArial Narrow</vt:lpstr>
      <vt:lpstr>Calibri</vt:lpstr>
      <vt:lpstr>Courier New</vt:lpstr>
      <vt:lpstr>Eras Demi ITC</vt:lpstr>
      <vt:lpstr>Eras Medium ITC</vt:lpstr>
      <vt:lpstr>Verdana</vt:lpstr>
      <vt:lpstr>Wingdings</vt:lpstr>
      <vt:lpstr>8_Custom Design</vt:lpstr>
      <vt:lpstr>Photo Editor Photo</vt:lpstr>
      <vt:lpstr>Combat Aviation Brigade Architecture Integration Lab (CABAIL) Overview</vt:lpstr>
      <vt:lpstr>CABAIL Objectives </vt:lpstr>
      <vt:lpstr>Operational Challenges</vt:lpstr>
      <vt:lpstr>Churns of Change Factors</vt:lpstr>
      <vt:lpstr>Army Aviation Development Battle Rhythm Pyramid</vt:lpstr>
      <vt:lpstr>Air-Ground Integration Enterprise   (from a PEO Aviation Perspective)</vt:lpstr>
      <vt:lpstr>Expanded Air-Ground Integration Enterprise (from a PEO Aviation Perspective)</vt:lpstr>
      <vt:lpstr>PowerPoint Presentation</vt:lpstr>
      <vt:lpstr>CABAIL Composition, Configuration, and Use</vt:lpstr>
      <vt:lpstr>CABAIL Employment and Feedback Loops</vt:lpstr>
      <vt:lpstr>Current-Projected CABAIL Army/Joint Networks Connectivity</vt:lpstr>
      <vt:lpstr>ALE Long Range Missions, Data, and Comms</vt:lpstr>
      <vt:lpstr>PowerPoint Presentation</vt:lpstr>
      <vt:lpstr>PowerPoint Presentation</vt:lpstr>
      <vt:lpstr>Closing Comments and Questions</vt:lpstr>
      <vt:lpstr>BACK-UP CHARTS</vt:lpstr>
      <vt:lpstr>Army Aviation Focus Areas</vt:lpstr>
      <vt:lpstr>PowerPoint Presentation</vt:lpstr>
      <vt:lpstr>Current Infrastructure/Capabilities</vt:lpstr>
      <vt:lpstr>Projected Infrastructure/Capabilities 2025 and Beyond</vt:lpstr>
    </vt:vector>
  </TitlesOfParts>
  <Company>United States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CABAIL Intro &amp; Overview</dc:title>
  <dc:creator>Al Abejon</dc:creator>
  <cp:lastModifiedBy>Al</cp:lastModifiedBy>
  <cp:revision>674</cp:revision>
  <cp:lastPrinted>2021-06-09T16:53:26Z</cp:lastPrinted>
  <dcterms:created xsi:type="dcterms:W3CDTF">2020-09-22T14:40:36Z</dcterms:created>
  <dcterms:modified xsi:type="dcterms:W3CDTF">2022-05-22T02:03:49Z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0x010100A22E315B1F3C42B49A0E90D2F9AB5AB100D34FFCE06E14AE40979E76D15A3E5022</vt:lpwstr>
  </property>
</Properties>
</file>