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24"/>
  </p:notesMasterIdLst>
  <p:handoutMasterIdLst>
    <p:handoutMasterId r:id="rId25"/>
  </p:handoutMasterIdLst>
  <p:sldIdLst>
    <p:sldId id="256" r:id="rId5"/>
    <p:sldId id="1110" r:id="rId6"/>
    <p:sldId id="1077" r:id="rId7"/>
    <p:sldId id="415" r:id="rId8"/>
    <p:sldId id="1118" r:id="rId9"/>
    <p:sldId id="1081" r:id="rId10"/>
    <p:sldId id="1119" r:id="rId11"/>
    <p:sldId id="1114" r:id="rId12"/>
    <p:sldId id="1113" r:id="rId13"/>
    <p:sldId id="1122" r:id="rId14"/>
    <p:sldId id="1123" r:id="rId15"/>
    <p:sldId id="1115" r:id="rId16"/>
    <p:sldId id="783" r:id="rId17"/>
    <p:sldId id="1124" r:id="rId18"/>
    <p:sldId id="1125" r:id="rId19"/>
    <p:sldId id="1126" r:id="rId20"/>
    <p:sldId id="1127" r:id="rId21"/>
    <p:sldId id="1121" r:id="rId22"/>
    <p:sldId id="1120" r:id="rId23"/>
  </p:sldIdLst>
  <p:sldSz cx="12192000" cy="6858000"/>
  <p:notesSz cx="6858000" cy="3429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E7C"/>
    <a:srgbClr val="FFF8C3"/>
    <a:srgbClr val="FFFFAA"/>
    <a:srgbClr val="7AA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5"/>
    <p:restoredTop sz="92074"/>
  </p:normalViewPr>
  <p:slideViewPr>
    <p:cSldViewPr snapToGrid="0">
      <p:cViewPr varScale="1">
        <p:scale>
          <a:sx n="93" d="100"/>
          <a:sy n="93" d="100"/>
        </p:scale>
        <p:origin x="232" y="8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C9FCD2-32A1-F048-8E1A-0CF4AD93A6F8}" type="datetimeFigureOut">
              <a:rPr lang="en-US" smtClean="0"/>
              <a:t>5/19/22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6BA0B-D35F-6D44-B1E8-469469CEABDC}" type="slidenum">
              <a:rPr lang="en-US" smtClean="0"/>
              <a:t>‹#›</a:t>
            </a:fld>
            <a:endParaRPr lang="en-US"/>
          </a:p>
        </p:txBody>
      </p:sp>
    </p:spTree>
    <p:extLst>
      <p:ext uri="{BB962C8B-B14F-4D97-AF65-F5344CB8AC3E}">
        <p14:creationId xmlns:p14="http://schemas.microsoft.com/office/powerpoint/2010/main" val="4210060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BFBFA-7E27-468C-B38F-18D919A9CFB3}"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E9B84-BA9E-4E2F-8659-1A19E9C9195D}" type="slidenum">
              <a:rPr lang="en-US" smtClean="0"/>
              <a:t>‹#›</a:t>
            </a:fld>
            <a:endParaRPr lang="en-US"/>
          </a:p>
        </p:txBody>
      </p:sp>
    </p:spTree>
    <p:extLst>
      <p:ext uri="{BB962C8B-B14F-4D97-AF65-F5344CB8AC3E}">
        <p14:creationId xmlns:p14="http://schemas.microsoft.com/office/powerpoint/2010/main" val="163712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1E9B84-BA9E-4E2F-8659-1A19E9C9195D}" type="slidenum">
              <a:rPr lang="en-US" smtClean="0"/>
              <a:t>1</a:t>
            </a:fld>
            <a:endParaRPr lang="en-US"/>
          </a:p>
        </p:txBody>
      </p:sp>
    </p:spTree>
    <p:extLst>
      <p:ext uri="{BB962C8B-B14F-4D97-AF65-F5344CB8AC3E}">
        <p14:creationId xmlns:p14="http://schemas.microsoft.com/office/powerpoint/2010/main" val="196528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34166AC-0406-4042-9FF3-B41D36B8E707}" type="slidenum">
              <a:rPr lang="en-US" smtClean="0"/>
              <a:pPr>
                <a:defRPr/>
              </a:pPr>
              <a:t>13</a:t>
            </a:fld>
            <a:endParaRPr lang="en-US"/>
          </a:p>
        </p:txBody>
      </p:sp>
    </p:spTree>
    <p:extLst>
      <p:ext uri="{BB962C8B-B14F-4D97-AF65-F5344CB8AC3E}">
        <p14:creationId xmlns:p14="http://schemas.microsoft.com/office/powerpoint/2010/main" val="342997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my two-UUV system scenario, each vehicle is launched from a platform of opportunity and then transits along an ingress path to a survey area. Once on-station, the UUVs conduct the survey mission. When the mission is complete, they egress to a planned recovery point and are recovered. </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15</a:t>
            </a:fld>
            <a:endParaRPr lang="en-US"/>
          </a:p>
        </p:txBody>
      </p:sp>
    </p:spTree>
    <p:extLst>
      <p:ext uri="{BB962C8B-B14F-4D97-AF65-F5344CB8AC3E}">
        <p14:creationId xmlns:p14="http://schemas.microsoft.com/office/powerpoint/2010/main" val="360110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16</a:t>
            </a:fld>
            <a:endParaRPr lang="en-US"/>
          </a:p>
        </p:txBody>
      </p:sp>
    </p:spTree>
    <p:extLst>
      <p:ext uri="{BB962C8B-B14F-4D97-AF65-F5344CB8AC3E}">
        <p14:creationId xmlns:p14="http://schemas.microsoft.com/office/powerpoint/2010/main" val="223465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17</a:t>
            </a:fld>
            <a:endParaRPr lang="en-US"/>
          </a:p>
        </p:txBody>
      </p:sp>
    </p:spTree>
    <p:extLst>
      <p:ext uri="{BB962C8B-B14F-4D97-AF65-F5344CB8AC3E}">
        <p14:creationId xmlns:p14="http://schemas.microsoft.com/office/powerpoint/2010/main" val="126228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Participate in the Execution Working Group</a:t>
            </a:r>
          </a:p>
          <a:p>
            <a:pPr lvl="1"/>
            <a:r>
              <a:rPr lang="en-US" sz="2000" dirty="0"/>
              <a:t>Work on SysML behavior model execution semantics</a:t>
            </a:r>
          </a:p>
          <a:p>
            <a:r>
              <a:rPr lang="en-US" sz="2400" dirty="0"/>
              <a:t>Crosswalk MP and SysML v2 behavior specification semantics and make them interoperable where practical</a:t>
            </a:r>
          </a:p>
          <a:p>
            <a:pPr lvl="1"/>
            <a:r>
              <a:rPr lang="en-US" sz="2000" dirty="0"/>
              <a:t>Enable conversion between MP and SysML models</a:t>
            </a:r>
          </a:p>
          <a:p>
            <a:r>
              <a:rPr lang="en-US" sz="2400" dirty="0"/>
              <a:t>Contribute MP concepts and behavior modeling lessons learned to SysML v2 where practical</a:t>
            </a:r>
          </a:p>
          <a:p>
            <a:r>
              <a:rPr lang="en-US" sz="2400" dirty="0"/>
              <a:t>Library of 80+ behavior models for testing</a:t>
            </a:r>
          </a:p>
          <a:p>
            <a:pPr lvl="1"/>
            <a:r>
              <a:rPr lang="en-US" sz="2000" dirty="0"/>
              <a:t>Sequence, activity, state transition</a:t>
            </a:r>
          </a:p>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18</a:t>
            </a:fld>
            <a:endParaRPr lang="en-US"/>
          </a:p>
        </p:txBody>
      </p:sp>
    </p:spTree>
    <p:extLst>
      <p:ext uri="{BB962C8B-B14F-4D97-AF65-F5344CB8AC3E}">
        <p14:creationId xmlns:p14="http://schemas.microsoft.com/office/powerpoint/2010/main" val="142930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indent="-342900">
              <a:buFont typeface="Arial"/>
              <a:buChar char="•"/>
              <a:defRPr/>
            </a:pPr>
            <a:endParaRPr lang="en-US" dirty="0">
              <a:cs typeface="+mn-lt"/>
            </a:endParaRPr>
          </a:p>
        </p:txBody>
      </p:sp>
      <p:sp>
        <p:nvSpPr>
          <p:cNvPr id="4" name="Slide Number Placeholder 3"/>
          <p:cNvSpPr>
            <a:spLocks noGrp="1"/>
          </p:cNvSpPr>
          <p:nvPr>
            <p:ph type="sldNum" sz="quarter" idx="5"/>
          </p:nvPr>
        </p:nvSpPr>
        <p:spPr/>
        <p:txBody>
          <a:bodyPr/>
          <a:lstStyle/>
          <a:p>
            <a:fld id="{451E9B84-BA9E-4E2F-8659-1A19E9C9195D}" type="slidenum">
              <a:rPr lang="en-US" smtClean="0"/>
              <a:t>2</a:t>
            </a:fld>
            <a:endParaRPr lang="en-US"/>
          </a:p>
        </p:txBody>
      </p:sp>
    </p:spTree>
    <p:extLst>
      <p:ext uri="{BB962C8B-B14F-4D97-AF65-F5344CB8AC3E}">
        <p14:creationId xmlns:p14="http://schemas.microsoft.com/office/powerpoint/2010/main" val="412553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concerns we have about systems come down to the system's behavior.  We want the system to behave according to our expectations, and we don't want the system to behave in unwanted or unexpected ways.  We need automated tools to help us formally specify behavior and put possible scenarios in front of us to contemplate, reason about and finally decide upon which behaviors we will permit and under what circumstances, and which behaviors we want to reject with formally specified constraints.   We do this in MP by first specifying what we think we want the system behaviors to be, in the context of other behaviors in the system's environment: users and other systems that can potentially interact with our system.  Then we chisel or whittle away the unwanted behaviors that arise in the generated scenarios.  This chiseling or whittling means we are adding constraints </a:t>
            </a:r>
            <a:r>
              <a:rPr lang="en-US" i="1"/>
              <a:t>after </a:t>
            </a:r>
            <a:r>
              <a:rPr lang="en-US"/>
              <a:t>we see examples of unwanted behaviors arising; which is part of the MP design process.</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451E9B84-BA9E-4E2F-8659-1A19E9C9195D}" type="slidenum">
              <a:rPr lang="en-US" smtClean="0"/>
              <a:t>3</a:t>
            </a:fld>
            <a:endParaRPr lang="en-US"/>
          </a:p>
        </p:txBody>
      </p:sp>
    </p:spTree>
    <p:extLst>
      <p:ext uri="{BB962C8B-B14F-4D97-AF65-F5344CB8AC3E}">
        <p14:creationId xmlns:p14="http://schemas.microsoft.com/office/powerpoint/2010/main" val="194974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051" y="4307785"/>
            <a:ext cx="6255026" cy="4836215"/>
          </a:xfrm>
        </p:spPr>
        <p:txBody>
          <a:bodyPr/>
          <a:lstStyle/>
          <a:p>
            <a:r>
              <a:rPr lang="en-US"/>
              <a:t>We taught the interns how to use Monterey Phoenix because has the following unique feature: MP is the only behavior modeling approach and tool that can be used to answer these types of questions over a complete set of all behavior combinations for system and environment that is exhaustive within a defined scope.  We accept the analysis done at a limited scope because we have accumulated experience that shows most issues in a design can be demonstrated on small examples – this is known as the "small scope hypothesis." You will see today many small examples that exposed gaps in their respective designs – that is, scenarios in which the system is behaving in ways we did not expect, or do not want, or that we need to understand more, in order to control or exploit the behavior.  </a:t>
            </a:r>
            <a:endParaRPr lang="en-US">
              <a:cs typeface="Calibri"/>
            </a:endParaRPr>
          </a:p>
          <a:p>
            <a:pPr marL="0"/>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451E9B84-BA9E-4E2F-8659-1A19E9C9195D}" type="slidenum">
              <a:rPr lang="en-US" smtClean="0"/>
              <a:t>4</a:t>
            </a:fld>
            <a:endParaRPr lang="en-US"/>
          </a:p>
        </p:txBody>
      </p:sp>
    </p:spTree>
    <p:extLst>
      <p:ext uri="{BB962C8B-B14F-4D97-AF65-F5344CB8AC3E}">
        <p14:creationId xmlns:p14="http://schemas.microsoft.com/office/powerpoint/2010/main" val="9761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051" y="4307785"/>
            <a:ext cx="6255026" cy="4836215"/>
          </a:xfrm>
        </p:spPr>
        <p:txBody>
          <a:bodyPr/>
          <a:lstStyle/>
          <a:p>
            <a:r>
              <a:rPr lang="en-US"/>
              <a:t>The abstract concepts in MP are events with two basic relations: precedence and inclusion. These concepts help to shape the way we think about the systems we are modeling, and put the focus on the most essential aspects of behavior modeling:  event concurrency, event hierarchy, and event dependency - all of which are needed to discover emergent system behaviors before they happen in the actual system.  This is an example MP event trace at the bottom – you will be seeing a lot of these in the presentations.  The Green boxes are concurrent root events, in this case, a Sender and a Receiver.  The Sender here includes two send events – one preceding the other, and the Receiver includes two receive events – one preceding the other.  Each send event also precedes each receive event.</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451E9B84-BA9E-4E2F-8659-1A19E9C9195D}" type="slidenum">
              <a:rPr lang="en-US" smtClean="0"/>
              <a:t>6</a:t>
            </a:fld>
            <a:endParaRPr lang="en-US"/>
          </a:p>
        </p:txBody>
      </p:sp>
    </p:spTree>
    <p:extLst>
      <p:ext uri="{BB962C8B-B14F-4D97-AF65-F5344CB8AC3E}">
        <p14:creationId xmlns:p14="http://schemas.microsoft.com/office/powerpoint/2010/main" val="347651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Augusto</a:t>
            </a:r>
          </a:p>
        </p:txBody>
      </p:sp>
      <p:sp>
        <p:nvSpPr>
          <p:cNvPr id="4" name="Slide Number Placeholder 3"/>
          <p:cNvSpPr>
            <a:spLocks noGrp="1"/>
          </p:cNvSpPr>
          <p:nvPr>
            <p:ph type="sldNum" sz="quarter" idx="5"/>
          </p:nvPr>
        </p:nvSpPr>
        <p:spPr/>
        <p:txBody>
          <a:bodyPr/>
          <a:lstStyle/>
          <a:p>
            <a:fld id="{451E9B84-BA9E-4E2F-8659-1A19E9C9195D}" type="slidenum">
              <a:rPr lang="en-US" smtClean="0"/>
              <a:t>7</a:t>
            </a:fld>
            <a:endParaRPr lang="en-US"/>
          </a:p>
        </p:txBody>
      </p:sp>
    </p:spTree>
    <p:extLst>
      <p:ext uri="{BB962C8B-B14F-4D97-AF65-F5344CB8AC3E}">
        <p14:creationId xmlns:p14="http://schemas.microsoft.com/office/powerpoint/2010/main" val="172397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9</a:t>
            </a:fld>
            <a:endParaRPr lang="en-US"/>
          </a:p>
        </p:txBody>
      </p:sp>
    </p:spTree>
    <p:extLst>
      <p:ext uri="{BB962C8B-B14F-4D97-AF65-F5344CB8AC3E}">
        <p14:creationId xmlns:p14="http://schemas.microsoft.com/office/powerpoint/2010/main" val="360110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11</a:t>
            </a:fld>
            <a:endParaRPr lang="en-US"/>
          </a:p>
        </p:txBody>
      </p:sp>
    </p:spTree>
    <p:extLst>
      <p:ext uri="{BB962C8B-B14F-4D97-AF65-F5344CB8AC3E}">
        <p14:creationId xmlns:p14="http://schemas.microsoft.com/office/powerpoint/2010/main" val="13061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E9B84-BA9E-4E2F-8659-1A19E9C9195D}" type="slidenum">
              <a:rPr lang="en-US" smtClean="0"/>
              <a:t>12</a:t>
            </a:fld>
            <a:endParaRPr lang="en-US"/>
          </a:p>
        </p:txBody>
      </p:sp>
    </p:spTree>
    <p:extLst>
      <p:ext uri="{BB962C8B-B14F-4D97-AF65-F5344CB8AC3E}">
        <p14:creationId xmlns:p14="http://schemas.microsoft.com/office/powerpoint/2010/main" val="1009125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userDrawn="1"/>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921000"/>
            <a:ext cx="8534400" cy="16510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userDrawn="1"/>
        </p:nvSpPr>
        <p:spPr>
          <a:xfrm>
            <a:off x="5684120" y="2123384"/>
            <a:ext cx="813862" cy="67323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pic>
        <p:nvPicPr>
          <p:cNvPr id="20" name="Picture 19"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5817912" y="2180168"/>
            <a:ext cx="546199" cy="545075"/>
          </a:xfrm>
          <a:prstGeom prst="ellipse">
            <a:avLst/>
          </a:prstGeom>
        </p:spPr>
      </p:pic>
      <p:sp>
        <p:nvSpPr>
          <p:cNvPr id="21" name="Slide Number Placeholder 1"/>
          <p:cNvSpPr>
            <a:spLocks noGrp="1"/>
          </p:cNvSpPr>
          <p:nvPr>
            <p:ph type="sldNum" sz="quarter" idx="4"/>
          </p:nvPr>
        </p:nvSpPr>
        <p:spPr>
          <a:xfrm>
            <a:off x="10851444" y="6356350"/>
            <a:ext cx="1128888" cy="365125"/>
          </a:xfrm>
          <a:prstGeom prst="rect">
            <a:avLst/>
          </a:prstGeom>
        </p:spPr>
        <p:txBody>
          <a:bodyPr vert="horz" lIns="91440" tIns="45720" rIns="91440" bIns="45720" rtlCol="0" anchor="ctr"/>
          <a:lstStyle>
            <a:lvl1pPr algn="r">
              <a:defRPr sz="1200">
                <a:solidFill>
                  <a:schemeClr val="bg1"/>
                </a:solidFill>
              </a:defRPr>
            </a:lvl1pPr>
          </a:lstStyle>
          <a:p>
            <a:fld id="{A90A2C8C-684C-0E41-9BBE-AF144EDDED84}" type="slidenum">
              <a:rPr lang="en-US" smtClean="0"/>
              <a:pPr/>
              <a:t>‹#›</a:t>
            </a:fld>
            <a:endParaRPr lang="en-US"/>
          </a:p>
        </p:txBody>
      </p:sp>
      <p:pic>
        <p:nvPicPr>
          <p:cNvPr id="2" name="Picture 1" descr="nps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3" y="213981"/>
            <a:ext cx="1326446" cy="9139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3"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sp>
        <p:nvSpPr>
          <p:cNvPr id="26" name="Oval 25"/>
          <p:cNvSpPr/>
          <p:nvPr userDrawn="1"/>
        </p:nvSpPr>
        <p:spPr>
          <a:xfrm>
            <a:off x="1686636" y="228600"/>
            <a:ext cx="62194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7" name="Picture 26"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1725691" y="261056"/>
            <a:ext cx="546199" cy="545075"/>
          </a:xfrm>
          <a:prstGeom prst="ellipse">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
        <p:nvSpPr>
          <p:cNvPr id="16"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sp>
        <p:nvSpPr>
          <p:cNvPr id="17" name="Oval 16"/>
          <p:cNvSpPr/>
          <p:nvPr userDrawn="1"/>
        </p:nvSpPr>
        <p:spPr>
          <a:xfrm rot="5400000">
            <a:off x="9158112" y="2923822"/>
            <a:ext cx="663222"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8" name="Picture 17"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rot="5400000">
            <a:off x="9218691" y="2956278"/>
            <a:ext cx="546199" cy="545075"/>
          </a:xfrm>
          <a:prstGeom prst="ellipse">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
        <p:nvSpPr>
          <p:cNvPr id="20"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21" name="Picture 20"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5817912" y="2151946"/>
            <a:ext cx="546199" cy="545075"/>
          </a:xfrm>
          <a:prstGeom prst="ellipse">
            <a:avLst/>
          </a:prstGeom>
        </p:spPr>
      </p:pic>
      <p:pic>
        <p:nvPicPr>
          <p:cNvPr id="23" name="Picture 22" descr="nps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3" y="213981"/>
            <a:ext cx="1326446" cy="9139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11" name="Picture 10" descr="nps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443" y="213981"/>
            <a:ext cx="1326446" cy="9139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tle 22"/>
          <p:cNvSpPr>
            <a:spLocks noGrp="1"/>
          </p:cNvSpPr>
          <p:nvPr>
            <p:ph type="title"/>
          </p:nvPr>
        </p:nvSpPr>
        <p:spPr/>
        <p:txBody>
          <a:bodyPr rtlCol="0" anchor="b" anchorCtr="0"/>
          <a:lstStyle/>
          <a:p>
            <a:r>
              <a:rPr kumimoji="0" lang="en-US"/>
              <a:t>Click to edit Master title style</a:t>
            </a:r>
          </a:p>
        </p:txBody>
      </p:sp>
      <p:sp>
        <p:nvSpPr>
          <p:cNvPr id="28"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29" name="Picture 28"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5817912" y="994834"/>
            <a:ext cx="546199" cy="545075"/>
          </a:xfrm>
          <a:prstGeom prst="ellipse">
            <a:avLst/>
          </a:prstGeom>
        </p:spPr>
      </p:pic>
      <p:pic>
        <p:nvPicPr>
          <p:cNvPr id="30" name="Picture 29" descr="nps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3" y="213981"/>
            <a:ext cx="1326446" cy="9139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7" name="Picture 6" descr="nps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443" y="213981"/>
            <a:ext cx="1326446" cy="9139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userDrawn="1"/>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Slide Number Placeholder 1"/>
          <p:cNvSpPr>
            <a:spLocks noGrp="1"/>
          </p:cNvSpPr>
          <p:nvPr>
            <p:ph type="sldNum" sz="quarter" idx="4"/>
          </p:nvPr>
        </p:nvSpPr>
        <p:spPr>
          <a:xfrm>
            <a:off x="10851444" y="6356350"/>
            <a:ext cx="1128888" cy="365125"/>
          </a:xfrm>
          <a:prstGeom prst="rect">
            <a:avLst/>
          </a:prstGeom>
        </p:spPr>
        <p:txBody>
          <a:bodyPr vert="horz" lIns="91440" tIns="45720" rIns="91440" bIns="45720" rtlCol="0" anchor="ctr"/>
          <a:lstStyle>
            <a:lvl1pPr algn="r">
              <a:defRPr sz="1200">
                <a:solidFill>
                  <a:schemeClr val="bg1"/>
                </a:solidFill>
              </a:defRPr>
            </a:lvl1pPr>
          </a:lstStyle>
          <a:p>
            <a:fld id="{A90A2C8C-684C-0E41-9BBE-AF144EDDED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399"/>
            <a:ext cx="3149600" cy="1489727"/>
          </a:xfrm>
        </p:spPr>
        <p:txBody>
          <a:bodyPr anchor="b">
            <a:noAutofit/>
          </a:bodyPr>
          <a:lstStyle>
            <a:lvl1pPr algn="l">
              <a:buNone/>
              <a:defRPr sz="28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2449488"/>
            <a:ext cx="3149600" cy="3676676"/>
          </a:xfrm>
        </p:spPr>
        <p:txBody>
          <a:bodyPr>
            <a:normAutofit/>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686636" y="228600"/>
            <a:ext cx="62194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23" name="Picture 22"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1725691" y="261056"/>
            <a:ext cx="546199" cy="545075"/>
          </a:xfrm>
          <a:prstGeom prst="ellipse">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1065981"/>
            <a:ext cx="3149600" cy="3118562"/>
          </a:xfrm>
        </p:spPr>
        <p:txBody>
          <a:bodyPr anchor="t">
            <a:noAutofit/>
          </a:bodyPr>
          <a:lstStyle>
            <a:lvl1pPr algn="l">
              <a:buNone/>
              <a:defRPr sz="2800" b="1">
                <a:solidFill>
                  <a:srgbClr val="FFFFFF"/>
                </a:solidFill>
              </a:defRPr>
            </a:lvl1pPr>
          </a:lstStyle>
          <a:p>
            <a:r>
              <a:rPr kumimoji="0" lang="en-US"/>
              <a:t>Click to edit Master title style</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686636" y="228600"/>
            <a:ext cx="62194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Slide Number Placeholder 1"/>
          <p:cNvSpPr txBox="1">
            <a:spLocks/>
          </p:cNvSpPr>
          <p:nvPr userDrawn="1"/>
        </p:nvSpPr>
        <p:spPr>
          <a:xfrm>
            <a:off x="10851444" y="6356350"/>
            <a:ext cx="112888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0A2C8C-684C-0E41-9BBE-AF144EDDED84}" type="slidenum">
              <a:rPr lang="en-US" smtClean="0"/>
              <a:pPr/>
              <a:t>‹#›</a:t>
            </a:fld>
            <a:endParaRPr lang="en-US"/>
          </a:p>
        </p:txBody>
      </p:sp>
      <p:pic>
        <p:nvPicPr>
          <p:cNvPr id="23" name="Picture 22" descr="phoenix_logo_color-01nps.jpg"/>
          <p:cNvPicPr>
            <a:picLocks noChangeAspect="1"/>
          </p:cNvPicPr>
          <p:nvPr userDrawn="1"/>
        </p:nvPicPr>
        <p:blipFill rotWithShape="1">
          <a:blip r:embed="rId2">
            <a:extLst>
              <a:ext uri="{28A0092B-C50C-407E-A947-70E740481C1C}">
                <a14:useLocalDpi xmlns:a14="http://schemas.microsoft.com/office/drawing/2010/main" val="0"/>
              </a:ext>
            </a:extLst>
          </a:blip>
          <a:srcRect l="27776" t="19895" r="59484" b="43093"/>
          <a:stretch/>
        </p:blipFill>
        <p:spPr>
          <a:xfrm>
            <a:off x="1725691" y="261056"/>
            <a:ext cx="546199" cy="545075"/>
          </a:xfrm>
          <a:prstGeom prst="ellipse">
            <a:avLst/>
          </a:prstGeom>
        </p:spPr>
      </p:pic>
    </p:spTree>
    <p:extLst>
      <p:ext uri="{BB962C8B-B14F-4D97-AF65-F5344CB8AC3E}">
        <p14:creationId xmlns:p14="http://schemas.microsoft.com/office/powerpoint/2010/main" val="9885250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20" name="Picture 19" descr="phoenix_logo_color-01nps.jpg"/>
          <p:cNvPicPr>
            <a:picLocks noChangeAspect="1"/>
          </p:cNvPicPr>
          <p:nvPr userDrawn="1"/>
        </p:nvPicPr>
        <p:blipFill rotWithShape="1">
          <a:blip r:embed="rId14">
            <a:extLst>
              <a:ext uri="{28A0092B-C50C-407E-A947-70E740481C1C}">
                <a14:useLocalDpi xmlns:a14="http://schemas.microsoft.com/office/drawing/2010/main" val="0"/>
              </a:ext>
            </a:extLst>
          </a:blip>
          <a:srcRect l="27776" t="19895" r="59484" b="43093"/>
          <a:stretch/>
        </p:blipFill>
        <p:spPr>
          <a:xfrm>
            <a:off x="5817912" y="994834"/>
            <a:ext cx="546199" cy="545075"/>
          </a:xfrm>
          <a:prstGeom prst="ellipse">
            <a:avLst/>
          </a:prstGeom>
        </p:spPr>
      </p:pic>
      <p:sp>
        <p:nvSpPr>
          <p:cNvPr id="2" name="Slide Number Placeholder 1"/>
          <p:cNvSpPr>
            <a:spLocks noGrp="1"/>
          </p:cNvSpPr>
          <p:nvPr>
            <p:ph type="sldNum" sz="quarter" idx="4"/>
          </p:nvPr>
        </p:nvSpPr>
        <p:spPr>
          <a:xfrm>
            <a:off x="10851444" y="6356350"/>
            <a:ext cx="1128888" cy="365125"/>
          </a:xfrm>
          <a:prstGeom prst="rect">
            <a:avLst/>
          </a:prstGeom>
        </p:spPr>
        <p:txBody>
          <a:bodyPr vert="horz" lIns="91440" tIns="45720" rIns="91440" bIns="45720" rtlCol="0" anchor="ctr"/>
          <a:lstStyle>
            <a:lvl1pPr algn="r">
              <a:defRPr sz="1200">
                <a:solidFill>
                  <a:schemeClr val="bg1"/>
                </a:solidFill>
              </a:defRPr>
            </a:lvl1pPr>
          </a:lstStyle>
          <a:p>
            <a:fld id="{A90A2C8C-684C-0E41-9BBE-AF144EDDED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7" r:id="rId9"/>
    <p:sldLayoutId id="2147483714" r:id="rId10"/>
    <p:sldLayoutId id="2147483715" r:id="rId11"/>
    <p:sldLayoutId id="2147483716" r:id="rId12"/>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alhoun.nps.edu/handle/10945/68366"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calhoun.nps.edu/handle/10945/6836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irebird.nps.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nps.edu/mp/gryph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nps.edu/mp/models" TargetMode="External"/><Relationship Id="rId3" Type="http://schemas.openxmlformats.org/officeDocument/2006/relationships/image" Target="../media/image16.png"/><Relationship Id="rId7" Type="http://schemas.openxmlformats.org/officeDocument/2006/relationships/hyperlink" Target="https://nps.edu/mp/grypho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firebird.nps.edu/" TargetMode="External"/><Relationship Id="rId11" Type="http://schemas.openxmlformats.org/officeDocument/2006/relationships/hyperlink" Target="https://www.milsuite.mil/wiki/Monterey_Phoenix" TargetMode="External"/><Relationship Id="rId5" Type="http://schemas.openxmlformats.org/officeDocument/2006/relationships/hyperlink" Target="https://4.firebird.nps.edu/" TargetMode="External"/><Relationship Id="rId10" Type="http://schemas.openxmlformats.org/officeDocument/2006/relationships/hyperlink" Target="https://wiki.lift.mhpcc.hpc.mil/confluence/display/ND/Monterey+Phoenix" TargetMode="External"/><Relationship Id="rId4" Type="http://schemas.openxmlformats.org/officeDocument/2006/relationships/hyperlink" Target="https://nps.edu/mp"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l.acm.org/doi/10.1145/1598732.1598733"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iki.nps.edu/display/MP/Documentatio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hyperlink" Target="https://calhoun.nps.edu/handle/10945/68296"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firebird.nps.edu/"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8883F-500D-4A1C-9810-F13B60683682}"/>
              </a:ext>
            </a:extLst>
          </p:cNvPr>
          <p:cNvSpPr>
            <a:spLocks noGrp="1"/>
          </p:cNvSpPr>
          <p:nvPr>
            <p:ph type="subTitle" idx="1"/>
          </p:nvPr>
        </p:nvSpPr>
        <p:spPr>
          <a:xfrm>
            <a:off x="1828800" y="2982479"/>
            <a:ext cx="8534400" cy="2667207"/>
          </a:xfrm>
        </p:spPr>
        <p:txBody>
          <a:bodyPr vert="horz" anchor="t">
            <a:normAutofit/>
          </a:bodyPr>
          <a:lstStyle/>
          <a:p>
            <a:endParaRPr lang="en-US" dirty="0">
              <a:solidFill>
                <a:schemeClr val="bg2">
                  <a:lumMod val="50000"/>
                </a:schemeClr>
              </a:solidFill>
            </a:endParaRPr>
          </a:p>
          <a:p>
            <a:r>
              <a:rPr lang="en-US" dirty="0">
                <a:solidFill>
                  <a:schemeClr val="bg2">
                    <a:lumMod val="50000"/>
                  </a:schemeClr>
                </a:solidFill>
              </a:rPr>
              <a:t>Kristin Giammarco, PhD</a:t>
            </a:r>
          </a:p>
          <a:p>
            <a:r>
              <a:rPr lang="en-US" dirty="0">
                <a:solidFill>
                  <a:schemeClr val="bg2">
                    <a:lumMod val="50000"/>
                  </a:schemeClr>
                </a:solidFill>
              </a:rPr>
              <a:t>NPS Department of Systems Engineering</a:t>
            </a:r>
          </a:p>
          <a:p>
            <a:endParaRPr lang="en-US" dirty="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MOVES Open House</a:t>
            </a:r>
          </a:p>
          <a:p>
            <a:r>
              <a:rPr lang="en-US" dirty="0">
                <a:solidFill>
                  <a:schemeClr val="bg2">
                    <a:lumMod val="50000"/>
                  </a:schemeClr>
                </a:solidFill>
              </a:rPr>
              <a:t>24 may 2022</a:t>
            </a:r>
          </a:p>
          <a:p>
            <a:endParaRPr lang="en-US" dirty="0">
              <a:solidFill>
                <a:schemeClr val="bg2">
                  <a:lumMod val="50000"/>
                </a:schemeClr>
              </a:solidFill>
            </a:endParaRPr>
          </a:p>
          <a:p>
            <a:endParaRPr lang="en-US" sz="1400" dirty="0">
              <a:solidFill>
                <a:schemeClr val="bg2">
                  <a:lumMod val="50000"/>
                </a:schemeClr>
              </a:solidFill>
              <a:latin typeface="+mj-lt"/>
            </a:endParaRPr>
          </a:p>
        </p:txBody>
      </p:sp>
      <p:sp>
        <p:nvSpPr>
          <p:cNvPr id="2" name="Title 1">
            <a:extLst>
              <a:ext uri="{FF2B5EF4-FFF2-40B4-BE49-F238E27FC236}">
                <a16:creationId xmlns:a16="http://schemas.microsoft.com/office/drawing/2014/main" id="{D31D3DC0-A910-49EB-81E4-C0D122BDC5E6}"/>
              </a:ext>
            </a:extLst>
          </p:cNvPr>
          <p:cNvSpPr>
            <a:spLocks noGrp="1"/>
          </p:cNvSpPr>
          <p:nvPr>
            <p:ph type="ctrTitle"/>
          </p:nvPr>
        </p:nvSpPr>
        <p:spPr>
          <a:xfrm>
            <a:off x="1108910" y="852200"/>
            <a:ext cx="9974179" cy="743263"/>
          </a:xfrm>
        </p:spPr>
        <p:txBody>
          <a:bodyPr>
            <a:normAutofit/>
          </a:bodyPr>
          <a:lstStyle/>
          <a:p>
            <a:r>
              <a:rPr lang="en-US" dirty="0"/>
              <a:t>Monterey Phoenix Overview</a:t>
            </a:r>
            <a:endParaRPr lang="en-US" sz="3100" dirty="0">
              <a:solidFill>
                <a:schemeClr val="bg1"/>
              </a:solidFill>
            </a:endParaRPr>
          </a:p>
        </p:txBody>
      </p:sp>
      <p:sp>
        <p:nvSpPr>
          <p:cNvPr id="4" name="Slide Number Placeholder 3">
            <a:extLst>
              <a:ext uri="{FF2B5EF4-FFF2-40B4-BE49-F238E27FC236}">
                <a16:creationId xmlns:a16="http://schemas.microsoft.com/office/drawing/2014/main" id="{15D6D961-5B6B-F84E-BF83-8B3AC19530D1}"/>
              </a:ext>
            </a:extLst>
          </p:cNvPr>
          <p:cNvSpPr>
            <a:spLocks noGrp="1"/>
          </p:cNvSpPr>
          <p:nvPr>
            <p:ph type="sldNum" sz="quarter" idx="4"/>
          </p:nvPr>
        </p:nvSpPr>
        <p:spPr/>
        <p:txBody>
          <a:bodyPr/>
          <a:lstStyle/>
          <a:p>
            <a:fld id="{A90A2C8C-684C-0E41-9BBE-AF144EDDED84}" type="slidenum">
              <a:rPr lang="en-US" smtClean="0"/>
              <a:pPr/>
              <a:t>1</a:t>
            </a:fld>
            <a:endParaRPr lang="en-US"/>
          </a:p>
        </p:txBody>
      </p:sp>
    </p:spTree>
    <p:extLst>
      <p:ext uri="{BB962C8B-B14F-4D97-AF65-F5344CB8AC3E}">
        <p14:creationId xmlns:p14="http://schemas.microsoft.com/office/powerpoint/2010/main" val="63592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p:txBody>
          <a:bodyPr/>
          <a:lstStyle/>
          <a:p>
            <a:r>
              <a:rPr lang="en-US" b="0" dirty="0"/>
              <a:t>Supply Chain Cyber Attack Risk Analysis  </a:t>
            </a:r>
            <a:br>
              <a:rPr lang="en-US" b="0" dirty="0"/>
            </a:br>
            <a:r>
              <a:rPr lang="en-US" sz="2000" b="0" dirty="0"/>
              <a:t>Margaret Palmieri</a:t>
            </a:r>
            <a:endParaRPr lang="en-US" dirty="0"/>
          </a:p>
        </p:txBody>
      </p:sp>
      <p:sp>
        <p:nvSpPr>
          <p:cNvPr id="5" name="Content Placeholder 4">
            <a:extLst>
              <a:ext uri="{FF2B5EF4-FFF2-40B4-BE49-F238E27FC236}">
                <a16:creationId xmlns:a16="http://schemas.microsoft.com/office/drawing/2014/main" id="{E51F9675-A25E-BB45-83C1-A66514C8FFD1}"/>
              </a:ext>
            </a:extLst>
          </p:cNvPr>
          <p:cNvSpPr>
            <a:spLocks noGrp="1"/>
          </p:cNvSpPr>
          <p:nvPr>
            <p:ph sz="quarter" idx="1"/>
          </p:nvPr>
        </p:nvSpPr>
        <p:spPr/>
        <p:txBody>
          <a:bodyPr>
            <a:normAutofit/>
          </a:bodyPr>
          <a:lstStyle/>
          <a:p>
            <a:r>
              <a:rPr lang="en-US" sz="2000" dirty="0"/>
              <a:t>The ransomware attack against the Colonial Pipeline in May 2021 highlighted the vulnerability of American infrastructure, specifically the fuel supply chain, to cyber-attack</a:t>
            </a:r>
          </a:p>
          <a:p>
            <a:r>
              <a:rPr lang="en-US" sz="2000" dirty="0"/>
              <a:t>Used MP to help decision makers assess, visualize, and prioritize cyber threats to a supply chain</a:t>
            </a:r>
          </a:p>
          <a:p>
            <a:r>
              <a:rPr lang="en-US" sz="2000" dirty="0"/>
              <a:t>Applied methodology published by Navy Lieutenant Commander Richard Moebius:</a:t>
            </a:r>
          </a:p>
          <a:p>
            <a:pPr lvl="1"/>
            <a:r>
              <a:rPr lang="en-US" sz="1700" dirty="0"/>
              <a:t>create a behavior model of the intended operation</a:t>
            </a:r>
          </a:p>
          <a:p>
            <a:pPr lvl="1"/>
            <a:r>
              <a:rPr lang="en-US" sz="1700" dirty="0"/>
              <a:t>add negative alternatives to the operation</a:t>
            </a:r>
          </a:p>
          <a:p>
            <a:pPr lvl="1"/>
            <a:r>
              <a:rPr lang="en-US" sz="1700" dirty="0"/>
              <a:t>add risk attributes (e.g., impact and likelihood)</a:t>
            </a:r>
          </a:p>
          <a:p>
            <a:pPr lvl="1"/>
            <a:r>
              <a:rPr lang="en-US" sz="1700" dirty="0"/>
              <a:t>calculate or assign impact to negative outcomes</a:t>
            </a:r>
          </a:p>
          <a:p>
            <a:pPr lvl="1"/>
            <a:r>
              <a:rPr lang="en-US" sz="1700" dirty="0"/>
              <a:t>calculate or assign likelihood to negative outcomes</a:t>
            </a:r>
          </a:p>
          <a:p>
            <a:pPr lvl="1"/>
            <a:r>
              <a:rPr lang="en-US" sz="1700" dirty="0"/>
              <a:t>use impact and likelihood to calculate risk</a:t>
            </a:r>
          </a:p>
          <a:p>
            <a:pPr lvl="1"/>
            <a:r>
              <a:rPr lang="en-US" sz="1700" dirty="0"/>
              <a:t>output desired format of risk for decision makers</a:t>
            </a:r>
          </a:p>
          <a:p>
            <a:r>
              <a:rPr lang="en-US" sz="2000" dirty="0"/>
              <a:t>Extended methodology with global reporting of risk across all event traces</a:t>
            </a:r>
          </a:p>
          <a:p>
            <a:pPr lvl="1"/>
            <a:endParaRPr lang="en-US" sz="1500" dirty="0"/>
          </a:p>
          <a:p>
            <a:endParaRPr lang="en-US" sz="2000" dirty="0"/>
          </a:p>
        </p:txBody>
      </p:sp>
      <p:sp>
        <p:nvSpPr>
          <p:cNvPr id="3" name="Rectangle 2">
            <a:extLst>
              <a:ext uri="{FF2B5EF4-FFF2-40B4-BE49-F238E27FC236}">
                <a16:creationId xmlns:a16="http://schemas.microsoft.com/office/drawing/2014/main" id="{9F7FFD8C-90F4-154E-8083-0C3AC2192832}"/>
              </a:ext>
            </a:extLst>
          </p:cNvPr>
          <p:cNvSpPr/>
          <p:nvPr/>
        </p:nvSpPr>
        <p:spPr>
          <a:xfrm>
            <a:off x="222537" y="6354742"/>
            <a:ext cx="5105166" cy="369332"/>
          </a:xfrm>
          <a:prstGeom prst="rect">
            <a:avLst/>
          </a:prstGeom>
        </p:spPr>
        <p:txBody>
          <a:bodyPr wrap="square">
            <a:spAutoFit/>
          </a:bodyPr>
          <a:lstStyle/>
          <a:p>
            <a:pPr fontAlgn="base"/>
            <a:r>
              <a:rPr lang="en-US" sz="900" dirty="0">
                <a:solidFill>
                  <a:schemeClr val="bg1"/>
                </a:solidFill>
              </a:rPr>
              <a:t>Palmieri, Margaret. "</a:t>
            </a:r>
            <a:r>
              <a:rPr lang="en-US" sz="900" dirty="0">
                <a:solidFill>
                  <a:schemeClr val="bg1"/>
                </a:solidFill>
                <a:hlinkClick r:id="rId2">
                  <a:extLst>
                    <a:ext uri="{A12FA001-AC4F-418D-AE19-62706E023703}">
                      <ahyp:hlinkClr xmlns:ahyp="http://schemas.microsoft.com/office/drawing/2018/hyperlinkcolor" val="tx"/>
                    </a:ext>
                  </a:extLst>
                </a:hlinkClick>
              </a:rPr>
              <a:t>Assessing and Visualizing Risk in Monterey Phoenix through a Supply Chain Cyber-Attack Use Case</a:t>
            </a:r>
            <a:r>
              <a:rPr lang="en-US" sz="900" dirty="0">
                <a:solidFill>
                  <a:schemeClr val="bg1"/>
                </a:solidFill>
              </a:rPr>
              <a:t>." Master's Thesis, Naval Postgraduate School, September 2021.</a:t>
            </a:r>
          </a:p>
        </p:txBody>
      </p:sp>
    </p:spTree>
    <p:extLst>
      <p:ext uri="{BB962C8B-B14F-4D97-AF65-F5344CB8AC3E}">
        <p14:creationId xmlns:p14="http://schemas.microsoft.com/office/powerpoint/2010/main" val="295779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10C9D-9929-F768-D5F1-31591A2A30AC}"/>
              </a:ext>
            </a:extLst>
          </p:cNvPr>
          <p:cNvPicPr>
            <a:picLocks noChangeAspect="1"/>
          </p:cNvPicPr>
          <p:nvPr/>
        </p:nvPicPr>
        <p:blipFill>
          <a:blip r:embed="rId3"/>
          <a:stretch>
            <a:fillRect/>
          </a:stretch>
        </p:blipFill>
        <p:spPr>
          <a:xfrm>
            <a:off x="4541002" y="140984"/>
            <a:ext cx="7239000" cy="6146800"/>
          </a:xfrm>
          <a:prstGeom prst="rect">
            <a:avLst/>
          </a:prstGeom>
        </p:spPr>
      </p:pic>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a:xfrm>
            <a:off x="508000" y="1065981"/>
            <a:ext cx="3149600" cy="3118562"/>
          </a:xfrm>
        </p:spPr>
        <p:txBody>
          <a:bodyPr/>
          <a:lstStyle/>
          <a:p>
            <a:r>
              <a:rPr lang="en-US" b="0" dirty="0"/>
              <a:t>Supply Chain Cyber Attack Risk Analysis  </a:t>
            </a:r>
            <a:br>
              <a:rPr lang="en-US" b="0" dirty="0"/>
            </a:br>
            <a:r>
              <a:rPr lang="en-US" sz="2000" b="0" dirty="0"/>
              <a:t>Margaret Palmieri</a:t>
            </a:r>
            <a:endParaRPr lang="en-US" dirty="0"/>
          </a:p>
        </p:txBody>
      </p:sp>
      <p:sp>
        <p:nvSpPr>
          <p:cNvPr id="6" name="Rectangle 5">
            <a:extLst>
              <a:ext uri="{FF2B5EF4-FFF2-40B4-BE49-F238E27FC236}">
                <a16:creationId xmlns:a16="http://schemas.microsoft.com/office/drawing/2014/main" id="{041E6692-1791-4746-A075-1B3AFC3C987B}"/>
              </a:ext>
            </a:extLst>
          </p:cNvPr>
          <p:cNvSpPr/>
          <p:nvPr/>
        </p:nvSpPr>
        <p:spPr>
          <a:xfrm>
            <a:off x="221380" y="6347684"/>
            <a:ext cx="5302805" cy="369332"/>
          </a:xfrm>
          <a:prstGeom prst="rect">
            <a:avLst/>
          </a:prstGeom>
        </p:spPr>
        <p:txBody>
          <a:bodyPr wrap="square">
            <a:spAutoFit/>
          </a:bodyPr>
          <a:lstStyle/>
          <a:p>
            <a:pPr fontAlgn="base"/>
            <a:r>
              <a:rPr lang="en-US" sz="900" dirty="0">
                <a:solidFill>
                  <a:schemeClr val="bg1"/>
                </a:solidFill>
              </a:rPr>
              <a:t>Palmieri, Margaret. "</a:t>
            </a:r>
            <a:r>
              <a:rPr lang="en-US" sz="900" dirty="0">
                <a:solidFill>
                  <a:schemeClr val="bg1"/>
                </a:solidFill>
                <a:hlinkClick r:id="rId4">
                  <a:extLst>
                    <a:ext uri="{A12FA001-AC4F-418D-AE19-62706E023703}">
                      <ahyp:hlinkClr xmlns:ahyp="http://schemas.microsoft.com/office/drawing/2018/hyperlinkcolor" val="tx"/>
                    </a:ext>
                  </a:extLst>
                </a:hlinkClick>
              </a:rPr>
              <a:t>Assessing and Visualizing Risk in Monterey Phoenix through a Supply Chain Cyber-Attack Use Case</a:t>
            </a:r>
            <a:r>
              <a:rPr lang="en-US" sz="900" dirty="0">
                <a:solidFill>
                  <a:schemeClr val="bg1"/>
                </a:solidFill>
              </a:rPr>
              <a:t>." Master's Thesis, Naval Postgraduate School, September 2021.</a:t>
            </a:r>
          </a:p>
        </p:txBody>
      </p:sp>
      <p:sp>
        <p:nvSpPr>
          <p:cNvPr id="8" name="Oval 7">
            <a:extLst>
              <a:ext uri="{FF2B5EF4-FFF2-40B4-BE49-F238E27FC236}">
                <a16:creationId xmlns:a16="http://schemas.microsoft.com/office/drawing/2014/main" id="{FC2DEF98-A6A5-B349-B70C-CC76F6B0F539}"/>
              </a:ext>
            </a:extLst>
          </p:cNvPr>
          <p:cNvSpPr/>
          <p:nvPr/>
        </p:nvSpPr>
        <p:spPr>
          <a:xfrm>
            <a:off x="6095999" y="2348938"/>
            <a:ext cx="1353015" cy="28275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F56C22DE-F1D4-6A44-88DF-431909E3FAD2}"/>
              </a:ext>
            </a:extLst>
          </p:cNvPr>
          <p:cNvSpPr/>
          <p:nvPr/>
        </p:nvSpPr>
        <p:spPr>
          <a:xfrm>
            <a:off x="9018738" y="5425912"/>
            <a:ext cx="1163334" cy="364210"/>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4A4031F6-BCF1-DBF4-FEB9-CDF4D3BAADA3}"/>
              </a:ext>
            </a:extLst>
          </p:cNvPr>
          <p:cNvPicPr>
            <a:picLocks noChangeAspect="1"/>
          </p:cNvPicPr>
          <p:nvPr/>
        </p:nvPicPr>
        <p:blipFill>
          <a:blip r:embed="rId5"/>
          <a:stretch>
            <a:fillRect/>
          </a:stretch>
        </p:blipFill>
        <p:spPr>
          <a:xfrm>
            <a:off x="411998" y="3564313"/>
            <a:ext cx="4267200" cy="1701800"/>
          </a:xfrm>
          <a:prstGeom prst="rect">
            <a:avLst/>
          </a:prstGeom>
        </p:spPr>
      </p:pic>
    </p:spTree>
    <p:extLst>
      <p:ext uri="{BB962C8B-B14F-4D97-AF65-F5344CB8AC3E}">
        <p14:creationId xmlns:p14="http://schemas.microsoft.com/office/powerpoint/2010/main" val="188655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D15C76-6188-454F-8081-D354233B021A}"/>
              </a:ext>
            </a:extLst>
          </p:cNvPr>
          <p:cNvSpPr>
            <a:spLocks noGrp="1"/>
          </p:cNvSpPr>
          <p:nvPr>
            <p:ph type="title"/>
          </p:nvPr>
        </p:nvSpPr>
        <p:spPr/>
        <p:txBody>
          <a:bodyPr/>
          <a:lstStyle/>
          <a:p>
            <a:r>
              <a:rPr lang="en-US" dirty="0"/>
              <a:t>Summary of Distinguishing Features of MP</a:t>
            </a:r>
          </a:p>
        </p:txBody>
      </p:sp>
      <p:sp>
        <p:nvSpPr>
          <p:cNvPr id="9" name="Content Placeholder 8">
            <a:extLst>
              <a:ext uri="{FF2B5EF4-FFF2-40B4-BE49-F238E27FC236}">
                <a16:creationId xmlns:a16="http://schemas.microsoft.com/office/drawing/2014/main" id="{7A8F00D2-9591-2843-A1E4-E1B4C4BD11F7}"/>
              </a:ext>
            </a:extLst>
          </p:cNvPr>
          <p:cNvSpPr>
            <a:spLocks noGrp="1"/>
          </p:cNvSpPr>
          <p:nvPr>
            <p:ph sz="quarter" idx="1"/>
          </p:nvPr>
        </p:nvSpPr>
        <p:spPr>
          <a:xfrm>
            <a:off x="402336" y="1527048"/>
            <a:ext cx="11288921" cy="4851074"/>
          </a:xfrm>
        </p:spPr>
        <p:txBody>
          <a:bodyPr>
            <a:normAutofit fontScale="92500" lnSpcReduction="10000"/>
          </a:bodyPr>
          <a:lstStyle/>
          <a:p>
            <a:r>
              <a:rPr lang="en-US" sz="2000" b="1" i="1" dirty="0"/>
              <a:t>Relevant capability.</a:t>
            </a:r>
          </a:p>
          <a:p>
            <a:pPr lvl="2"/>
            <a:r>
              <a:rPr lang="en-US" sz="1600" dirty="0"/>
              <a:t>Reliably, repeatably, and rapidly find exploitable unwanted behaviors latent in a design.</a:t>
            </a:r>
          </a:p>
          <a:p>
            <a:r>
              <a:rPr lang="en-US" sz="2000" b="1" i="1" dirty="0"/>
              <a:t>Scope-complete.</a:t>
            </a:r>
            <a:endParaRPr lang="en-US" sz="2000" b="1" dirty="0"/>
          </a:p>
          <a:p>
            <a:pPr lvl="2"/>
            <a:r>
              <a:rPr lang="en-US" sz="1600" dirty="0"/>
              <a:t>Generate the exhaustive set of event traces from a given behavior model up to a specified scope (user-defined maximum on number of iterations).   </a:t>
            </a:r>
          </a:p>
          <a:p>
            <a:r>
              <a:rPr lang="en-US" sz="2000" b="1" i="1" dirty="0"/>
              <a:t>Workforce-accessible.</a:t>
            </a:r>
            <a:endParaRPr lang="en-US" sz="2000" b="1" dirty="0"/>
          </a:p>
          <a:p>
            <a:pPr lvl="2"/>
            <a:r>
              <a:rPr lang="en-US" sz="1600" dirty="0"/>
              <a:t>No expertise necessary in formal methods to use.  Trace generation done automatically by two available tools: web-based MP-Firebird (</a:t>
            </a:r>
            <a:r>
              <a:rPr lang="en-US" sz="1600" dirty="0">
                <a:hlinkClick r:id="rId3"/>
              </a:rPr>
              <a:t>https://firebird.nps.edu</a:t>
            </a:r>
            <a:r>
              <a:rPr lang="en-US" sz="1600" dirty="0"/>
              <a:t>) and locally-installable MP-Gryphon (</a:t>
            </a:r>
            <a:r>
              <a:rPr lang="en-US" sz="1600" dirty="0">
                <a:hlinkClick r:id="rId4"/>
              </a:rPr>
              <a:t>https://nps.edu/mp/gryphon</a:t>
            </a:r>
            <a:r>
              <a:rPr lang="en-US" sz="1600" dirty="0"/>
              <a:t>).  </a:t>
            </a:r>
          </a:p>
          <a:p>
            <a:r>
              <a:rPr lang="en-US" sz="2000" b="1" i="1" dirty="0"/>
              <a:t>Intuitive graphs.</a:t>
            </a:r>
            <a:endParaRPr lang="en-US" sz="2000" b="1" dirty="0"/>
          </a:p>
          <a:p>
            <a:pPr lvl="2"/>
            <a:r>
              <a:rPr lang="en-US" sz="1600" dirty="0"/>
              <a:t>Sequence diagrams, activity diagrams, state diagrams and component diagrams are extracted from a single MP model for verification and validation of SysML and UAF models.  Custom graphs also supported for showing dependencies of interest.</a:t>
            </a:r>
          </a:p>
          <a:p>
            <a:r>
              <a:rPr lang="en-US" sz="2000" b="1" i="1" dirty="0"/>
              <a:t>Support for queries and assertion checking.</a:t>
            </a:r>
            <a:endParaRPr lang="en-US" sz="2000" b="1" dirty="0"/>
          </a:p>
          <a:p>
            <a:pPr lvl="2"/>
            <a:r>
              <a:rPr lang="en-US" sz="1600" dirty="0"/>
              <a:t>Manually inspect or automatically query the set of event traces for the presence or absence of properties of interest. </a:t>
            </a:r>
          </a:p>
          <a:p>
            <a:r>
              <a:rPr lang="en-US" sz="2000" b="1" i="1" dirty="0"/>
              <a:t>Event attributes to support quantitative reasoning.</a:t>
            </a:r>
            <a:endParaRPr lang="en-US" sz="2000" b="1" dirty="0"/>
          </a:p>
          <a:p>
            <a:pPr lvl="2"/>
            <a:r>
              <a:rPr lang="en-US" sz="1600" dirty="0"/>
              <a:t>Model time, risk, cost, power, and other quantitative resources. Assign probabilities of occurrence for capturing conditional probabilities and whole trace probabilities. Use reports, tables, and charts summarize properties of interest at both the local event trace level and the global (across all traces) level.</a:t>
            </a:r>
            <a:endParaRPr lang="en-US" sz="1200" i="1" dirty="0"/>
          </a:p>
        </p:txBody>
      </p:sp>
    </p:spTree>
    <p:extLst>
      <p:ext uri="{BB962C8B-B14F-4D97-AF65-F5344CB8AC3E}">
        <p14:creationId xmlns:p14="http://schemas.microsoft.com/office/powerpoint/2010/main" val="96971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056" r="11389"/>
          <a:stretch/>
        </p:blipFill>
        <p:spPr>
          <a:xfrm>
            <a:off x="8087591" y="1908038"/>
            <a:ext cx="3810000" cy="3755871"/>
          </a:xfrm>
          <a:prstGeom prst="ellipse">
            <a:avLst/>
          </a:prstGeom>
        </p:spPr>
      </p:pic>
      <p:sp>
        <p:nvSpPr>
          <p:cNvPr id="7" name="Rectangle 6"/>
          <p:cNvSpPr/>
          <p:nvPr/>
        </p:nvSpPr>
        <p:spPr>
          <a:xfrm>
            <a:off x="3982112" y="584599"/>
            <a:ext cx="7915479" cy="1938992"/>
          </a:xfrm>
          <a:prstGeom prst="rect">
            <a:avLst/>
          </a:prstGeom>
        </p:spPr>
        <p:txBody>
          <a:bodyPr wrap="square" anchor="t">
            <a:spAutoFit/>
          </a:bodyPr>
          <a:lstStyle/>
          <a:p>
            <a:endParaRPr lang="en-US" sz="2000" dirty="0">
              <a:latin typeface="Arial"/>
              <a:cs typeface="Arial"/>
            </a:endParaRPr>
          </a:p>
          <a:p>
            <a:r>
              <a:rPr lang="en-US" sz="2000" dirty="0">
                <a:latin typeface="Century Gothic" panose="020B0502020202020204" pitchFamily="34" charset="0"/>
                <a:cs typeface="Arial"/>
              </a:rPr>
              <a:t>Monterey Phoenix and Related Work:  </a:t>
            </a:r>
            <a:endParaRPr lang="en-US" sz="2000" dirty="0">
              <a:latin typeface="Century Gothic" panose="020B0502020202020204" pitchFamily="34" charset="0"/>
              <a:cs typeface="Arial" pitchFamily="34" charset="0"/>
            </a:endParaRPr>
          </a:p>
          <a:p>
            <a:r>
              <a:rPr lang="en-US" sz="2000" dirty="0">
                <a:latin typeface="Century Gothic" panose="020B0502020202020204" pitchFamily="34" charset="0"/>
                <a:cs typeface="Arial"/>
                <a:hlinkClick r:id="rId4"/>
              </a:rPr>
              <a:t>https://nps.edu/mp</a:t>
            </a:r>
            <a:r>
              <a:rPr lang="en-US" sz="2000" dirty="0">
                <a:latin typeface="Century Gothic" panose="020B0502020202020204" pitchFamily="34" charset="0"/>
                <a:cs typeface="Arial"/>
              </a:rPr>
              <a:t> </a:t>
            </a:r>
            <a:endParaRPr lang="en-US" sz="2000" dirty="0">
              <a:latin typeface="Century Gothic" panose="020B0502020202020204" pitchFamily="34" charset="0"/>
              <a:cs typeface="Arial"/>
              <a:hlinkClick r:id="rId5"/>
            </a:endParaRPr>
          </a:p>
          <a:p>
            <a:r>
              <a:rPr lang="en-US" sz="2000" dirty="0">
                <a:latin typeface="Century Gothic" panose="020B0502020202020204" pitchFamily="34" charset="0"/>
                <a:hlinkClick r:id="rId6"/>
              </a:rPr>
              <a:t>https://firebird.nps.edu</a:t>
            </a:r>
            <a:r>
              <a:rPr lang="en-US" sz="2000" dirty="0">
                <a:latin typeface="Century Gothic" panose="020B0502020202020204" pitchFamily="34" charset="0"/>
              </a:rPr>
              <a:t> </a:t>
            </a:r>
          </a:p>
          <a:p>
            <a:r>
              <a:rPr lang="en-US" sz="2000" dirty="0">
                <a:latin typeface="Century Gothic" panose="020B0502020202020204" pitchFamily="34" charset="0"/>
                <a:hlinkClick r:id="rId7"/>
              </a:rPr>
              <a:t>https://nps.edu/mp/gryphon</a:t>
            </a:r>
            <a:endParaRPr lang="en-US" sz="2000" dirty="0">
              <a:latin typeface="Century Gothic" panose="020B0502020202020204" pitchFamily="34" charset="0"/>
            </a:endParaRPr>
          </a:p>
          <a:p>
            <a:r>
              <a:rPr lang="en-US" sz="2000" dirty="0">
                <a:latin typeface="Century Gothic" panose="020B0502020202020204" pitchFamily="34" charset="0"/>
                <a:hlinkClick r:id="rId8"/>
              </a:rPr>
              <a:t>https://nps.edu/mp/models</a:t>
            </a:r>
            <a:r>
              <a:rPr lang="en-US" sz="2000" dirty="0">
                <a:latin typeface="Century Gothic" panose="020B0502020202020204" pitchFamily="34" charset="0"/>
              </a:rPr>
              <a:t> </a:t>
            </a:r>
          </a:p>
        </p:txBody>
      </p:sp>
      <p:pic>
        <p:nvPicPr>
          <p:cNvPr id="8" name="Picture 2" descr="phoenix_logo_color-01nps"/>
          <p:cNvPicPr>
            <a:picLocks noChangeAspect="1" noChangeArrowheads="1"/>
          </p:cNvPicPr>
          <p:nvPr/>
        </p:nvPicPr>
        <p:blipFill>
          <a:blip r:embed="rId9" cstate="print">
            <a:extLst>
              <a:ext uri="{28A0092B-C50C-407E-A947-70E740481C1C}">
                <a14:useLocalDpi xmlns:a14="http://schemas.microsoft.com/office/drawing/2010/main" val="0"/>
              </a:ext>
            </a:extLst>
          </a:blip>
          <a:srcRect l="23692" t="4208" r="26526" b="17540"/>
          <a:stretch>
            <a:fillRect/>
          </a:stretch>
        </p:blipFill>
        <p:spPr bwMode="auto">
          <a:xfrm>
            <a:off x="4106113" y="2832427"/>
            <a:ext cx="3656966" cy="22339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AEAEA"/>
                  </a:outerShdw>
                </a:effectLst>
              </a14:hiddenEffects>
            </a:ext>
          </a:extLst>
        </p:spPr>
      </p:pic>
      <p:sp>
        <p:nvSpPr>
          <p:cNvPr id="3" name="TextBox 2"/>
          <p:cNvSpPr txBox="1"/>
          <p:nvPr/>
        </p:nvSpPr>
        <p:spPr>
          <a:xfrm>
            <a:off x="3982112" y="6047314"/>
            <a:ext cx="5129930" cy="369332"/>
          </a:xfrm>
          <a:prstGeom prst="rect">
            <a:avLst/>
          </a:prstGeom>
          <a:noFill/>
        </p:spPr>
        <p:txBody>
          <a:bodyPr wrap="none" rtlCol="0">
            <a:spAutoFit/>
          </a:bodyPr>
          <a:lstStyle/>
          <a:p>
            <a:r>
              <a:rPr lang="en-US" dirty="0">
                <a:latin typeface="Century Gothic" panose="020B0502020202020204" pitchFamily="34" charset="0"/>
              </a:rPr>
              <a:t>Kristin Giammarco:  </a:t>
            </a:r>
            <a:r>
              <a:rPr lang="en-US" dirty="0" err="1">
                <a:latin typeface="Century Gothic" panose="020B0502020202020204" pitchFamily="34" charset="0"/>
              </a:rPr>
              <a:t>kmgiamma</a:t>
            </a:r>
            <a:r>
              <a:rPr lang="en-US" dirty="0">
                <a:latin typeface="Century Gothic" panose="020B0502020202020204" pitchFamily="34" charset="0"/>
              </a:rPr>
              <a:t> (at) </a:t>
            </a:r>
            <a:r>
              <a:rPr lang="en-US" dirty="0" err="1">
                <a:latin typeface="Century Gothic" panose="020B0502020202020204" pitchFamily="34" charset="0"/>
              </a:rPr>
              <a:t>nps.edu</a:t>
            </a:r>
            <a:endParaRPr lang="en-US" dirty="0">
              <a:latin typeface="Century Gothic" panose="020B0502020202020204" pitchFamily="34" charset="0"/>
            </a:endParaRPr>
          </a:p>
        </p:txBody>
      </p:sp>
      <p:sp>
        <p:nvSpPr>
          <p:cNvPr id="9" name="Rectangle 8">
            <a:extLst>
              <a:ext uri="{FF2B5EF4-FFF2-40B4-BE49-F238E27FC236}">
                <a16:creationId xmlns:a16="http://schemas.microsoft.com/office/drawing/2014/main" id="{A6ED5830-6582-164A-8412-978C1DA3AA46}"/>
              </a:ext>
            </a:extLst>
          </p:cNvPr>
          <p:cNvSpPr/>
          <p:nvPr/>
        </p:nvSpPr>
        <p:spPr>
          <a:xfrm>
            <a:off x="294409" y="5066404"/>
            <a:ext cx="3466831" cy="1277273"/>
          </a:xfrm>
          <a:prstGeom prst="rect">
            <a:avLst/>
          </a:prstGeom>
        </p:spPr>
        <p:txBody>
          <a:bodyPr wrap="square" anchor="t">
            <a:spAutoFit/>
          </a:bodyPr>
          <a:lstStyle/>
          <a:p>
            <a:r>
              <a:rPr lang="en-US" sz="1100" dirty="0">
                <a:solidFill>
                  <a:schemeClr val="bg1"/>
                </a:solidFill>
                <a:latin typeface="Arial"/>
                <a:cs typeface="Arial"/>
              </a:rPr>
              <a:t>Naval </a:t>
            </a:r>
            <a:r>
              <a:rPr lang="en-US" sz="1100" dirty="0" err="1">
                <a:solidFill>
                  <a:schemeClr val="bg1"/>
                </a:solidFill>
                <a:latin typeface="Arial"/>
                <a:cs typeface="Arial"/>
              </a:rPr>
              <a:t>DEBoK</a:t>
            </a:r>
            <a:r>
              <a:rPr lang="en-US" sz="1100" dirty="0">
                <a:solidFill>
                  <a:schemeClr val="bg1"/>
                </a:solidFill>
                <a:latin typeface="Arial"/>
                <a:cs typeface="Arial"/>
              </a:rPr>
              <a:t> Website (CAC):</a:t>
            </a:r>
            <a:endParaRPr lang="en-US" sz="1100" dirty="0">
              <a:solidFill>
                <a:schemeClr val="bg1"/>
              </a:solidFill>
              <a:latin typeface="Arial"/>
              <a:cs typeface="Arial"/>
              <a:hlinkClick r:id="rId10"/>
            </a:endParaRPr>
          </a:p>
          <a:p>
            <a:r>
              <a:rPr lang="en-US" sz="1100" dirty="0">
                <a:solidFill>
                  <a:schemeClr val="bg1"/>
                </a:solidFill>
                <a:latin typeface="Arial"/>
                <a:cs typeface="Arial"/>
                <a:hlinkClick r:id="rId10"/>
              </a:rPr>
              <a:t>https://wiki.lift.mhpcc.hpc.mil/confluence/display/ND/Monterey+Phoenix</a:t>
            </a:r>
            <a:r>
              <a:rPr lang="en-US" sz="1100" dirty="0">
                <a:solidFill>
                  <a:schemeClr val="bg1"/>
                </a:solidFill>
                <a:latin typeface="Arial"/>
                <a:cs typeface="Arial"/>
              </a:rPr>
              <a:t> </a:t>
            </a:r>
          </a:p>
          <a:p>
            <a:endParaRPr lang="en-US" sz="1100" dirty="0">
              <a:latin typeface="Century Gothic" panose="020B0502020202020204" pitchFamily="34" charset="0"/>
              <a:cs typeface="Arial"/>
              <a:hlinkClick r:id="rId5"/>
            </a:endParaRPr>
          </a:p>
          <a:p>
            <a:endParaRPr lang="en-US" sz="1100" dirty="0">
              <a:solidFill>
                <a:schemeClr val="bg1"/>
              </a:solidFill>
              <a:latin typeface="Arial"/>
              <a:cs typeface="Arial"/>
            </a:endParaRPr>
          </a:p>
          <a:p>
            <a:r>
              <a:rPr lang="en-US" sz="1100" dirty="0" err="1">
                <a:solidFill>
                  <a:schemeClr val="bg1"/>
                </a:solidFill>
                <a:latin typeface="Arial"/>
                <a:cs typeface="Arial"/>
              </a:rPr>
              <a:t>MilSuite</a:t>
            </a:r>
            <a:r>
              <a:rPr lang="en-US" sz="1100" dirty="0">
                <a:solidFill>
                  <a:schemeClr val="bg1"/>
                </a:solidFill>
                <a:latin typeface="Arial"/>
                <a:cs typeface="Arial"/>
              </a:rPr>
              <a:t> Website (CAC):</a:t>
            </a:r>
            <a:endParaRPr lang="en-US" sz="1100" dirty="0">
              <a:solidFill>
                <a:schemeClr val="bg1"/>
              </a:solidFill>
              <a:latin typeface="Arial" pitchFamily="34" charset="0"/>
              <a:cs typeface="Arial" pitchFamily="34" charset="0"/>
            </a:endParaRPr>
          </a:p>
          <a:p>
            <a:r>
              <a:rPr lang="en-US" sz="1100" u="sng" dirty="0">
                <a:latin typeface="Century Gothic" panose="020B0502020202020204" pitchFamily="34" charset="0"/>
                <a:hlinkClick r:id="rId11" tooltip="https://www.milsuite.mil/wiki/Monterey_Phoenix"/>
              </a:rPr>
              <a:t>https://www.milsuite.mil/wiki/Monterey_Phoenix</a:t>
            </a:r>
            <a:endParaRPr lang="en-US" sz="1100" dirty="0">
              <a:latin typeface="Century Gothic" panose="020B0502020202020204" pitchFamily="34" charset="0"/>
            </a:endParaRPr>
          </a:p>
        </p:txBody>
      </p:sp>
    </p:spTree>
    <p:extLst>
      <p:ext uri="{BB962C8B-B14F-4D97-AF65-F5344CB8AC3E}">
        <p14:creationId xmlns:p14="http://schemas.microsoft.com/office/powerpoint/2010/main" val="337023572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p:txBody>
          <a:bodyPr/>
          <a:lstStyle/>
          <a:p>
            <a:r>
              <a:rPr lang="en-US" b="0" dirty="0"/>
              <a:t>Modeling Mission Success for Autonomous Unmanned Undersea Vehicles </a:t>
            </a:r>
            <a:br>
              <a:rPr lang="en-US" b="0" dirty="0"/>
            </a:br>
            <a:r>
              <a:rPr lang="en-US" sz="1800" b="0" dirty="0"/>
              <a:t>John H. Phillips</a:t>
            </a:r>
            <a:endParaRPr lang="en-US" sz="2400" dirty="0"/>
          </a:p>
        </p:txBody>
      </p:sp>
      <p:sp>
        <p:nvSpPr>
          <p:cNvPr id="5" name="Content Placeholder 4">
            <a:extLst>
              <a:ext uri="{FF2B5EF4-FFF2-40B4-BE49-F238E27FC236}">
                <a16:creationId xmlns:a16="http://schemas.microsoft.com/office/drawing/2014/main" id="{E51F9675-A25E-BB45-83C1-A66514C8FFD1}"/>
              </a:ext>
            </a:extLst>
          </p:cNvPr>
          <p:cNvSpPr>
            <a:spLocks noGrp="1"/>
          </p:cNvSpPr>
          <p:nvPr>
            <p:ph sz="quarter" idx="1"/>
          </p:nvPr>
        </p:nvSpPr>
        <p:spPr/>
        <p:txBody>
          <a:bodyPr>
            <a:normAutofit fontScale="77500" lnSpcReduction="20000"/>
          </a:bodyPr>
          <a:lstStyle/>
          <a:p>
            <a:pPr fontAlgn="base"/>
            <a:r>
              <a:rPr lang="en-US" dirty="0"/>
              <a:t>System of focus was a pair of Unmanned Undersea Vehicles (UUVs) conducting a survey mission</a:t>
            </a:r>
          </a:p>
          <a:p>
            <a:pPr fontAlgn="base"/>
            <a:r>
              <a:rPr lang="en-US" dirty="0"/>
              <a:t>Used MP to model UUV failures, categorize possible outcomes, and expose unwanted emergent behaviors or undocumented requirements</a:t>
            </a:r>
          </a:p>
          <a:p>
            <a:pPr fontAlgn="base"/>
            <a:r>
              <a:rPr lang="en-US" dirty="0"/>
              <a:t>Example of undesired but expected behavior </a:t>
            </a:r>
          </a:p>
          <a:p>
            <a:pPr lvl="1" fontAlgn="base"/>
            <a:r>
              <a:rPr lang="en-US" sz="2300" dirty="0"/>
              <a:t>A target of interest appeared in the survey area. This target was not detected by the second UUV, which then collided with the target and was rendered dead in the water.  </a:t>
            </a:r>
            <a:endParaRPr lang="en-US" dirty="0"/>
          </a:p>
          <a:p>
            <a:pPr fontAlgn="base"/>
            <a:r>
              <a:rPr lang="en-US" dirty="0"/>
              <a:t>Example of undesired and unexpected behavior </a:t>
            </a:r>
          </a:p>
          <a:p>
            <a:pPr lvl="1" fontAlgn="base"/>
            <a:r>
              <a:rPr lang="en-US" sz="2300" dirty="0"/>
              <a:t>Later in the mission, the first UUV moved to the planned rendezvous point. When the first UUV didn’t receive a status message from the second, it moved to complete the assumed incomplete survey and ended up dead in the water under the same circumstances.  </a:t>
            </a:r>
            <a:endParaRPr lang="en-US" dirty="0"/>
          </a:p>
          <a:p>
            <a:pPr fontAlgn="base"/>
            <a:r>
              <a:rPr lang="en-US" sz="2600" dirty="0"/>
              <a:t>These modeling outcomes raised useful questions about what else the detection algorithms might miss that could also lead to a collision—for example, if the first UUV follows an identical flight path through the water to the undetected target. </a:t>
            </a:r>
            <a:endParaRPr lang="en-US" sz="2600" b="0" i="0" dirty="0">
              <a:effectLst/>
            </a:endParaRPr>
          </a:p>
        </p:txBody>
      </p:sp>
    </p:spTree>
    <p:extLst>
      <p:ext uri="{BB962C8B-B14F-4D97-AF65-F5344CB8AC3E}">
        <p14:creationId xmlns:p14="http://schemas.microsoft.com/office/powerpoint/2010/main" val="177258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a:xfrm>
            <a:off x="508000" y="1065981"/>
            <a:ext cx="3149600" cy="3118562"/>
          </a:xfrm>
        </p:spPr>
        <p:txBody>
          <a:bodyPr/>
          <a:lstStyle/>
          <a:p>
            <a:r>
              <a:rPr lang="en-US" b="0" dirty="0"/>
              <a:t>Modeling Mission Success for Autonomous Unmanned Undersea Vehicles </a:t>
            </a:r>
            <a:br>
              <a:rPr lang="en-US" b="0" dirty="0"/>
            </a:br>
            <a:r>
              <a:rPr lang="en-US" sz="1800" b="0" dirty="0"/>
              <a:t>John H. Phillips</a:t>
            </a:r>
            <a:endParaRPr lang="en-US" dirty="0"/>
          </a:p>
        </p:txBody>
      </p:sp>
      <p:pic>
        <p:nvPicPr>
          <p:cNvPr id="3" name="Picture 2">
            <a:extLst>
              <a:ext uri="{FF2B5EF4-FFF2-40B4-BE49-F238E27FC236}">
                <a16:creationId xmlns:a16="http://schemas.microsoft.com/office/drawing/2014/main" id="{95C05C4F-B200-F13C-EC98-913A8854FE74}"/>
              </a:ext>
            </a:extLst>
          </p:cNvPr>
          <p:cNvPicPr>
            <a:picLocks noChangeAspect="1"/>
          </p:cNvPicPr>
          <p:nvPr/>
        </p:nvPicPr>
        <p:blipFill>
          <a:blip r:embed="rId3"/>
          <a:stretch>
            <a:fillRect/>
          </a:stretch>
        </p:blipFill>
        <p:spPr>
          <a:xfrm>
            <a:off x="3987800" y="1308100"/>
            <a:ext cx="7874000" cy="4241800"/>
          </a:xfrm>
          <a:prstGeom prst="rect">
            <a:avLst/>
          </a:prstGeom>
        </p:spPr>
      </p:pic>
    </p:spTree>
    <p:extLst>
      <p:ext uri="{BB962C8B-B14F-4D97-AF65-F5344CB8AC3E}">
        <p14:creationId xmlns:p14="http://schemas.microsoft.com/office/powerpoint/2010/main" val="158574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a:xfrm>
            <a:off x="508000" y="1065981"/>
            <a:ext cx="3149600" cy="3118562"/>
          </a:xfrm>
        </p:spPr>
        <p:txBody>
          <a:bodyPr/>
          <a:lstStyle/>
          <a:p>
            <a:r>
              <a:rPr lang="en-US" b="0" dirty="0"/>
              <a:t>Modeling Mission Success for Autonomous Unmanned Undersea Vehicles </a:t>
            </a:r>
            <a:br>
              <a:rPr lang="en-US" b="0" dirty="0"/>
            </a:br>
            <a:r>
              <a:rPr lang="en-US" sz="1800" b="0" dirty="0"/>
              <a:t>John H. Phillips</a:t>
            </a:r>
            <a:endParaRPr lang="en-US" dirty="0"/>
          </a:p>
        </p:txBody>
      </p:sp>
      <p:pic>
        <p:nvPicPr>
          <p:cNvPr id="3" name="Picture 2">
            <a:extLst>
              <a:ext uri="{FF2B5EF4-FFF2-40B4-BE49-F238E27FC236}">
                <a16:creationId xmlns:a16="http://schemas.microsoft.com/office/drawing/2014/main" id="{FC1F3009-745A-0BFF-EDF5-25F0BE2B7EBB}"/>
              </a:ext>
            </a:extLst>
          </p:cNvPr>
          <p:cNvPicPr>
            <a:picLocks noChangeAspect="1"/>
          </p:cNvPicPr>
          <p:nvPr/>
        </p:nvPicPr>
        <p:blipFill>
          <a:blip r:embed="rId3"/>
          <a:stretch>
            <a:fillRect/>
          </a:stretch>
        </p:blipFill>
        <p:spPr>
          <a:xfrm>
            <a:off x="3657600" y="1416050"/>
            <a:ext cx="8305800" cy="4025900"/>
          </a:xfrm>
          <a:prstGeom prst="rect">
            <a:avLst/>
          </a:prstGeom>
        </p:spPr>
      </p:pic>
    </p:spTree>
    <p:extLst>
      <p:ext uri="{BB962C8B-B14F-4D97-AF65-F5344CB8AC3E}">
        <p14:creationId xmlns:p14="http://schemas.microsoft.com/office/powerpoint/2010/main" val="23488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a:xfrm>
            <a:off x="508000" y="1065981"/>
            <a:ext cx="3149600" cy="3118562"/>
          </a:xfrm>
        </p:spPr>
        <p:txBody>
          <a:bodyPr/>
          <a:lstStyle/>
          <a:p>
            <a:r>
              <a:rPr lang="en-US" b="0" dirty="0"/>
              <a:t>Modeling Mission Success for Autonomous Unmanned Undersea Vehicles </a:t>
            </a:r>
            <a:br>
              <a:rPr lang="en-US" b="0" dirty="0"/>
            </a:br>
            <a:r>
              <a:rPr lang="en-US" sz="1800" b="0" dirty="0"/>
              <a:t>John H. Phillips</a:t>
            </a:r>
            <a:endParaRPr lang="en-US" dirty="0"/>
          </a:p>
        </p:txBody>
      </p:sp>
      <p:pic>
        <p:nvPicPr>
          <p:cNvPr id="3" name="Picture 2">
            <a:extLst>
              <a:ext uri="{FF2B5EF4-FFF2-40B4-BE49-F238E27FC236}">
                <a16:creationId xmlns:a16="http://schemas.microsoft.com/office/drawing/2014/main" id="{A8DE7805-4A6D-8B52-59BC-AFF9999B1275}"/>
              </a:ext>
            </a:extLst>
          </p:cNvPr>
          <p:cNvPicPr>
            <a:picLocks noChangeAspect="1"/>
          </p:cNvPicPr>
          <p:nvPr/>
        </p:nvPicPr>
        <p:blipFill>
          <a:blip r:embed="rId3"/>
          <a:stretch>
            <a:fillRect/>
          </a:stretch>
        </p:blipFill>
        <p:spPr>
          <a:xfrm>
            <a:off x="3776392" y="495300"/>
            <a:ext cx="8140700" cy="5867400"/>
          </a:xfrm>
          <a:prstGeom prst="rect">
            <a:avLst/>
          </a:prstGeom>
        </p:spPr>
      </p:pic>
    </p:spTree>
    <p:extLst>
      <p:ext uri="{BB962C8B-B14F-4D97-AF65-F5344CB8AC3E}">
        <p14:creationId xmlns:p14="http://schemas.microsoft.com/office/powerpoint/2010/main" val="105892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2A6E-AF46-1940-8B20-8D6A79D12F41}"/>
              </a:ext>
            </a:extLst>
          </p:cNvPr>
          <p:cNvSpPr>
            <a:spLocks noGrp="1"/>
          </p:cNvSpPr>
          <p:nvPr>
            <p:ph type="title"/>
          </p:nvPr>
        </p:nvSpPr>
        <p:spPr/>
        <p:txBody>
          <a:bodyPr/>
          <a:lstStyle/>
          <a:p>
            <a:r>
              <a:rPr lang="en-US" dirty="0"/>
              <a:t>SysML v2 Submission Team Participation</a:t>
            </a:r>
          </a:p>
        </p:txBody>
      </p:sp>
      <p:sp>
        <p:nvSpPr>
          <p:cNvPr id="3" name="Content Placeholder 2">
            <a:extLst>
              <a:ext uri="{FF2B5EF4-FFF2-40B4-BE49-F238E27FC236}">
                <a16:creationId xmlns:a16="http://schemas.microsoft.com/office/drawing/2014/main" id="{ECC009D5-ED3A-D647-B8CE-C3D3F4F2F487}"/>
              </a:ext>
            </a:extLst>
          </p:cNvPr>
          <p:cNvSpPr>
            <a:spLocks noGrp="1"/>
          </p:cNvSpPr>
          <p:nvPr>
            <p:ph sz="quarter" idx="1"/>
          </p:nvPr>
        </p:nvSpPr>
        <p:spPr>
          <a:xfrm>
            <a:off x="402336" y="1527048"/>
            <a:ext cx="11338560" cy="3338866"/>
          </a:xfrm>
        </p:spPr>
        <p:txBody>
          <a:bodyPr>
            <a:normAutofit/>
          </a:bodyPr>
          <a:lstStyle/>
          <a:p>
            <a:r>
              <a:rPr lang="en-US" sz="2000" dirty="0"/>
              <a:t>Onboarded with SST on 21 February</a:t>
            </a:r>
          </a:p>
          <a:p>
            <a:r>
              <a:rPr lang="en-US" sz="2000" dirty="0"/>
              <a:t>Participating in the Execution Working Group</a:t>
            </a:r>
          </a:p>
          <a:p>
            <a:pPr lvl="1"/>
            <a:r>
              <a:rPr lang="en-US" sz="1800" dirty="0"/>
              <a:t>Work on SysML behavior model execution semantics</a:t>
            </a:r>
          </a:p>
          <a:p>
            <a:r>
              <a:rPr lang="en-US" sz="2000" dirty="0"/>
              <a:t>Crosswalk MP and SysML v2 behavior specification semantics and make them interoperable where practical</a:t>
            </a:r>
          </a:p>
          <a:p>
            <a:pPr lvl="1"/>
            <a:r>
              <a:rPr lang="en-US" sz="1800" dirty="0"/>
              <a:t>Enable conversion between MP and SysML models</a:t>
            </a:r>
          </a:p>
          <a:p>
            <a:r>
              <a:rPr lang="en-US" sz="2000" dirty="0"/>
              <a:t>Contribute MP concepts and behavior modeling lessons learned to SysML v2 where practical</a:t>
            </a:r>
          </a:p>
          <a:p>
            <a:r>
              <a:rPr lang="en-US" sz="2000" dirty="0"/>
              <a:t>Contribute library of 80+ behavior models for testing</a:t>
            </a:r>
          </a:p>
          <a:p>
            <a:pPr lvl="1"/>
            <a:r>
              <a:rPr lang="en-US" sz="1800" dirty="0"/>
              <a:t>Sequence, activity, state transition</a:t>
            </a:r>
          </a:p>
        </p:txBody>
      </p:sp>
      <p:sp>
        <p:nvSpPr>
          <p:cNvPr id="4" name="TextBox 3">
            <a:extLst>
              <a:ext uri="{FF2B5EF4-FFF2-40B4-BE49-F238E27FC236}">
                <a16:creationId xmlns:a16="http://schemas.microsoft.com/office/drawing/2014/main" id="{0991DC7C-A469-4349-B860-324C95DF2E56}"/>
              </a:ext>
            </a:extLst>
          </p:cNvPr>
          <p:cNvSpPr txBox="1"/>
          <p:nvPr/>
        </p:nvSpPr>
        <p:spPr>
          <a:xfrm>
            <a:off x="615358" y="5441612"/>
            <a:ext cx="5189241" cy="646331"/>
          </a:xfrm>
          <a:prstGeom prst="rect">
            <a:avLst/>
          </a:prstGeom>
          <a:solidFill>
            <a:schemeClr val="accent2"/>
          </a:solidFill>
        </p:spPr>
        <p:txBody>
          <a:bodyPr wrap="none" rtlCol="0">
            <a:spAutoFit/>
          </a:bodyPr>
          <a:lstStyle/>
          <a:p>
            <a:pPr algn="ctr"/>
            <a:r>
              <a:rPr lang="en-US" dirty="0">
                <a:solidFill>
                  <a:schemeClr val="bg1"/>
                </a:solidFill>
              </a:rPr>
              <a:t>Benefit of MP-SysML Interoperability:  </a:t>
            </a:r>
          </a:p>
          <a:p>
            <a:pPr algn="ctr"/>
            <a:r>
              <a:rPr lang="en-US" u="sng" dirty="0">
                <a:solidFill>
                  <a:schemeClr val="bg1"/>
                </a:solidFill>
              </a:rPr>
              <a:t>Scope-complete</a:t>
            </a:r>
            <a:r>
              <a:rPr lang="en-US" dirty="0">
                <a:solidFill>
                  <a:schemeClr val="bg1"/>
                </a:solidFill>
              </a:rPr>
              <a:t> event trace generation capability</a:t>
            </a:r>
          </a:p>
        </p:txBody>
      </p:sp>
      <p:pic>
        <p:nvPicPr>
          <p:cNvPr id="5" name="Picture 4">
            <a:extLst>
              <a:ext uri="{FF2B5EF4-FFF2-40B4-BE49-F238E27FC236}">
                <a16:creationId xmlns:a16="http://schemas.microsoft.com/office/drawing/2014/main" id="{006526FE-A457-C1AB-F222-B5B57EACD59B}"/>
              </a:ext>
            </a:extLst>
          </p:cNvPr>
          <p:cNvPicPr>
            <a:picLocks noChangeAspect="1"/>
          </p:cNvPicPr>
          <p:nvPr/>
        </p:nvPicPr>
        <p:blipFill>
          <a:blip r:embed="rId3"/>
          <a:stretch>
            <a:fillRect/>
          </a:stretch>
        </p:blipFill>
        <p:spPr>
          <a:xfrm>
            <a:off x="6433142" y="4441952"/>
            <a:ext cx="5143500" cy="1778000"/>
          </a:xfrm>
          <a:prstGeom prst="rect">
            <a:avLst/>
          </a:prstGeom>
        </p:spPr>
      </p:pic>
    </p:spTree>
    <p:extLst>
      <p:ext uri="{BB962C8B-B14F-4D97-AF65-F5344CB8AC3E}">
        <p14:creationId xmlns:p14="http://schemas.microsoft.com/office/powerpoint/2010/main" val="400967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D195-EBB0-D543-A72C-01CDEF54FE65}"/>
              </a:ext>
            </a:extLst>
          </p:cNvPr>
          <p:cNvSpPr>
            <a:spLocks noGrp="1"/>
          </p:cNvSpPr>
          <p:nvPr>
            <p:ph type="title"/>
          </p:nvPr>
        </p:nvSpPr>
        <p:spPr/>
        <p:txBody>
          <a:bodyPr/>
          <a:lstStyle/>
          <a:p>
            <a:r>
              <a:rPr lang="en-US" dirty="0"/>
              <a:t>Take </a:t>
            </a:r>
            <a:r>
              <a:rPr lang="en-US" dirty="0" err="1"/>
              <a:t>Aways</a:t>
            </a:r>
            <a:endParaRPr lang="en-US" dirty="0"/>
          </a:p>
        </p:txBody>
      </p:sp>
      <p:sp>
        <p:nvSpPr>
          <p:cNvPr id="3" name="Content Placeholder 2">
            <a:extLst>
              <a:ext uri="{FF2B5EF4-FFF2-40B4-BE49-F238E27FC236}">
                <a16:creationId xmlns:a16="http://schemas.microsoft.com/office/drawing/2014/main" id="{955F9C61-3105-5743-93E9-E2620718A5B1}"/>
              </a:ext>
            </a:extLst>
          </p:cNvPr>
          <p:cNvSpPr>
            <a:spLocks noGrp="1"/>
          </p:cNvSpPr>
          <p:nvPr>
            <p:ph sz="quarter" idx="1"/>
          </p:nvPr>
        </p:nvSpPr>
        <p:spPr>
          <a:xfrm>
            <a:off x="402336" y="1694984"/>
            <a:ext cx="11338560" cy="4404063"/>
          </a:xfrm>
        </p:spPr>
        <p:txBody>
          <a:bodyPr>
            <a:normAutofit/>
          </a:bodyPr>
          <a:lstStyle/>
          <a:p>
            <a:pPr fontAlgn="base"/>
            <a:r>
              <a:rPr lang="en-US" sz="2800" dirty="0"/>
              <a:t>MP can help you find and communicate: </a:t>
            </a:r>
          </a:p>
          <a:p>
            <a:pPr lvl="1" fontAlgn="base"/>
            <a:r>
              <a:rPr lang="en-US" sz="2400" dirty="0"/>
              <a:t>what could go wrong that may not have otherwise occurred to you – or anyone – until it’s too late.  </a:t>
            </a:r>
          </a:p>
          <a:p>
            <a:pPr lvl="1" fontAlgn="base"/>
            <a:r>
              <a:rPr lang="en-US" sz="2400" dirty="0"/>
              <a:t>possible inefficiencies due to previously unconsidered exception cases. </a:t>
            </a:r>
          </a:p>
          <a:p>
            <a:pPr lvl="1" fontAlgn="base"/>
            <a:r>
              <a:rPr lang="en-US" sz="2400" dirty="0"/>
              <a:t>examples of scenarios that could cause serious failures or waste, for early correction. </a:t>
            </a:r>
          </a:p>
          <a:p>
            <a:pPr lvl="1" fontAlgn="base"/>
            <a:r>
              <a:rPr lang="en-US" sz="2400" dirty="0"/>
              <a:t>risks to cost, schedule, technical performance, safety and security.  </a:t>
            </a:r>
          </a:p>
          <a:p>
            <a:pPr lvl="1" fontAlgn="base"/>
            <a:r>
              <a:rPr lang="en-US" sz="2400" dirty="0"/>
              <a:t>assumptions you didn’t realize were being made and requirements you didn’t know were being overlooked, until realizing them in MP-generated examples. </a:t>
            </a:r>
          </a:p>
        </p:txBody>
      </p:sp>
    </p:spTree>
    <p:extLst>
      <p:ext uri="{BB962C8B-B14F-4D97-AF65-F5344CB8AC3E}">
        <p14:creationId xmlns:p14="http://schemas.microsoft.com/office/powerpoint/2010/main" val="103874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C0A2-0BFB-4D13-8794-05AB0E29A0AE}"/>
              </a:ext>
            </a:extLst>
          </p:cNvPr>
          <p:cNvSpPr>
            <a:spLocks noGrp="1"/>
          </p:cNvSpPr>
          <p:nvPr>
            <p:ph type="title"/>
          </p:nvPr>
        </p:nvSpPr>
        <p:spPr>
          <a:xfrm>
            <a:off x="493712" y="954624"/>
            <a:ext cx="3149600" cy="3118562"/>
          </a:xfrm>
        </p:spPr>
        <p:txBody>
          <a:bodyPr/>
          <a:lstStyle/>
          <a:p>
            <a:r>
              <a:rPr lang="en-US" sz="3200" dirty="0"/>
              <a:t>What is Monterey Phoenix?</a:t>
            </a:r>
          </a:p>
        </p:txBody>
      </p:sp>
      <p:sp>
        <p:nvSpPr>
          <p:cNvPr id="3" name="Content Placeholder 2">
            <a:extLst>
              <a:ext uri="{FF2B5EF4-FFF2-40B4-BE49-F238E27FC236}">
                <a16:creationId xmlns:a16="http://schemas.microsoft.com/office/drawing/2014/main" id="{EE1D9C3E-2516-4E6D-BC72-0ECE28400793}"/>
              </a:ext>
            </a:extLst>
          </p:cNvPr>
          <p:cNvSpPr>
            <a:spLocks noGrp="1"/>
          </p:cNvSpPr>
          <p:nvPr>
            <p:ph sz="quarter" idx="1"/>
          </p:nvPr>
        </p:nvSpPr>
        <p:spPr>
          <a:xfrm>
            <a:off x="4165600" y="685800"/>
            <a:ext cx="7518400" cy="3866322"/>
          </a:xfrm>
        </p:spPr>
        <p:txBody>
          <a:bodyPr vert="horz" anchor="t">
            <a:normAutofit fontScale="92500" lnSpcReduction="10000"/>
          </a:bodyPr>
          <a:lstStyle/>
          <a:p>
            <a:pPr>
              <a:spcBef>
                <a:spcPts val="2280"/>
              </a:spcBef>
            </a:pPr>
            <a:r>
              <a:rPr lang="en-US" sz="1800" b="1" dirty="0">
                <a:solidFill>
                  <a:srgbClr val="002060"/>
                </a:solidFill>
              </a:rPr>
              <a:t>Monterey Phoenix (MP) </a:t>
            </a:r>
            <a:r>
              <a:rPr lang="en-US" sz="1800" dirty="0"/>
              <a:t>is an NPS-developed language, approach and tool for rapidly and formally modeling scope-complete sets of mission, system, and process behaviors.</a:t>
            </a:r>
          </a:p>
          <a:p>
            <a:pPr fontAlgn="base"/>
            <a:r>
              <a:rPr lang="en-US" sz="2000" dirty="0"/>
              <a:t>MP supports the human cognitive process as users probe models for: </a:t>
            </a:r>
          </a:p>
          <a:p>
            <a:pPr lvl="1" fontAlgn="base"/>
            <a:r>
              <a:rPr lang="en-US" sz="1800" dirty="0"/>
              <a:t>what could go wrong that may not have otherwise occurred to them – or anyone – until it’s too late</a:t>
            </a:r>
          </a:p>
          <a:p>
            <a:pPr lvl="1" fontAlgn="base"/>
            <a:r>
              <a:rPr lang="en-US" sz="1800" dirty="0"/>
              <a:t>possible inefficiencies due to previously unconsidered exception cases</a:t>
            </a:r>
          </a:p>
          <a:p>
            <a:pPr lvl="1" fontAlgn="base"/>
            <a:r>
              <a:rPr lang="en-US" sz="1800" dirty="0"/>
              <a:t>examples of scenarios that could cause serious failures or waste, for early correction</a:t>
            </a:r>
          </a:p>
          <a:p>
            <a:pPr lvl="1" fontAlgn="base"/>
            <a:r>
              <a:rPr lang="en-US" sz="1800" dirty="0"/>
              <a:t>risks to cost, schedule, technical performance, safety and security  </a:t>
            </a:r>
          </a:p>
          <a:p>
            <a:pPr lvl="1" fontAlgn="base"/>
            <a:r>
              <a:rPr lang="en-US" sz="1800" dirty="0"/>
              <a:t>assumptions they didn’t realize were being made and requirements they didn’t know were being overlooked, until realizing them in MP-generated examples. </a:t>
            </a:r>
          </a:p>
        </p:txBody>
      </p:sp>
      <p:sp>
        <p:nvSpPr>
          <p:cNvPr id="5" name="Rectangle 4">
            <a:extLst>
              <a:ext uri="{FF2B5EF4-FFF2-40B4-BE49-F238E27FC236}">
                <a16:creationId xmlns:a16="http://schemas.microsoft.com/office/drawing/2014/main" id="{BF8049D9-94B7-B448-86E7-6C99AA166F53}"/>
              </a:ext>
            </a:extLst>
          </p:cNvPr>
          <p:cNvSpPr/>
          <p:nvPr/>
        </p:nvSpPr>
        <p:spPr>
          <a:xfrm>
            <a:off x="4054442" y="4726331"/>
            <a:ext cx="7518400" cy="1200329"/>
          </a:xfrm>
          <a:prstGeom prst="rect">
            <a:avLst/>
          </a:prstGeom>
        </p:spPr>
        <p:txBody>
          <a:bodyPr wrap="square">
            <a:spAutoFit/>
          </a:bodyPr>
          <a:lstStyle/>
          <a:p>
            <a:pPr lvl="1" algn="ctr"/>
            <a:r>
              <a:rPr lang="en-US" dirty="0">
                <a:solidFill>
                  <a:schemeClr val="bg1">
                    <a:lumMod val="50000"/>
                  </a:schemeClr>
                </a:solidFill>
                <a:latin typeface="Century Gothic" panose="020B0502020202020204" pitchFamily="34" charset="0"/>
              </a:rPr>
              <a:t>MP exposes “ human blind spots so decision makers can be confident they are considering all possible risks, not just those humans were able—or willing—to identify.” </a:t>
            </a:r>
          </a:p>
          <a:p>
            <a:pPr lvl="1" algn="ctr"/>
            <a:r>
              <a:rPr lang="en-US" sz="1600" dirty="0">
                <a:solidFill>
                  <a:schemeClr val="bg1">
                    <a:lumMod val="50000"/>
                  </a:schemeClr>
                </a:solidFill>
                <a:latin typeface="Century Gothic" panose="020B0502020202020204" pitchFamily="34" charset="0"/>
              </a:rPr>
              <a:t>– Margaret Palmieri, SES and NPS Alumnus</a:t>
            </a:r>
          </a:p>
        </p:txBody>
      </p:sp>
      <p:sp>
        <p:nvSpPr>
          <p:cNvPr id="11" name="Rectangle 10">
            <a:extLst>
              <a:ext uri="{FF2B5EF4-FFF2-40B4-BE49-F238E27FC236}">
                <a16:creationId xmlns:a16="http://schemas.microsoft.com/office/drawing/2014/main" id="{6CC85C2A-9B9C-A14E-86C6-FC3807D48A4C}"/>
              </a:ext>
            </a:extLst>
          </p:cNvPr>
          <p:cNvSpPr/>
          <p:nvPr/>
        </p:nvSpPr>
        <p:spPr>
          <a:xfrm>
            <a:off x="4626466" y="6100869"/>
            <a:ext cx="6946376" cy="246221"/>
          </a:xfrm>
          <a:prstGeom prst="rect">
            <a:avLst/>
          </a:prstGeom>
        </p:spPr>
        <p:txBody>
          <a:bodyPr wrap="square">
            <a:spAutoFit/>
          </a:bodyPr>
          <a:lstStyle/>
          <a:p>
            <a:pPr>
              <a:spcAft>
                <a:spcPts val="600"/>
              </a:spcAft>
            </a:pPr>
            <a:r>
              <a:rPr lang="en-US" sz="1000" dirty="0" err="1">
                <a:latin typeface="Helvetica" pitchFamily="2" charset="0"/>
              </a:rPr>
              <a:t>Auguston</a:t>
            </a:r>
            <a:r>
              <a:rPr lang="en-US" sz="1000" dirty="0">
                <a:latin typeface="Helvetica" pitchFamily="2" charset="0"/>
              </a:rPr>
              <a:t>, M. </a:t>
            </a:r>
            <a:r>
              <a:rPr lang="en-US" sz="1000" dirty="0">
                <a:latin typeface="Helvetica" pitchFamily="2" charset="0"/>
                <a:hlinkClick r:id="rId3">
                  <a:extLst>
                    <a:ext uri="{A12FA001-AC4F-418D-AE19-62706E023703}">
                      <ahyp:hlinkClr xmlns:ahyp="http://schemas.microsoft.com/office/drawing/2018/hyperlinkcolor" val="tx"/>
                    </a:ext>
                  </a:extLst>
                </a:hlinkClick>
              </a:rPr>
              <a:t>Software Architecture Built from Behavior Models</a:t>
            </a:r>
            <a:r>
              <a:rPr lang="en-US" sz="1000" dirty="0">
                <a:latin typeface="Helvetica" pitchFamily="2" charset="0"/>
              </a:rPr>
              <a:t>. ACM SIGSOFT </a:t>
            </a:r>
            <a:r>
              <a:rPr lang="en-US" sz="1000" dirty="0" err="1">
                <a:latin typeface="Helvetica" pitchFamily="2" charset="0"/>
              </a:rPr>
              <a:t>Softw</a:t>
            </a:r>
            <a:r>
              <a:rPr lang="en-US" sz="1000" dirty="0">
                <a:latin typeface="Helvetica" pitchFamily="2" charset="0"/>
              </a:rPr>
              <a:t>. Eng. Notes 2009, 34, 1–15.</a:t>
            </a:r>
          </a:p>
        </p:txBody>
      </p:sp>
      <p:pic>
        <p:nvPicPr>
          <p:cNvPr id="4" name="Picture 3">
            <a:extLst>
              <a:ext uri="{FF2B5EF4-FFF2-40B4-BE49-F238E27FC236}">
                <a16:creationId xmlns:a16="http://schemas.microsoft.com/office/drawing/2014/main" id="{D8140A75-89AC-73C0-ABF5-C1967B6C60E7}"/>
              </a:ext>
            </a:extLst>
          </p:cNvPr>
          <p:cNvPicPr>
            <a:picLocks noChangeAspect="1"/>
          </p:cNvPicPr>
          <p:nvPr/>
        </p:nvPicPr>
        <p:blipFill>
          <a:blip r:embed="rId4"/>
          <a:stretch>
            <a:fillRect/>
          </a:stretch>
        </p:blipFill>
        <p:spPr>
          <a:xfrm>
            <a:off x="341312" y="3294495"/>
            <a:ext cx="3302000" cy="2032000"/>
          </a:xfrm>
          <a:prstGeom prst="rect">
            <a:avLst/>
          </a:prstGeom>
        </p:spPr>
      </p:pic>
    </p:spTree>
    <p:extLst>
      <p:ext uri="{BB962C8B-B14F-4D97-AF65-F5344CB8AC3E}">
        <p14:creationId xmlns:p14="http://schemas.microsoft.com/office/powerpoint/2010/main" val="181801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device&#10;&#10;Description automatically generated">
            <a:extLst>
              <a:ext uri="{FF2B5EF4-FFF2-40B4-BE49-F238E27FC236}">
                <a16:creationId xmlns:a16="http://schemas.microsoft.com/office/drawing/2014/main" id="{DF14775C-B0EE-4905-B6E1-A17D8F844547}"/>
              </a:ext>
            </a:extLst>
          </p:cNvPr>
          <p:cNvPicPr>
            <a:picLocks noGrp="1" noChangeAspect="1"/>
          </p:cNvPicPr>
          <p:nvPr>
            <p:ph sz="quarter" idx="1"/>
          </p:nvPr>
        </p:nvPicPr>
        <p:blipFill>
          <a:blip r:embed="rId3"/>
          <a:stretch>
            <a:fillRect/>
          </a:stretch>
        </p:blipFill>
        <p:spPr>
          <a:xfrm rot="7822314">
            <a:off x="-711210" y="1466734"/>
            <a:ext cx="4817424" cy="3075091"/>
          </a:xfrm>
        </p:spPr>
      </p:pic>
      <p:sp>
        <p:nvSpPr>
          <p:cNvPr id="5" name="TextBox 4">
            <a:extLst>
              <a:ext uri="{FF2B5EF4-FFF2-40B4-BE49-F238E27FC236}">
                <a16:creationId xmlns:a16="http://schemas.microsoft.com/office/drawing/2014/main" id="{8D7146DD-9C14-422A-B6C7-D66011A776FE}"/>
              </a:ext>
            </a:extLst>
          </p:cNvPr>
          <p:cNvSpPr txBox="1"/>
          <p:nvPr/>
        </p:nvSpPr>
        <p:spPr>
          <a:xfrm>
            <a:off x="1697503" y="196768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solidFill>
                  <a:srgbClr val="FFFFFF"/>
                </a:solidFill>
              </a:rPr>
              <a:t>B</a:t>
            </a:r>
            <a:r>
              <a:rPr lang="en-US" sz="3200" dirty="0">
                <a:solidFill>
                  <a:srgbClr val="FFFFFF"/>
                </a:solidFill>
              </a:rPr>
              <a:t>e</a:t>
            </a:r>
            <a:r>
              <a:rPr lang="en-US" sz="3600" dirty="0">
                <a:solidFill>
                  <a:srgbClr val="FFFFFF"/>
                </a:solidFill>
              </a:rPr>
              <a:t>h</a:t>
            </a:r>
            <a:r>
              <a:rPr lang="en-US" sz="4000" dirty="0">
                <a:solidFill>
                  <a:srgbClr val="FFFFFF"/>
                </a:solidFill>
              </a:rPr>
              <a:t>av</a:t>
            </a:r>
            <a:r>
              <a:rPr lang="en-US" sz="3600" dirty="0">
                <a:solidFill>
                  <a:srgbClr val="FFFFFF"/>
                </a:solidFill>
              </a:rPr>
              <a:t>i</a:t>
            </a:r>
            <a:r>
              <a:rPr lang="en-US" sz="3200" dirty="0">
                <a:solidFill>
                  <a:srgbClr val="FFFFFF"/>
                </a:solidFill>
              </a:rPr>
              <a:t>o</a:t>
            </a:r>
            <a:r>
              <a:rPr lang="en-US" sz="2800" dirty="0">
                <a:solidFill>
                  <a:srgbClr val="FFFFFF"/>
                </a:solidFill>
              </a:rPr>
              <a:t>r</a:t>
            </a:r>
          </a:p>
        </p:txBody>
      </p:sp>
      <p:sp>
        <p:nvSpPr>
          <p:cNvPr id="3" name="Content Placeholder 2">
            <a:extLst>
              <a:ext uri="{FF2B5EF4-FFF2-40B4-BE49-F238E27FC236}">
                <a16:creationId xmlns:a16="http://schemas.microsoft.com/office/drawing/2014/main" id="{0E0A0030-DD10-4D29-85FA-444B3090B464}"/>
              </a:ext>
            </a:extLst>
          </p:cNvPr>
          <p:cNvSpPr txBox="1">
            <a:spLocks/>
          </p:cNvSpPr>
          <p:nvPr/>
        </p:nvSpPr>
        <p:spPr>
          <a:xfrm>
            <a:off x="4140200" y="679988"/>
            <a:ext cx="7873669" cy="5819774"/>
          </a:xfrm>
          <a:prstGeom prst="rect">
            <a:avLst/>
          </a:prstGeom>
        </p:spPr>
        <p:txBody>
          <a:bodyPr vert="horz" anchor="t">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defTabSz="914400"/>
            <a:r>
              <a:rPr lang="en-US" sz="2000" dirty="0"/>
              <a:t>Good</a:t>
            </a:r>
            <a:r>
              <a:rPr lang="en-US" sz="2000" dirty="0">
                <a:ea typeface="+mn-lt"/>
                <a:cs typeface="+mn-lt"/>
              </a:rPr>
              <a:t> process and product design has good </a:t>
            </a:r>
            <a:r>
              <a:rPr lang="en-US" sz="2000" b="1" dirty="0">
                <a:solidFill>
                  <a:srgbClr val="0F3E7C"/>
                </a:solidFill>
                <a:ea typeface="+mn-lt"/>
                <a:cs typeface="+mn-lt"/>
              </a:rPr>
              <a:t>behavior</a:t>
            </a:r>
            <a:r>
              <a:rPr lang="en-US" sz="2000" dirty="0">
                <a:ea typeface="+mn-lt"/>
                <a:cs typeface="+mn-lt"/>
              </a:rPr>
              <a:t> at its foundation</a:t>
            </a:r>
            <a:r>
              <a:rPr lang="en-US" sz="2000" dirty="0"/>
              <a:t>.</a:t>
            </a:r>
            <a:endParaRPr lang="en-US" dirty="0"/>
          </a:p>
          <a:p>
            <a:pPr lvl="1" defTabSz="914400"/>
            <a:r>
              <a:rPr lang="en-US" sz="1800" dirty="0"/>
              <a:t>Most </a:t>
            </a:r>
            <a:r>
              <a:rPr lang="en-US" sz="1800" dirty="0">
                <a:ea typeface="+mn-lt"/>
                <a:cs typeface="+mn-lt"/>
              </a:rPr>
              <a:t>of the challenges and risks associated with mission, system and process behaviors are found where separate behaviors interact and produce a new behavior</a:t>
            </a:r>
            <a:r>
              <a:rPr lang="en-US" sz="1800" dirty="0"/>
              <a:t>.</a:t>
            </a:r>
          </a:p>
          <a:p>
            <a:pPr lvl="1" defTabSz="914400"/>
            <a:endParaRPr lang="en-US" sz="1800" dirty="0"/>
          </a:p>
          <a:p>
            <a:pPr defTabSz="914400"/>
            <a:r>
              <a:rPr lang="en-US" sz="2000" dirty="0"/>
              <a:t>We build behavior models to ask and answer questions. </a:t>
            </a:r>
          </a:p>
          <a:p>
            <a:pPr lvl="1" defTabSz="914400"/>
            <a:r>
              <a:rPr lang="en-US" sz="1300" dirty="0">
                <a:ea typeface="+mn-lt"/>
                <a:cs typeface="+mn-lt"/>
              </a:rPr>
              <a:t>What is the </a:t>
            </a:r>
            <a:r>
              <a:rPr lang="en-US" sz="1300" b="1" dirty="0">
                <a:solidFill>
                  <a:srgbClr val="002060"/>
                </a:solidFill>
                <a:ea typeface="+mn-lt"/>
                <a:cs typeface="+mn-lt"/>
              </a:rPr>
              <a:t>intended sequence</a:t>
            </a:r>
            <a:r>
              <a:rPr lang="en-US" sz="1300" dirty="0">
                <a:ea typeface="+mn-lt"/>
                <a:cs typeface="+mn-lt"/>
              </a:rPr>
              <a:t> of events?</a:t>
            </a:r>
            <a:endParaRPr lang="en-US" dirty="0"/>
          </a:p>
          <a:p>
            <a:pPr lvl="2" defTabSz="914400"/>
            <a:r>
              <a:rPr lang="en-US" sz="1600" dirty="0">
                <a:ea typeface="+mn-lt"/>
                <a:cs typeface="+mn-lt"/>
              </a:rPr>
              <a:t>How should the system handle disruptions?  </a:t>
            </a:r>
          </a:p>
          <a:p>
            <a:pPr lvl="1" defTabSz="914400"/>
            <a:r>
              <a:rPr lang="en-US" sz="1300" dirty="0">
                <a:ea typeface="+mn-lt"/>
                <a:cs typeface="+mn-lt"/>
              </a:rPr>
              <a:t>How many scenarios contain </a:t>
            </a:r>
            <a:r>
              <a:rPr lang="en-US" sz="1300" b="1" dirty="0">
                <a:solidFill>
                  <a:srgbClr val="002060"/>
                </a:solidFill>
                <a:ea typeface="+mn-lt"/>
                <a:cs typeface="+mn-lt"/>
              </a:rPr>
              <a:t>unexpected behaviors</a:t>
            </a:r>
            <a:r>
              <a:rPr lang="en-US" sz="1300" dirty="0">
                <a:ea typeface="+mn-lt"/>
                <a:cs typeface="+mn-lt"/>
              </a:rPr>
              <a:t>?  </a:t>
            </a:r>
            <a:endParaRPr lang="en-US" dirty="0"/>
          </a:p>
          <a:p>
            <a:pPr lvl="2" defTabSz="914400"/>
            <a:r>
              <a:rPr lang="en-US" sz="1600" dirty="0">
                <a:ea typeface="+mn-lt"/>
                <a:cs typeface="+mn-lt"/>
              </a:rPr>
              <a:t>What formal constraints / requirements will prevent unwanted behaviors?</a:t>
            </a:r>
          </a:p>
          <a:p>
            <a:pPr lvl="1" defTabSz="914400"/>
            <a:r>
              <a:rPr lang="en-US" sz="1300" dirty="0">
                <a:ea typeface="+mn-lt"/>
                <a:cs typeface="+mn-lt"/>
              </a:rPr>
              <a:t>Which events must be managed as an </a:t>
            </a:r>
            <a:r>
              <a:rPr lang="en-US" sz="1300" b="1" dirty="0">
                <a:solidFill>
                  <a:srgbClr val="002060"/>
                </a:solidFill>
                <a:ea typeface="+mn-lt"/>
                <a:cs typeface="+mn-lt"/>
              </a:rPr>
              <a:t>enterprise risk</a:t>
            </a:r>
            <a:r>
              <a:rPr lang="en-US" sz="1300" dirty="0">
                <a:ea typeface="+mn-lt"/>
                <a:cs typeface="+mn-lt"/>
              </a:rPr>
              <a:t>?</a:t>
            </a:r>
          </a:p>
          <a:p>
            <a:pPr lvl="2" defTabSz="914400"/>
            <a:r>
              <a:rPr lang="en-US" sz="1600" dirty="0">
                <a:ea typeface="+mn-lt"/>
                <a:cs typeface="+mn-lt"/>
              </a:rPr>
              <a:t>Which are the critical decision points?</a:t>
            </a:r>
          </a:p>
          <a:p>
            <a:pPr lvl="2" defTabSz="914400"/>
            <a:r>
              <a:rPr lang="en-US" sz="1600" dirty="0">
                <a:ea typeface="+mn-lt"/>
                <a:cs typeface="+mn-lt"/>
              </a:rPr>
              <a:t>Which have the highest consequence?</a:t>
            </a:r>
            <a:endParaRPr lang="en-US" sz="1600" dirty="0"/>
          </a:p>
          <a:p>
            <a:pPr lvl="1" defTabSz="914400"/>
            <a:r>
              <a:rPr lang="en-US" sz="1300" dirty="0">
                <a:ea typeface="+mn-lt"/>
                <a:cs typeface="+mn-lt"/>
              </a:rPr>
              <a:t>What is the </a:t>
            </a:r>
            <a:r>
              <a:rPr lang="en-US" sz="1300" b="1" dirty="0">
                <a:solidFill>
                  <a:srgbClr val="002060"/>
                </a:solidFill>
                <a:ea typeface="+mn-lt"/>
                <a:cs typeface="+mn-lt"/>
              </a:rPr>
              <a:t>expected duration</a:t>
            </a:r>
            <a:r>
              <a:rPr lang="en-US" sz="1300" dirty="0">
                <a:ea typeface="+mn-lt"/>
                <a:cs typeface="+mn-lt"/>
              </a:rPr>
              <a:t> of a behavior sequence (scenario)?</a:t>
            </a:r>
          </a:p>
          <a:p>
            <a:pPr lvl="2" defTabSz="914400"/>
            <a:r>
              <a:rPr lang="en-US" sz="1600" dirty="0">
                <a:ea typeface="+mn-lt"/>
                <a:cs typeface="+mn-lt"/>
              </a:rPr>
              <a:t>What is the downstream consequence of an upstream disruption?</a:t>
            </a:r>
            <a:endParaRPr lang="en-US" sz="1200" dirty="0">
              <a:solidFill>
                <a:srgbClr val="000000"/>
              </a:solidFill>
              <a:ea typeface="+mn-lt"/>
              <a:cs typeface="+mn-lt"/>
            </a:endParaRPr>
          </a:p>
          <a:p>
            <a:pPr lvl="1" defTabSz="914400"/>
            <a:r>
              <a:rPr lang="en-US" sz="1300" dirty="0">
                <a:ea typeface="+mn-lt"/>
                <a:cs typeface="+mn-lt"/>
              </a:rPr>
              <a:t>What </a:t>
            </a:r>
            <a:r>
              <a:rPr lang="en-US" sz="1300" b="1" dirty="0">
                <a:solidFill>
                  <a:srgbClr val="002060"/>
                </a:solidFill>
                <a:ea typeface="+mn-lt"/>
                <a:cs typeface="+mn-lt"/>
              </a:rPr>
              <a:t>behavior patterns</a:t>
            </a:r>
            <a:r>
              <a:rPr lang="en-US" sz="1300" dirty="0">
                <a:solidFill>
                  <a:srgbClr val="000000"/>
                </a:solidFill>
                <a:ea typeface="+mn-lt"/>
                <a:cs typeface="+mn-lt"/>
              </a:rPr>
              <a:t> </a:t>
            </a:r>
            <a:r>
              <a:rPr lang="en-US" sz="1300" dirty="0">
                <a:ea typeface="+mn-lt"/>
                <a:cs typeface="+mn-lt"/>
              </a:rPr>
              <a:t>are present in the model?</a:t>
            </a:r>
            <a:endParaRPr lang="en-US" sz="1300" dirty="0">
              <a:solidFill>
                <a:srgbClr val="000000"/>
              </a:solidFill>
              <a:ea typeface="+mn-lt"/>
              <a:cs typeface="+mn-lt"/>
            </a:endParaRPr>
          </a:p>
          <a:p>
            <a:pPr lvl="2" defTabSz="914400"/>
            <a:r>
              <a:rPr lang="en-US" sz="1600" dirty="0">
                <a:ea typeface="+mn-lt"/>
                <a:cs typeface="+mn-lt"/>
              </a:rPr>
              <a:t>Is a presented pattern also applicable in other domains?</a:t>
            </a:r>
          </a:p>
          <a:p>
            <a:pPr defTabSz="914400"/>
            <a:endParaRPr lang="en-US" sz="2000" dirty="0"/>
          </a:p>
        </p:txBody>
      </p:sp>
      <p:pic>
        <p:nvPicPr>
          <p:cNvPr id="8" name="Picture 4" descr="A person wearing glasses&#10;&#10;Description automatically generated">
            <a:extLst>
              <a:ext uri="{FF2B5EF4-FFF2-40B4-BE49-F238E27FC236}">
                <a16:creationId xmlns:a16="http://schemas.microsoft.com/office/drawing/2014/main" id="{B587B1EB-1668-32FA-6381-A3D8499B4022}"/>
              </a:ext>
            </a:extLst>
          </p:cNvPr>
          <p:cNvPicPr>
            <a:picLocks noChangeAspect="1"/>
          </p:cNvPicPr>
          <p:nvPr/>
        </p:nvPicPr>
        <p:blipFill>
          <a:blip r:embed="rId4"/>
          <a:stretch>
            <a:fillRect/>
          </a:stretch>
        </p:blipFill>
        <p:spPr>
          <a:xfrm>
            <a:off x="305435" y="4170795"/>
            <a:ext cx="4123690" cy="1941195"/>
          </a:xfrm>
          <a:prstGeom prst="rect">
            <a:avLst/>
          </a:prstGeom>
        </p:spPr>
      </p:pic>
      <p:sp>
        <p:nvSpPr>
          <p:cNvPr id="9" name="Title 1">
            <a:extLst>
              <a:ext uri="{FF2B5EF4-FFF2-40B4-BE49-F238E27FC236}">
                <a16:creationId xmlns:a16="http://schemas.microsoft.com/office/drawing/2014/main" id="{6CA0D79C-4732-9319-2E95-CF4672FA39B2}"/>
              </a:ext>
            </a:extLst>
          </p:cNvPr>
          <p:cNvSpPr>
            <a:spLocks noGrp="1"/>
          </p:cNvSpPr>
          <p:nvPr>
            <p:ph type="title"/>
          </p:nvPr>
        </p:nvSpPr>
        <p:spPr>
          <a:xfrm>
            <a:off x="305435" y="917121"/>
            <a:ext cx="3263900" cy="920642"/>
          </a:xfrm>
        </p:spPr>
        <p:txBody>
          <a:bodyPr>
            <a:normAutofit/>
          </a:bodyPr>
          <a:lstStyle/>
          <a:p>
            <a:r>
              <a:rPr lang="en-US" dirty="0"/>
              <a:t>Why Model?</a:t>
            </a:r>
          </a:p>
        </p:txBody>
      </p:sp>
    </p:spTree>
    <p:extLst>
      <p:ext uri="{BB962C8B-B14F-4D97-AF65-F5344CB8AC3E}">
        <p14:creationId xmlns:p14="http://schemas.microsoft.com/office/powerpoint/2010/main" val="39004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05C-ED73-417E-B9CB-8DD13095FD4B}"/>
              </a:ext>
            </a:extLst>
          </p:cNvPr>
          <p:cNvSpPr>
            <a:spLocks noGrp="1"/>
          </p:cNvSpPr>
          <p:nvPr>
            <p:ph type="title"/>
          </p:nvPr>
        </p:nvSpPr>
        <p:spPr/>
        <p:txBody>
          <a:bodyPr>
            <a:normAutofit/>
          </a:bodyPr>
          <a:lstStyle/>
          <a:p>
            <a:r>
              <a:rPr lang="en-US" dirty="0"/>
              <a:t>Why MP?</a:t>
            </a:r>
            <a:br>
              <a:rPr lang="en-US" dirty="0"/>
            </a:br>
            <a:endParaRPr lang="en-US" dirty="0"/>
          </a:p>
        </p:txBody>
      </p:sp>
      <p:sp>
        <p:nvSpPr>
          <p:cNvPr id="3" name="Content Placeholder 2">
            <a:extLst>
              <a:ext uri="{FF2B5EF4-FFF2-40B4-BE49-F238E27FC236}">
                <a16:creationId xmlns:a16="http://schemas.microsoft.com/office/drawing/2014/main" id="{1FD19D49-C4EA-4592-BD11-D372B6DBB1AF}"/>
              </a:ext>
            </a:extLst>
          </p:cNvPr>
          <p:cNvSpPr>
            <a:spLocks noGrp="1"/>
          </p:cNvSpPr>
          <p:nvPr>
            <p:ph sz="quarter" idx="1"/>
          </p:nvPr>
        </p:nvSpPr>
        <p:spPr>
          <a:xfrm>
            <a:off x="3869092" y="689883"/>
            <a:ext cx="8214051" cy="3583256"/>
          </a:xfrm>
        </p:spPr>
        <p:txBody>
          <a:bodyPr vert="horz" anchor="t">
            <a:noAutofit/>
          </a:bodyPr>
          <a:lstStyle/>
          <a:p>
            <a:r>
              <a:rPr lang="en-US" sz="2000"/>
              <a:t>MP helps the modeler </a:t>
            </a:r>
            <a:r>
              <a:rPr lang="en-US" sz="2000" b="1">
                <a:solidFill>
                  <a:srgbClr val="0F3E7C"/>
                </a:solidFill>
              </a:rPr>
              <a:t>clarify and fix ambiguity </a:t>
            </a:r>
            <a:r>
              <a:rPr lang="en-US" sz="2000"/>
              <a:t>in less formal representations of systems and processes.</a:t>
            </a:r>
            <a:endParaRPr lang="en-US"/>
          </a:p>
          <a:p>
            <a:pPr lvl="1"/>
            <a:r>
              <a:rPr lang="en-US" sz="1800"/>
              <a:t>Other behavior modeling tools do not enforce the same degree of formality.</a:t>
            </a:r>
          </a:p>
          <a:p>
            <a:pPr lvl="2"/>
            <a:endParaRPr lang="en-US" sz="1800"/>
          </a:p>
          <a:p>
            <a:r>
              <a:rPr lang="en-US" sz="2000"/>
              <a:t>MP is unlike any other approach when it comes to </a:t>
            </a:r>
            <a:r>
              <a:rPr lang="en-US" sz="2000" b="1">
                <a:solidFill>
                  <a:srgbClr val="0F3E7C"/>
                </a:solidFill>
              </a:rPr>
              <a:t>scenario completeness and consistency</a:t>
            </a:r>
            <a:r>
              <a:rPr lang="en-US" sz="2000"/>
              <a:t>.</a:t>
            </a:r>
          </a:p>
          <a:p>
            <a:pPr lvl="1"/>
            <a:r>
              <a:rPr lang="en-US" sz="1800"/>
              <a:t>Event trace generation is </a:t>
            </a:r>
            <a:r>
              <a:rPr lang="en-US" sz="1800" b="1"/>
              <a:t>automatic and exhaustive </a:t>
            </a:r>
            <a:r>
              <a:rPr lang="en-US" sz="1800"/>
              <a:t>up to a user-defined scope, making quick work of a task that would be impractical for a human to perform manually and repeatedly and freeing the human to do what humans are good at.</a:t>
            </a:r>
          </a:p>
          <a:p>
            <a:pPr lvl="2"/>
            <a:endParaRPr lang="en-US" sz="1800"/>
          </a:p>
          <a:p>
            <a:endParaRPr lang="en-US" sz="2000">
              <a:solidFill>
                <a:srgbClr val="000000"/>
              </a:solidFill>
            </a:endParaRPr>
          </a:p>
        </p:txBody>
      </p:sp>
      <p:pic>
        <p:nvPicPr>
          <p:cNvPr id="6" name="Picture 5" descr="A close up of a logo&#10;&#10;Description automatically generated">
            <a:extLst>
              <a:ext uri="{FF2B5EF4-FFF2-40B4-BE49-F238E27FC236}">
                <a16:creationId xmlns:a16="http://schemas.microsoft.com/office/drawing/2014/main" id="{C877A140-F3E4-420F-BDD2-C3C0294506ED}"/>
              </a:ext>
            </a:extLst>
          </p:cNvPr>
          <p:cNvPicPr>
            <a:picLocks noChangeAspect="1"/>
          </p:cNvPicPr>
          <p:nvPr/>
        </p:nvPicPr>
        <p:blipFill>
          <a:blip r:embed="rId3"/>
          <a:stretch>
            <a:fillRect/>
          </a:stretch>
        </p:blipFill>
        <p:spPr>
          <a:xfrm>
            <a:off x="4215465" y="4358511"/>
            <a:ext cx="3449146" cy="2009489"/>
          </a:xfrm>
          <a:prstGeom prst="rect">
            <a:avLst/>
          </a:prstGeom>
        </p:spPr>
      </p:pic>
      <p:sp>
        <p:nvSpPr>
          <p:cNvPr id="8" name="Rectangle 7">
            <a:extLst>
              <a:ext uri="{FF2B5EF4-FFF2-40B4-BE49-F238E27FC236}">
                <a16:creationId xmlns:a16="http://schemas.microsoft.com/office/drawing/2014/main" id="{91315350-70A3-49C3-A4E8-2AB7CB8F2BA6}"/>
              </a:ext>
            </a:extLst>
          </p:cNvPr>
          <p:cNvSpPr/>
          <p:nvPr/>
        </p:nvSpPr>
        <p:spPr>
          <a:xfrm>
            <a:off x="8134019" y="4870031"/>
            <a:ext cx="3283843" cy="880241"/>
          </a:xfrm>
          <a:prstGeom prst="rect">
            <a:avLst/>
          </a:prstGeom>
          <a:solidFill>
            <a:schemeClr val="bg1"/>
          </a:solidFill>
        </p:spPr>
        <p:txBody>
          <a:bodyPr wrap="square" anchor="t">
            <a:spAutoFit/>
          </a:bodyPr>
          <a:lstStyle/>
          <a:p>
            <a:pPr algn="ctr">
              <a:lnSpc>
                <a:spcPct val="80000"/>
              </a:lnSpc>
              <a:spcBef>
                <a:spcPts val="1075"/>
              </a:spcBef>
            </a:pPr>
            <a:r>
              <a:rPr lang="en-US" sz="1600" b="1">
                <a:latin typeface="+mj-lt"/>
                <a:ea typeface="MS PGothic"/>
              </a:rPr>
              <a:t>The </a:t>
            </a:r>
            <a:r>
              <a:rPr lang="en-US" sz="1600" b="1">
                <a:solidFill>
                  <a:srgbClr val="000090"/>
                </a:solidFill>
                <a:latin typeface="+mj-lt"/>
                <a:ea typeface="MS PGothic"/>
              </a:rPr>
              <a:t>Small Scope Hypothesis:</a:t>
            </a:r>
            <a:r>
              <a:rPr lang="en-US" sz="1600" b="1" i="1">
                <a:solidFill>
                  <a:srgbClr val="000090"/>
                </a:solidFill>
                <a:latin typeface="+mj-lt"/>
                <a:ea typeface="MS PGothic"/>
              </a:rPr>
              <a:t> </a:t>
            </a:r>
            <a:r>
              <a:rPr lang="en-US" sz="1600" b="1">
                <a:latin typeface="+mj-lt"/>
                <a:ea typeface="ＭＳ Ｐゴシック"/>
                <a:cs typeface="ＭＳ Ｐゴシック" charset="0"/>
              </a:rPr>
              <a:t>most flaws in models can be demonstrated on small counterexamples </a:t>
            </a:r>
            <a:endParaRPr lang="en-US"/>
          </a:p>
        </p:txBody>
      </p:sp>
      <p:pic>
        <p:nvPicPr>
          <p:cNvPr id="7" name="Picture 27" descr="A close up of text on a white background&#10;&#10;Description automatically generated">
            <a:extLst>
              <a:ext uri="{FF2B5EF4-FFF2-40B4-BE49-F238E27FC236}">
                <a16:creationId xmlns:a16="http://schemas.microsoft.com/office/drawing/2014/main" id="{78E8A57B-0381-04BE-096D-26C468181525}"/>
              </a:ext>
            </a:extLst>
          </p:cNvPr>
          <p:cNvPicPr>
            <a:picLocks noChangeAspect="1"/>
          </p:cNvPicPr>
          <p:nvPr/>
        </p:nvPicPr>
        <p:blipFill rotWithShape="1">
          <a:blip r:embed="rId4"/>
          <a:srcRect l="5556" t="2247" r="19048" b="40449"/>
          <a:stretch/>
        </p:blipFill>
        <p:spPr>
          <a:xfrm>
            <a:off x="368653" y="2288345"/>
            <a:ext cx="3288947" cy="1762955"/>
          </a:xfrm>
          <a:prstGeom prst="rect">
            <a:avLst/>
          </a:prstGeom>
        </p:spPr>
      </p:pic>
    </p:spTree>
    <p:extLst>
      <p:ext uri="{BB962C8B-B14F-4D97-AF65-F5344CB8AC3E}">
        <p14:creationId xmlns:p14="http://schemas.microsoft.com/office/powerpoint/2010/main" val="679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9C10CB46-E235-C34C-854B-5EB93D216E82}"/>
              </a:ext>
            </a:extLst>
          </p:cNvPr>
          <p:cNvPicPr>
            <a:picLocks noChangeAspect="1"/>
          </p:cNvPicPr>
          <p:nvPr/>
        </p:nvPicPr>
        <p:blipFill>
          <a:blip r:embed="rId2"/>
          <a:stretch>
            <a:fillRect/>
          </a:stretch>
        </p:blipFill>
        <p:spPr>
          <a:xfrm>
            <a:off x="2356469" y="842918"/>
            <a:ext cx="7479061" cy="4841262"/>
          </a:xfrm>
          <a:prstGeom prst="rect">
            <a:avLst/>
          </a:prstGeom>
        </p:spPr>
      </p:pic>
    </p:spTree>
    <p:extLst>
      <p:ext uri="{BB962C8B-B14F-4D97-AF65-F5344CB8AC3E}">
        <p14:creationId xmlns:p14="http://schemas.microsoft.com/office/powerpoint/2010/main" val="79442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05C-ED73-417E-B9CB-8DD13095FD4B}"/>
              </a:ext>
            </a:extLst>
          </p:cNvPr>
          <p:cNvSpPr>
            <a:spLocks noGrp="1"/>
          </p:cNvSpPr>
          <p:nvPr>
            <p:ph type="title"/>
          </p:nvPr>
        </p:nvSpPr>
        <p:spPr/>
        <p:txBody>
          <a:bodyPr>
            <a:normAutofit/>
          </a:bodyPr>
          <a:lstStyle/>
          <a:p>
            <a:r>
              <a:rPr lang="en-US"/>
              <a:t>MP Basic Concepts</a:t>
            </a:r>
            <a:br>
              <a:rPr lang="en-US"/>
            </a:br>
            <a:endParaRPr lang="en-US"/>
          </a:p>
        </p:txBody>
      </p:sp>
      <p:sp>
        <p:nvSpPr>
          <p:cNvPr id="8" name="Rounded Rectangle 19">
            <a:extLst>
              <a:ext uri="{FF2B5EF4-FFF2-40B4-BE49-F238E27FC236}">
                <a16:creationId xmlns:a16="http://schemas.microsoft.com/office/drawing/2014/main" id="{3CBDAB0E-16B1-487A-B4B9-488EFE882929}"/>
              </a:ext>
            </a:extLst>
          </p:cNvPr>
          <p:cNvSpPr/>
          <p:nvPr/>
        </p:nvSpPr>
        <p:spPr>
          <a:xfrm>
            <a:off x="7779183" y="1050848"/>
            <a:ext cx="3617063" cy="1814435"/>
          </a:xfrm>
          <a:prstGeom prst="roundRect">
            <a:avLst/>
          </a:prstGeom>
          <a:solidFill>
            <a:srgbClr val="C0C3D0"/>
          </a:solidFill>
          <a:ln w="57150" cmpd="sng">
            <a:solidFill>
              <a:srgbClr val="7AA9DA"/>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EBA52522-D8CC-4A88-BAED-5684A59FD7DC}"/>
              </a:ext>
            </a:extLst>
          </p:cNvPr>
          <p:cNvSpPr txBox="1"/>
          <p:nvPr/>
        </p:nvSpPr>
        <p:spPr>
          <a:xfrm>
            <a:off x="9104795" y="1195726"/>
            <a:ext cx="1057946" cy="338554"/>
          </a:xfrm>
          <a:prstGeom prst="rect">
            <a:avLst/>
          </a:prstGeom>
          <a:noFill/>
        </p:spPr>
        <p:txBody>
          <a:bodyPr wrap="none" rtlCol="0">
            <a:spAutoFit/>
          </a:bodyPr>
          <a:lstStyle/>
          <a:p>
            <a:r>
              <a:rPr lang="en-US" sz="1600" i="1">
                <a:solidFill>
                  <a:srgbClr val="0F3E7C"/>
                </a:solidFill>
              </a:rPr>
              <a:t>precedes</a:t>
            </a:r>
          </a:p>
        </p:txBody>
      </p:sp>
      <p:sp>
        <p:nvSpPr>
          <p:cNvPr id="12" name="TextBox 11">
            <a:extLst>
              <a:ext uri="{FF2B5EF4-FFF2-40B4-BE49-F238E27FC236}">
                <a16:creationId xmlns:a16="http://schemas.microsoft.com/office/drawing/2014/main" id="{8B34EA0F-3FEE-4661-8B7B-53D2480A038B}"/>
              </a:ext>
            </a:extLst>
          </p:cNvPr>
          <p:cNvSpPr txBox="1"/>
          <p:nvPr/>
        </p:nvSpPr>
        <p:spPr>
          <a:xfrm>
            <a:off x="9702744" y="1853806"/>
            <a:ext cx="995854" cy="338554"/>
          </a:xfrm>
          <a:prstGeom prst="rect">
            <a:avLst/>
          </a:prstGeom>
          <a:noFill/>
        </p:spPr>
        <p:txBody>
          <a:bodyPr wrap="none" rtlCol="0">
            <a:spAutoFit/>
          </a:bodyPr>
          <a:lstStyle/>
          <a:p>
            <a:r>
              <a:rPr lang="en-US" sz="1600" i="1">
                <a:solidFill>
                  <a:srgbClr val="0F3E7C"/>
                </a:solidFill>
              </a:rPr>
              <a:t>includes</a:t>
            </a:r>
          </a:p>
        </p:txBody>
      </p:sp>
      <p:cxnSp>
        <p:nvCxnSpPr>
          <p:cNvPr id="14" name="Straight Arrow Connector 13">
            <a:extLst>
              <a:ext uri="{FF2B5EF4-FFF2-40B4-BE49-F238E27FC236}">
                <a16:creationId xmlns:a16="http://schemas.microsoft.com/office/drawing/2014/main" id="{F7E2BEFF-1B61-42A2-871D-8B4C74C09C51}"/>
              </a:ext>
            </a:extLst>
          </p:cNvPr>
          <p:cNvCxnSpPr/>
          <p:nvPr/>
        </p:nvCxnSpPr>
        <p:spPr>
          <a:xfrm>
            <a:off x="10702825" y="1738612"/>
            <a:ext cx="9756" cy="510479"/>
          </a:xfrm>
          <a:prstGeom prst="straightConnector1">
            <a:avLst/>
          </a:prstGeom>
          <a:ln>
            <a:solidFill>
              <a:schemeClr val="bg1">
                <a:lumMod val="50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1571A47-F61C-4D04-92C5-CB9DFF384AE6}"/>
              </a:ext>
            </a:extLst>
          </p:cNvPr>
          <p:cNvCxnSpPr/>
          <p:nvPr/>
        </p:nvCxnSpPr>
        <p:spPr>
          <a:xfrm flipV="1">
            <a:off x="8988806" y="1560381"/>
            <a:ext cx="1221493" cy="3370"/>
          </a:xfrm>
          <a:prstGeom prst="straightConnector1">
            <a:avLst/>
          </a:prstGeom>
          <a:ln w="1905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8" name="Rounded Rectangle 11">
            <a:extLst>
              <a:ext uri="{FF2B5EF4-FFF2-40B4-BE49-F238E27FC236}">
                <a16:creationId xmlns:a16="http://schemas.microsoft.com/office/drawing/2014/main" id="{F2168AC6-39C3-4808-8C39-26512C960640}"/>
              </a:ext>
            </a:extLst>
          </p:cNvPr>
          <p:cNvSpPr/>
          <p:nvPr/>
        </p:nvSpPr>
        <p:spPr>
          <a:xfrm>
            <a:off x="7931961" y="1385519"/>
            <a:ext cx="1056845" cy="356463"/>
          </a:xfrm>
          <a:prstGeom prst="roundRect">
            <a:avLst>
              <a:gd name="adj" fmla="val 0"/>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err="1">
                <a:solidFill>
                  <a:schemeClr val="tx1"/>
                </a:solidFill>
                <a:latin typeface="Arial"/>
                <a:cs typeface="Arial"/>
              </a:rPr>
              <a:t>Event_A</a:t>
            </a:r>
          </a:p>
        </p:txBody>
      </p:sp>
      <p:sp>
        <p:nvSpPr>
          <p:cNvPr id="20" name="Rounded Rectangle 12">
            <a:extLst>
              <a:ext uri="{FF2B5EF4-FFF2-40B4-BE49-F238E27FC236}">
                <a16:creationId xmlns:a16="http://schemas.microsoft.com/office/drawing/2014/main" id="{9629EF89-9578-474B-B60F-36D54F9E65A3}"/>
              </a:ext>
            </a:extLst>
          </p:cNvPr>
          <p:cNvSpPr/>
          <p:nvPr/>
        </p:nvSpPr>
        <p:spPr>
          <a:xfrm>
            <a:off x="10210334" y="2238206"/>
            <a:ext cx="1080693" cy="367348"/>
          </a:xfrm>
          <a:prstGeom prst="roundRect">
            <a:avLst>
              <a:gd name="adj" fmla="val 0"/>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latin typeface="Arial"/>
                <a:cs typeface="Arial"/>
              </a:rPr>
              <a:t>Event_B1</a:t>
            </a:r>
          </a:p>
        </p:txBody>
      </p:sp>
      <p:sp>
        <p:nvSpPr>
          <p:cNvPr id="22" name="Rounded Rectangle 13">
            <a:extLst>
              <a:ext uri="{FF2B5EF4-FFF2-40B4-BE49-F238E27FC236}">
                <a16:creationId xmlns:a16="http://schemas.microsoft.com/office/drawing/2014/main" id="{5890957D-4284-48CB-8248-31093C2D13EF}"/>
              </a:ext>
            </a:extLst>
          </p:cNvPr>
          <p:cNvSpPr/>
          <p:nvPr/>
        </p:nvSpPr>
        <p:spPr>
          <a:xfrm>
            <a:off x="10210299" y="1382149"/>
            <a:ext cx="1083022" cy="356463"/>
          </a:xfrm>
          <a:prstGeom prst="roundRect">
            <a:avLst>
              <a:gd name="adj" fmla="val 0"/>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err="1">
                <a:solidFill>
                  <a:schemeClr val="tx1"/>
                </a:solidFill>
                <a:latin typeface="Arial"/>
                <a:cs typeface="Arial"/>
              </a:rPr>
              <a:t>Event_B</a:t>
            </a:r>
          </a:p>
        </p:txBody>
      </p:sp>
      <p:sp>
        <p:nvSpPr>
          <p:cNvPr id="24" name="TextBox 23">
            <a:extLst>
              <a:ext uri="{FF2B5EF4-FFF2-40B4-BE49-F238E27FC236}">
                <a16:creationId xmlns:a16="http://schemas.microsoft.com/office/drawing/2014/main" id="{3CEB87EF-4C92-4CFC-9702-70AB6B258320}"/>
              </a:ext>
            </a:extLst>
          </p:cNvPr>
          <p:cNvSpPr txBox="1"/>
          <p:nvPr/>
        </p:nvSpPr>
        <p:spPr>
          <a:xfrm>
            <a:off x="7926585" y="2275592"/>
            <a:ext cx="1749748" cy="523220"/>
          </a:xfrm>
          <a:prstGeom prst="rect">
            <a:avLst/>
          </a:prstGeom>
          <a:noFill/>
        </p:spPr>
        <p:txBody>
          <a:bodyPr wrap="none" rtlCol="0">
            <a:spAutoFit/>
          </a:bodyPr>
          <a:lstStyle/>
          <a:p>
            <a:r>
              <a:rPr lang="en-US" sz="2800" i="1">
                <a:solidFill>
                  <a:srgbClr val="7AA9DA"/>
                </a:solidFill>
              </a:rPr>
              <a:t>Behavior</a:t>
            </a:r>
          </a:p>
        </p:txBody>
      </p:sp>
      <p:sp>
        <p:nvSpPr>
          <p:cNvPr id="33" name="TextBox 32">
            <a:extLst>
              <a:ext uri="{FF2B5EF4-FFF2-40B4-BE49-F238E27FC236}">
                <a16:creationId xmlns:a16="http://schemas.microsoft.com/office/drawing/2014/main" id="{BD1D5E26-6198-41F4-9246-8C328BEEF78E}"/>
              </a:ext>
            </a:extLst>
          </p:cNvPr>
          <p:cNvSpPr txBox="1"/>
          <p:nvPr/>
        </p:nvSpPr>
        <p:spPr>
          <a:xfrm>
            <a:off x="4251243" y="1366528"/>
            <a:ext cx="31984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rPr>
              <a:t>MP has </a:t>
            </a:r>
            <a:r>
              <a:rPr lang="en-US" sz="2400" b="1">
                <a:solidFill>
                  <a:srgbClr val="002060"/>
                </a:solidFill>
              </a:rPr>
              <a:t>events </a:t>
            </a:r>
            <a:r>
              <a:rPr lang="en-US" sz="2400">
                <a:solidFill>
                  <a:srgbClr val="0070C0"/>
                </a:solidFill>
              </a:rPr>
              <a:t>with two basic relations: </a:t>
            </a:r>
            <a:r>
              <a:rPr lang="en-US" sz="2400" b="1">
                <a:solidFill>
                  <a:srgbClr val="002060"/>
                </a:solidFill>
              </a:rPr>
              <a:t>PRECEDES </a:t>
            </a:r>
            <a:r>
              <a:rPr lang="en-US" sz="2400">
                <a:solidFill>
                  <a:srgbClr val="0070C0"/>
                </a:solidFill>
              </a:rPr>
              <a:t>and </a:t>
            </a:r>
            <a:r>
              <a:rPr lang="en-US" sz="2400" b="1">
                <a:solidFill>
                  <a:srgbClr val="002060"/>
                </a:solidFill>
              </a:rPr>
              <a:t>IN</a:t>
            </a:r>
          </a:p>
        </p:txBody>
      </p:sp>
      <p:sp>
        <p:nvSpPr>
          <p:cNvPr id="34" name="Right Brace 33">
            <a:extLst>
              <a:ext uri="{FF2B5EF4-FFF2-40B4-BE49-F238E27FC236}">
                <a16:creationId xmlns:a16="http://schemas.microsoft.com/office/drawing/2014/main" id="{F988DEFD-7D60-43F3-BC28-5E8A9C7A7A34}"/>
              </a:ext>
            </a:extLst>
          </p:cNvPr>
          <p:cNvSpPr/>
          <p:nvPr/>
        </p:nvSpPr>
        <p:spPr>
          <a:xfrm rot="-5400000">
            <a:off x="8643414" y="1083456"/>
            <a:ext cx="323681" cy="56447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6" name="Picture 36" descr="A close up of a sign&#10;&#10;Description automatically generated">
            <a:extLst>
              <a:ext uri="{FF2B5EF4-FFF2-40B4-BE49-F238E27FC236}">
                <a16:creationId xmlns:a16="http://schemas.microsoft.com/office/drawing/2014/main" id="{05A1719F-AB83-476B-94DB-D7C9A0E3198F}"/>
              </a:ext>
            </a:extLst>
          </p:cNvPr>
          <p:cNvPicPr>
            <a:picLocks noChangeAspect="1"/>
          </p:cNvPicPr>
          <p:nvPr/>
        </p:nvPicPr>
        <p:blipFill>
          <a:blip r:embed="rId3"/>
          <a:stretch>
            <a:fillRect/>
          </a:stretch>
        </p:blipFill>
        <p:spPr>
          <a:xfrm>
            <a:off x="6067689" y="4033401"/>
            <a:ext cx="5470938" cy="1521233"/>
          </a:xfrm>
          <a:prstGeom prst="rect">
            <a:avLst/>
          </a:prstGeom>
        </p:spPr>
      </p:pic>
      <p:sp>
        <p:nvSpPr>
          <p:cNvPr id="39" name="TextBox 38">
            <a:extLst>
              <a:ext uri="{FF2B5EF4-FFF2-40B4-BE49-F238E27FC236}">
                <a16:creationId xmlns:a16="http://schemas.microsoft.com/office/drawing/2014/main" id="{82F6AE1B-E2CF-42C8-AF08-9F2768BE4699}"/>
              </a:ext>
            </a:extLst>
          </p:cNvPr>
          <p:cNvSpPr txBox="1"/>
          <p:nvPr/>
        </p:nvSpPr>
        <p:spPr>
          <a:xfrm>
            <a:off x="7743330" y="3408837"/>
            <a:ext cx="2129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002060"/>
                </a:solidFill>
              </a:rPr>
              <a:t>concurrent </a:t>
            </a:r>
            <a:r>
              <a:rPr lang="en-US">
                <a:solidFill>
                  <a:srgbClr val="002060"/>
                </a:solidFill>
              </a:rPr>
              <a:t>events</a:t>
            </a:r>
          </a:p>
        </p:txBody>
      </p:sp>
      <p:sp>
        <p:nvSpPr>
          <p:cNvPr id="41" name="TextBox 40">
            <a:extLst>
              <a:ext uri="{FF2B5EF4-FFF2-40B4-BE49-F238E27FC236}">
                <a16:creationId xmlns:a16="http://schemas.microsoft.com/office/drawing/2014/main" id="{C6213466-3386-47C9-9B7F-C11C613C14DC}"/>
              </a:ext>
            </a:extLst>
          </p:cNvPr>
          <p:cNvSpPr txBox="1"/>
          <p:nvPr/>
        </p:nvSpPr>
        <p:spPr>
          <a:xfrm>
            <a:off x="3883850" y="5704732"/>
            <a:ext cx="585850" cy="3792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2060"/>
                </a:solidFill>
              </a:rPr>
              <a:t>IN</a:t>
            </a:r>
          </a:p>
        </p:txBody>
      </p:sp>
      <p:sp>
        <p:nvSpPr>
          <p:cNvPr id="42" name="TextBox 41">
            <a:extLst>
              <a:ext uri="{FF2B5EF4-FFF2-40B4-BE49-F238E27FC236}">
                <a16:creationId xmlns:a16="http://schemas.microsoft.com/office/drawing/2014/main" id="{A1FA98A3-331F-4CA4-BC78-BC403A29FE76}"/>
              </a:ext>
            </a:extLst>
          </p:cNvPr>
          <p:cNvSpPr txBox="1"/>
          <p:nvPr/>
        </p:nvSpPr>
        <p:spPr>
          <a:xfrm>
            <a:off x="3883850" y="5971928"/>
            <a:ext cx="14962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2060"/>
                </a:solidFill>
              </a:rPr>
              <a:t>PRECEDES</a:t>
            </a:r>
            <a:endParaRPr lang="en-US"/>
          </a:p>
        </p:txBody>
      </p:sp>
      <p:cxnSp>
        <p:nvCxnSpPr>
          <p:cNvPr id="45" name="Straight Arrow Connector 44">
            <a:extLst>
              <a:ext uri="{FF2B5EF4-FFF2-40B4-BE49-F238E27FC236}">
                <a16:creationId xmlns:a16="http://schemas.microsoft.com/office/drawing/2014/main" id="{25385D2E-99B2-45B9-B08D-B20285835EC4}"/>
              </a:ext>
            </a:extLst>
          </p:cNvPr>
          <p:cNvCxnSpPr/>
          <p:nvPr/>
        </p:nvCxnSpPr>
        <p:spPr>
          <a:xfrm flipV="1">
            <a:off x="5228111" y="6147461"/>
            <a:ext cx="498764" cy="5937"/>
          </a:xfrm>
          <a:prstGeom prst="straightConnector1">
            <a:avLst/>
          </a:prstGeom>
          <a:ln>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CBD943DE-CEEB-4B41-9507-87653ACE65A2}"/>
              </a:ext>
            </a:extLst>
          </p:cNvPr>
          <p:cNvCxnSpPr/>
          <p:nvPr/>
        </p:nvCxnSpPr>
        <p:spPr>
          <a:xfrm>
            <a:off x="4351690" y="5880636"/>
            <a:ext cx="1349828" cy="3959"/>
          </a:xfrm>
          <a:prstGeom prst="straightConnector1">
            <a:avLst/>
          </a:prstGeom>
          <a:ln>
            <a:solidFill>
              <a:schemeClr val="tx1">
                <a:lumMod val="50000"/>
                <a:lumOff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14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B4D26F2-6EDA-3C46-A1EB-9443002A5412}"/>
              </a:ext>
            </a:extLst>
          </p:cNvPr>
          <p:cNvSpPr>
            <a:spLocks noGrp="1"/>
          </p:cNvSpPr>
          <p:nvPr>
            <p:ph type="body" idx="1"/>
          </p:nvPr>
        </p:nvSpPr>
        <p:spPr/>
        <p:txBody>
          <a:bodyPr/>
          <a:lstStyle/>
          <a:p>
            <a:r>
              <a:rPr lang="en-US" dirty="0"/>
              <a:t>High Level</a:t>
            </a:r>
          </a:p>
        </p:txBody>
      </p:sp>
      <p:sp>
        <p:nvSpPr>
          <p:cNvPr id="9" name="Text Placeholder 8">
            <a:extLst>
              <a:ext uri="{FF2B5EF4-FFF2-40B4-BE49-F238E27FC236}">
                <a16:creationId xmlns:a16="http://schemas.microsoft.com/office/drawing/2014/main" id="{BF3B41DC-E671-C742-BCB7-2C9CDE3FA0F3}"/>
              </a:ext>
            </a:extLst>
          </p:cNvPr>
          <p:cNvSpPr>
            <a:spLocks noGrp="1"/>
          </p:cNvSpPr>
          <p:nvPr>
            <p:ph type="body" sz="half" idx="3"/>
          </p:nvPr>
        </p:nvSpPr>
        <p:spPr/>
        <p:txBody>
          <a:bodyPr/>
          <a:lstStyle/>
          <a:p>
            <a:r>
              <a:rPr lang="en-US" dirty="0"/>
              <a:t>Technical</a:t>
            </a:r>
          </a:p>
        </p:txBody>
      </p:sp>
      <p:sp>
        <p:nvSpPr>
          <p:cNvPr id="10" name="Content Placeholder 9">
            <a:extLst>
              <a:ext uri="{FF2B5EF4-FFF2-40B4-BE49-F238E27FC236}">
                <a16:creationId xmlns:a16="http://schemas.microsoft.com/office/drawing/2014/main" id="{0F8980F1-5C47-7145-AAA0-3131BF8D7183}"/>
              </a:ext>
            </a:extLst>
          </p:cNvPr>
          <p:cNvSpPr>
            <a:spLocks noGrp="1"/>
          </p:cNvSpPr>
          <p:nvPr>
            <p:ph sz="quarter" idx="4"/>
          </p:nvPr>
        </p:nvSpPr>
        <p:spPr>
          <a:xfrm>
            <a:off x="6400800" y="2471383"/>
            <a:ext cx="5384800" cy="2398400"/>
          </a:xfrm>
        </p:spPr>
        <p:txBody>
          <a:bodyPr>
            <a:normAutofit/>
          </a:bodyPr>
          <a:lstStyle/>
          <a:p>
            <a:r>
              <a:rPr lang="en-US" sz="1800" dirty="0"/>
              <a:t>Event traces emerge as a result of a derivation process guided by grammar rules and composition operations</a:t>
            </a:r>
          </a:p>
          <a:p>
            <a:r>
              <a:rPr lang="en-US" sz="1800" dirty="0"/>
              <a:t>Trace derivation is performed top-down and left to right following the event grammar rules</a:t>
            </a:r>
          </a:p>
          <a:p>
            <a:r>
              <a:rPr lang="en-US" sz="1800" dirty="0"/>
              <a:t>Composition operations add new relations to the trace under derivation or filter out some trace segments from the result</a:t>
            </a:r>
          </a:p>
        </p:txBody>
      </p:sp>
      <p:sp>
        <p:nvSpPr>
          <p:cNvPr id="3" name="Title 2">
            <a:extLst>
              <a:ext uri="{FF2B5EF4-FFF2-40B4-BE49-F238E27FC236}">
                <a16:creationId xmlns:a16="http://schemas.microsoft.com/office/drawing/2014/main" id="{98023201-2BDE-A149-BBED-D006F5FB9FEE}"/>
              </a:ext>
            </a:extLst>
          </p:cNvPr>
          <p:cNvSpPr>
            <a:spLocks noGrp="1"/>
          </p:cNvSpPr>
          <p:nvPr>
            <p:ph type="title"/>
          </p:nvPr>
        </p:nvSpPr>
        <p:spPr/>
        <p:txBody>
          <a:bodyPr/>
          <a:lstStyle/>
          <a:p>
            <a:r>
              <a:rPr lang="en-US" dirty="0"/>
              <a:t>How It Works</a:t>
            </a:r>
          </a:p>
        </p:txBody>
      </p:sp>
      <p:sp>
        <p:nvSpPr>
          <p:cNvPr id="2" name="Slide Number Placeholder 1">
            <a:extLst>
              <a:ext uri="{FF2B5EF4-FFF2-40B4-BE49-F238E27FC236}">
                <a16:creationId xmlns:a16="http://schemas.microsoft.com/office/drawing/2014/main" id="{62DD2E70-F18C-9F4A-B344-98939C335177}"/>
              </a:ext>
            </a:extLst>
          </p:cNvPr>
          <p:cNvSpPr>
            <a:spLocks noGrp="1"/>
          </p:cNvSpPr>
          <p:nvPr>
            <p:ph type="sldNum" sz="quarter" idx="4294967295"/>
          </p:nvPr>
        </p:nvSpPr>
        <p:spPr>
          <a:xfrm>
            <a:off x="11063288" y="6356350"/>
            <a:ext cx="1128712" cy="365125"/>
          </a:xfrm>
        </p:spPr>
        <p:txBody>
          <a:bodyPr/>
          <a:lstStyle/>
          <a:p>
            <a:fld id="{A90A2C8C-684C-0E41-9BBE-AF144EDDED84}" type="slidenum">
              <a:rPr lang="en-US" smtClean="0"/>
              <a:pPr/>
              <a:t>7</a:t>
            </a:fld>
            <a:endParaRPr lang="en-US"/>
          </a:p>
        </p:txBody>
      </p:sp>
      <p:sp>
        <p:nvSpPr>
          <p:cNvPr id="12" name="Rectangle 11">
            <a:extLst>
              <a:ext uri="{FF2B5EF4-FFF2-40B4-BE49-F238E27FC236}">
                <a16:creationId xmlns:a16="http://schemas.microsoft.com/office/drawing/2014/main" id="{B0CEBD51-9D30-6243-9CF7-92EC456482FE}"/>
              </a:ext>
            </a:extLst>
          </p:cNvPr>
          <p:cNvSpPr/>
          <p:nvPr/>
        </p:nvSpPr>
        <p:spPr>
          <a:xfrm>
            <a:off x="6353550" y="5019997"/>
            <a:ext cx="5479300" cy="830997"/>
          </a:xfrm>
          <a:prstGeom prst="rect">
            <a:avLst/>
          </a:prstGeom>
        </p:spPr>
        <p:txBody>
          <a:bodyPr wrap="square">
            <a:spAutoFit/>
          </a:bodyPr>
          <a:lstStyle/>
          <a:p>
            <a:r>
              <a:rPr lang="en-US" sz="1600" dirty="0">
                <a:solidFill>
                  <a:schemeClr val="bg2">
                    <a:lumMod val="50000"/>
                  </a:schemeClr>
                </a:solidFill>
                <a:latin typeface="Century Gothic" panose="020B0502020202020204" pitchFamily="34" charset="0"/>
              </a:rPr>
              <a:t>“The way in which one can divide up the original problem depends directly on the ways in which one can glue solutions together.” – John Hughes, 1989</a:t>
            </a:r>
            <a:endParaRPr lang="en-US" sz="1600" dirty="0">
              <a:solidFill>
                <a:schemeClr val="bg2">
                  <a:lumMod val="50000"/>
                </a:schemeClr>
              </a:solidFill>
              <a:effectLst/>
              <a:latin typeface="Century Gothic" panose="020B0502020202020204" pitchFamily="34" charset="0"/>
            </a:endParaRPr>
          </a:p>
        </p:txBody>
      </p:sp>
      <p:sp>
        <p:nvSpPr>
          <p:cNvPr id="13" name="Rectangle 12">
            <a:extLst>
              <a:ext uri="{FF2B5EF4-FFF2-40B4-BE49-F238E27FC236}">
                <a16:creationId xmlns:a16="http://schemas.microsoft.com/office/drawing/2014/main" id="{8C91C0EF-9038-3A4A-AE92-DDFF531B4FC8}"/>
              </a:ext>
            </a:extLst>
          </p:cNvPr>
          <p:cNvSpPr/>
          <p:nvPr/>
        </p:nvSpPr>
        <p:spPr>
          <a:xfrm>
            <a:off x="6203797" y="6019446"/>
            <a:ext cx="5573677" cy="369332"/>
          </a:xfrm>
          <a:prstGeom prst="rect">
            <a:avLst/>
          </a:prstGeom>
        </p:spPr>
        <p:txBody>
          <a:bodyPr wrap="square">
            <a:spAutoFit/>
          </a:bodyPr>
          <a:lstStyle/>
          <a:p>
            <a:r>
              <a:rPr lang="en-US" sz="900" dirty="0" err="1"/>
              <a:t>Auguston</a:t>
            </a:r>
            <a:r>
              <a:rPr lang="en-US" sz="900" dirty="0"/>
              <a:t>, Mikhail. “System and Software Architecture and Workflow Modeling Language Manual(Version 4).” 2020. Available online: </a:t>
            </a:r>
            <a:r>
              <a:rPr lang="en-US" sz="900" dirty="0">
                <a:hlinkClick r:id="rId3"/>
              </a:rPr>
              <a:t>https://wiki.nps.edu/display/MP/Documentation</a:t>
            </a:r>
            <a:r>
              <a:rPr lang="en-US" sz="900" dirty="0"/>
              <a:t>  (accessed on 21 Jan 2022)</a:t>
            </a:r>
          </a:p>
        </p:txBody>
      </p:sp>
      <p:pic>
        <p:nvPicPr>
          <p:cNvPr id="4" name="Picture 3">
            <a:extLst>
              <a:ext uri="{FF2B5EF4-FFF2-40B4-BE49-F238E27FC236}">
                <a16:creationId xmlns:a16="http://schemas.microsoft.com/office/drawing/2014/main" id="{E8356CCB-8D31-380F-10BD-BD1590C50746}"/>
              </a:ext>
            </a:extLst>
          </p:cNvPr>
          <p:cNvPicPr>
            <a:picLocks noChangeAspect="1"/>
          </p:cNvPicPr>
          <p:nvPr/>
        </p:nvPicPr>
        <p:blipFill>
          <a:blip r:embed="rId4"/>
          <a:stretch>
            <a:fillRect/>
          </a:stretch>
        </p:blipFill>
        <p:spPr>
          <a:xfrm>
            <a:off x="503936" y="2368550"/>
            <a:ext cx="5588000" cy="3987800"/>
          </a:xfrm>
          <a:prstGeom prst="rect">
            <a:avLst/>
          </a:prstGeom>
        </p:spPr>
      </p:pic>
    </p:spTree>
    <p:extLst>
      <p:ext uri="{BB962C8B-B14F-4D97-AF65-F5344CB8AC3E}">
        <p14:creationId xmlns:p14="http://schemas.microsoft.com/office/powerpoint/2010/main" val="267606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p:txBody>
          <a:bodyPr/>
          <a:lstStyle/>
          <a:p>
            <a:r>
              <a:rPr lang="en-US" b="0" dirty="0"/>
              <a:t>Personal Protective Equipment (PPE) Supply Chain Analysis  </a:t>
            </a:r>
            <a:br>
              <a:rPr lang="en-US" b="0" dirty="0"/>
            </a:br>
            <a:r>
              <a:rPr lang="en-US" sz="2000" b="0" dirty="0"/>
              <a:t>Joshua P. Beaver</a:t>
            </a:r>
            <a:endParaRPr lang="en-US" dirty="0"/>
          </a:p>
        </p:txBody>
      </p:sp>
      <p:sp>
        <p:nvSpPr>
          <p:cNvPr id="5" name="Content Placeholder 4">
            <a:extLst>
              <a:ext uri="{FF2B5EF4-FFF2-40B4-BE49-F238E27FC236}">
                <a16:creationId xmlns:a16="http://schemas.microsoft.com/office/drawing/2014/main" id="{E51F9675-A25E-BB45-83C1-A66514C8FFD1}"/>
              </a:ext>
            </a:extLst>
          </p:cNvPr>
          <p:cNvSpPr>
            <a:spLocks noGrp="1"/>
          </p:cNvSpPr>
          <p:nvPr>
            <p:ph sz="quarter" idx="1"/>
          </p:nvPr>
        </p:nvSpPr>
        <p:spPr/>
        <p:txBody>
          <a:bodyPr>
            <a:normAutofit fontScale="77500" lnSpcReduction="20000"/>
          </a:bodyPr>
          <a:lstStyle/>
          <a:p>
            <a:pPr fontAlgn="base"/>
            <a:r>
              <a:rPr lang="en-US" dirty="0"/>
              <a:t>System of focus was the Agile Production Platform (APP), a marketplace that aspires to aggregate PPE systems and materials to solve COVID-19 supply issues </a:t>
            </a:r>
          </a:p>
          <a:p>
            <a:pPr fontAlgn="base"/>
            <a:r>
              <a:rPr lang="en-US" dirty="0"/>
              <a:t>Used MP to find desired and undesired scenarios of PPE supply chains within the APP</a:t>
            </a:r>
          </a:p>
          <a:p>
            <a:pPr fontAlgn="base"/>
            <a:r>
              <a:rPr lang="en-US" dirty="0"/>
              <a:t>Example of undesired but expected behavior </a:t>
            </a:r>
          </a:p>
          <a:p>
            <a:pPr lvl="1" fontAlgn="base"/>
            <a:r>
              <a:rPr lang="en-US" dirty="0"/>
              <a:t>A disconnect between the customer, the APP, and the delivery service results in a shipment not arriving as expected. </a:t>
            </a:r>
          </a:p>
          <a:p>
            <a:pPr fontAlgn="base"/>
            <a:r>
              <a:rPr lang="en-US" dirty="0"/>
              <a:t>Examples of undesired and unexpected behaviors </a:t>
            </a:r>
          </a:p>
          <a:p>
            <a:pPr lvl="1" fontAlgn="base"/>
            <a:r>
              <a:rPr lang="en-US" dirty="0"/>
              <a:t>A counterfeit part makes its way into the APP supply chain </a:t>
            </a:r>
          </a:p>
          <a:p>
            <a:pPr lvl="1" fontAlgn="base"/>
            <a:r>
              <a:rPr lang="en-US" dirty="0"/>
              <a:t>Nonconforming material makes its way to the customer through miscommunication or lack of inspection</a:t>
            </a:r>
          </a:p>
          <a:p>
            <a:pPr fontAlgn="base"/>
            <a:r>
              <a:rPr lang="en-US" dirty="0"/>
              <a:t>Resulted in recommendations to minimize the probability of occurrence in the actual system once it is deployed</a:t>
            </a:r>
          </a:p>
          <a:p>
            <a:pPr lvl="1" fontAlgn="base"/>
            <a:r>
              <a:rPr lang="en-US" dirty="0"/>
              <a:t>The APP should require suppliers to follow international standards ISO 16678 and ISO 9001 (for counterfeit avoidance and quality management, respectively),</a:t>
            </a:r>
          </a:p>
          <a:p>
            <a:pPr lvl="1" fontAlgn="base"/>
            <a:r>
              <a:rPr lang="en-US" dirty="0"/>
              <a:t>The APP should  implement rating systems to verify that the products received perform as expected and to measure on time delivery and quality.  </a:t>
            </a:r>
          </a:p>
        </p:txBody>
      </p:sp>
      <p:sp>
        <p:nvSpPr>
          <p:cNvPr id="3" name="Rectangle 2">
            <a:extLst>
              <a:ext uri="{FF2B5EF4-FFF2-40B4-BE49-F238E27FC236}">
                <a16:creationId xmlns:a16="http://schemas.microsoft.com/office/drawing/2014/main" id="{9F7FFD8C-90F4-154E-8083-0C3AC2192832}"/>
              </a:ext>
            </a:extLst>
          </p:cNvPr>
          <p:cNvSpPr/>
          <p:nvPr/>
        </p:nvSpPr>
        <p:spPr>
          <a:xfrm>
            <a:off x="222536" y="6354742"/>
            <a:ext cx="5324319" cy="369332"/>
          </a:xfrm>
          <a:prstGeom prst="rect">
            <a:avLst/>
          </a:prstGeom>
        </p:spPr>
        <p:txBody>
          <a:bodyPr wrap="square">
            <a:spAutoFit/>
          </a:bodyPr>
          <a:lstStyle/>
          <a:p>
            <a:pPr fontAlgn="base"/>
            <a:r>
              <a:rPr lang="en-US" sz="900" dirty="0">
                <a:solidFill>
                  <a:schemeClr val="bg1"/>
                </a:solidFill>
              </a:rPr>
              <a:t>Beaver, Joshua. "</a:t>
            </a:r>
            <a:r>
              <a:rPr lang="en-US" sz="900" u="sng" dirty="0">
                <a:solidFill>
                  <a:schemeClr val="bg1"/>
                </a:solidFill>
                <a:hlinkClick r:id="rId2" tooltip="https://calhoun.nps.edu/handle/10945/68296">
                  <a:extLst>
                    <a:ext uri="{A12FA001-AC4F-418D-AE19-62706E023703}">
                      <ahyp:hlinkClr xmlns:ahyp="http://schemas.microsoft.com/office/drawing/2018/hyperlinkcolor" val="tx"/>
                    </a:ext>
                  </a:extLst>
                </a:hlinkClick>
              </a:rPr>
              <a:t>Analyzing Emergent Behavior of Supply Chains for Personal Protective Equipment in Response to COVID-19</a:t>
            </a:r>
            <a:r>
              <a:rPr lang="en-US" sz="900" dirty="0">
                <a:solidFill>
                  <a:schemeClr val="bg1"/>
                </a:solidFill>
              </a:rPr>
              <a:t>." Master's Thesis, Naval Postgraduate School, September 2021. </a:t>
            </a:r>
          </a:p>
        </p:txBody>
      </p:sp>
    </p:spTree>
    <p:extLst>
      <p:ext uri="{BB962C8B-B14F-4D97-AF65-F5344CB8AC3E}">
        <p14:creationId xmlns:p14="http://schemas.microsoft.com/office/powerpoint/2010/main" val="332554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FB87-BCCE-C945-8ACB-D7AB9F8F0BF7}"/>
              </a:ext>
            </a:extLst>
          </p:cNvPr>
          <p:cNvSpPr>
            <a:spLocks noGrp="1"/>
          </p:cNvSpPr>
          <p:nvPr>
            <p:ph type="title"/>
          </p:nvPr>
        </p:nvSpPr>
        <p:spPr>
          <a:xfrm>
            <a:off x="508000" y="1065981"/>
            <a:ext cx="3149600" cy="3118562"/>
          </a:xfrm>
        </p:spPr>
        <p:txBody>
          <a:bodyPr/>
          <a:lstStyle/>
          <a:p>
            <a:r>
              <a:rPr lang="en-US" b="0" dirty="0"/>
              <a:t>Personal Protective Equipment (PPE) Supply Chain Analysis  </a:t>
            </a:r>
            <a:br>
              <a:rPr lang="en-US" b="0" dirty="0"/>
            </a:br>
            <a:r>
              <a:rPr lang="en-US" sz="2000" b="0" dirty="0"/>
              <a:t>Joshua P. Beaver</a:t>
            </a:r>
            <a:endParaRPr lang="en-US" dirty="0"/>
          </a:p>
        </p:txBody>
      </p:sp>
      <p:sp>
        <p:nvSpPr>
          <p:cNvPr id="6" name="Rectangle 5">
            <a:extLst>
              <a:ext uri="{FF2B5EF4-FFF2-40B4-BE49-F238E27FC236}">
                <a16:creationId xmlns:a16="http://schemas.microsoft.com/office/drawing/2014/main" id="{041E6692-1791-4746-A075-1B3AFC3C987B}"/>
              </a:ext>
            </a:extLst>
          </p:cNvPr>
          <p:cNvSpPr/>
          <p:nvPr/>
        </p:nvSpPr>
        <p:spPr>
          <a:xfrm>
            <a:off x="221380" y="6347684"/>
            <a:ext cx="5164660" cy="369332"/>
          </a:xfrm>
          <a:prstGeom prst="rect">
            <a:avLst/>
          </a:prstGeom>
        </p:spPr>
        <p:txBody>
          <a:bodyPr wrap="square">
            <a:spAutoFit/>
          </a:bodyPr>
          <a:lstStyle/>
          <a:p>
            <a:pPr fontAlgn="base"/>
            <a:r>
              <a:rPr lang="en-US" sz="900" dirty="0">
                <a:solidFill>
                  <a:schemeClr val="bg1"/>
                </a:solidFill>
              </a:rPr>
              <a:t>Beaver, Joshua. “</a:t>
            </a:r>
            <a:r>
              <a:rPr lang="en-US" sz="900" dirty="0" err="1">
                <a:solidFill>
                  <a:schemeClr val="bg1"/>
                </a:solidFill>
              </a:rPr>
              <a:t>Agile_Production_Platform_Supply_Chain_Interaction.mp</a:t>
            </a:r>
            <a:r>
              <a:rPr lang="en-US" sz="900" dirty="0">
                <a:solidFill>
                  <a:schemeClr val="bg1"/>
                </a:solidFill>
              </a:rPr>
              <a:t>.” Available online: </a:t>
            </a:r>
            <a:r>
              <a:rPr lang="en-US" sz="900" u="sng" dirty="0">
                <a:solidFill>
                  <a:schemeClr val="bg1"/>
                </a:solidFill>
                <a:hlinkClick r:id="rId3" tooltip="https://firebird.nps.edu/">
                  <a:extLst>
                    <a:ext uri="{A12FA001-AC4F-418D-AE19-62706E023703}">
                      <ahyp:hlinkClr xmlns:ahyp="http://schemas.microsoft.com/office/drawing/2018/hyperlinkcolor" val="tx"/>
                    </a:ext>
                  </a:extLst>
                </a:hlinkClick>
              </a:rPr>
              <a:t>https://firebird.nps.edu</a:t>
            </a:r>
            <a:r>
              <a:rPr lang="en-US" sz="900" dirty="0">
                <a:solidFill>
                  <a:schemeClr val="bg1"/>
                </a:solidFill>
              </a:rPr>
              <a:t>, Import menu, </a:t>
            </a:r>
            <a:r>
              <a:rPr lang="en-US" sz="900" dirty="0" err="1">
                <a:solidFill>
                  <a:schemeClr val="bg1"/>
                </a:solidFill>
              </a:rPr>
              <a:t>Application_examples</a:t>
            </a:r>
            <a:r>
              <a:rPr lang="en-US" sz="900" dirty="0">
                <a:solidFill>
                  <a:schemeClr val="bg1"/>
                </a:solidFill>
              </a:rPr>
              <a:t> folder. September, 2020. </a:t>
            </a:r>
          </a:p>
        </p:txBody>
      </p:sp>
      <p:pic>
        <p:nvPicPr>
          <p:cNvPr id="4" name="Picture 3">
            <a:extLst>
              <a:ext uri="{FF2B5EF4-FFF2-40B4-BE49-F238E27FC236}">
                <a16:creationId xmlns:a16="http://schemas.microsoft.com/office/drawing/2014/main" id="{86AD3B68-94ED-6740-08C4-808D1C54278D}"/>
              </a:ext>
            </a:extLst>
          </p:cNvPr>
          <p:cNvPicPr>
            <a:picLocks noChangeAspect="1"/>
          </p:cNvPicPr>
          <p:nvPr/>
        </p:nvPicPr>
        <p:blipFill>
          <a:blip r:embed="rId4"/>
          <a:stretch>
            <a:fillRect/>
          </a:stretch>
        </p:blipFill>
        <p:spPr>
          <a:xfrm>
            <a:off x="5422902" y="95250"/>
            <a:ext cx="6223000" cy="6667500"/>
          </a:xfrm>
          <a:prstGeom prst="rect">
            <a:avLst/>
          </a:prstGeom>
        </p:spPr>
      </p:pic>
    </p:spTree>
    <p:extLst>
      <p:ext uri="{BB962C8B-B14F-4D97-AF65-F5344CB8AC3E}">
        <p14:creationId xmlns:p14="http://schemas.microsoft.com/office/powerpoint/2010/main" val="3920026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NPS MP">
      <a:dk1>
        <a:sysClr val="windowText" lastClr="000000"/>
      </a:dk1>
      <a:lt1>
        <a:sysClr val="window" lastClr="FFFFFF"/>
      </a:lt1>
      <a:dk2>
        <a:srgbClr val="646B86"/>
      </a:dk2>
      <a:lt2>
        <a:srgbClr val="E6E6E6"/>
      </a:lt2>
      <a:accent1>
        <a:srgbClr val="074080"/>
      </a:accent1>
      <a:accent2>
        <a:srgbClr val="CCB400"/>
      </a:accent2>
      <a:accent3>
        <a:srgbClr val="666666"/>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EB277E0530294C96B13BD21CE558BB" ma:contentTypeVersion="2" ma:contentTypeDescription="Create a new document." ma:contentTypeScope="" ma:versionID="000c9d9507fa1378aac11fcfe33255cf">
  <xsd:schema xmlns:xsd="http://www.w3.org/2001/XMLSchema" xmlns:xs="http://www.w3.org/2001/XMLSchema" xmlns:p="http://schemas.microsoft.com/office/2006/metadata/properties" xmlns:ns2="f992dbaa-8c3b-47d8-854f-76b516a757cc" targetNamespace="http://schemas.microsoft.com/office/2006/metadata/properties" ma:root="true" ma:fieldsID="286323d6fcfb84dda1fb13053a7075a9" ns2:_="">
    <xsd:import namespace="f992dbaa-8c3b-47d8-854f-76b516a757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2dbaa-8c3b-47d8-854f-76b516a757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09057-B42B-4FCC-8EFC-07807628459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CE56A1-F6E3-46A4-8621-7BD46655DCB7}"/>
</file>

<file path=customXml/itemProps3.xml><?xml version="1.0" encoding="utf-8"?>
<ds:datastoreItem xmlns:ds="http://schemas.openxmlformats.org/officeDocument/2006/customXml" ds:itemID="{5EFEB29C-8D7C-46E9-887C-3F983C1A8A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Civic.thmx</Template>
  <TotalTime>48868</TotalTime>
  <Words>2401</Words>
  <Application>Microsoft Macintosh PowerPoint</Application>
  <PresentationFormat>Widescreen</PresentationFormat>
  <Paragraphs>175</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Georgia</vt:lpstr>
      <vt:lpstr>Helvetica</vt:lpstr>
      <vt:lpstr>Wingdings</vt:lpstr>
      <vt:lpstr>Wingdings 2</vt:lpstr>
      <vt:lpstr>Civic</vt:lpstr>
      <vt:lpstr>Monterey Phoenix Overview</vt:lpstr>
      <vt:lpstr>What is Monterey Phoenix?</vt:lpstr>
      <vt:lpstr>Why Model?</vt:lpstr>
      <vt:lpstr>Why MP? </vt:lpstr>
      <vt:lpstr>PowerPoint Presentation</vt:lpstr>
      <vt:lpstr>MP Basic Concepts </vt:lpstr>
      <vt:lpstr>How It Works</vt:lpstr>
      <vt:lpstr>Personal Protective Equipment (PPE) Supply Chain Analysis   Joshua P. Beaver</vt:lpstr>
      <vt:lpstr>Personal Protective Equipment (PPE) Supply Chain Analysis   Joshua P. Beaver</vt:lpstr>
      <vt:lpstr>Supply Chain Cyber Attack Risk Analysis   Margaret Palmieri</vt:lpstr>
      <vt:lpstr>Supply Chain Cyber Attack Risk Analysis   Margaret Palmieri</vt:lpstr>
      <vt:lpstr>Summary of Distinguishing Features of MP</vt:lpstr>
      <vt:lpstr>Questions?</vt:lpstr>
      <vt:lpstr>Modeling Mission Success for Autonomous Unmanned Undersea Vehicles  John H. Phillips</vt:lpstr>
      <vt:lpstr>Modeling Mission Success for Autonomous Unmanned Undersea Vehicles  John H. Phillips</vt:lpstr>
      <vt:lpstr>Modeling Mission Success for Autonomous Unmanned Undersea Vehicles  John H. Phillips</vt:lpstr>
      <vt:lpstr>Modeling Mission Success for Autonomous Unmanned Undersea Vehicles  John H. Phillips</vt:lpstr>
      <vt:lpstr>SysML v2 Submission Team Participation</vt:lpstr>
      <vt:lpstr>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Monterey Phoenix: A User Guide for the Rest of Us</dc:title>
  <dc:creator>Megan O'Rourke</dc:creator>
  <cp:lastModifiedBy>Giammarco, Kristin (CIV)</cp:lastModifiedBy>
  <cp:revision>73</cp:revision>
  <cp:lastPrinted>2022-04-21T11:11:01Z</cp:lastPrinted>
  <dcterms:created xsi:type="dcterms:W3CDTF">2018-06-08T20:15:47Z</dcterms:created>
  <dcterms:modified xsi:type="dcterms:W3CDTF">2022-05-19T21:11:43Z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0x01010049EB277E0530294C96B13BD21CE558BB</vt:lpwstr>
  </property>
</Properties>
</file>