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notesSlides/notesSlide3.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62" r:id="rId3"/>
    <p:sldId id="1064" r:id="rId4"/>
    <p:sldId id="260" r:id="rId5"/>
    <p:sldId id="261" r:id="rId6"/>
    <p:sldId id="1061" r:id="rId7"/>
    <p:sldId id="1062" r:id="rId8"/>
    <p:sldId id="1063" r:id="rId9"/>
    <p:sldId id="1025" r:id="rId10"/>
    <p:sldId id="1053" r:id="rId11"/>
    <p:sldId id="1065" r:id="rId12"/>
    <p:sldId id="1066" r:id="rId13"/>
    <p:sldId id="1057" r:id="rId14"/>
    <p:sldId id="1058" r:id="rId15"/>
    <p:sldId id="106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p:scale>
          <a:sx n="50" d="100"/>
          <a:sy n="50" d="100"/>
        </p:scale>
        <p:origin x="1288" y="4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8EF9BE-352D-4D4B-9807-791D255C029D}" type="datetimeFigureOut">
              <a:rPr lang="en-US" smtClean="0"/>
              <a:t>5/21/2022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D26621-5F9B-4168-AC14-B3A08B56A671}" type="slidenum">
              <a:rPr lang="en-US" smtClean="0"/>
              <a:t>‹#›</a:t>
            </a:fld>
            <a:endParaRPr lang="en-US"/>
          </a:p>
        </p:txBody>
      </p:sp>
    </p:spTree>
    <p:extLst>
      <p:ext uri="{BB962C8B-B14F-4D97-AF65-F5344CB8AC3E}">
        <p14:creationId xmlns:p14="http://schemas.microsoft.com/office/powerpoint/2010/main" val="454825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Rot="1" noChangeAspect="1" noChangeArrowheads="1" noTextEdit="1"/>
          </p:cNvSpPr>
          <p:nvPr>
            <p:ph type="sldImg"/>
          </p:nvPr>
        </p:nvSpPr>
        <p:spPr>
          <a:ln/>
        </p:spPr>
      </p:sp>
      <p:sp>
        <p:nvSpPr>
          <p:cNvPr id="31746"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1810212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Rot="1" noChangeAspect="1" noChangeArrowheads="1" noTextEdit="1"/>
          </p:cNvSpPr>
          <p:nvPr>
            <p:ph type="sldImg"/>
          </p:nvPr>
        </p:nvSpPr>
        <p:spPr>
          <a:ln/>
        </p:spPr>
      </p:sp>
      <p:sp>
        <p:nvSpPr>
          <p:cNvPr id="31746"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3663370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941EFE-F804-4853-A15F-256366AA4374}" type="slidenum">
              <a:rPr lang="en-US" smtClean="0"/>
              <a:t>13</a:t>
            </a:fld>
            <a:endParaRPr lang="en-US"/>
          </a:p>
        </p:txBody>
      </p:sp>
    </p:spTree>
    <p:extLst>
      <p:ext uri="{BB962C8B-B14F-4D97-AF65-F5344CB8AC3E}">
        <p14:creationId xmlns:p14="http://schemas.microsoft.com/office/powerpoint/2010/main" val="36120026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941EFE-F804-4853-A15F-256366AA4374}" type="slidenum">
              <a:rPr lang="en-US" smtClean="0"/>
              <a:t>14</a:t>
            </a:fld>
            <a:endParaRPr lang="en-US"/>
          </a:p>
        </p:txBody>
      </p:sp>
    </p:spTree>
    <p:extLst>
      <p:ext uri="{BB962C8B-B14F-4D97-AF65-F5344CB8AC3E}">
        <p14:creationId xmlns:p14="http://schemas.microsoft.com/office/powerpoint/2010/main" val="4150369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941EFE-F804-4853-A15F-256366AA4374}" type="slidenum">
              <a:rPr lang="en-US" smtClean="0"/>
              <a:t>15</a:t>
            </a:fld>
            <a:endParaRPr lang="en-US"/>
          </a:p>
        </p:txBody>
      </p:sp>
    </p:spTree>
    <p:extLst>
      <p:ext uri="{BB962C8B-B14F-4D97-AF65-F5344CB8AC3E}">
        <p14:creationId xmlns:p14="http://schemas.microsoft.com/office/powerpoint/2010/main" val="20189383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633B6-A6E8-488C-847C-FBA1AC18819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5B30635-9A9D-4C4B-A6A4-4B6055E37D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772C2EB-9F39-4877-ADB4-B2684740B832}"/>
              </a:ext>
            </a:extLst>
          </p:cNvPr>
          <p:cNvSpPr>
            <a:spLocks noGrp="1"/>
          </p:cNvSpPr>
          <p:nvPr>
            <p:ph type="dt" sz="half" idx="10"/>
          </p:nvPr>
        </p:nvSpPr>
        <p:spPr/>
        <p:txBody>
          <a:bodyPr/>
          <a:lstStyle/>
          <a:p>
            <a:fld id="{EB3DBA8F-FD94-4B18-BAD9-48928C138FAE}" type="datetimeFigureOut">
              <a:rPr lang="en-US" smtClean="0"/>
              <a:t>5/21/2022</a:t>
            </a:fld>
            <a:endParaRPr lang="en-US"/>
          </a:p>
        </p:txBody>
      </p:sp>
      <p:sp>
        <p:nvSpPr>
          <p:cNvPr id="5" name="Footer Placeholder 4">
            <a:extLst>
              <a:ext uri="{FF2B5EF4-FFF2-40B4-BE49-F238E27FC236}">
                <a16:creationId xmlns:a16="http://schemas.microsoft.com/office/drawing/2014/main" id="{5057645A-F612-4E3C-838C-6A5D90C843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F0D8A2-51FC-4F57-8DFD-5DC0C66193B5}"/>
              </a:ext>
            </a:extLst>
          </p:cNvPr>
          <p:cNvSpPr>
            <a:spLocks noGrp="1"/>
          </p:cNvSpPr>
          <p:nvPr>
            <p:ph type="sldNum" sz="quarter" idx="12"/>
          </p:nvPr>
        </p:nvSpPr>
        <p:spPr/>
        <p:txBody>
          <a:bodyPr/>
          <a:lstStyle/>
          <a:p>
            <a:fld id="{F84D6D32-55D3-407B-9182-EADA4EAF6FCA}" type="slidenum">
              <a:rPr lang="en-US" smtClean="0"/>
              <a:t>‹#›</a:t>
            </a:fld>
            <a:endParaRPr lang="en-US"/>
          </a:p>
        </p:txBody>
      </p:sp>
    </p:spTree>
    <p:extLst>
      <p:ext uri="{BB962C8B-B14F-4D97-AF65-F5344CB8AC3E}">
        <p14:creationId xmlns:p14="http://schemas.microsoft.com/office/powerpoint/2010/main" val="40216417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8978A-B549-481E-B07C-663444BB934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15FE6F5-6711-4E09-9872-B16AE0539C7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1579CF-4F8B-49FC-BDBF-D75B53910547}"/>
              </a:ext>
            </a:extLst>
          </p:cNvPr>
          <p:cNvSpPr>
            <a:spLocks noGrp="1"/>
          </p:cNvSpPr>
          <p:nvPr>
            <p:ph type="dt" sz="half" idx="10"/>
          </p:nvPr>
        </p:nvSpPr>
        <p:spPr/>
        <p:txBody>
          <a:bodyPr/>
          <a:lstStyle/>
          <a:p>
            <a:fld id="{EB3DBA8F-FD94-4B18-BAD9-48928C138FAE}" type="datetimeFigureOut">
              <a:rPr lang="en-US" smtClean="0"/>
              <a:t>5/21/2022</a:t>
            </a:fld>
            <a:endParaRPr lang="en-US"/>
          </a:p>
        </p:txBody>
      </p:sp>
      <p:sp>
        <p:nvSpPr>
          <p:cNvPr id="5" name="Footer Placeholder 4">
            <a:extLst>
              <a:ext uri="{FF2B5EF4-FFF2-40B4-BE49-F238E27FC236}">
                <a16:creationId xmlns:a16="http://schemas.microsoft.com/office/drawing/2014/main" id="{74D143D9-44C8-4C1D-9A8A-40E003995C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7DCCDF-1B47-4017-9663-41F5D706A52E}"/>
              </a:ext>
            </a:extLst>
          </p:cNvPr>
          <p:cNvSpPr>
            <a:spLocks noGrp="1"/>
          </p:cNvSpPr>
          <p:nvPr>
            <p:ph type="sldNum" sz="quarter" idx="12"/>
          </p:nvPr>
        </p:nvSpPr>
        <p:spPr/>
        <p:txBody>
          <a:bodyPr/>
          <a:lstStyle/>
          <a:p>
            <a:fld id="{F84D6D32-55D3-407B-9182-EADA4EAF6FCA}" type="slidenum">
              <a:rPr lang="en-US" smtClean="0"/>
              <a:t>‹#›</a:t>
            </a:fld>
            <a:endParaRPr lang="en-US"/>
          </a:p>
        </p:txBody>
      </p:sp>
    </p:spTree>
    <p:extLst>
      <p:ext uri="{BB962C8B-B14F-4D97-AF65-F5344CB8AC3E}">
        <p14:creationId xmlns:p14="http://schemas.microsoft.com/office/powerpoint/2010/main" val="1639321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56DB88-03B8-4F27-B5F7-478731EDC55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D42D763-FE3C-4E70-989C-E3306BB37A7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6C4100-22F6-4DD2-9F1E-57A25CFAB621}"/>
              </a:ext>
            </a:extLst>
          </p:cNvPr>
          <p:cNvSpPr>
            <a:spLocks noGrp="1"/>
          </p:cNvSpPr>
          <p:nvPr>
            <p:ph type="dt" sz="half" idx="10"/>
          </p:nvPr>
        </p:nvSpPr>
        <p:spPr/>
        <p:txBody>
          <a:bodyPr/>
          <a:lstStyle/>
          <a:p>
            <a:fld id="{EB3DBA8F-FD94-4B18-BAD9-48928C138FAE}" type="datetimeFigureOut">
              <a:rPr lang="en-US" smtClean="0"/>
              <a:t>5/21/2022</a:t>
            </a:fld>
            <a:endParaRPr lang="en-US"/>
          </a:p>
        </p:txBody>
      </p:sp>
      <p:sp>
        <p:nvSpPr>
          <p:cNvPr id="5" name="Footer Placeholder 4">
            <a:extLst>
              <a:ext uri="{FF2B5EF4-FFF2-40B4-BE49-F238E27FC236}">
                <a16:creationId xmlns:a16="http://schemas.microsoft.com/office/drawing/2014/main" id="{A625E820-2C14-440F-B2EF-2E31F20BB8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394F99-4A06-4E49-B998-346B97A08134}"/>
              </a:ext>
            </a:extLst>
          </p:cNvPr>
          <p:cNvSpPr>
            <a:spLocks noGrp="1"/>
          </p:cNvSpPr>
          <p:nvPr>
            <p:ph type="sldNum" sz="quarter" idx="12"/>
          </p:nvPr>
        </p:nvSpPr>
        <p:spPr/>
        <p:txBody>
          <a:bodyPr/>
          <a:lstStyle/>
          <a:p>
            <a:fld id="{F84D6D32-55D3-407B-9182-EADA4EAF6FCA}" type="slidenum">
              <a:rPr lang="en-US" smtClean="0"/>
              <a:t>‹#›</a:t>
            </a:fld>
            <a:endParaRPr lang="en-US"/>
          </a:p>
        </p:txBody>
      </p:sp>
    </p:spTree>
    <p:extLst>
      <p:ext uri="{BB962C8B-B14F-4D97-AF65-F5344CB8AC3E}">
        <p14:creationId xmlns:p14="http://schemas.microsoft.com/office/powerpoint/2010/main" val="751794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E3338-E981-4F5B-A337-B8E0D9A030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BA0778-AC9B-4B0E-97ED-8EA3679B397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544AED-58D3-4E94-BC23-831FDA416CCA}"/>
              </a:ext>
            </a:extLst>
          </p:cNvPr>
          <p:cNvSpPr>
            <a:spLocks noGrp="1"/>
          </p:cNvSpPr>
          <p:nvPr>
            <p:ph type="dt" sz="half" idx="10"/>
          </p:nvPr>
        </p:nvSpPr>
        <p:spPr/>
        <p:txBody>
          <a:bodyPr/>
          <a:lstStyle/>
          <a:p>
            <a:fld id="{EB3DBA8F-FD94-4B18-BAD9-48928C138FAE}" type="datetimeFigureOut">
              <a:rPr lang="en-US" smtClean="0"/>
              <a:t>5/21/2022</a:t>
            </a:fld>
            <a:endParaRPr lang="en-US"/>
          </a:p>
        </p:txBody>
      </p:sp>
      <p:sp>
        <p:nvSpPr>
          <p:cNvPr id="5" name="Footer Placeholder 4">
            <a:extLst>
              <a:ext uri="{FF2B5EF4-FFF2-40B4-BE49-F238E27FC236}">
                <a16:creationId xmlns:a16="http://schemas.microsoft.com/office/drawing/2014/main" id="{BFC1872B-7B6B-42CD-AE7F-58C8B95A75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56B781-B840-4FB0-B0E5-00A0469F5597}"/>
              </a:ext>
            </a:extLst>
          </p:cNvPr>
          <p:cNvSpPr>
            <a:spLocks noGrp="1"/>
          </p:cNvSpPr>
          <p:nvPr>
            <p:ph type="sldNum" sz="quarter" idx="12"/>
          </p:nvPr>
        </p:nvSpPr>
        <p:spPr/>
        <p:txBody>
          <a:bodyPr/>
          <a:lstStyle/>
          <a:p>
            <a:fld id="{F84D6D32-55D3-407B-9182-EADA4EAF6FCA}" type="slidenum">
              <a:rPr lang="en-US" smtClean="0"/>
              <a:t>‹#›</a:t>
            </a:fld>
            <a:endParaRPr lang="en-US"/>
          </a:p>
        </p:txBody>
      </p:sp>
    </p:spTree>
    <p:extLst>
      <p:ext uri="{BB962C8B-B14F-4D97-AF65-F5344CB8AC3E}">
        <p14:creationId xmlns:p14="http://schemas.microsoft.com/office/powerpoint/2010/main" val="297799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08C2C-C1D3-4E52-83CB-1CE931C1E9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E7FB2A3-5DE9-4B20-B81C-57F6D13885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4240F51-0FD2-4F88-9A39-F9461C560385}"/>
              </a:ext>
            </a:extLst>
          </p:cNvPr>
          <p:cNvSpPr>
            <a:spLocks noGrp="1"/>
          </p:cNvSpPr>
          <p:nvPr>
            <p:ph type="dt" sz="half" idx="10"/>
          </p:nvPr>
        </p:nvSpPr>
        <p:spPr/>
        <p:txBody>
          <a:bodyPr/>
          <a:lstStyle/>
          <a:p>
            <a:fld id="{EB3DBA8F-FD94-4B18-BAD9-48928C138FAE}" type="datetimeFigureOut">
              <a:rPr lang="en-US" smtClean="0"/>
              <a:t>5/21/2022</a:t>
            </a:fld>
            <a:endParaRPr lang="en-US"/>
          </a:p>
        </p:txBody>
      </p:sp>
      <p:sp>
        <p:nvSpPr>
          <p:cNvPr id="5" name="Footer Placeholder 4">
            <a:extLst>
              <a:ext uri="{FF2B5EF4-FFF2-40B4-BE49-F238E27FC236}">
                <a16:creationId xmlns:a16="http://schemas.microsoft.com/office/drawing/2014/main" id="{56252F63-7BCB-4C31-BF05-D4BA6CE939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284A22-F885-4718-9AE7-B09E6C1C7841}"/>
              </a:ext>
            </a:extLst>
          </p:cNvPr>
          <p:cNvSpPr>
            <a:spLocks noGrp="1"/>
          </p:cNvSpPr>
          <p:nvPr>
            <p:ph type="sldNum" sz="quarter" idx="12"/>
          </p:nvPr>
        </p:nvSpPr>
        <p:spPr/>
        <p:txBody>
          <a:bodyPr/>
          <a:lstStyle/>
          <a:p>
            <a:fld id="{F84D6D32-55D3-407B-9182-EADA4EAF6FCA}" type="slidenum">
              <a:rPr lang="en-US" smtClean="0"/>
              <a:t>‹#›</a:t>
            </a:fld>
            <a:endParaRPr lang="en-US"/>
          </a:p>
        </p:txBody>
      </p:sp>
    </p:spTree>
    <p:extLst>
      <p:ext uri="{BB962C8B-B14F-4D97-AF65-F5344CB8AC3E}">
        <p14:creationId xmlns:p14="http://schemas.microsoft.com/office/powerpoint/2010/main" val="2342746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CC8CEC-485E-4063-8BBA-2C781E72BF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7B2C55-F598-47BC-A980-FEE81A1D152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2F3EFF1-6049-4E96-9F17-4541A01057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EC6930-9AA7-412F-B796-2CF3EA1E882E}"/>
              </a:ext>
            </a:extLst>
          </p:cNvPr>
          <p:cNvSpPr>
            <a:spLocks noGrp="1"/>
          </p:cNvSpPr>
          <p:nvPr>
            <p:ph type="dt" sz="half" idx="10"/>
          </p:nvPr>
        </p:nvSpPr>
        <p:spPr/>
        <p:txBody>
          <a:bodyPr/>
          <a:lstStyle/>
          <a:p>
            <a:fld id="{EB3DBA8F-FD94-4B18-BAD9-48928C138FAE}" type="datetimeFigureOut">
              <a:rPr lang="en-US" smtClean="0"/>
              <a:t>5/21/2022</a:t>
            </a:fld>
            <a:endParaRPr lang="en-US"/>
          </a:p>
        </p:txBody>
      </p:sp>
      <p:sp>
        <p:nvSpPr>
          <p:cNvPr id="6" name="Footer Placeholder 5">
            <a:extLst>
              <a:ext uri="{FF2B5EF4-FFF2-40B4-BE49-F238E27FC236}">
                <a16:creationId xmlns:a16="http://schemas.microsoft.com/office/drawing/2014/main" id="{18CB7551-C80A-4EF8-9ABE-D532DD7497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41528F-3993-4EAE-972F-BC77159C7A0A}"/>
              </a:ext>
            </a:extLst>
          </p:cNvPr>
          <p:cNvSpPr>
            <a:spLocks noGrp="1"/>
          </p:cNvSpPr>
          <p:nvPr>
            <p:ph type="sldNum" sz="quarter" idx="12"/>
          </p:nvPr>
        </p:nvSpPr>
        <p:spPr/>
        <p:txBody>
          <a:bodyPr/>
          <a:lstStyle/>
          <a:p>
            <a:fld id="{F84D6D32-55D3-407B-9182-EADA4EAF6FCA}" type="slidenum">
              <a:rPr lang="en-US" smtClean="0"/>
              <a:t>‹#›</a:t>
            </a:fld>
            <a:endParaRPr lang="en-US"/>
          </a:p>
        </p:txBody>
      </p:sp>
    </p:spTree>
    <p:extLst>
      <p:ext uri="{BB962C8B-B14F-4D97-AF65-F5344CB8AC3E}">
        <p14:creationId xmlns:p14="http://schemas.microsoft.com/office/powerpoint/2010/main" val="3106708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58C3D-4127-4D23-A216-AA7DB7AE0C3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E2EE73-7B8F-40E7-B4A9-290D305285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374D40-E698-4D43-BB88-27A04FFC363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2A5C759-E73A-4D20-818B-DFA5232BE6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28466E-C129-43DA-A712-7B40E9BD1D7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E3E581C-BE7D-499E-AE75-CFA9BBBD8D12}"/>
              </a:ext>
            </a:extLst>
          </p:cNvPr>
          <p:cNvSpPr>
            <a:spLocks noGrp="1"/>
          </p:cNvSpPr>
          <p:nvPr>
            <p:ph type="dt" sz="half" idx="10"/>
          </p:nvPr>
        </p:nvSpPr>
        <p:spPr/>
        <p:txBody>
          <a:bodyPr/>
          <a:lstStyle/>
          <a:p>
            <a:fld id="{EB3DBA8F-FD94-4B18-BAD9-48928C138FAE}" type="datetimeFigureOut">
              <a:rPr lang="en-US" smtClean="0"/>
              <a:t>5/21/2022</a:t>
            </a:fld>
            <a:endParaRPr lang="en-US"/>
          </a:p>
        </p:txBody>
      </p:sp>
      <p:sp>
        <p:nvSpPr>
          <p:cNvPr id="8" name="Footer Placeholder 7">
            <a:extLst>
              <a:ext uri="{FF2B5EF4-FFF2-40B4-BE49-F238E27FC236}">
                <a16:creationId xmlns:a16="http://schemas.microsoft.com/office/drawing/2014/main" id="{E6395D6D-DBBD-4830-A1EB-BEDB321A92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B8463DB-0229-4DC4-B944-3E9A039E6422}"/>
              </a:ext>
            </a:extLst>
          </p:cNvPr>
          <p:cNvSpPr>
            <a:spLocks noGrp="1"/>
          </p:cNvSpPr>
          <p:nvPr>
            <p:ph type="sldNum" sz="quarter" idx="12"/>
          </p:nvPr>
        </p:nvSpPr>
        <p:spPr/>
        <p:txBody>
          <a:bodyPr/>
          <a:lstStyle/>
          <a:p>
            <a:fld id="{F84D6D32-55D3-407B-9182-EADA4EAF6FCA}" type="slidenum">
              <a:rPr lang="en-US" smtClean="0"/>
              <a:t>‹#›</a:t>
            </a:fld>
            <a:endParaRPr lang="en-US"/>
          </a:p>
        </p:txBody>
      </p:sp>
    </p:spTree>
    <p:extLst>
      <p:ext uri="{BB962C8B-B14F-4D97-AF65-F5344CB8AC3E}">
        <p14:creationId xmlns:p14="http://schemas.microsoft.com/office/powerpoint/2010/main" val="600909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5A277-BCCB-4F5A-80F9-B19F987E9B8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6B52768-3990-49FD-B15B-F83470E69B79}"/>
              </a:ext>
            </a:extLst>
          </p:cNvPr>
          <p:cNvSpPr>
            <a:spLocks noGrp="1"/>
          </p:cNvSpPr>
          <p:nvPr>
            <p:ph type="dt" sz="half" idx="10"/>
          </p:nvPr>
        </p:nvSpPr>
        <p:spPr/>
        <p:txBody>
          <a:bodyPr/>
          <a:lstStyle/>
          <a:p>
            <a:fld id="{EB3DBA8F-FD94-4B18-BAD9-48928C138FAE}" type="datetimeFigureOut">
              <a:rPr lang="en-US" smtClean="0"/>
              <a:t>5/21/2022</a:t>
            </a:fld>
            <a:endParaRPr lang="en-US"/>
          </a:p>
        </p:txBody>
      </p:sp>
      <p:sp>
        <p:nvSpPr>
          <p:cNvPr id="4" name="Footer Placeholder 3">
            <a:extLst>
              <a:ext uri="{FF2B5EF4-FFF2-40B4-BE49-F238E27FC236}">
                <a16:creationId xmlns:a16="http://schemas.microsoft.com/office/drawing/2014/main" id="{7BBD05A8-DF12-4581-9ACB-6EC86A46FB3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49AEFBE-0BBC-49D4-8364-9C5A4685CB97}"/>
              </a:ext>
            </a:extLst>
          </p:cNvPr>
          <p:cNvSpPr>
            <a:spLocks noGrp="1"/>
          </p:cNvSpPr>
          <p:nvPr>
            <p:ph type="sldNum" sz="quarter" idx="12"/>
          </p:nvPr>
        </p:nvSpPr>
        <p:spPr/>
        <p:txBody>
          <a:bodyPr/>
          <a:lstStyle/>
          <a:p>
            <a:fld id="{F84D6D32-55D3-407B-9182-EADA4EAF6FCA}" type="slidenum">
              <a:rPr lang="en-US" smtClean="0"/>
              <a:t>‹#›</a:t>
            </a:fld>
            <a:endParaRPr lang="en-US"/>
          </a:p>
        </p:txBody>
      </p:sp>
    </p:spTree>
    <p:extLst>
      <p:ext uri="{BB962C8B-B14F-4D97-AF65-F5344CB8AC3E}">
        <p14:creationId xmlns:p14="http://schemas.microsoft.com/office/powerpoint/2010/main" val="2877339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AF00B29-3534-4ACE-9ED9-DED48B3F1D32}"/>
              </a:ext>
            </a:extLst>
          </p:cNvPr>
          <p:cNvSpPr>
            <a:spLocks noGrp="1"/>
          </p:cNvSpPr>
          <p:nvPr>
            <p:ph type="dt" sz="half" idx="10"/>
          </p:nvPr>
        </p:nvSpPr>
        <p:spPr/>
        <p:txBody>
          <a:bodyPr/>
          <a:lstStyle/>
          <a:p>
            <a:fld id="{EB3DBA8F-FD94-4B18-BAD9-48928C138FAE}" type="datetimeFigureOut">
              <a:rPr lang="en-US" smtClean="0"/>
              <a:t>5/21/2022</a:t>
            </a:fld>
            <a:endParaRPr lang="en-US"/>
          </a:p>
        </p:txBody>
      </p:sp>
      <p:sp>
        <p:nvSpPr>
          <p:cNvPr id="3" name="Footer Placeholder 2">
            <a:extLst>
              <a:ext uri="{FF2B5EF4-FFF2-40B4-BE49-F238E27FC236}">
                <a16:creationId xmlns:a16="http://schemas.microsoft.com/office/drawing/2014/main" id="{39B9282C-BEA6-4F81-886E-0E628087560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250FDA4-9070-4E6E-88EB-A52159F260DE}"/>
              </a:ext>
            </a:extLst>
          </p:cNvPr>
          <p:cNvSpPr>
            <a:spLocks noGrp="1"/>
          </p:cNvSpPr>
          <p:nvPr>
            <p:ph type="sldNum" sz="quarter" idx="12"/>
          </p:nvPr>
        </p:nvSpPr>
        <p:spPr/>
        <p:txBody>
          <a:bodyPr/>
          <a:lstStyle/>
          <a:p>
            <a:fld id="{F84D6D32-55D3-407B-9182-EADA4EAF6FCA}" type="slidenum">
              <a:rPr lang="en-US" smtClean="0"/>
              <a:t>‹#›</a:t>
            </a:fld>
            <a:endParaRPr lang="en-US"/>
          </a:p>
        </p:txBody>
      </p:sp>
    </p:spTree>
    <p:extLst>
      <p:ext uri="{BB962C8B-B14F-4D97-AF65-F5344CB8AC3E}">
        <p14:creationId xmlns:p14="http://schemas.microsoft.com/office/powerpoint/2010/main" val="1625511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9C0B5-1127-4A19-9857-DB7539C8B1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A442494-93BB-4D26-BF50-65E305C383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6C33A7-6899-4DAA-9E31-2EEF8A54C2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A3AB8C-DBD9-4131-9EEF-961CA5DD701C}"/>
              </a:ext>
            </a:extLst>
          </p:cNvPr>
          <p:cNvSpPr>
            <a:spLocks noGrp="1"/>
          </p:cNvSpPr>
          <p:nvPr>
            <p:ph type="dt" sz="half" idx="10"/>
          </p:nvPr>
        </p:nvSpPr>
        <p:spPr/>
        <p:txBody>
          <a:bodyPr/>
          <a:lstStyle/>
          <a:p>
            <a:fld id="{EB3DBA8F-FD94-4B18-BAD9-48928C138FAE}" type="datetimeFigureOut">
              <a:rPr lang="en-US" smtClean="0"/>
              <a:t>5/21/2022</a:t>
            </a:fld>
            <a:endParaRPr lang="en-US"/>
          </a:p>
        </p:txBody>
      </p:sp>
      <p:sp>
        <p:nvSpPr>
          <p:cNvPr id="6" name="Footer Placeholder 5">
            <a:extLst>
              <a:ext uri="{FF2B5EF4-FFF2-40B4-BE49-F238E27FC236}">
                <a16:creationId xmlns:a16="http://schemas.microsoft.com/office/drawing/2014/main" id="{B21BBED8-4DBA-4BBD-871C-AF49AD743E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DA5542-802D-49CE-8E54-106CC01CE29D}"/>
              </a:ext>
            </a:extLst>
          </p:cNvPr>
          <p:cNvSpPr>
            <a:spLocks noGrp="1"/>
          </p:cNvSpPr>
          <p:nvPr>
            <p:ph type="sldNum" sz="quarter" idx="12"/>
          </p:nvPr>
        </p:nvSpPr>
        <p:spPr/>
        <p:txBody>
          <a:bodyPr/>
          <a:lstStyle/>
          <a:p>
            <a:fld id="{F84D6D32-55D3-407B-9182-EADA4EAF6FCA}" type="slidenum">
              <a:rPr lang="en-US" smtClean="0"/>
              <a:t>‹#›</a:t>
            </a:fld>
            <a:endParaRPr lang="en-US"/>
          </a:p>
        </p:txBody>
      </p:sp>
    </p:spTree>
    <p:extLst>
      <p:ext uri="{BB962C8B-B14F-4D97-AF65-F5344CB8AC3E}">
        <p14:creationId xmlns:p14="http://schemas.microsoft.com/office/powerpoint/2010/main" val="1839862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E46FE-E6E0-4219-A512-3123196EDB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45A8840-7216-4403-9252-E42AA581A4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393593-D9DB-4E25-9EC1-57C618A75D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B65A15-8E9A-4CB4-9745-3FA4DF229365}"/>
              </a:ext>
            </a:extLst>
          </p:cNvPr>
          <p:cNvSpPr>
            <a:spLocks noGrp="1"/>
          </p:cNvSpPr>
          <p:nvPr>
            <p:ph type="dt" sz="half" idx="10"/>
          </p:nvPr>
        </p:nvSpPr>
        <p:spPr/>
        <p:txBody>
          <a:bodyPr/>
          <a:lstStyle/>
          <a:p>
            <a:fld id="{EB3DBA8F-FD94-4B18-BAD9-48928C138FAE}" type="datetimeFigureOut">
              <a:rPr lang="en-US" smtClean="0"/>
              <a:t>5/21/2022</a:t>
            </a:fld>
            <a:endParaRPr lang="en-US"/>
          </a:p>
        </p:txBody>
      </p:sp>
      <p:sp>
        <p:nvSpPr>
          <p:cNvPr id="6" name="Footer Placeholder 5">
            <a:extLst>
              <a:ext uri="{FF2B5EF4-FFF2-40B4-BE49-F238E27FC236}">
                <a16:creationId xmlns:a16="http://schemas.microsoft.com/office/drawing/2014/main" id="{7EC5C5B7-3EFF-4DEE-96FD-F1E140F069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13F8E3-7625-4944-8B4F-B1E979A93289}"/>
              </a:ext>
            </a:extLst>
          </p:cNvPr>
          <p:cNvSpPr>
            <a:spLocks noGrp="1"/>
          </p:cNvSpPr>
          <p:nvPr>
            <p:ph type="sldNum" sz="quarter" idx="12"/>
          </p:nvPr>
        </p:nvSpPr>
        <p:spPr/>
        <p:txBody>
          <a:bodyPr/>
          <a:lstStyle/>
          <a:p>
            <a:fld id="{F84D6D32-55D3-407B-9182-EADA4EAF6FCA}" type="slidenum">
              <a:rPr lang="en-US" smtClean="0"/>
              <a:t>‹#›</a:t>
            </a:fld>
            <a:endParaRPr lang="en-US"/>
          </a:p>
        </p:txBody>
      </p:sp>
    </p:spTree>
    <p:extLst>
      <p:ext uri="{BB962C8B-B14F-4D97-AF65-F5344CB8AC3E}">
        <p14:creationId xmlns:p14="http://schemas.microsoft.com/office/powerpoint/2010/main" val="1655361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22CEDE-65DC-4233-A9E1-F7CB2BB5C8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5ED5EAD-933D-4D9A-86A1-FC569EF7B4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4744DB-FC63-4A62-B15E-14DFFA11A9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3DBA8F-FD94-4B18-BAD9-48928C138FAE}" type="datetimeFigureOut">
              <a:rPr lang="en-US" smtClean="0"/>
              <a:t>5/21/2022</a:t>
            </a:fld>
            <a:endParaRPr lang="en-US"/>
          </a:p>
        </p:txBody>
      </p:sp>
      <p:sp>
        <p:nvSpPr>
          <p:cNvPr id="5" name="Footer Placeholder 4">
            <a:extLst>
              <a:ext uri="{FF2B5EF4-FFF2-40B4-BE49-F238E27FC236}">
                <a16:creationId xmlns:a16="http://schemas.microsoft.com/office/drawing/2014/main" id="{911FF948-DF87-48C4-A527-97C6BB10DF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7C5CF0-E2A7-4C37-BF50-2B1B19FDDA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4D6D32-55D3-407B-9182-EADA4EAF6FCA}" type="slidenum">
              <a:rPr lang="en-US" smtClean="0"/>
              <a:t>‹#›</a:t>
            </a:fld>
            <a:endParaRPr lang="en-US"/>
          </a:p>
        </p:txBody>
      </p:sp>
    </p:spTree>
    <p:extLst>
      <p:ext uri="{BB962C8B-B14F-4D97-AF65-F5344CB8AC3E}">
        <p14:creationId xmlns:p14="http://schemas.microsoft.com/office/powerpoint/2010/main" val="28456532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3.emf"/><Relationship Id="rId5" Type="http://schemas.openxmlformats.org/officeDocument/2006/relationships/package" Target="../embeddings/Microsoft_Excel_Worksheet1.xlsx"/><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package" Target="../embeddings/Microsoft_Excel_Worksheet.xlsx"/><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88418-5151-456E-9300-D27A8963B7D8}"/>
              </a:ext>
            </a:extLst>
          </p:cNvPr>
          <p:cNvSpPr>
            <a:spLocks noGrp="1"/>
          </p:cNvSpPr>
          <p:nvPr>
            <p:ph type="ctrTitle"/>
          </p:nvPr>
        </p:nvSpPr>
        <p:spPr/>
        <p:txBody>
          <a:bodyPr/>
          <a:lstStyle/>
          <a:p>
            <a:r>
              <a:rPr lang="en-US" dirty="0"/>
              <a:t>MOVES Curriculum Status</a:t>
            </a:r>
          </a:p>
        </p:txBody>
      </p:sp>
      <p:sp>
        <p:nvSpPr>
          <p:cNvPr id="3" name="Subtitle 2">
            <a:extLst>
              <a:ext uri="{FF2B5EF4-FFF2-40B4-BE49-F238E27FC236}">
                <a16:creationId xmlns:a16="http://schemas.microsoft.com/office/drawing/2014/main" id="{05537BD6-A008-45DD-9878-B3128108D018}"/>
              </a:ext>
            </a:extLst>
          </p:cNvPr>
          <p:cNvSpPr>
            <a:spLocks noGrp="1"/>
          </p:cNvSpPr>
          <p:nvPr>
            <p:ph type="subTitle" idx="1"/>
          </p:nvPr>
        </p:nvSpPr>
        <p:spPr/>
        <p:txBody>
          <a:bodyPr/>
          <a:lstStyle/>
          <a:p>
            <a:r>
              <a:rPr lang="en-US" dirty="0"/>
              <a:t>MOVES Open House</a:t>
            </a:r>
          </a:p>
          <a:p>
            <a:r>
              <a:rPr lang="en-US" dirty="0"/>
              <a:t>May 2022</a:t>
            </a:r>
          </a:p>
          <a:p>
            <a:r>
              <a:rPr lang="en-US" dirty="0"/>
              <a:t>C. Darken</a:t>
            </a:r>
          </a:p>
        </p:txBody>
      </p:sp>
    </p:spTree>
    <p:extLst>
      <p:ext uri="{BB962C8B-B14F-4D97-AF65-F5344CB8AC3E}">
        <p14:creationId xmlns:p14="http://schemas.microsoft.com/office/powerpoint/2010/main" val="1661617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ChangeArrowheads="1"/>
          </p:cNvSpPr>
          <p:nvPr/>
        </p:nvSpPr>
        <p:spPr bwMode="auto">
          <a:xfrm>
            <a:off x="3124200" y="0"/>
            <a:ext cx="7239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l" eaLnBrk="0" hangingPunct="0">
              <a:spcBef>
                <a:spcPct val="20000"/>
              </a:spcBef>
              <a:buChar char="•"/>
              <a:defRPr sz="3200">
                <a:solidFill>
                  <a:schemeClr val="tx1"/>
                </a:solidFill>
                <a:latin typeface="Arial" pitchFamily="34" charset="0"/>
              </a:defRPr>
            </a:lvl1pPr>
            <a:lvl2pPr marL="742950" indent="-285750" algn="l" eaLnBrk="0" hangingPunct="0">
              <a:spcBef>
                <a:spcPct val="20000"/>
              </a:spcBef>
              <a:buChar char="–"/>
              <a:defRPr sz="2800">
                <a:solidFill>
                  <a:schemeClr val="tx1"/>
                </a:solidFill>
                <a:latin typeface="Arial" pitchFamily="34" charset="0"/>
              </a:defRPr>
            </a:lvl2pPr>
            <a:lvl3pPr marL="1143000" indent="-228600" algn="l" eaLnBrk="0" hangingPunct="0">
              <a:spcBef>
                <a:spcPct val="20000"/>
              </a:spcBef>
              <a:buChar char="•"/>
              <a:defRPr sz="2400">
                <a:solidFill>
                  <a:schemeClr val="tx1"/>
                </a:solidFill>
                <a:latin typeface="Arial" pitchFamily="34" charset="0"/>
              </a:defRPr>
            </a:lvl3pPr>
            <a:lvl4pPr marL="1600200" indent="-228600" algn="l" eaLnBrk="0" hangingPunct="0">
              <a:spcBef>
                <a:spcPct val="20000"/>
              </a:spcBef>
              <a:buChar char="–"/>
              <a:defRPr sz="2000">
                <a:solidFill>
                  <a:schemeClr val="tx1"/>
                </a:solidFill>
                <a:latin typeface="Arial" pitchFamily="34" charset="0"/>
              </a:defRPr>
            </a:lvl4pPr>
            <a:lvl5pPr marL="2057400" indent="-228600" algn="l"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r" eaLnBrk="1" fontAlgn="base" hangingPunct="1">
              <a:spcBef>
                <a:spcPct val="0"/>
              </a:spcBef>
              <a:spcAft>
                <a:spcPct val="0"/>
              </a:spcAft>
              <a:buFontTx/>
              <a:buNone/>
            </a:pPr>
            <a:r>
              <a:rPr lang="en-US" altLang="en-US" sz="2400" dirty="0">
                <a:solidFill>
                  <a:srgbClr val="FFFFFF"/>
                </a:solidFill>
              </a:rPr>
              <a:t>MOVES Course Matrix </a:t>
            </a:r>
            <a:r>
              <a:rPr lang="en-US" altLang="en-US" sz="2400" dirty="0" err="1">
                <a:solidFill>
                  <a:srgbClr val="FFFFFF"/>
                </a:solidFill>
              </a:rPr>
              <a:t>Qtrs</a:t>
            </a:r>
            <a:r>
              <a:rPr lang="en-US" altLang="en-US" sz="2400" dirty="0">
                <a:solidFill>
                  <a:srgbClr val="FFFFFF"/>
                </a:solidFill>
              </a:rPr>
              <a:t> 4 – 8 (Proposed)</a:t>
            </a:r>
          </a:p>
        </p:txBody>
      </p:sp>
      <p:sp>
        <p:nvSpPr>
          <p:cNvPr id="3" name="Slide Number Placeholder 2"/>
          <p:cNvSpPr>
            <a:spLocks noGrp="1"/>
          </p:cNvSpPr>
          <p:nvPr>
            <p:ph type="sldNum" sz="quarter" idx="12"/>
          </p:nvPr>
        </p:nvSpPr>
        <p:spPr/>
        <p:txBody>
          <a:bodyPr/>
          <a:lstStyle/>
          <a:p>
            <a:pPr>
              <a:defRPr/>
            </a:pPr>
            <a:fld id="{0D9F7C81-586B-47CF-84AC-89F9C6B766EF}" type="slidenum">
              <a:rPr lang="en-US" smtClean="0">
                <a:solidFill>
                  <a:srgbClr val="000000"/>
                </a:solidFill>
              </a:rPr>
              <a:pPr>
                <a:defRPr/>
              </a:pPr>
              <a:t>10</a:t>
            </a:fld>
            <a:endParaRPr lang="en-US">
              <a:solidFill>
                <a:srgbClr val="000000"/>
              </a:solidFill>
            </a:endParaRPr>
          </a:p>
        </p:txBody>
      </p:sp>
      <p:pic>
        <p:nvPicPr>
          <p:cNvPr id="2" name="Picture 1">
            <a:extLst>
              <a:ext uri="{FF2B5EF4-FFF2-40B4-BE49-F238E27FC236}">
                <a16:creationId xmlns:a16="http://schemas.microsoft.com/office/drawing/2014/main" id="{4C6EF92E-2D38-4372-A913-2FCB70E9BE10}"/>
              </a:ext>
            </a:extLst>
          </p:cNvPr>
          <p:cNvPicPr>
            <a:picLocks noChangeAspect="1"/>
          </p:cNvPicPr>
          <p:nvPr/>
        </p:nvPicPr>
        <p:blipFill>
          <a:blip r:embed="rId4"/>
          <a:stretch>
            <a:fillRect/>
          </a:stretch>
        </p:blipFill>
        <p:spPr>
          <a:xfrm>
            <a:off x="1873250" y="7387937"/>
            <a:ext cx="8096190" cy="396274"/>
          </a:xfrm>
          <a:prstGeom prst="rect">
            <a:avLst/>
          </a:prstGeom>
          <a:solidFill>
            <a:schemeClr val="bg1"/>
          </a:solidFill>
        </p:spPr>
      </p:pic>
      <p:graphicFrame>
        <p:nvGraphicFramePr>
          <p:cNvPr id="4" name="Object 3">
            <a:extLst>
              <a:ext uri="{FF2B5EF4-FFF2-40B4-BE49-F238E27FC236}">
                <a16:creationId xmlns:a16="http://schemas.microsoft.com/office/drawing/2014/main" id="{6EA9FC48-04EA-4744-B1C6-F73A1FF263FC}"/>
              </a:ext>
            </a:extLst>
          </p:cNvPr>
          <p:cNvGraphicFramePr>
            <a:graphicFrameLocks noChangeAspect="1"/>
          </p:cNvGraphicFramePr>
          <p:nvPr/>
        </p:nvGraphicFramePr>
        <p:xfrm>
          <a:off x="1985583" y="932688"/>
          <a:ext cx="8479321" cy="4992624"/>
        </p:xfrm>
        <a:graphic>
          <a:graphicData uri="http://schemas.openxmlformats.org/presentationml/2006/ole">
            <mc:AlternateContent xmlns:mc="http://schemas.openxmlformats.org/markup-compatibility/2006">
              <mc:Choice xmlns:v="urn:schemas-microsoft-com:vml" Requires="v">
                <p:oleObj spid="_x0000_s2070" name="Worksheet" r:id="rId5" imgW="5953365" imgH="3505266" progId="Excel.Sheet.12">
                  <p:embed/>
                </p:oleObj>
              </mc:Choice>
              <mc:Fallback>
                <p:oleObj name="Worksheet" r:id="rId5" imgW="5953365" imgH="3505266" progId="Excel.Sheet.12">
                  <p:embed/>
                  <p:pic>
                    <p:nvPicPr>
                      <p:cNvPr id="4" name="Object 3">
                        <a:extLst>
                          <a:ext uri="{FF2B5EF4-FFF2-40B4-BE49-F238E27FC236}">
                            <a16:creationId xmlns:a16="http://schemas.microsoft.com/office/drawing/2014/main" id="{6EA9FC48-04EA-4744-B1C6-F73A1FF263FC}"/>
                          </a:ext>
                        </a:extLst>
                      </p:cNvPr>
                      <p:cNvPicPr/>
                      <p:nvPr/>
                    </p:nvPicPr>
                    <p:blipFill>
                      <a:blip r:embed="rId6"/>
                      <a:stretch>
                        <a:fillRect/>
                      </a:stretch>
                    </p:blipFill>
                    <p:spPr>
                      <a:xfrm>
                        <a:off x="1985583" y="932688"/>
                        <a:ext cx="8479321" cy="4992624"/>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839A3E55-27C6-4CBC-8953-4073977B0E6B}"/>
              </a:ext>
            </a:extLst>
          </p:cNvPr>
          <p:cNvSpPr txBox="1"/>
          <p:nvPr/>
        </p:nvSpPr>
        <p:spPr>
          <a:xfrm>
            <a:off x="1985582" y="5933518"/>
            <a:ext cx="4572000" cy="646331"/>
          </a:xfrm>
          <a:prstGeom prst="rect">
            <a:avLst/>
          </a:prstGeom>
          <a:noFill/>
        </p:spPr>
        <p:txBody>
          <a:bodyPr wrap="square">
            <a:spAutoFit/>
          </a:bodyPr>
          <a:lstStyle/>
          <a:p>
            <a:r>
              <a:rPr lang="en-US" dirty="0">
                <a:latin typeface="Calibri" panose="020F0502020204030204" pitchFamily="34" charset="0"/>
              </a:rPr>
              <a:t>*MV4920 Change</a:t>
            </a:r>
          </a:p>
          <a:p>
            <a:r>
              <a:rPr lang="en-US" dirty="0">
                <a:latin typeface="Calibri" panose="020F0502020204030204" pitchFamily="34" charset="0"/>
              </a:rPr>
              <a:t>**Non-DOD students take GB-3031 instead.</a:t>
            </a:r>
            <a:r>
              <a:rPr lang="en-US" dirty="0"/>
              <a:t> </a:t>
            </a:r>
          </a:p>
        </p:txBody>
      </p:sp>
    </p:spTree>
    <p:extLst>
      <p:ext uri="{BB962C8B-B14F-4D97-AF65-F5344CB8AC3E}">
        <p14:creationId xmlns:p14="http://schemas.microsoft.com/office/powerpoint/2010/main" val="630955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16A6C-A900-181E-1A47-EE39E865316D}"/>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BE7EFC53-E952-851D-AC73-211FC28C589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4823278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0CB2D-7C33-44A8-E1A7-5994AA3902AD}"/>
              </a:ext>
            </a:extLst>
          </p:cNvPr>
          <p:cNvSpPr>
            <a:spLocks noGrp="1"/>
          </p:cNvSpPr>
          <p:nvPr>
            <p:ph type="title"/>
          </p:nvPr>
        </p:nvSpPr>
        <p:spPr/>
        <p:txBody>
          <a:bodyPr/>
          <a:lstStyle/>
          <a:p>
            <a:r>
              <a:rPr lang="en-US" dirty="0"/>
              <a:t>Extras: Modification Plan by Course Number</a:t>
            </a:r>
          </a:p>
        </p:txBody>
      </p:sp>
      <p:sp>
        <p:nvSpPr>
          <p:cNvPr id="3" name="Content Placeholder 2">
            <a:extLst>
              <a:ext uri="{FF2B5EF4-FFF2-40B4-BE49-F238E27FC236}">
                <a16:creationId xmlns:a16="http://schemas.microsoft.com/office/drawing/2014/main" id="{2221E25F-7844-0575-B9C9-CD31BD4A911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4590449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F632BCC2-42D5-4C05-AF73-E08DB4E2E53D}" type="slidenum">
              <a:rPr lang="en-US" smtClean="0">
                <a:solidFill>
                  <a:srgbClr val="000000"/>
                </a:solidFill>
              </a:rPr>
              <a:pPr>
                <a:defRPr/>
              </a:pPr>
              <a:t>13</a:t>
            </a:fld>
            <a:endParaRPr lang="en-US">
              <a:solidFill>
                <a:srgbClr val="000000"/>
              </a:solidFill>
            </a:endParaRPr>
          </a:p>
        </p:txBody>
      </p:sp>
      <p:sp>
        <p:nvSpPr>
          <p:cNvPr id="5" name="TextBox 4"/>
          <p:cNvSpPr txBox="1"/>
          <p:nvPr/>
        </p:nvSpPr>
        <p:spPr>
          <a:xfrm>
            <a:off x="2133600" y="7010400"/>
            <a:ext cx="8305800" cy="338554"/>
          </a:xfrm>
          <a:prstGeom prst="rect">
            <a:avLst/>
          </a:prstGeom>
          <a:ln w="3175"/>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600" b="1" u="sng" dirty="0">
                <a:solidFill>
                  <a:srgbClr val="0000FF"/>
                </a:solidFill>
              </a:rPr>
              <a:t>No Recommended ESR Updates</a:t>
            </a:r>
            <a:endParaRPr lang="en-US" sz="1600" dirty="0">
              <a:solidFill>
                <a:srgbClr val="0000FF"/>
              </a:solidFill>
            </a:endParaRPr>
          </a:p>
        </p:txBody>
      </p:sp>
      <p:sp>
        <p:nvSpPr>
          <p:cNvPr id="6" name="Content Placeholder 2">
            <a:extLst>
              <a:ext uri="{FF2B5EF4-FFF2-40B4-BE49-F238E27FC236}">
                <a16:creationId xmlns:a16="http://schemas.microsoft.com/office/drawing/2014/main" id="{BD85DB96-F01E-4F66-8EE4-805C2C5654B6}"/>
              </a:ext>
            </a:extLst>
          </p:cNvPr>
          <p:cNvSpPr txBox="1">
            <a:spLocks/>
          </p:cNvSpPr>
          <p:nvPr/>
        </p:nvSpPr>
        <p:spPr bwMode="auto">
          <a:xfrm>
            <a:off x="1828800" y="871729"/>
            <a:ext cx="8610600" cy="4952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1600" kern="0" dirty="0"/>
              <a:t> </a:t>
            </a:r>
          </a:p>
        </p:txBody>
      </p:sp>
      <p:sp>
        <p:nvSpPr>
          <p:cNvPr id="7" name="Rectangle 3">
            <a:extLst>
              <a:ext uri="{FF2B5EF4-FFF2-40B4-BE49-F238E27FC236}">
                <a16:creationId xmlns:a16="http://schemas.microsoft.com/office/drawing/2014/main" id="{61EF9FF4-38C1-4981-A8F5-EB58CE01AC8A}"/>
              </a:ext>
            </a:extLst>
          </p:cNvPr>
          <p:cNvSpPr>
            <a:spLocks noChangeArrowheads="1"/>
          </p:cNvSpPr>
          <p:nvPr/>
        </p:nvSpPr>
        <p:spPr bwMode="auto">
          <a:xfrm>
            <a:off x="3300984" y="54864"/>
            <a:ext cx="7239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l" eaLnBrk="0" hangingPunct="0">
              <a:spcBef>
                <a:spcPct val="20000"/>
              </a:spcBef>
              <a:buChar char="•"/>
              <a:defRPr sz="3200">
                <a:solidFill>
                  <a:schemeClr val="tx1"/>
                </a:solidFill>
                <a:latin typeface="Arial" pitchFamily="34" charset="0"/>
              </a:defRPr>
            </a:lvl1pPr>
            <a:lvl2pPr marL="742950" indent="-285750" algn="l" eaLnBrk="0" hangingPunct="0">
              <a:spcBef>
                <a:spcPct val="20000"/>
              </a:spcBef>
              <a:buChar char="–"/>
              <a:defRPr sz="2800">
                <a:solidFill>
                  <a:schemeClr val="tx1"/>
                </a:solidFill>
                <a:latin typeface="Arial" pitchFamily="34" charset="0"/>
              </a:defRPr>
            </a:lvl2pPr>
            <a:lvl3pPr marL="1143000" indent="-228600" algn="l" eaLnBrk="0" hangingPunct="0">
              <a:spcBef>
                <a:spcPct val="20000"/>
              </a:spcBef>
              <a:buChar char="•"/>
              <a:defRPr sz="2400">
                <a:solidFill>
                  <a:schemeClr val="tx1"/>
                </a:solidFill>
                <a:latin typeface="Arial" pitchFamily="34" charset="0"/>
              </a:defRPr>
            </a:lvl3pPr>
            <a:lvl4pPr marL="1600200" indent="-228600" algn="l" eaLnBrk="0" hangingPunct="0">
              <a:spcBef>
                <a:spcPct val="20000"/>
              </a:spcBef>
              <a:buChar char="–"/>
              <a:defRPr sz="2000">
                <a:solidFill>
                  <a:schemeClr val="tx1"/>
                </a:solidFill>
                <a:latin typeface="Arial" pitchFamily="34" charset="0"/>
              </a:defRPr>
            </a:lvl4pPr>
            <a:lvl5pPr marL="2057400" indent="-228600" algn="l"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r" eaLnBrk="1" fontAlgn="base" hangingPunct="1">
              <a:spcBef>
                <a:spcPct val="0"/>
              </a:spcBef>
              <a:spcAft>
                <a:spcPct val="0"/>
              </a:spcAft>
              <a:buFontTx/>
              <a:buNone/>
            </a:pPr>
            <a:r>
              <a:rPr lang="en-US" altLang="en-US" sz="2800" dirty="0">
                <a:solidFill>
                  <a:srgbClr val="FFFFFF"/>
                </a:solidFill>
              </a:rPr>
              <a:t>Plan Summary Breakdown by Course #</a:t>
            </a:r>
          </a:p>
        </p:txBody>
      </p:sp>
      <p:sp>
        <p:nvSpPr>
          <p:cNvPr id="8" name="TextBox 7">
            <a:extLst>
              <a:ext uri="{FF2B5EF4-FFF2-40B4-BE49-F238E27FC236}">
                <a16:creationId xmlns:a16="http://schemas.microsoft.com/office/drawing/2014/main" id="{A68D6318-2330-41FB-97A6-80C1894C54E5}"/>
              </a:ext>
            </a:extLst>
          </p:cNvPr>
          <p:cNvSpPr txBox="1"/>
          <p:nvPr/>
        </p:nvSpPr>
        <p:spPr>
          <a:xfrm>
            <a:off x="1908258" y="816865"/>
            <a:ext cx="8756485" cy="6186309"/>
          </a:xfrm>
          <a:prstGeom prst="rect">
            <a:avLst/>
          </a:prstGeom>
          <a:noFill/>
        </p:spPr>
        <p:txBody>
          <a:bodyPr wrap="square" rtlCol="0">
            <a:spAutoFit/>
          </a:bodyPr>
          <a:lstStyle/>
          <a:p>
            <a:pPr defTabSz="457200">
              <a:defRPr/>
            </a:pPr>
            <a:r>
              <a:rPr lang="en-US" b="1" dirty="0">
                <a:solidFill>
                  <a:prstClr val="black"/>
                </a:solidFill>
              </a:rPr>
              <a:t>MV4920 Advance Topics In MOVES. </a:t>
            </a:r>
          </a:p>
          <a:p>
            <a:pPr defTabSz="457200">
              <a:defRPr/>
            </a:pPr>
            <a:r>
              <a:rPr lang="en-US" dirty="0">
                <a:solidFill>
                  <a:srgbClr val="323130"/>
                </a:solidFill>
                <a:latin typeface="Calibri" panose="020F0502020204030204" pitchFamily="34" charset="0"/>
                <a:ea typeface="Malgun Gothic" panose="020B0503020000020004" pitchFamily="34" charset="-127"/>
              </a:rPr>
              <a:t>A new section of MV4920 (advanced topics) will be created to cover multiple knowledge items needing additional material (social, environmental, military process and system modeling as well as simulation use in adjudication in support of wargaming). The new MV4920 will replace MV4657 in the matrix. MOVES staff should survey current models to provide course material.</a:t>
            </a:r>
            <a:r>
              <a:rPr lang="en-US" b="1" dirty="0">
                <a:solidFill>
                  <a:prstClr val="black"/>
                </a:solidFill>
              </a:rPr>
              <a:t> </a:t>
            </a:r>
          </a:p>
          <a:p>
            <a:pPr defTabSz="457200">
              <a:defRPr/>
            </a:pPr>
            <a:endParaRPr lang="en-US" dirty="0">
              <a:solidFill>
                <a:prstClr val="black"/>
              </a:solidFill>
            </a:endParaRPr>
          </a:p>
          <a:p>
            <a:pPr defTabSz="457200">
              <a:defRPr/>
            </a:pPr>
            <a:r>
              <a:rPr lang="en-US" b="1" dirty="0">
                <a:solidFill>
                  <a:prstClr val="black"/>
                </a:solidFill>
              </a:rPr>
              <a:t>MV4XXX (New Interoperability Course)</a:t>
            </a:r>
            <a:r>
              <a:rPr lang="en-US" dirty="0">
                <a:solidFill>
                  <a:prstClr val="black"/>
                </a:solidFill>
              </a:rPr>
              <a:t>.</a:t>
            </a:r>
          </a:p>
          <a:p>
            <a:pPr defTabSz="457200">
              <a:defRPr/>
            </a:pPr>
            <a:r>
              <a:rPr lang="en-US" dirty="0">
                <a:solidFill>
                  <a:srgbClr val="323130"/>
                </a:solidFill>
                <a:latin typeface="Calibri" panose="020F0502020204030204" pitchFamily="34" charset="0"/>
                <a:ea typeface="Times New Roman" panose="02020603050405020304" pitchFamily="18" charset="0"/>
              </a:rPr>
              <a:t>A new interoperability course to follow MV4503 that provides a sponsor-specified deliverable. To be taught when corresponding research funds are available and incorporate cyber for </a:t>
            </a:r>
            <a:r>
              <a:rPr lang="en-US" dirty="0" err="1">
                <a:solidFill>
                  <a:srgbClr val="323130"/>
                </a:solidFill>
                <a:latin typeface="Calibri" panose="020F0502020204030204" pitchFamily="34" charset="0"/>
                <a:ea typeface="Times New Roman" panose="02020603050405020304" pitchFamily="18" charset="0"/>
              </a:rPr>
              <a:t>simulationists</a:t>
            </a:r>
            <a:r>
              <a:rPr lang="en-US" dirty="0">
                <a:solidFill>
                  <a:srgbClr val="323130"/>
                </a:solidFill>
                <a:latin typeface="Calibri" panose="020F0502020204030204" pitchFamily="34" charset="0"/>
                <a:ea typeface="Times New Roman" panose="02020603050405020304" pitchFamily="18" charset="0"/>
              </a:rPr>
              <a:t> so as to replace CS3600 in the matrix.</a:t>
            </a:r>
          </a:p>
          <a:p>
            <a:pPr defTabSz="457200">
              <a:defRPr/>
            </a:pPr>
            <a:endParaRPr lang="en-US" dirty="0">
              <a:solidFill>
                <a:srgbClr val="323130"/>
              </a:solidFill>
              <a:latin typeface="Calibri" panose="020F0502020204030204" pitchFamily="34" charset="0"/>
              <a:ea typeface="Times New Roman" panose="02020603050405020304" pitchFamily="18" charset="0"/>
            </a:endParaRPr>
          </a:p>
          <a:p>
            <a:pPr defTabSz="457200">
              <a:defRPr/>
            </a:pPr>
            <a:r>
              <a:rPr lang="en-US" b="1" dirty="0">
                <a:solidFill>
                  <a:prstClr val="black"/>
                </a:solidFill>
              </a:rPr>
              <a:t>MV4460</a:t>
            </a:r>
            <a:r>
              <a:rPr lang="en-US" dirty="0">
                <a:solidFill>
                  <a:prstClr val="black"/>
                </a:solidFill>
              </a:rPr>
              <a:t>.</a:t>
            </a:r>
          </a:p>
          <a:p>
            <a:pPr marL="342900" indent="-342900">
              <a:buFont typeface="Symbol" panose="05050102010706020507" pitchFamily="18" charset="2"/>
              <a:buChar char=""/>
            </a:pPr>
            <a:r>
              <a:rPr lang="en-US" dirty="0">
                <a:solidFill>
                  <a:srgbClr val="323130"/>
                </a:solidFill>
                <a:latin typeface="Calibri" panose="020F0502020204030204" pitchFamily="34" charset="0"/>
                <a:ea typeface="Times New Roman" panose="02020603050405020304" pitchFamily="18" charset="0"/>
              </a:rPr>
              <a:t>Add material on software requirement specifications, including additional coverage of soft skills like informally analyzing a testing plan by asking questions about it.</a:t>
            </a:r>
            <a:endParaRPr lang="en-US" dirty="0">
              <a:latin typeface="Times New Roman" panose="02020603050405020304" pitchFamily="18" charset="0"/>
              <a:ea typeface="Times New Roman" panose="02020603050405020304" pitchFamily="18" charset="0"/>
            </a:endParaRPr>
          </a:p>
          <a:p>
            <a:pPr marL="342900" indent="-342900">
              <a:buFont typeface="Symbol" panose="05050102010706020507" pitchFamily="18" charset="2"/>
              <a:buChar char=""/>
            </a:pPr>
            <a:r>
              <a:rPr lang="en-US" dirty="0">
                <a:solidFill>
                  <a:srgbClr val="323130"/>
                </a:solidFill>
                <a:latin typeface="Calibri" panose="020F0502020204030204" pitchFamily="34" charset="0"/>
                <a:ea typeface="Times New Roman" panose="02020603050405020304" pitchFamily="18" charset="0"/>
              </a:rPr>
              <a:t>Emphasize the specific terminology in this KI when covering related material: Evaluation of the strengths and weaknesses of existing software applications to meet a given software specification, include the ability to modify existing solutions.</a:t>
            </a:r>
            <a:endParaRPr lang="en-US" dirty="0">
              <a:latin typeface="Times New Roman" panose="02020603050405020304" pitchFamily="18" charset="0"/>
              <a:ea typeface="Times New Roman" panose="02020603050405020304" pitchFamily="18" charset="0"/>
            </a:endParaRPr>
          </a:p>
          <a:p>
            <a:pPr marL="342900" indent="-342900">
              <a:buFont typeface="Symbol" panose="05050102010706020507" pitchFamily="18" charset="2"/>
              <a:buChar char=""/>
            </a:pPr>
            <a:r>
              <a:rPr lang="en-US" dirty="0">
                <a:solidFill>
                  <a:srgbClr val="323130"/>
                </a:solidFill>
                <a:latin typeface="Calibri" panose="020F0502020204030204" pitchFamily="34" charset="0"/>
                <a:ea typeface="Times New Roman" panose="02020603050405020304" pitchFamily="18" charset="0"/>
              </a:rPr>
              <a:t>Add material on technology readiness level estimation</a:t>
            </a:r>
            <a:endParaRPr lang="en-US" dirty="0">
              <a:latin typeface="Times New Roman" panose="02020603050405020304" pitchFamily="18" charset="0"/>
              <a:ea typeface="Times New Roman" panose="02020603050405020304" pitchFamily="18" charset="0"/>
            </a:endParaRPr>
          </a:p>
          <a:p>
            <a:pPr defTabSz="457200">
              <a:defRPr/>
            </a:pPr>
            <a:endParaRPr lang="en-US" dirty="0">
              <a:latin typeface="Times New Roman" panose="02020603050405020304" pitchFamily="18" charset="0"/>
              <a:ea typeface="Times New Roman" panose="02020603050405020304" pitchFamily="18" charset="0"/>
            </a:endParaRPr>
          </a:p>
          <a:p>
            <a:pPr defTabSz="457200">
              <a:defRPr/>
            </a:pPr>
            <a:endParaRPr lang="en-US" dirty="0">
              <a:solidFill>
                <a:prstClr val="black"/>
              </a:solidFill>
            </a:endParaRPr>
          </a:p>
          <a:p>
            <a:pPr defTabSz="457200">
              <a:defRPr/>
            </a:pPr>
            <a:endParaRPr lang="en-US" b="1" dirty="0">
              <a:solidFill>
                <a:prstClr val="black"/>
              </a:solidFill>
            </a:endParaRPr>
          </a:p>
        </p:txBody>
      </p:sp>
    </p:spTree>
    <p:extLst>
      <p:ext uri="{BB962C8B-B14F-4D97-AF65-F5344CB8AC3E}">
        <p14:creationId xmlns:p14="http://schemas.microsoft.com/office/powerpoint/2010/main" val="23320365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F632BCC2-42D5-4C05-AF73-E08DB4E2E53D}" type="slidenum">
              <a:rPr lang="en-US" smtClean="0">
                <a:solidFill>
                  <a:srgbClr val="000000"/>
                </a:solidFill>
              </a:rPr>
              <a:pPr>
                <a:defRPr/>
              </a:pPr>
              <a:t>14</a:t>
            </a:fld>
            <a:endParaRPr lang="en-US">
              <a:solidFill>
                <a:srgbClr val="000000"/>
              </a:solidFill>
            </a:endParaRPr>
          </a:p>
        </p:txBody>
      </p:sp>
      <p:sp>
        <p:nvSpPr>
          <p:cNvPr id="5" name="TextBox 4"/>
          <p:cNvSpPr txBox="1"/>
          <p:nvPr/>
        </p:nvSpPr>
        <p:spPr>
          <a:xfrm>
            <a:off x="2133600" y="7010400"/>
            <a:ext cx="8305800" cy="338554"/>
          </a:xfrm>
          <a:prstGeom prst="rect">
            <a:avLst/>
          </a:prstGeom>
          <a:ln w="3175"/>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600" b="1" u="sng" dirty="0">
                <a:solidFill>
                  <a:srgbClr val="0000FF"/>
                </a:solidFill>
              </a:rPr>
              <a:t>No Recommended ESR Updates</a:t>
            </a:r>
            <a:endParaRPr lang="en-US" sz="1600" dirty="0">
              <a:solidFill>
                <a:srgbClr val="0000FF"/>
              </a:solidFill>
            </a:endParaRPr>
          </a:p>
        </p:txBody>
      </p:sp>
      <p:sp>
        <p:nvSpPr>
          <p:cNvPr id="6" name="Content Placeholder 2">
            <a:extLst>
              <a:ext uri="{FF2B5EF4-FFF2-40B4-BE49-F238E27FC236}">
                <a16:creationId xmlns:a16="http://schemas.microsoft.com/office/drawing/2014/main" id="{BD85DB96-F01E-4F66-8EE4-805C2C5654B6}"/>
              </a:ext>
            </a:extLst>
          </p:cNvPr>
          <p:cNvSpPr txBox="1">
            <a:spLocks/>
          </p:cNvSpPr>
          <p:nvPr/>
        </p:nvSpPr>
        <p:spPr bwMode="auto">
          <a:xfrm>
            <a:off x="1828800" y="871729"/>
            <a:ext cx="8610600" cy="4952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1600" kern="0" dirty="0"/>
              <a:t> </a:t>
            </a:r>
          </a:p>
        </p:txBody>
      </p:sp>
      <p:sp>
        <p:nvSpPr>
          <p:cNvPr id="7" name="Rectangle 3">
            <a:extLst>
              <a:ext uri="{FF2B5EF4-FFF2-40B4-BE49-F238E27FC236}">
                <a16:creationId xmlns:a16="http://schemas.microsoft.com/office/drawing/2014/main" id="{61EF9FF4-38C1-4981-A8F5-EB58CE01AC8A}"/>
              </a:ext>
            </a:extLst>
          </p:cNvPr>
          <p:cNvSpPr>
            <a:spLocks noChangeArrowheads="1"/>
          </p:cNvSpPr>
          <p:nvPr/>
        </p:nvSpPr>
        <p:spPr bwMode="auto">
          <a:xfrm>
            <a:off x="3300984" y="54864"/>
            <a:ext cx="7239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l" eaLnBrk="0" hangingPunct="0">
              <a:spcBef>
                <a:spcPct val="20000"/>
              </a:spcBef>
              <a:buChar char="•"/>
              <a:defRPr sz="3200">
                <a:solidFill>
                  <a:schemeClr val="tx1"/>
                </a:solidFill>
                <a:latin typeface="Arial" pitchFamily="34" charset="0"/>
              </a:defRPr>
            </a:lvl1pPr>
            <a:lvl2pPr marL="742950" indent="-285750" algn="l" eaLnBrk="0" hangingPunct="0">
              <a:spcBef>
                <a:spcPct val="20000"/>
              </a:spcBef>
              <a:buChar char="–"/>
              <a:defRPr sz="2800">
                <a:solidFill>
                  <a:schemeClr val="tx1"/>
                </a:solidFill>
                <a:latin typeface="Arial" pitchFamily="34" charset="0"/>
              </a:defRPr>
            </a:lvl2pPr>
            <a:lvl3pPr marL="1143000" indent="-228600" algn="l" eaLnBrk="0" hangingPunct="0">
              <a:spcBef>
                <a:spcPct val="20000"/>
              </a:spcBef>
              <a:buChar char="•"/>
              <a:defRPr sz="2400">
                <a:solidFill>
                  <a:schemeClr val="tx1"/>
                </a:solidFill>
                <a:latin typeface="Arial" pitchFamily="34" charset="0"/>
              </a:defRPr>
            </a:lvl3pPr>
            <a:lvl4pPr marL="1600200" indent="-228600" algn="l" eaLnBrk="0" hangingPunct="0">
              <a:spcBef>
                <a:spcPct val="20000"/>
              </a:spcBef>
              <a:buChar char="–"/>
              <a:defRPr sz="2000">
                <a:solidFill>
                  <a:schemeClr val="tx1"/>
                </a:solidFill>
                <a:latin typeface="Arial" pitchFamily="34" charset="0"/>
              </a:defRPr>
            </a:lvl4pPr>
            <a:lvl5pPr marL="2057400" indent="-228600" algn="l"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r" eaLnBrk="1" fontAlgn="base" hangingPunct="1">
              <a:spcBef>
                <a:spcPct val="0"/>
              </a:spcBef>
              <a:spcAft>
                <a:spcPct val="0"/>
              </a:spcAft>
              <a:buFontTx/>
              <a:buNone/>
            </a:pPr>
            <a:r>
              <a:rPr lang="en-US" altLang="en-US" sz="2800" dirty="0">
                <a:solidFill>
                  <a:srgbClr val="FFFFFF"/>
                </a:solidFill>
              </a:rPr>
              <a:t>Plan Summary Breakdown by Course #</a:t>
            </a:r>
          </a:p>
        </p:txBody>
      </p:sp>
      <p:sp>
        <p:nvSpPr>
          <p:cNvPr id="8" name="TextBox 7">
            <a:extLst>
              <a:ext uri="{FF2B5EF4-FFF2-40B4-BE49-F238E27FC236}">
                <a16:creationId xmlns:a16="http://schemas.microsoft.com/office/drawing/2014/main" id="{A68D6318-2330-41FB-97A6-80C1894C54E5}"/>
              </a:ext>
            </a:extLst>
          </p:cNvPr>
          <p:cNvSpPr txBox="1"/>
          <p:nvPr/>
        </p:nvSpPr>
        <p:spPr>
          <a:xfrm>
            <a:off x="1908258" y="816865"/>
            <a:ext cx="8756485" cy="4524315"/>
          </a:xfrm>
          <a:prstGeom prst="rect">
            <a:avLst/>
          </a:prstGeom>
          <a:noFill/>
        </p:spPr>
        <p:txBody>
          <a:bodyPr wrap="square" rtlCol="0">
            <a:spAutoFit/>
          </a:bodyPr>
          <a:lstStyle/>
          <a:p>
            <a:r>
              <a:rPr lang="en-US" b="1" dirty="0">
                <a:solidFill>
                  <a:srgbClr val="323130"/>
                </a:solidFill>
                <a:ea typeface="Times New Roman" panose="02020603050405020304" pitchFamily="18" charset="0"/>
              </a:rPr>
              <a:t>CS2072. </a:t>
            </a:r>
            <a:endParaRPr lang="en-US" b="1" dirty="0">
              <a:ea typeface="Times New Roman" panose="02020603050405020304" pitchFamily="18" charset="0"/>
            </a:endParaRPr>
          </a:p>
          <a:p>
            <a:pPr marL="342900" indent="-342900">
              <a:buFont typeface="Symbol" panose="05050102010706020507" pitchFamily="18" charset="2"/>
              <a:buChar char=""/>
            </a:pPr>
            <a:r>
              <a:rPr lang="en-US" dirty="0">
                <a:solidFill>
                  <a:srgbClr val="323130"/>
                </a:solidFill>
                <a:latin typeface="Calibri" panose="020F0502020204030204" pitchFamily="34" charset="0"/>
                <a:ea typeface="Times New Roman" panose="02020603050405020304" pitchFamily="18" charset="0"/>
              </a:rPr>
              <a:t>Compare physical to simplified models</a:t>
            </a:r>
            <a:endParaRPr lang="en-US" dirty="0">
              <a:latin typeface="Times New Roman" panose="02020603050405020304" pitchFamily="18" charset="0"/>
              <a:ea typeface="Times New Roman" panose="02020603050405020304" pitchFamily="18" charset="0"/>
            </a:endParaRPr>
          </a:p>
          <a:p>
            <a:pPr marL="342900" indent="-342900">
              <a:buFont typeface="Symbol" panose="05050102010706020507" pitchFamily="18" charset="2"/>
              <a:buChar char=""/>
            </a:pPr>
            <a:r>
              <a:rPr lang="en-US" dirty="0">
                <a:solidFill>
                  <a:srgbClr val="323130"/>
                </a:solidFill>
                <a:latin typeface="Calibri" panose="020F0502020204030204" pitchFamily="34" charset="0"/>
                <a:ea typeface="Times New Roman" panose="02020603050405020304" pitchFamily="18" charset="0"/>
              </a:rPr>
              <a:t>Emphasize that unit tests are happening routinely in automated homework grading</a:t>
            </a:r>
            <a:endParaRPr lang="en-US" dirty="0">
              <a:latin typeface="Times New Roman" panose="02020603050405020304" pitchFamily="18" charset="0"/>
              <a:ea typeface="Times New Roman" panose="02020603050405020304" pitchFamily="18" charset="0"/>
            </a:endParaRPr>
          </a:p>
          <a:p>
            <a:r>
              <a:rPr lang="en-US" dirty="0">
                <a:solidFill>
                  <a:srgbClr val="323130"/>
                </a:solidFill>
                <a:latin typeface="Calibri" panose="020F050202020403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a:p>
            <a:r>
              <a:rPr lang="en-US" b="1" dirty="0">
                <a:solidFill>
                  <a:srgbClr val="323130"/>
                </a:solidFill>
                <a:ea typeface="Times New Roman" panose="02020603050405020304" pitchFamily="18" charset="0"/>
              </a:rPr>
              <a:t>MV3202.</a:t>
            </a:r>
            <a:endParaRPr lang="en-US" b="1" dirty="0">
              <a:ea typeface="Times New Roman" panose="02020603050405020304" pitchFamily="18" charset="0"/>
            </a:endParaRPr>
          </a:p>
          <a:p>
            <a:pPr marL="342900" indent="-342900">
              <a:buSzPts val="1000"/>
              <a:buFont typeface="Symbol" panose="05050102010706020507" pitchFamily="18" charset="2"/>
              <a:buChar char=""/>
              <a:tabLst>
                <a:tab pos="457200" algn="l"/>
              </a:tabLst>
            </a:pPr>
            <a:r>
              <a:rPr lang="en-US" dirty="0">
                <a:solidFill>
                  <a:srgbClr val="323130"/>
                </a:solidFill>
                <a:latin typeface="Calibri" panose="020F0502020204030204" pitchFamily="34" charset="0"/>
                <a:ea typeface="Times New Roman" panose="02020603050405020304" pitchFamily="18" charset="0"/>
              </a:rPr>
              <a:t>Emphasize that unit tests are happening routinely in automated homework grading</a:t>
            </a:r>
            <a:endParaRPr lang="en-US" dirty="0">
              <a:latin typeface="Times New Roman" panose="02020603050405020304" pitchFamily="18" charset="0"/>
              <a:ea typeface="Times New Roman" panose="02020603050405020304" pitchFamily="18" charset="0"/>
            </a:endParaRPr>
          </a:p>
          <a:p>
            <a:r>
              <a:rPr lang="en-US" dirty="0">
                <a:solidFill>
                  <a:srgbClr val="323130"/>
                </a:solidFill>
                <a:latin typeface="Calibri" panose="020F050202020403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a:p>
            <a:r>
              <a:rPr lang="en-US" b="1" dirty="0">
                <a:solidFill>
                  <a:srgbClr val="323130"/>
                </a:solidFill>
                <a:ea typeface="Times New Roman" panose="02020603050405020304" pitchFamily="18" charset="0"/>
              </a:rPr>
              <a:t>MV3203.</a:t>
            </a:r>
            <a:endParaRPr lang="en-US" b="1" dirty="0">
              <a:ea typeface="Times New Roman" panose="02020603050405020304" pitchFamily="18" charset="0"/>
            </a:endParaRPr>
          </a:p>
          <a:p>
            <a:pPr marL="342900" indent="-342900">
              <a:buFont typeface="Symbol" panose="05050102010706020507" pitchFamily="18" charset="2"/>
              <a:buChar char=""/>
            </a:pPr>
            <a:r>
              <a:rPr lang="en-US" dirty="0">
                <a:solidFill>
                  <a:srgbClr val="323130"/>
                </a:solidFill>
                <a:latin typeface="Calibri" panose="020F0502020204030204" pitchFamily="34" charset="0"/>
                <a:ea typeface="Times New Roman" panose="02020603050405020304" pitchFamily="18" charset="0"/>
              </a:rPr>
              <a:t>Compare physical to simplified models.</a:t>
            </a:r>
            <a:endParaRPr lang="en-US" dirty="0">
              <a:latin typeface="Times New Roman" panose="02020603050405020304" pitchFamily="18" charset="0"/>
              <a:ea typeface="Times New Roman" panose="02020603050405020304" pitchFamily="18" charset="0"/>
            </a:endParaRPr>
          </a:p>
          <a:p>
            <a:pPr defTabSz="457200">
              <a:defRPr/>
            </a:pPr>
            <a:r>
              <a:rPr lang="en-US" b="1" dirty="0">
                <a:solidFill>
                  <a:prstClr val="black"/>
                </a:solidFill>
              </a:rPr>
              <a:t> </a:t>
            </a:r>
          </a:p>
          <a:p>
            <a:r>
              <a:rPr lang="en-US" b="1" dirty="0">
                <a:solidFill>
                  <a:srgbClr val="323130"/>
                </a:solidFill>
                <a:ea typeface="Times New Roman" panose="02020603050405020304" pitchFamily="18" charset="0"/>
              </a:rPr>
              <a:t>MV4502.</a:t>
            </a:r>
            <a:endParaRPr lang="en-US" b="1" dirty="0">
              <a:ea typeface="Times New Roman" panose="02020603050405020304" pitchFamily="18" charset="0"/>
            </a:endParaRPr>
          </a:p>
          <a:p>
            <a:pPr marL="342900" indent="-342900">
              <a:buFont typeface="Symbol" panose="05050102010706020507" pitchFamily="18" charset="2"/>
              <a:buChar char=""/>
            </a:pPr>
            <a:r>
              <a:rPr lang="en-US" dirty="0">
                <a:solidFill>
                  <a:srgbClr val="323130"/>
                </a:solidFill>
                <a:latin typeface="Calibri" panose="020F0502020204030204" pitchFamily="34" charset="0"/>
                <a:ea typeface="Times New Roman" panose="02020603050405020304" pitchFamily="18" charset="0"/>
              </a:rPr>
              <a:t>Add material to on comparison of conceptual models</a:t>
            </a:r>
            <a:endParaRPr lang="en-US" dirty="0">
              <a:latin typeface="Times New Roman" panose="02020603050405020304" pitchFamily="18" charset="0"/>
              <a:ea typeface="Times New Roman" panose="02020603050405020304" pitchFamily="18" charset="0"/>
            </a:endParaRPr>
          </a:p>
          <a:p>
            <a:pPr marL="342900" indent="-342900">
              <a:buFont typeface="Symbol" panose="05050102010706020507" pitchFamily="18" charset="2"/>
              <a:buChar char=""/>
            </a:pPr>
            <a:r>
              <a:rPr lang="en-US" dirty="0">
                <a:solidFill>
                  <a:srgbClr val="323130"/>
                </a:solidFill>
                <a:latin typeface="Calibri" panose="020F0502020204030204" pitchFamily="34" charset="0"/>
                <a:ea typeface="Times New Roman" panose="02020603050405020304" pitchFamily="18" charset="0"/>
              </a:rPr>
              <a:t>Refresh terminology relevant to best practices in development testing (unit testing, regression testing, etc.)</a:t>
            </a:r>
            <a:endParaRPr lang="en-US" dirty="0">
              <a:latin typeface="Times New Roman" panose="02020603050405020304" pitchFamily="18" charset="0"/>
              <a:ea typeface="Times New Roman" panose="02020603050405020304" pitchFamily="18" charset="0"/>
            </a:endParaRPr>
          </a:p>
          <a:p>
            <a:pPr defTabSz="457200">
              <a:defRPr/>
            </a:pPr>
            <a:endParaRPr lang="en-US" dirty="0">
              <a:solidFill>
                <a:prstClr val="black"/>
              </a:solidFill>
            </a:endParaRPr>
          </a:p>
          <a:p>
            <a:pPr defTabSz="457200">
              <a:defRPr/>
            </a:pPr>
            <a:endParaRPr lang="en-US" b="1" dirty="0">
              <a:solidFill>
                <a:prstClr val="black"/>
              </a:solidFill>
            </a:endParaRPr>
          </a:p>
        </p:txBody>
      </p:sp>
    </p:spTree>
    <p:extLst>
      <p:ext uri="{BB962C8B-B14F-4D97-AF65-F5344CB8AC3E}">
        <p14:creationId xmlns:p14="http://schemas.microsoft.com/office/powerpoint/2010/main" val="6349834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F632BCC2-42D5-4C05-AF73-E08DB4E2E53D}" type="slidenum">
              <a:rPr lang="en-US" smtClean="0">
                <a:solidFill>
                  <a:srgbClr val="000000"/>
                </a:solidFill>
              </a:rPr>
              <a:pPr>
                <a:defRPr/>
              </a:pPr>
              <a:t>15</a:t>
            </a:fld>
            <a:endParaRPr lang="en-US">
              <a:solidFill>
                <a:srgbClr val="000000"/>
              </a:solidFill>
            </a:endParaRPr>
          </a:p>
        </p:txBody>
      </p:sp>
      <p:sp>
        <p:nvSpPr>
          <p:cNvPr id="5" name="TextBox 4"/>
          <p:cNvSpPr txBox="1"/>
          <p:nvPr/>
        </p:nvSpPr>
        <p:spPr>
          <a:xfrm>
            <a:off x="2133600" y="7010400"/>
            <a:ext cx="8305800" cy="338554"/>
          </a:xfrm>
          <a:prstGeom prst="rect">
            <a:avLst/>
          </a:prstGeom>
          <a:ln w="3175"/>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600" b="1" u="sng" dirty="0">
                <a:solidFill>
                  <a:srgbClr val="0000FF"/>
                </a:solidFill>
              </a:rPr>
              <a:t>No Recommended ESR Updates</a:t>
            </a:r>
            <a:endParaRPr lang="en-US" sz="1600" dirty="0">
              <a:solidFill>
                <a:srgbClr val="0000FF"/>
              </a:solidFill>
            </a:endParaRPr>
          </a:p>
        </p:txBody>
      </p:sp>
      <p:sp>
        <p:nvSpPr>
          <p:cNvPr id="6" name="Content Placeholder 2">
            <a:extLst>
              <a:ext uri="{FF2B5EF4-FFF2-40B4-BE49-F238E27FC236}">
                <a16:creationId xmlns:a16="http://schemas.microsoft.com/office/drawing/2014/main" id="{BD85DB96-F01E-4F66-8EE4-805C2C5654B6}"/>
              </a:ext>
            </a:extLst>
          </p:cNvPr>
          <p:cNvSpPr txBox="1">
            <a:spLocks/>
          </p:cNvSpPr>
          <p:nvPr/>
        </p:nvSpPr>
        <p:spPr bwMode="auto">
          <a:xfrm>
            <a:off x="1828800" y="871729"/>
            <a:ext cx="8610600" cy="4952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1600" kern="0" dirty="0"/>
              <a:t> </a:t>
            </a:r>
          </a:p>
        </p:txBody>
      </p:sp>
      <p:sp>
        <p:nvSpPr>
          <p:cNvPr id="7" name="Rectangle 3">
            <a:extLst>
              <a:ext uri="{FF2B5EF4-FFF2-40B4-BE49-F238E27FC236}">
                <a16:creationId xmlns:a16="http://schemas.microsoft.com/office/drawing/2014/main" id="{61EF9FF4-38C1-4981-A8F5-EB58CE01AC8A}"/>
              </a:ext>
            </a:extLst>
          </p:cNvPr>
          <p:cNvSpPr>
            <a:spLocks noChangeArrowheads="1"/>
          </p:cNvSpPr>
          <p:nvPr/>
        </p:nvSpPr>
        <p:spPr bwMode="auto">
          <a:xfrm>
            <a:off x="3300984" y="54864"/>
            <a:ext cx="7239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l" eaLnBrk="0" hangingPunct="0">
              <a:spcBef>
                <a:spcPct val="20000"/>
              </a:spcBef>
              <a:buChar char="•"/>
              <a:defRPr sz="3200">
                <a:solidFill>
                  <a:schemeClr val="tx1"/>
                </a:solidFill>
                <a:latin typeface="Arial" pitchFamily="34" charset="0"/>
              </a:defRPr>
            </a:lvl1pPr>
            <a:lvl2pPr marL="742950" indent="-285750" algn="l" eaLnBrk="0" hangingPunct="0">
              <a:spcBef>
                <a:spcPct val="20000"/>
              </a:spcBef>
              <a:buChar char="–"/>
              <a:defRPr sz="2800">
                <a:solidFill>
                  <a:schemeClr val="tx1"/>
                </a:solidFill>
                <a:latin typeface="Arial" pitchFamily="34" charset="0"/>
              </a:defRPr>
            </a:lvl2pPr>
            <a:lvl3pPr marL="1143000" indent="-228600" algn="l" eaLnBrk="0" hangingPunct="0">
              <a:spcBef>
                <a:spcPct val="20000"/>
              </a:spcBef>
              <a:buChar char="•"/>
              <a:defRPr sz="2400">
                <a:solidFill>
                  <a:schemeClr val="tx1"/>
                </a:solidFill>
                <a:latin typeface="Arial" pitchFamily="34" charset="0"/>
              </a:defRPr>
            </a:lvl3pPr>
            <a:lvl4pPr marL="1600200" indent="-228600" algn="l" eaLnBrk="0" hangingPunct="0">
              <a:spcBef>
                <a:spcPct val="20000"/>
              </a:spcBef>
              <a:buChar char="–"/>
              <a:defRPr sz="2000">
                <a:solidFill>
                  <a:schemeClr val="tx1"/>
                </a:solidFill>
                <a:latin typeface="Arial" pitchFamily="34" charset="0"/>
              </a:defRPr>
            </a:lvl4pPr>
            <a:lvl5pPr marL="2057400" indent="-228600" algn="l"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r" eaLnBrk="1" fontAlgn="base" hangingPunct="1">
              <a:spcBef>
                <a:spcPct val="0"/>
              </a:spcBef>
              <a:spcAft>
                <a:spcPct val="0"/>
              </a:spcAft>
              <a:buFontTx/>
              <a:buNone/>
            </a:pPr>
            <a:r>
              <a:rPr lang="en-US" altLang="en-US" sz="2800" dirty="0">
                <a:solidFill>
                  <a:srgbClr val="FFFFFF"/>
                </a:solidFill>
              </a:rPr>
              <a:t>Plan Summary Breakdown by Course #</a:t>
            </a:r>
          </a:p>
        </p:txBody>
      </p:sp>
      <p:sp>
        <p:nvSpPr>
          <p:cNvPr id="8" name="TextBox 7">
            <a:extLst>
              <a:ext uri="{FF2B5EF4-FFF2-40B4-BE49-F238E27FC236}">
                <a16:creationId xmlns:a16="http://schemas.microsoft.com/office/drawing/2014/main" id="{A68D6318-2330-41FB-97A6-80C1894C54E5}"/>
              </a:ext>
            </a:extLst>
          </p:cNvPr>
          <p:cNvSpPr txBox="1"/>
          <p:nvPr/>
        </p:nvSpPr>
        <p:spPr>
          <a:xfrm>
            <a:off x="1908258" y="816864"/>
            <a:ext cx="8756485" cy="2308324"/>
          </a:xfrm>
          <a:prstGeom prst="rect">
            <a:avLst/>
          </a:prstGeom>
          <a:noFill/>
        </p:spPr>
        <p:txBody>
          <a:bodyPr wrap="square" rtlCol="0">
            <a:spAutoFit/>
          </a:bodyPr>
          <a:lstStyle/>
          <a:p>
            <a:r>
              <a:rPr lang="en-US" b="1" dirty="0">
                <a:solidFill>
                  <a:srgbClr val="323130"/>
                </a:solidFill>
                <a:latin typeface="Calibri" panose="020F0502020204030204" pitchFamily="34" charset="0"/>
                <a:ea typeface="Times New Roman" panose="02020603050405020304" pitchFamily="18" charset="0"/>
              </a:rPr>
              <a:t>MV4503. </a:t>
            </a:r>
            <a:endParaRPr lang="en-US" b="1" dirty="0">
              <a:latin typeface="Times New Roman" panose="02020603050405020304" pitchFamily="18" charset="0"/>
              <a:ea typeface="Times New Roman" panose="02020603050405020304" pitchFamily="18" charset="0"/>
            </a:endParaRPr>
          </a:p>
          <a:p>
            <a:pPr marL="342900" indent="-342900">
              <a:buFont typeface="Symbol" panose="05050102010706020507" pitchFamily="18" charset="2"/>
              <a:buChar char=""/>
            </a:pPr>
            <a:r>
              <a:rPr lang="en-US" dirty="0">
                <a:solidFill>
                  <a:srgbClr val="323130"/>
                </a:solidFill>
                <a:latin typeface="Calibri" panose="020F0502020204030204" pitchFamily="34" charset="0"/>
                <a:ea typeface="Times New Roman" panose="02020603050405020304" pitchFamily="18" charset="0"/>
              </a:rPr>
              <a:t>Add coverage of collective training (including staff training via C4I) based on AMSO course materials</a:t>
            </a:r>
            <a:endParaRPr lang="en-US" dirty="0">
              <a:latin typeface="Times New Roman" panose="02020603050405020304" pitchFamily="18" charset="0"/>
              <a:ea typeface="Times New Roman" panose="02020603050405020304" pitchFamily="18" charset="0"/>
            </a:endParaRPr>
          </a:p>
          <a:p>
            <a:pPr marL="342900" indent="-342900">
              <a:buFont typeface="Symbol" panose="05050102010706020507" pitchFamily="18" charset="2"/>
              <a:buChar char=""/>
            </a:pPr>
            <a:r>
              <a:rPr lang="en-US" dirty="0">
                <a:solidFill>
                  <a:srgbClr val="323130"/>
                </a:solidFill>
                <a:latin typeface="Calibri" panose="020F0502020204030204" pitchFamily="34" charset="0"/>
                <a:ea typeface="Times New Roman" panose="02020603050405020304" pitchFamily="18" charset="0"/>
              </a:rPr>
              <a:t>Modify coverage to compensate for lack of MV3500</a:t>
            </a:r>
          </a:p>
          <a:p>
            <a:endParaRPr lang="en-US" dirty="0">
              <a:latin typeface="Times New Roman" panose="02020603050405020304" pitchFamily="18" charset="0"/>
              <a:ea typeface="Times New Roman" panose="02020603050405020304" pitchFamily="18" charset="0"/>
            </a:endParaRPr>
          </a:p>
          <a:p>
            <a:r>
              <a:rPr lang="en-US" b="1" dirty="0">
                <a:solidFill>
                  <a:srgbClr val="323130"/>
                </a:solidFill>
                <a:latin typeface="Calibri" panose="020F0502020204030204" pitchFamily="34" charset="0"/>
                <a:ea typeface="Times New Roman" panose="02020603050405020304" pitchFamily="18" charset="0"/>
              </a:rPr>
              <a:t>CS3052.</a:t>
            </a:r>
            <a:endParaRPr lang="en-US" b="1" dirty="0">
              <a:latin typeface="Times New Roman" panose="02020603050405020304" pitchFamily="18" charset="0"/>
              <a:ea typeface="Times New Roman" panose="02020603050405020304" pitchFamily="18" charset="0"/>
            </a:endParaRPr>
          </a:p>
          <a:p>
            <a:pPr marL="342900" indent="-342900">
              <a:buFont typeface="Symbol" panose="05050102010706020507" pitchFamily="18" charset="2"/>
              <a:buChar char=""/>
            </a:pPr>
            <a:r>
              <a:rPr lang="en-US" dirty="0">
                <a:solidFill>
                  <a:srgbClr val="323130"/>
                </a:solidFill>
                <a:latin typeface="Calibri" panose="020F0502020204030204" pitchFamily="34" charset="0"/>
                <a:ea typeface="Times New Roman" panose="02020603050405020304" pitchFamily="18" charset="0"/>
              </a:rPr>
              <a:t>Investigate possibilities for augmentation by MOVES faculty to compensate for lack of MV3500</a:t>
            </a: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8067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E5A8A-6E5F-C70B-BCB9-FDC9FCD11600}"/>
              </a:ext>
            </a:extLst>
          </p:cNvPr>
          <p:cNvSpPr>
            <a:spLocks noGrp="1"/>
          </p:cNvSpPr>
          <p:nvPr>
            <p:ph type="title"/>
          </p:nvPr>
        </p:nvSpPr>
        <p:spPr/>
        <p:txBody>
          <a:bodyPr/>
          <a:lstStyle/>
          <a:p>
            <a:r>
              <a:rPr lang="en-US" dirty="0"/>
              <a:t>NPS-Wide Changes</a:t>
            </a:r>
          </a:p>
        </p:txBody>
      </p:sp>
      <p:sp>
        <p:nvSpPr>
          <p:cNvPr id="3" name="Content Placeholder 2">
            <a:extLst>
              <a:ext uri="{FF2B5EF4-FFF2-40B4-BE49-F238E27FC236}">
                <a16:creationId xmlns:a16="http://schemas.microsoft.com/office/drawing/2014/main" id="{7D0AD420-9384-EB64-E4F7-A1B86DC271EE}"/>
              </a:ext>
            </a:extLst>
          </p:cNvPr>
          <p:cNvSpPr>
            <a:spLocks noGrp="1"/>
          </p:cNvSpPr>
          <p:nvPr>
            <p:ph idx="1"/>
          </p:nvPr>
        </p:nvSpPr>
        <p:spPr/>
        <p:txBody>
          <a:bodyPr/>
          <a:lstStyle/>
          <a:p>
            <a:r>
              <a:rPr lang="en-US" dirty="0"/>
              <a:t>NPS circumstances</a:t>
            </a:r>
          </a:p>
          <a:p>
            <a:pPr lvl="1"/>
            <a:r>
              <a:rPr lang="en-US" dirty="0"/>
              <a:t>Substantially reduced teaching budget</a:t>
            </a:r>
          </a:p>
          <a:p>
            <a:pPr lvl="1"/>
            <a:r>
              <a:rPr lang="en-US" dirty="0"/>
              <a:t>Desire to firm up Navy support of NPS</a:t>
            </a:r>
          </a:p>
          <a:p>
            <a:r>
              <a:rPr lang="en-US" dirty="0"/>
              <a:t>Selected NPS administrative decisions </a:t>
            </a:r>
          </a:p>
          <a:p>
            <a:pPr lvl="1"/>
            <a:r>
              <a:rPr lang="en-US" dirty="0"/>
              <a:t>Reduce and consolidate degree curricula</a:t>
            </a:r>
          </a:p>
          <a:p>
            <a:pPr lvl="2"/>
            <a:r>
              <a:rPr lang="en-US" dirty="0"/>
              <a:t>E.g. merging curricula with small enrollments</a:t>
            </a:r>
          </a:p>
          <a:p>
            <a:pPr lvl="1"/>
            <a:r>
              <a:rPr lang="en-US" dirty="0"/>
              <a:t>Bundle consolidated curricula into Academic Program Areas </a:t>
            </a:r>
          </a:p>
          <a:p>
            <a:pPr lvl="2"/>
            <a:r>
              <a:rPr lang="en-US" dirty="0"/>
              <a:t>List is subject to change, but currently includes Modeling and Simulation</a:t>
            </a:r>
          </a:p>
          <a:p>
            <a:pPr lvl="1"/>
            <a:endParaRPr lang="en-US" dirty="0"/>
          </a:p>
          <a:p>
            <a:endParaRPr lang="en-US" dirty="0"/>
          </a:p>
          <a:p>
            <a:endParaRPr lang="en-US" dirty="0"/>
          </a:p>
        </p:txBody>
      </p:sp>
    </p:spTree>
    <p:extLst>
      <p:ext uri="{BB962C8B-B14F-4D97-AF65-F5344CB8AC3E}">
        <p14:creationId xmlns:p14="http://schemas.microsoft.com/office/powerpoint/2010/main" val="2264369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7541E-D1A3-EF4B-B27B-83C5A055ABD2}"/>
              </a:ext>
            </a:extLst>
          </p:cNvPr>
          <p:cNvSpPr>
            <a:spLocks noGrp="1"/>
          </p:cNvSpPr>
          <p:nvPr>
            <p:ph type="title"/>
          </p:nvPr>
        </p:nvSpPr>
        <p:spPr/>
        <p:txBody>
          <a:bodyPr/>
          <a:lstStyle/>
          <a:p>
            <a:r>
              <a:rPr lang="en-US" dirty="0"/>
              <a:t>Immediate Changes to Reduce Cost</a:t>
            </a:r>
          </a:p>
        </p:txBody>
      </p:sp>
      <p:sp>
        <p:nvSpPr>
          <p:cNvPr id="3" name="Content Placeholder 2">
            <a:extLst>
              <a:ext uri="{FF2B5EF4-FFF2-40B4-BE49-F238E27FC236}">
                <a16:creationId xmlns:a16="http://schemas.microsoft.com/office/drawing/2014/main" id="{EBC0C899-C718-3905-41C5-4F6D78B4216C}"/>
              </a:ext>
            </a:extLst>
          </p:cNvPr>
          <p:cNvSpPr>
            <a:spLocks noGrp="1"/>
          </p:cNvSpPr>
          <p:nvPr>
            <p:ph idx="1"/>
          </p:nvPr>
        </p:nvSpPr>
        <p:spPr/>
        <p:txBody>
          <a:bodyPr/>
          <a:lstStyle/>
          <a:p>
            <a:r>
              <a:rPr lang="en-US" dirty="0"/>
              <a:t>CS2020 “Intro to Programming” replaces CSR100 “Refresher for Beginning Programming”(saves 1 section/year)</a:t>
            </a:r>
          </a:p>
          <a:p>
            <a:r>
              <a:rPr lang="en-US" dirty="0"/>
              <a:t>CS3502 “Computer Communication and Networks” replaces MV3500 “Internetwork Comm. and Simulation” (saves 1 section/year)</a:t>
            </a:r>
          </a:p>
          <a:p>
            <a:pPr lvl="1"/>
            <a:r>
              <a:rPr lang="en-US" dirty="0"/>
              <a:t>Anticipate this will be backed out in FY23</a:t>
            </a:r>
          </a:p>
          <a:p>
            <a:r>
              <a:rPr lang="en-US" dirty="0"/>
              <a:t>MV0810 “Thesis Research” replaces MV4920 “Advanced Topics in Advanced MOVES” (saves 1 section/year)</a:t>
            </a:r>
          </a:p>
          <a:p>
            <a:r>
              <a:rPr lang="en-US" dirty="0"/>
              <a:t>MV4924 “Current Topics in MOVES” is being taught as a “service” (saves 2 sections/year). </a:t>
            </a:r>
          </a:p>
          <a:p>
            <a:endParaRPr lang="en-US" dirty="0"/>
          </a:p>
        </p:txBody>
      </p:sp>
    </p:spTree>
    <p:extLst>
      <p:ext uri="{BB962C8B-B14F-4D97-AF65-F5344CB8AC3E}">
        <p14:creationId xmlns:p14="http://schemas.microsoft.com/office/powerpoint/2010/main" val="1992178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29D95-30EA-B147-F6D7-8C2FDD02C30D}"/>
              </a:ext>
            </a:extLst>
          </p:cNvPr>
          <p:cNvSpPr>
            <a:spLocks noGrp="1"/>
          </p:cNvSpPr>
          <p:nvPr>
            <p:ph type="title"/>
          </p:nvPr>
        </p:nvSpPr>
        <p:spPr/>
        <p:txBody>
          <a:bodyPr/>
          <a:lstStyle/>
          <a:p>
            <a:r>
              <a:rPr lang="en-US" dirty="0"/>
              <a:t>MOVES De Facto CR Process</a:t>
            </a:r>
          </a:p>
        </p:txBody>
      </p:sp>
      <p:sp>
        <p:nvSpPr>
          <p:cNvPr id="3" name="Content Placeholder 2">
            <a:extLst>
              <a:ext uri="{FF2B5EF4-FFF2-40B4-BE49-F238E27FC236}">
                <a16:creationId xmlns:a16="http://schemas.microsoft.com/office/drawing/2014/main" id="{5B7B1648-3855-6E69-EDDC-948060E0734C}"/>
              </a:ext>
            </a:extLst>
          </p:cNvPr>
          <p:cNvSpPr>
            <a:spLocks noGrp="1"/>
          </p:cNvSpPr>
          <p:nvPr>
            <p:ph idx="1"/>
          </p:nvPr>
        </p:nvSpPr>
        <p:spPr/>
        <p:txBody>
          <a:bodyPr>
            <a:normAutofit fontScale="85000" lnSpcReduction="20000"/>
          </a:bodyPr>
          <a:lstStyle/>
          <a:p>
            <a:r>
              <a:rPr lang="en-US" dirty="0"/>
              <a:t>Sponsor-side</a:t>
            </a:r>
          </a:p>
          <a:p>
            <a:pPr lvl="1"/>
            <a:r>
              <a:rPr lang="en-US" dirty="0"/>
              <a:t>Review of billets and CSR refresh</a:t>
            </a:r>
          </a:p>
          <a:p>
            <a:pPr lvl="1"/>
            <a:r>
              <a:rPr lang="en-US" dirty="0"/>
              <a:t>Maintenance of required knowledge items / Bloom’s levels</a:t>
            </a:r>
          </a:p>
          <a:p>
            <a:pPr lvl="1"/>
            <a:r>
              <a:rPr lang="en-US" dirty="0"/>
              <a:t>Survey of students (past and current) and MOVES faculty</a:t>
            </a:r>
          </a:p>
          <a:p>
            <a:pPr lvl="1"/>
            <a:r>
              <a:rPr lang="en-US" dirty="0"/>
              <a:t>Review of course syllabi</a:t>
            </a:r>
          </a:p>
          <a:p>
            <a:r>
              <a:rPr lang="en-US" dirty="0"/>
              <a:t>Sponsor-filtered list of possibly deficient knowledge items produced</a:t>
            </a:r>
          </a:p>
          <a:p>
            <a:r>
              <a:rPr lang="en-US" dirty="0"/>
              <a:t>MOVES</a:t>
            </a:r>
          </a:p>
          <a:p>
            <a:pPr lvl="1"/>
            <a:r>
              <a:rPr lang="en-US" dirty="0"/>
              <a:t>Investigates how the possibly deficient items are currently taught</a:t>
            </a:r>
          </a:p>
          <a:p>
            <a:pPr lvl="1"/>
            <a:r>
              <a:rPr lang="en-US" dirty="0"/>
              <a:t>Identifies areas for improvement</a:t>
            </a:r>
          </a:p>
          <a:p>
            <a:pPr lvl="1"/>
            <a:r>
              <a:rPr lang="en-US" dirty="0"/>
              <a:t>Proposes specific improvements</a:t>
            </a:r>
          </a:p>
          <a:p>
            <a:pPr lvl="1"/>
            <a:r>
              <a:rPr lang="en-US" dirty="0"/>
              <a:t>Maintains academic integrity of the curriculum</a:t>
            </a:r>
          </a:p>
          <a:p>
            <a:r>
              <a:rPr lang="en-US" dirty="0"/>
              <a:t>MOVES and sponsor’s reps agree on plan</a:t>
            </a:r>
          </a:p>
          <a:p>
            <a:r>
              <a:rPr lang="en-US" dirty="0"/>
              <a:t>Formal curriculum review meeting </a:t>
            </a:r>
          </a:p>
        </p:txBody>
      </p:sp>
    </p:spTree>
    <p:extLst>
      <p:ext uri="{BB962C8B-B14F-4D97-AF65-F5344CB8AC3E}">
        <p14:creationId xmlns:p14="http://schemas.microsoft.com/office/powerpoint/2010/main" val="4121140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8BD84-3440-3BE2-C3D6-B25D1C7E6F82}"/>
              </a:ext>
            </a:extLst>
          </p:cNvPr>
          <p:cNvSpPr>
            <a:spLocks noGrp="1"/>
          </p:cNvSpPr>
          <p:nvPr>
            <p:ph type="title"/>
          </p:nvPr>
        </p:nvSpPr>
        <p:spPr/>
        <p:txBody>
          <a:bodyPr/>
          <a:lstStyle/>
          <a:p>
            <a:r>
              <a:rPr lang="en-US" dirty="0"/>
              <a:t>Coverage Specification is Imprecise</a:t>
            </a:r>
          </a:p>
        </p:txBody>
      </p:sp>
      <p:sp>
        <p:nvSpPr>
          <p:cNvPr id="3" name="Content Placeholder 2">
            <a:extLst>
              <a:ext uri="{FF2B5EF4-FFF2-40B4-BE49-F238E27FC236}">
                <a16:creationId xmlns:a16="http://schemas.microsoft.com/office/drawing/2014/main" id="{3713C004-1305-F122-A60B-7111F1941DD5}"/>
              </a:ext>
            </a:extLst>
          </p:cNvPr>
          <p:cNvSpPr>
            <a:spLocks noGrp="1"/>
          </p:cNvSpPr>
          <p:nvPr>
            <p:ph idx="1"/>
          </p:nvPr>
        </p:nvSpPr>
        <p:spPr/>
        <p:txBody>
          <a:bodyPr>
            <a:normAutofit fontScale="92500" lnSpcReduction="20000"/>
          </a:bodyPr>
          <a:lstStyle/>
          <a:p>
            <a:r>
              <a:rPr lang="en-US" dirty="0"/>
              <a:t>Amount of coverage of a topic cannot be precisely defined</a:t>
            </a:r>
          </a:p>
          <a:p>
            <a:r>
              <a:rPr lang="en-US" dirty="0"/>
              <a:t>We currently use Bloom’s levels to roughly specify coverage levels</a:t>
            </a:r>
          </a:p>
          <a:p>
            <a:r>
              <a:rPr lang="en-US" dirty="0"/>
              <a:t>Bloom’s Level Definitions</a:t>
            </a:r>
          </a:p>
          <a:p>
            <a:pPr marL="971550" lvl="1" indent="-514350">
              <a:buFont typeface="+mj-lt"/>
              <a:buAutoNum type="arabicPeriod"/>
            </a:pPr>
            <a:r>
              <a:rPr lang="en-US" dirty="0"/>
              <a:t>Remember: Retrieve stored terms and definitions (without necessarily understanding them</a:t>
            </a:r>
          </a:p>
          <a:p>
            <a:pPr marL="971550" lvl="1" indent="-514350">
              <a:buFont typeface="+mj-lt"/>
              <a:buAutoNum type="arabicPeriod"/>
            </a:pPr>
            <a:r>
              <a:rPr lang="en-US" dirty="0"/>
              <a:t>Understand: Explain concepts in oral or written form</a:t>
            </a:r>
          </a:p>
          <a:p>
            <a:pPr marL="971550" lvl="1" indent="-514350">
              <a:buFont typeface="+mj-lt"/>
              <a:buAutoNum type="arabicPeriod"/>
            </a:pPr>
            <a:r>
              <a:rPr lang="en-US" dirty="0"/>
              <a:t>Apply: Solve problems or implement procedures of conventional types given appropriate data and computational resources</a:t>
            </a:r>
          </a:p>
          <a:p>
            <a:pPr marL="971550" lvl="1" indent="-514350">
              <a:buFont typeface="+mj-lt"/>
              <a:buAutoNum type="arabicPeriod"/>
            </a:pPr>
            <a:r>
              <a:rPr lang="en-US" dirty="0"/>
              <a:t>Analyze: Given a system or process, explain relationships and interactions between each constituent part</a:t>
            </a:r>
          </a:p>
          <a:p>
            <a:pPr marL="971550" lvl="1" indent="-514350">
              <a:buFont typeface="+mj-lt"/>
              <a:buAutoNum type="arabicPeriod"/>
            </a:pPr>
            <a:r>
              <a:rPr lang="en-US" dirty="0"/>
              <a:t>Evaluate: Use criteria for evaluation to support detailed analyses or critiques of the effectiveness of systems and processes in meeting a stated requirement</a:t>
            </a:r>
          </a:p>
          <a:p>
            <a:pPr marL="971550" lvl="1" indent="-514350">
              <a:buFont typeface="+mj-lt"/>
              <a:buAutoNum type="arabicPeriod"/>
            </a:pPr>
            <a:r>
              <a:rPr lang="en-US" dirty="0"/>
              <a:t>Create: Build functioning systems, or produce a detailed design</a:t>
            </a:r>
          </a:p>
          <a:p>
            <a:endParaRPr lang="en-US" dirty="0"/>
          </a:p>
        </p:txBody>
      </p:sp>
    </p:spTree>
    <p:extLst>
      <p:ext uri="{BB962C8B-B14F-4D97-AF65-F5344CB8AC3E}">
        <p14:creationId xmlns:p14="http://schemas.microsoft.com/office/powerpoint/2010/main" val="149032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2630D-D88F-760A-D757-09BC42A55FD3}"/>
              </a:ext>
            </a:extLst>
          </p:cNvPr>
          <p:cNvSpPr>
            <a:spLocks noGrp="1"/>
          </p:cNvSpPr>
          <p:nvPr>
            <p:ph type="title"/>
          </p:nvPr>
        </p:nvSpPr>
        <p:spPr>
          <a:xfrm>
            <a:off x="838200" y="-302564"/>
            <a:ext cx="10515600" cy="1325563"/>
          </a:xfrm>
        </p:spPr>
        <p:txBody>
          <a:bodyPr>
            <a:normAutofit/>
          </a:bodyPr>
          <a:lstStyle/>
          <a:p>
            <a:r>
              <a:rPr lang="en-US" sz="3600" dirty="0"/>
              <a:t>Plan by Knowledge Item (Part 1 of 2)</a:t>
            </a:r>
          </a:p>
        </p:txBody>
      </p:sp>
      <p:sp>
        <p:nvSpPr>
          <p:cNvPr id="3" name="Content Placeholder 2">
            <a:extLst>
              <a:ext uri="{FF2B5EF4-FFF2-40B4-BE49-F238E27FC236}">
                <a16:creationId xmlns:a16="http://schemas.microsoft.com/office/drawing/2014/main" id="{4CFA03C4-E48B-0C6A-05FF-C54AC694EFDA}"/>
              </a:ext>
            </a:extLst>
          </p:cNvPr>
          <p:cNvSpPr>
            <a:spLocks noGrp="1"/>
          </p:cNvSpPr>
          <p:nvPr>
            <p:ph idx="1"/>
          </p:nvPr>
        </p:nvSpPr>
        <p:spPr>
          <a:xfrm>
            <a:off x="838200" y="817418"/>
            <a:ext cx="10515600" cy="6040581"/>
          </a:xfrm>
        </p:spPr>
        <p:txBody>
          <a:bodyPr>
            <a:normAutofit fontScale="62500" lnSpcReduction="20000"/>
          </a:bodyPr>
          <a:lstStyle/>
          <a:p>
            <a:r>
              <a:rPr lang="en-US" dirty="0"/>
              <a:t> Environmental Models: Current capabilities and limitations of </a:t>
            </a:r>
            <a:r>
              <a:rPr lang="en-US" dirty="0">
                <a:highlight>
                  <a:srgbClr val="FFFF00"/>
                </a:highlight>
              </a:rPr>
              <a:t>DoD environmental representations</a:t>
            </a:r>
            <a:r>
              <a:rPr lang="en-US" dirty="0"/>
              <a:t>. Required Bloom’s Level: 5  </a:t>
            </a:r>
          </a:p>
          <a:p>
            <a:pPr lvl="1"/>
            <a:r>
              <a:rPr lang="en-US" dirty="0"/>
              <a:t>Plan Will be covered in a syllabus to be created for a new section of MV4920 (to replace MV4657). The list of knowledge items to be covered by this section is in a separate document.</a:t>
            </a:r>
          </a:p>
          <a:p>
            <a:r>
              <a:rPr lang="en-US" dirty="0">
                <a:highlight>
                  <a:srgbClr val="FFFF00"/>
                </a:highlight>
              </a:rPr>
              <a:t>Terrain, Vegetation, Cultural, Weather</a:t>
            </a:r>
            <a:r>
              <a:rPr lang="en-US" dirty="0"/>
              <a:t>: Level of fidelity, destructible terrain, underground, maritime, aviation, cover and concealment, mobility impacts,  CBRNE representations. Required Bloom’s Level: 4 </a:t>
            </a:r>
          </a:p>
          <a:p>
            <a:pPr lvl="1"/>
            <a:r>
              <a:rPr lang="en-US" dirty="0"/>
              <a:t>Plan: Will be covered in a syllabus to be created for a new section of MV4920 (to replace MV4657). The list of knowledge items to be covered by this section is in a separate document. </a:t>
            </a:r>
          </a:p>
          <a:p>
            <a:r>
              <a:rPr lang="en-US" dirty="0"/>
              <a:t>Physics Based: Capabilities and limitations of </a:t>
            </a:r>
            <a:r>
              <a:rPr lang="en-US" dirty="0">
                <a:highlight>
                  <a:srgbClr val="FFFF00"/>
                </a:highlight>
              </a:rPr>
              <a:t>physics based vs. simplified models</a:t>
            </a:r>
            <a:r>
              <a:rPr lang="en-US" dirty="0"/>
              <a:t>. Required Bloom’s Level: 5</a:t>
            </a:r>
          </a:p>
          <a:p>
            <a:pPr lvl="1"/>
            <a:r>
              <a:rPr lang="en-US" dirty="0"/>
              <a:t>Plan: Compare physical to simplified models in both CS2072 and MV3203. Will be covered in a syllabus to be created for a new section of MV4920 (to replace MV4657). The list of knowledge items to be covered by this section is in a separate document.</a:t>
            </a:r>
          </a:p>
          <a:p>
            <a:r>
              <a:rPr lang="en-US" dirty="0"/>
              <a:t> Software design: Software applications developed according to a </a:t>
            </a:r>
            <a:r>
              <a:rPr lang="en-US" dirty="0">
                <a:highlight>
                  <a:srgbClr val="FFFF00"/>
                </a:highlight>
              </a:rPr>
              <a:t>software specification</a:t>
            </a:r>
            <a:r>
              <a:rPr lang="en-US" dirty="0"/>
              <a:t> including model, view, controller GUIs (row 67, Required Bloom’s Level: 5 </a:t>
            </a:r>
          </a:p>
          <a:p>
            <a:pPr lvl="1"/>
            <a:r>
              <a:rPr lang="en-US" dirty="0"/>
              <a:t>Plan: Add material on software requirement specifications to MV4460, including additional coverage of soft skills like informally analyzing a testing plan by asking questions about it</a:t>
            </a:r>
          </a:p>
          <a:p>
            <a:r>
              <a:rPr lang="en-US" dirty="0">
                <a:highlight>
                  <a:srgbClr val="FFFF00"/>
                </a:highlight>
              </a:rPr>
              <a:t>Conceptual Model</a:t>
            </a:r>
            <a:r>
              <a:rPr lang="en-US" dirty="0"/>
              <a:t>: Creation and communication of a conceptual model from a software specification that can be 'validated' by non-software experts as an adequate representation of the concept. Required Bloom’s Level: 6 </a:t>
            </a:r>
          </a:p>
          <a:p>
            <a:pPr lvl="1"/>
            <a:r>
              <a:rPr lang="en-US" dirty="0"/>
              <a:t>Plan: Add material to MV4502 on comparison of conceptual models. All courses with a model design or implementation project should require a conceptual model as one deliverable. (List of such courses? Can Brett share conceptual models from wargaming center project?)</a:t>
            </a:r>
          </a:p>
          <a:p>
            <a:r>
              <a:rPr lang="en-US" dirty="0"/>
              <a:t>Analysis of Alternatives: Evaluation of the </a:t>
            </a:r>
            <a:r>
              <a:rPr lang="en-US" dirty="0">
                <a:highlight>
                  <a:srgbClr val="FFFF00"/>
                </a:highlight>
              </a:rPr>
              <a:t>strengths and weaknesses of existing software applications </a:t>
            </a:r>
            <a:r>
              <a:rPr lang="en-US" dirty="0"/>
              <a:t>to meet a given software specification, include the ability to modify existing solutions. Required Bloom’s Level: 5 </a:t>
            </a:r>
          </a:p>
          <a:p>
            <a:pPr lvl="1"/>
            <a:r>
              <a:rPr lang="en-US" dirty="0"/>
              <a:t>Plan: Coverage in MV4460 is believed to be adequate (includes developing a pitch for new software including an analysis of buying new versus existing solutions), but coverage will be changed to emphasize the specific terminology used in the KIs.</a:t>
            </a:r>
          </a:p>
        </p:txBody>
      </p:sp>
    </p:spTree>
    <p:extLst>
      <p:ext uri="{BB962C8B-B14F-4D97-AF65-F5344CB8AC3E}">
        <p14:creationId xmlns:p14="http://schemas.microsoft.com/office/powerpoint/2010/main" val="4207481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2630D-D88F-760A-D757-09BC42A55FD3}"/>
              </a:ext>
            </a:extLst>
          </p:cNvPr>
          <p:cNvSpPr>
            <a:spLocks noGrp="1"/>
          </p:cNvSpPr>
          <p:nvPr>
            <p:ph type="title"/>
          </p:nvPr>
        </p:nvSpPr>
        <p:spPr>
          <a:xfrm>
            <a:off x="801255" y="-233507"/>
            <a:ext cx="10515600" cy="1325563"/>
          </a:xfrm>
        </p:spPr>
        <p:txBody>
          <a:bodyPr>
            <a:normAutofit/>
          </a:bodyPr>
          <a:lstStyle/>
          <a:p>
            <a:r>
              <a:rPr lang="en-US" sz="3600" dirty="0"/>
              <a:t>Plan by Knowledge Item (Part 2 of 2)</a:t>
            </a:r>
          </a:p>
        </p:txBody>
      </p:sp>
      <p:sp>
        <p:nvSpPr>
          <p:cNvPr id="3" name="Content Placeholder 2">
            <a:extLst>
              <a:ext uri="{FF2B5EF4-FFF2-40B4-BE49-F238E27FC236}">
                <a16:creationId xmlns:a16="http://schemas.microsoft.com/office/drawing/2014/main" id="{4CFA03C4-E48B-0C6A-05FF-C54AC694EFDA}"/>
              </a:ext>
            </a:extLst>
          </p:cNvPr>
          <p:cNvSpPr>
            <a:spLocks noGrp="1"/>
          </p:cNvSpPr>
          <p:nvPr>
            <p:ph idx="1"/>
          </p:nvPr>
        </p:nvSpPr>
        <p:spPr>
          <a:xfrm>
            <a:off x="801255" y="742373"/>
            <a:ext cx="10515600" cy="6266584"/>
          </a:xfrm>
        </p:spPr>
        <p:txBody>
          <a:bodyPr>
            <a:normAutofit fontScale="70000" lnSpcReduction="20000"/>
          </a:bodyPr>
          <a:lstStyle/>
          <a:p>
            <a:r>
              <a:rPr lang="en-US" dirty="0">
                <a:highlight>
                  <a:srgbClr val="FFFF00"/>
                </a:highlight>
              </a:rPr>
              <a:t>Developmental Testing</a:t>
            </a:r>
            <a:r>
              <a:rPr lang="en-US" dirty="0"/>
              <a:t>: Best practices in development testing (unit testing, regression testing, etc.)  Required Bloom’s Level: 5 </a:t>
            </a:r>
          </a:p>
          <a:p>
            <a:pPr lvl="1"/>
            <a:r>
              <a:rPr lang="en-US" dirty="0"/>
              <a:t>Plan: Refresh relevant terminology in MV4502. Reinforce coverage in MV4460. Emphasize that unit tests are happening routinely in CS2072 and MV3202 automated homework grading. </a:t>
            </a:r>
          </a:p>
          <a:p>
            <a:r>
              <a:rPr lang="en-US" dirty="0"/>
              <a:t>Collective Training (including </a:t>
            </a:r>
            <a:r>
              <a:rPr lang="en-US" dirty="0">
                <a:highlight>
                  <a:srgbClr val="FFFF00"/>
                </a:highlight>
              </a:rPr>
              <a:t>staff training via C4I</a:t>
            </a:r>
            <a:r>
              <a:rPr lang="en-US" dirty="0"/>
              <a:t>): Special requirements of staff collective environments and simulations that stimulate C4I staff systems. Required Bloom’s Level: 6 </a:t>
            </a:r>
          </a:p>
          <a:p>
            <a:pPr lvl="1"/>
            <a:r>
              <a:rPr lang="en-US" dirty="0"/>
              <a:t>Plan: Coverage inspired by AMSO course materials will be added to MV4503</a:t>
            </a:r>
          </a:p>
          <a:p>
            <a:r>
              <a:rPr lang="en-US" dirty="0"/>
              <a:t>Wargaming (Seminar, Simulation Supported): Manual wargames planning and execution, and </a:t>
            </a:r>
            <a:r>
              <a:rPr lang="en-US" dirty="0">
                <a:highlight>
                  <a:srgbClr val="FFFF00"/>
                </a:highlight>
              </a:rPr>
              <a:t>simulation support for larger wargaming efforts</a:t>
            </a:r>
            <a:r>
              <a:rPr lang="en-US" dirty="0"/>
              <a:t>. Required Bloom’s Level: 6 </a:t>
            </a:r>
          </a:p>
          <a:p>
            <a:pPr lvl="1"/>
            <a:r>
              <a:rPr lang="en-US" dirty="0"/>
              <a:t>Plan: Simulation use as a wargaming adjudicator will be covered in a syllabus to be created for a new section of MV4920 (to replace MV4657). The list of knowledge items to be covered by this section is in a separate document. (Can USMC consider sponsoring a special project for MOVES students for OA4604?)</a:t>
            </a:r>
          </a:p>
          <a:p>
            <a:r>
              <a:rPr lang="en-US" dirty="0"/>
              <a:t>Distributed Simulation: Protocols and libraries for simulation (</a:t>
            </a:r>
            <a:r>
              <a:rPr lang="en-US" dirty="0">
                <a:highlight>
                  <a:srgbClr val="FFFF00"/>
                </a:highlight>
              </a:rPr>
              <a:t>HLA, DIS, TENA</a:t>
            </a:r>
            <a:r>
              <a:rPr lang="en-US" dirty="0"/>
              <a:t>) and voice data. Required Bloom’s Level: 6 </a:t>
            </a:r>
          </a:p>
          <a:p>
            <a:pPr lvl="1"/>
            <a:r>
              <a:rPr lang="en-US" dirty="0"/>
              <a:t>Plan: (Consider additional interoperability course with sponsor deliverable to follow MV4503 to be taught when related research is funded)</a:t>
            </a:r>
          </a:p>
          <a:p>
            <a:r>
              <a:rPr lang="en-US" dirty="0">
                <a:highlight>
                  <a:srgbClr val="FFFF00"/>
                </a:highlight>
              </a:rPr>
              <a:t>Live-Virtual-Constructive Integration</a:t>
            </a:r>
            <a:r>
              <a:rPr lang="en-US" dirty="0"/>
              <a:t>: Conceptual and technical interoperability across live, virtual, and constructive simulations. Capabilities and limitations engendered by connecting any two of the architectures to include augmented reality. Required Bloom’s Level: 5 </a:t>
            </a:r>
          </a:p>
          <a:p>
            <a:pPr lvl="1"/>
            <a:r>
              <a:rPr lang="en-US" dirty="0"/>
              <a:t>Plan: (Consider additional interoperability course with sponsor deliverable to follow MV4503 to be taught when related research is funded) </a:t>
            </a:r>
          </a:p>
          <a:p>
            <a:r>
              <a:rPr lang="en-US" dirty="0"/>
              <a:t>Disruptive technologies and innovation: </a:t>
            </a:r>
            <a:r>
              <a:rPr lang="en-US" dirty="0">
                <a:highlight>
                  <a:srgbClr val="FFFF00"/>
                </a:highlight>
              </a:rPr>
              <a:t>Identification of </a:t>
            </a:r>
            <a:r>
              <a:rPr lang="en-US" dirty="0"/>
              <a:t>the realm of the possible, </a:t>
            </a:r>
            <a:r>
              <a:rPr lang="en-US" dirty="0">
                <a:highlight>
                  <a:srgbClr val="FFFF00"/>
                </a:highlight>
              </a:rPr>
              <a:t>imminent disruptive technologies</a:t>
            </a:r>
            <a:r>
              <a:rPr lang="en-US" dirty="0"/>
              <a:t> as opposed to those requiring significant technology development Required Bloom’s Level: 6 </a:t>
            </a:r>
          </a:p>
          <a:p>
            <a:pPr lvl="1"/>
            <a:r>
              <a:rPr lang="en-US" dirty="0"/>
              <a:t>Plan: Add technology readiness level estimation to MV4460</a:t>
            </a:r>
          </a:p>
          <a:p>
            <a:endParaRPr lang="en-US" dirty="0"/>
          </a:p>
        </p:txBody>
      </p:sp>
    </p:spTree>
    <p:extLst>
      <p:ext uri="{BB962C8B-B14F-4D97-AF65-F5344CB8AC3E}">
        <p14:creationId xmlns:p14="http://schemas.microsoft.com/office/powerpoint/2010/main" val="754591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2CE22-9AFD-4134-223D-7D4EA7D1E78E}"/>
              </a:ext>
            </a:extLst>
          </p:cNvPr>
          <p:cNvSpPr>
            <a:spLocks noGrp="1"/>
          </p:cNvSpPr>
          <p:nvPr>
            <p:ph type="title"/>
          </p:nvPr>
        </p:nvSpPr>
        <p:spPr/>
        <p:txBody>
          <a:bodyPr/>
          <a:lstStyle/>
          <a:p>
            <a:r>
              <a:rPr lang="en-US" dirty="0"/>
              <a:t>Curriculum Modification Plan Summary</a:t>
            </a:r>
          </a:p>
        </p:txBody>
      </p:sp>
      <p:sp>
        <p:nvSpPr>
          <p:cNvPr id="3" name="Content Placeholder 2">
            <a:extLst>
              <a:ext uri="{FF2B5EF4-FFF2-40B4-BE49-F238E27FC236}">
                <a16:creationId xmlns:a16="http://schemas.microsoft.com/office/drawing/2014/main" id="{AEC3C033-281F-CB5D-D4CA-269350328706}"/>
              </a:ext>
            </a:extLst>
          </p:cNvPr>
          <p:cNvSpPr>
            <a:spLocks noGrp="1"/>
          </p:cNvSpPr>
          <p:nvPr>
            <p:ph idx="1"/>
          </p:nvPr>
        </p:nvSpPr>
        <p:spPr/>
        <p:txBody>
          <a:bodyPr>
            <a:normAutofit lnSpcReduction="10000"/>
          </a:bodyPr>
          <a:lstStyle/>
          <a:p>
            <a:r>
              <a:rPr lang="en-US" dirty="0"/>
              <a:t>Large changes</a:t>
            </a:r>
          </a:p>
          <a:p>
            <a:pPr lvl="1"/>
            <a:r>
              <a:rPr lang="en-US" dirty="0"/>
              <a:t>Interoperability related (3/12)</a:t>
            </a:r>
          </a:p>
          <a:p>
            <a:pPr lvl="2"/>
            <a:r>
              <a:rPr lang="en-US" dirty="0"/>
              <a:t>New interop course (MV4XXX) including cyber</a:t>
            </a:r>
          </a:p>
          <a:p>
            <a:pPr lvl="2"/>
            <a:r>
              <a:rPr lang="en-US" dirty="0"/>
              <a:t>“Research supported”</a:t>
            </a:r>
          </a:p>
          <a:p>
            <a:pPr lvl="1"/>
            <a:r>
              <a:rPr lang="en-US" dirty="0"/>
              <a:t>Military modeling related (3/12)</a:t>
            </a:r>
          </a:p>
          <a:p>
            <a:pPr lvl="2"/>
            <a:r>
              <a:rPr lang="en-US" dirty="0"/>
              <a:t>New advanced topic section (MV4920) focused on modeling</a:t>
            </a:r>
          </a:p>
          <a:p>
            <a:r>
              <a:rPr lang="en-US" dirty="0"/>
              <a:t>Small changes</a:t>
            </a:r>
          </a:p>
          <a:p>
            <a:pPr lvl="1"/>
            <a:r>
              <a:rPr lang="en-US" dirty="0"/>
              <a:t>Wargaming (1/12)</a:t>
            </a:r>
          </a:p>
          <a:p>
            <a:pPr lvl="2"/>
            <a:r>
              <a:rPr lang="en-US" dirty="0"/>
              <a:t>Coverage of tech-supported wargaming based on textbook.</a:t>
            </a:r>
          </a:p>
          <a:p>
            <a:pPr lvl="2"/>
            <a:r>
              <a:rPr lang="en-US" dirty="0"/>
              <a:t>“Research supported” engagement by MOVES faculty in OA4604?</a:t>
            </a:r>
          </a:p>
          <a:p>
            <a:pPr lvl="1"/>
            <a:r>
              <a:rPr lang="en-US" dirty="0"/>
              <a:t>Other (5/12)</a:t>
            </a:r>
          </a:p>
          <a:p>
            <a:pPr lvl="2"/>
            <a:r>
              <a:rPr lang="en-US" dirty="0"/>
              <a:t>Smaller issues dealt with </a:t>
            </a:r>
            <a:r>
              <a:rPr lang="en-US" dirty="0" err="1"/>
              <a:t>with</a:t>
            </a:r>
            <a:r>
              <a:rPr lang="en-US" dirty="0"/>
              <a:t> small changes to existing courses</a:t>
            </a:r>
          </a:p>
        </p:txBody>
      </p:sp>
    </p:spTree>
    <p:extLst>
      <p:ext uri="{BB962C8B-B14F-4D97-AF65-F5344CB8AC3E}">
        <p14:creationId xmlns:p14="http://schemas.microsoft.com/office/powerpoint/2010/main" val="17404424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0D9F7C81-586B-47CF-84AC-89F9C6B766EF}" type="slidenum">
              <a:rPr lang="en-US" smtClean="0">
                <a:solidFill>
                  <a:srgbClr val="000000"/>
                </a:solidFill>
              </a:rPr>
              <a:pPr>
                <a:defRPr/>
              </a:pPr>
              <a:t>9</a:t>
            </a:fld>
            <a:endParaRPr lang="en-US">
              <a:solidFill>
                <a:srgbClr val="000000"/>
              </a:solidFill>
            </a:endParaRPr>
          </a:p>
        </p:txBody>
      </p:sp>
      <p:pic>
        <p:nvPicPr>
          <p:cNvPr id="2" name="Picture 1">
            <a:extLst>
              <a:ext uri="{FF2B5EF4-FFF2-40B4-BE49-F238E27FC236}">
                <a16:creationId xmlns:a16="http://schemas.microsoft.com/office/drawing/2014/main" id="{4C6EF92E-2D38-4372-A913-2FCB70E9BE10}"/>
              </a:ext>
            </a:extLst>
          </p:cNvPr>
          <p:cNvPicPr>
            <a:picLocks noChangeAspect="1"/>
          </p:cNvPicPr>
          <p:nvPr/>
        </p:nvPicPr>
        <p:blipFill>
          <a:blip r:embed="rId4"/>
          <a:stretch>
            <a:fillRect/>
          </a:stretch>
        </p:blipFill>
        <p:spPr>
          <a:xfrm>
            <a:off x="1873250" y="7387937"/>
            <a:ext cx="8096190" cy="396274"/>
          </a:xfrm>
          <a:prstGeom prst="rect">
            <a:avLst/>
          </a:prstGeom>
          <a:solidFill>
            <a:schemeClr val="bg1"/>
          </a:solidFill>
        </p:spPr>
      </p:pic>
      <p:graphicFrame>
        <p:nvGraphicFramePr>
          <p:cNvPr id="13" name="Object 12">
            <a:extLst>
              <a:ext uri="{FF2B5EF4-FFF2-40B4-BE49-F238E27FC236}">
                <a16:creationId xmlns:a16="http://schemas.microsoft.com/office/drawing/2014/main" id="{F5FEDDF3-67B1-4E84-8B74-FC1D6B783ABE}"/>
              </a:ext>
            </a:extLst>
          </p:cNvPr>
          <p:cNvGraphicFramePr>
            <a:graphicFrameLocks noChangeAspect="1"/>
          </p:cNvGraphicFramePr>
          <p:nvPr/>
        </p:nvGraphicFramePr>
        <p:xfrm>
          <a:off x="1933575" y="920751"/>
          <a:ext cx="8612188" cy="5222875"/>
        </p:xfrm>
        <a:graphic>
          <a:graphicData uri="http://schemas.openxmlformats.org/presentationml/2006/ole">
            <mc:AlternateContent xmlns:mc="http://schemas.openxmlformats.org/markup-compatibility/2006">
              <mc:Choice xmlns:v="urn:schemas-microsoft-com:vml" Requires="v">
                <p:oleObj spid="_x0000_s1046" name="Worksheet" r:id="rId5" imgW="5953365" imgH="3400622" progId="Excel.Sheet.12">
                  <p:embed/>
                </p:oleObj>
              </mc:Choice>
              <mc:Fallback>
                <p:oleObj name="Worksheet" r:id="rId5" imgW="5953365" imgH="3400622" progId="Excel.Sheet.12">
                  <p:embed/>
                  <p:pic>
                    <p:nvPicPr>
                      <p:cNvPr id="13" name="Object 12">
                        <a:extLst>
                          <a:ext uri="{FF2B5EF4-FFF2-40B4-BE49-F238E27FC236}">
                            <a16:creationId xmlns:a16="http://schemas.microsoft.com/office/drawing/2014/main" id="{F5FEDDF3-67B1-4E84-8B74-FC1D6B783ABE}"/>
                          </a:ext>
                        </a:extLst>
                      </p:cNvPr>
                      <p:cNvPicPr/>
                      <p:nvPr/>
                    </p:nvPicPr>
                    <p:blipFill>
                      <a:blip r:embed="rId6"/>
                      <a:stretch>
                        <a:fillRect/>
                      </a:stretch>
                    </p:blipFill>
                    <p:spPr>
                      <a:xfrm>
                        <a:off x="1933575" y="920751"/>
                        <a:ext cx="8612188" cy="5222875"/>
                      </a:xfrm>
                      <a:prstGeom prst="rect">
                        <a:avLst/>
                      </a:prstGeom>
                    </p:spPr>
                  </p:pic>
                </p:oleObj>
              </mc:Fallback>
            </mc:AlternateContent>
          </a:graphicData>
        </a:graphic>
      </p:graphicFrame>
      <p:sp>
        <p:nvSpPr>
          <p:cNvPr id="15" name="Rectangle 3">
            <a:extLst>
              <a:ext uri="{FF2B5EF4-FFF2-40B4-BE49-F238E27FC236}">
                <a16:creationId xmlns:a16="http://schemas.microsoft.com/office/drawing/2014/main" id="{C465D6B8-B7D1-471E-ACDC-788CDF9D7D04}"/>
              </a:ext>
            </a:extLst>
          </p:cNvPr>
          <p:cNvSpPr>
            <a:spLocks noChangeArrowheads="1"/>
          </p:cNvSpPr>
          <p:nvPr/>
        </p:nvSpPr>
        <p:spPr bwMode="auto">
          <a:xfrm>
            <a:off x="3124200" y="0"/>
            <a:ext cx="7239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l" eaLnBrk="0" hangingPunct="0">
              <a:spcBef>
                <a:spcPct val="20000"/>
              </a:spcBef>
              <a:buChar char="•"/>
              <a:defRPr sz="3200">
                <a:solidFill>
                  <a:schemeClr val="tx1"/>
                </a:solidFill>
                <a:latin typeface="Arial" pitchFamily="34" charset="0"/>
              </a:defRPr>
            </a:lvl1pPr>
            <a:lvl2pPr marL="742950" indent="-285750" algn="l" eaLnBrk="0" hangingPunct="0">
              <a:spcBef>
                <a:spcPct val="20000"/>
              </a:spcBef>
              <a:buChar char="–"/>
              <a:defRPr sz="2800">
                <a:solidFill>
                  <a:schemeClr val="tx1"/>
                </a:solidFill>
                <a:latin typeface="Arial" pitchFamily="34" charset="0"/>
              </a:defRPr>
            </a:lvl2pPr>
            <a:lvl3pPr marL="1143000" indent="-228600" algn="l" eaLnBrk="0" hangingPunct="0">
              <a:spcBef>
                <a:spcPct val="20000"/>
              </a:spcBef>
              <a:buChar char="•"/>
              <a:defRPr sz="2400">
                <a:solidFill>
                  <a:schemeClr val="tx1"/>
                </a:solidFill>
                <a:latin typeface="Arial" pitchFamily="34" charset="0"/>
              </a:defRPr>
            </a:lvl3pPr>
            <a:lvl4pPr marL="1600200" indent="-228600" algn="l" eaLnBrk="0" hangingPunct="0">
              <a:spcBef>
                <a:spcPct val="20000"/>
              </a:spcBef>
              <a:buChar char="–"/>
              <a:defRPr sz="2000">
                <a:solidFill>
                  <a:schemeClr val="tx1"/>
                </a:solidFill>
                <a:latin typeface="Arial" pitchFamily="34" charset="0"/>
              </a:defRPr>
            </a:lvl4pPr>
            <a:lvl5pPr marL="2057400" indent="-228600" algn="l"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r" eaLnBrk="1" fontAlgn="base" hangingPunct="1">
              <a:spcBef>
                <a:spcPct val="0"/>
              </a:spcBef>
              <a:spcAft>
                <a:spcPct val="0"/>
              </a:spcAft>
              <a:buFontTx/>
              <a:buNone/>
            </a:pPr>
            <a:r>
              <a:rPr lang="en-US" altLang="en-US" sz="2400" dirty="0">
                <a:solidFill>
                  <a:srgbClr val="FFFFFF"/>
                </a:solidFill>
              </a:rPr>
              <a:t>MOVES Course Matrix </a:t>
            </a:r>
            <a:r>
              <a:rPr lang="en-US" altLang="en-US" sz="2400" dirty="0" err="1">
                <a:solidFill>
                  <a:srgbClr val="FFFFFF"/>
                </a:solidFill>
              </a:rPr>
              <a:t>Qtrs</a:t>
            </a:r>
            <a:r>
              <a:rPr lang="en-US" altLang="en-US" sz="2400" dirty="0">
                <a:solidFill>
                  <a:srgbClr val="FFFFFF"/>
                </a:solidFill>
              </a:rPr>
              <a:t> 1 – 4 (Proposed)</a:t>
            </a:r>
          </a:p>
        </p:txBody>
      </p:sp>
    </p:spTree>
    <p:extLst>
      <p:ext uri="{BB962C8B-B14F-4D97-AF65-F5344CB8AC3E}">
        <p14:creationId xmlns:p14="http://schemas.microsoft.com/office/powerpoint/2010/main" val="9881697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9EB277E0530294C96B13BD21CE558BB" ma:contentTypeVersion="10" ma:contentTypeDescription="Create a new document." ma:contentTypeScope="" ma:versionID="50b272beb28592322a850bbf2cf11af7">
  <xsd:schema xmlns:xsd="http://www.w3.org/2001/XMLSchema" xmlns:xs="http://www.w3.org/2001/XMLSchema" xmlns:p="http://schemas.microsoft.com/office/2006/metadata/properties" xmlns:ns2="f992dbaa-8c3b-47d8-854f-76b516a757cc" xmlns:ns3="20ea6ae9-5fb6-41f6-9e84-b92872b4e709" targetNamespace="http://schemas.microsoft.com/office/2006/metadata/properties" ma:root="true" ma:fieldsID="395f64a939a4ad0af7eda84f7ac0434a" ns2:_="" ns3:_="">
    <xsd:import namespace="f992dbaa-8c3b-47d8-854f-76b516a757cc"/>
    <xsd:import namespace="20ea6ae9-5fb6-41f6-9e84-b92872b4e70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92dbaa-8c3b-47d8-854f-76b516a757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3d3d128b-9ae0-43bc-bb56-1c8870922130"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0ea6ae9-5fb6-41f6-9e84-b92872b4e70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f21f76e-8a9f-4532-9e41-099a85330760}" ma:internalName="TaxCatchAll" ma:showField="CatchAllData" ma:web="20ea6ae9-5fb6-41f6-9e84-b92872b4e70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992dbaa-8c3b-47d8-854f-76b516a757cc">
      <Terms xmlns="http://schemas.microsoft.com/office/infopath/2007/PartnerControls"/>
    </lcf76f155ced4ddcb4097134ff3c332f>
    <TaxCatchAll xmlns="20ea6ae9-5fb6-41f6-9e84-b92872b4e709" xsi:nil="true"/>
  </documentManagement>
</p:properties>
</file>

<file path=customXml/itemProps1.xml><?xml version="1.0" encoding="utf-8"?>
<ds:datastoreItem xmlns:ds="http://schemas.openxmlformats.org/officeDocument/2006/customXml" ds:itemID="{A0E000FC-58CA-4746-A02F-37023176546B}"/>
</file>

<file path=customXml/itemProps2.xml><?xml version="1.0" encoding="utf-8"?>
<ds:datastoreItem xmlns:ds="http://schemas.openxmlformats.org/officeDocument/2006/customXml" ds:itemID="{9C043E4A-E5B9-4DF2-93E4-BB2792A013FD}"/>
</file>

<file path=customXml/itemProps3.xml><?xml version="1.0" encoding="utf-8"?>
<ds:datastoreItem xmlns:ds="http://schemas.openxmlformats.org/officeDocument/2006/customXml" ds:itemID="{412C427F-F671-4759-8BA3-B536F954EB77}"/>
</file>

<file path=docProps/app.xml><?xml version="1.0" encoding="utf-8"?>
<Properties xmlns="http://schemas.openxmlformats.org/officeDocument/2006/extended-properties" xmlns:vt="http://schemas.openxmlformats.org/officeDocument/2006/docPropsVTypes">
  <TotalTime>1583</TotalTime>
  <Words>1560</Words>
  <Application>Microsoft Office PowerPoint</Application>
  <PresentationFormat>Widescreen</PresentationFormat>
  <Paragraphs>136</Paragraphs>
  <Slides>15</Slides>
  <Notes>5</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2" baseType="lpstr">
      <vt:lpstr>Arial</vt:lpstr>
      <vt:lpstr>Calibri</vt:lpstr>
      <vt:lpstr>Calibri Light</vt:lpstr>
      <vt:lpstr>Symbol</vt:lpstr>
      <vt:lpstr>Times New Roman</vt:lpstr>
      <vt:lpstr>Office Theme</vt:lpstr>
      <vt:lpstr>Worksheet</vt:lpstr>
      <vt:lpstr>MOVES Curriculum Status</vt:lpstr>
      <vt:lpstr>NPS-Wide Changes</vt:lpstr>
      <vt:lpstr>Immediate Changes to Reduce Cost</vt:lpstr>
      <vt:lpstr>MOVES De Facto CR Process</vt:lpstr>
      <vt:lpstr>Coverage Specification is Imprecise</vt:lpstr>
      <vt:lpstr>Plan by Knowledge Item (Part 1 of 2)</vt:lpstr>
      <vt:lpstr>Plan by Knowledge Item (Part 2 of 2)</vt:lpstr>
      <vt:lpstr>Curriculum Modification Plan Summary</vt:lpstr>
      <vt:lpstr>PowerPoint Presentation</vt:lpstr>
      <vt:lpstr>PowerPoint Presentation</vt:lpstr>
      <vt:lpstr>Questions?</vt:lpstr>
      <vt:lpstr>Extras: Modification Plan by Course Number</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Towards Tactically Savvy AI</dc:title>
  <dc:creator>Chris Darken</dc:creator>
  <cp:lastModifiedBy>Chris Darken</cp:lastModifiedBy>
  <cp:revision>57</cp:revision>
  <dcterms:created xsi:type="dcterms:W3CDTF">2022-04-10T12:54:12Z</dcterms:created>
  <dcterms:modified xsi:type="dcterms:W3CDTF">2022-05-22T14:19:47Z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0x01010049EB277E0530294C96B13BD21CE558BB</vt:lpwstr>
  </property>
</Properties>
</file>