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67" r:id="rId1"/>
  </p:sldMasterIdLst>
  <p:notesMasterIdLst>
    <p:notesMasterId r:id="rId45"/>
  </p:notesMasterIdLst>
  <p:sldIdLst>
    <p:sldId id="256" r:id="rId2"/>
    <p:sldId id="273" r:id="rId3"/>
    <p:sldId id="291" r:id="rId4"/>
    <p:sldId id="274" r:id="rId5"/>
    <p:sldId id="268" r:id="rId6"/>
    <p:sldId id="267" r:id="rId7"/>
    <p:sldId id="276" r:id="rId8"/>
    <p:sldId id="257" r:id="rId9"/>
    <p:sldId id="277" r:id="rId10"/>
    <p:sldId id="258" r:id="rId11"/>
    <p:sldId id="259" r:id="rId12"/>
    <p:sldId id="288" r:id="rId13"/>
    <p:sldId id="269" r:id="rId14"/>
    <p:sldId id="270" r:id="rId15"/>
    <p:sldId id="297" r:id="rId16"/>
    <p:sldId id="301" r:id="rId17"/>
    <p:sldId id="313" r:id="rId18"/>
    <p:sldId id="262" r:id="rId19"/>
    <p:sldId id="294" r:id="rId20"/>
    <p:sldId id="272" r:id="rId21"/>
    <p:sldId id="263" r:id="rId22"/>
    <p:sldId id="295" r:id="rId23"/>
    <p:sldId id="296" r:id="rId24"/>
    <p:sldId id="265" r:id="rId25"/>
    <p:sldId id="279" r:id="rId26"/>
    <p:sldId id="285" r:id="rId27"/>
    <p:sldId id="283" r:id="rId28"/>
    <p:sldId id="281" r:id="rId29"/>
    <p:sldId id="282" r:id="rId30"/>
    <p:sldId id="317" r:id="rId31"/>
    <p:sldId id="316" r:id="rId32"/>
    <p:sldId id="280" r:id="rId33"/>
    <p:sldId id="260" r:id="rId34"/>
    <p:sldId id="286" r:id="rId35"/>
    <p:sldId id="314" r:id="rId36"/>
    <p:sldId id="289" r:id="rId37"/>
    <p:sldId id="284" r:id="rId38"/>
    <p:sldId id="290" r:id="rId39"/>
    <p:sldId id="278" r:id="rId40"/>
    <p:sldId id="271" r:id="rId41"/>
    <p:sldId id="292" r:id="rId42"/>
    <p:sldId id="293" r:id="rId43"/>
    <p:sldId id="261"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36" autoAdjust="0"/>
    <p:restoredTop sz="94660"/>
  </p:normalViewPr>
  <p:slideViewPr>
    <p:cSldViewPr snapToGrid="0" showGuides="1">
      <p:cViewPr>
        <p:scale>
          <a:sx n="75" d="100"/>
          <a:sy n="75" d="100"/>
        </p:scale>
        <p:origin x="912" y="408"/>
      </p:cViewPr>
      <p:guideLst>
        <p:guide orient="horz" pos="2160"/>
        <p:guide pos="3840"/>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759A6-B6B6-4F12-94E1-B0D64AEB0AB7}" type="datetimeFigureOut">
              <a:rPr lang="en-US" smtClean="0"/>
              <a:t>5/22/2022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9A88B-68E7-4E35-A0B4-8D90E7D0A061}" type="slidenum">
              <a:rPr lang="en-US" smtClean="0"/>
              <a:t>‹#›</a:t>
            </a:fld>
            <a:endParaRPr lang="en-US"/>
          </a:p>
        </p:txBody>
      </p:sp>
    </p:spTree>
    <p:extLst>
      <p:ext uri="{BB962C8B-B14F-4D97-AF65-F5344CB8AC3E}">
        <p14:creationId xmlns:p14="http://schemas.microsoft.com/office/powerpoint/2010/main" val="93001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ACC2EFA-8EFE-7B5B-0D57-59763AB73A26}"/>
              </a:ext>
            </a:extLst>
          </p:cNvPr>
          <p:cNvSpPr>
            <a:spLocks noRot="1" noChangeArrowheads="1" noTextEdit="1"/>
          </p:cNvSpPr>
          <p:nvPr>
            <p:ph type="sldImg"/>
          </p:nvPr>
        </p:nvSpPr>
        <p:spPr>
          <a:ln/>
        </p:spPr>
      </p:sp>
      <p:sp>
        <p:nvSpPr>
          <p:cNvPr id="17411" name="Rectangle 3">
            <a:extLst>
              <a:ext uri="{FF2B5EF4-FFF2-40B4-BE49-F238E27FC236}">
                <a16:creationId xmlns:a16="http://schemas.microsoft.com/office/drawing/2014/main" id="{2351B5C4-6899-0F09-AA0F-FB06F6B679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8E89540-A0B6-16EB-2F07-67D91B659995}"/>
              </a:ext>
            </a:extLst>
          </p:cNvPr>
          <p:cNvSpPr>
            <a:spLocks noRot="1" noChangeArrowheads="1" noTextEdit="1"/>
          </p:cNvSpPr>
          <p:nvPr>
            <p:ph type="sldImg"/>
          </p:nvPr>
        </p:nvSpPr>
        <p:spPr>
          <a:ln/>
        </p:spPr>
      </p:sp>
      <p:sp>
        <p:nvSpPr>
          <p:cNvPr id="39939" name="Rectangle 3">
            <a:extLst>
              <a:ext uri="{FF2B5EF4-FFF2-40B4-BE49-F238E27FC236}">
                <a16:creationId xmlns:a16="http://schemas.microsoft.com/office/drawing/2014/main" id="{E1C3B0D2-DFC7-E801-9E88-3BC17D59C8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E19AE8-9851-4412-8092-7E75E8A3FF93}" type="datetimeFigureOut">
              <a:rPr lang="en-US" smtClean="0"/>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56DA4-B2A4-4FCE-BB21-5AA3B36987E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796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9AE8-9851-4412-8092-7E75E8A3FF93}" type="datetimeFigureOut">
              <a:rPr lang="en-US" smtClean="0"/>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56DA4-B2A4-4FCE-BB21-5AA3B36987E5}" type="slidenum">
              <a:rPr lang="en-US" smtClean="0"/>
              <a:t>‹#›</a:t>
            </a:fld>
            <a:endParaRPr lang="en-US"/>
          </a:p>
        </p:txBody>
      </p:sp>
    </p:spTree>
    <p:extLst>
      <p:ext uri="{BB962C8B-B14F-4D97-AF65-F5344CB8AC3E}">
        <p14:creationId xmlns:p14="http://schemas.microsoft.com/office/powerpoint/2010/main" val="3349802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9AE8-9851-4412-8092-7E75E8A3FF93}" type="datetimeFigureOut">
              <a:rPr lang="en-US" smtClean="0"/>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56DA4-B2A4-4FCE-BB21-5AA3B36987E5}" type="slidenum">
              <a:rPr lang="en-US" smtClean="0"/>
              <a:t>‹#›</a:t>
            </a:fld>
            <a:endParaRPr lang="en-US"/>
          </a:p>
        </p:txBody>
      </p:sp>
    </p:spTree>
    <p:extLst>
      <p:ext uri="{BB962C8B-B14F-4D97-AF65-F5344CB8AC3E}">
        <p14:creationId xmlns:p14="http://schemas.microsoft.com/office/powerpoint/2010/main" val="307227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9AE8-9851-4412-8092-7E75E8A3FF93}" type="datetimeFigureOut">
              <a:rPr lang="en-US" smtClean="0"/>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56DA4-B2A4-4FCE-BB21-5AA3B36987E5}" type="slidenum">
              <a:rPr lang="en-US" smtClean="0"/>
              <a:t>‹#›</a:t>
            </a:fld>
            <a:endParaRPr lang="en-US"/>
          </a:p>
        </p:txBody>
      </p:sp>
    </p:spTree>
    <p:extLst>
      <p:ext uri="{BB962C8B-B14F-4D97-AF65-F5344CB8AC3E}">
        <p14:creationId xmlns:p14="http://schemas.microsoft.com/office/powerpoint/2010/main" val="157406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19AE8-9851-4412-8092-7E75E8A3FF93}" type="datetimeFigureOut">
              <a:rPr lang="en-US" smtClean="0"/>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56DA4-B2A4-4FCE-BB21-5AA3B36987E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73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E19AE8-9851-4412-8092-7E75E8A3FF93}" type="datetimeFigureOut">
              <a:rPr lang="en-US" smtClean="0"/>
              <a:t>5/21/2022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56DA4-B2A4-4FCE-BB21-5AA3B36987E5}" type="slidenum">
              <a:rPr lang="en-US" smtClean="0"/>
              <a:t>‹#›</a:t>
            </a:fld>
            <a:endParaRPr lang="en-US"/>
          </a:p>
        </p:txBody>
      </p:sp>
    </p:spTree>
    <p:extLst>
      <p:ext uri="{BB962C8B-B14F-4D97-AF65-F5344CB8AC3E}">
        <p14:creationId xmlns:p14="http://schemas.microsoft.com/office/powerpoint/2010/main" val="163697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E19AE8-9851-4412-8092-7E75E8A3FF93}" type="datetimeFigureOut">
              <a:rPr lang="en-US" smtClean="0"/>
              <a:t>5/21/2022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056DA4-B2A4-4FCE-BB21-5AA3B36987E5}" type="slidenum">
              <a:rPr lang="en-US" smtClean="0"/>
              <a:t>‹#›</a:t>
            </a:fld>
            <a:endParaRPr lang="en-US"/>
          </a:p>
        </p:txBody>
      </p:sp>
    </p:spTree>
    <p:extLst>
      <p:ext uri="{BB962C8B-B14F-4D97-AF65-F5344CB8AC3E}">
        <p14:creationId xmlns:p14="http://schemas.microsoft.com/office/powerpoint/2010/main" val="394405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E19AE8-9851-4412-8092-7E75E8A3FF93}" type="datetimeFigureOut">
              <a:rPr lang="en-US" smtClean="0"/>
              <a:t>5/21/2022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056DA4-B2A4-4FCE-BB21-5AA3B36987E5}" type="slidenum">
              <a:rPr lang="en-US" smtClean="0"/>
              <a:t>‹#›</a:t>
            </a:fld>
            <a:endParaRPr lang="en-US"/>
          </a:p>
        </p:txBody>
      </p:sp>
    </p:spTree>
    <p:extLst>
      <p:ext uri="{BB962C8B-B14F-4D97-AF65-F5344CB8AC3E}">
        <p14:creationId xmlns:p14="http://schemas.microsoft.com/office/powerpoint/2010/main" val="262130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BE19AE8-9851-4412-8092-7E75E8A3FF93}" type="datetimeFigureOut">
              <a:rPr lang="en-US" smtClean="0"/>
              <a:t>5/21/2022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C056DA4-B2A4-4FCE-BB21-5AA3B36987E5}" type="slidenum">
              <a:rPr lang="en-US" smtClean="0"/>
              <a:t>‹#›</a:t>
            </a:fld>
            <a:endParaRPr lang="en-US"/>
          </a:p>
        </p:txBody>
      </p:sp>
    </p:spTree>
    <p:extLst>
      <p:ext uri="{BB962C8B-B14F-4D97-AF65-F5344CB8AC3E}">
        <p14:creationId xmlns:p14="http://schemas.microsoft.com/office/powerpoint/2010/main" val="244813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BE19AE8-9851-4412-8092-7E75E8A3FF93}" type="datetimeFigureOut">
              <a:rPr lang="en-US" smtClean="0"/>
              <a:t>5/21/2022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C056DA4-B2A4-4FCE-BB21-5AA3B36987E5}" type="slidenum">
              <a:rPr lang="en-US" smtClean="0"/>
              <a:t>‹#›</a:t>
            </a:fld>
            <a:endParaRPr lang="en-US"/>
          </a:p>
        </p:txBody>
      </p:sp>
    </p:spTree>
    <p:extLst>
      <p:ext uri="{BB962C8B-B14F-4D97-AF65-F5344CB8AC3E}">
        <p14:creationId xmlns:p14="http://schemas.microsoft.com/office/powerpoint/2010/main" val="2100013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19AE8-9851-4412-8092-7E75E8A3FF93}" type="datetimeFigureOut">
              <a:rPr lang="en-US" smtClean="0"/>
              <a:t>5/21/2022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56DA4-B2A4-4FCE-BB21-5AA3B36987E5}" type="slidenum">
              <a:rPr lang="en-US" smtClean="0"/>
              <a:t>‹#›</a:t>
            </a:fld>
            <a:endParaRPr lang="en-US"/>
          </a:p>
        </p:txBody>
      </p:sp>
    </p:spTree>
    <p:extLst>
      <p:ext uri="{BB962C8B-B14F-4D97-AF65-F5344CB8AC3E}">
        <p14:creationId xmlns:p14="http://schemas.microsoft.com/office/powerpoint/2010/main" val="2667669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BE19AE8-9851-4412-8092-7E75E8A3FF93}" type="datetimeFigureOut">
              <a:rPr lang="en-US" smtClean="0"/>
              <a:t>5/21/2022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C056DA4-B2A4-4FCE-BB21-5AA3B36987E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402140"/>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D423-19A6-B530-E5B0-5942BCAE574C}"/>
              </a:ext>
            </a:extLst>
          </p:cNvPr>
          <p:cNvSpPr>
            <a:spLocks noGrp="1"/>
          </p:cNvSpPr>
          <p:nvPr>
            <p:ph type="ctrTitle"/>
          </p:nvPr>
        </p:nvSpPr>
        <p:spPr>
          <a:xfrm>
            <a:off x="1211580" y="784352"/>
            <a:ext cx="7399020" cy="3566160"/>
          </a:xfrm>
        </p:spPr>
        <p:txBody>
          <a:bodyPr/>
          <a:lstStyle/>
          <a:p>
            <a:r>
              <a:rPr lang="en-US" dirty="0"/>
              <a:t>VEs for Warfighter Health</a:t>
            </a:r>
          </a:p>
        </p:txBody>
      </p:sp>
      <p:sp>
        <p:nvSpPr>
          <p:cNvPr id="3" name="Subtitle 2">
            <a:extLst>
              <a:ext uri="{FF2B5EF4-FFF2-40B4-BE49-F238E27FC236}">
                <a16:creationId xmlns:a16="http://schemas.microsoft.com/office/drawing/2014/main" id="{96ABC999-7DA9-CE28-F7B3-03A4EDC68B82}"/>
              </a:ext>
            </a:extLst>
          </p:cNvPr>
          <p:cNvSpPr>
            <a:spLocks noGrp="1"/>
          </p:cNvSpPr>
          <p:nvPr>
            <p:ph type="subTitle" idx="1"/>
          </p:nvPr>
        </p:nvSpPr>
        <p:spPr>
          <a:xfrm>
            <a:off x="2832100" y="4907756"/>
            <a:ext cx="9144000" cy="1655762"/>
          </a:xfrm>
        </p:spPr>
        <p:txBody>
          <a:bodyPr>
            <a:normAutofit/>
          </a:bodyPr>
          <a:lstStyle/>
          <a:p>
            <a:pPr algn="r"/>
            <a:r>
              <a:rPr lang="en-US" dirty="0">
                <a:solidFill>
                  <a:schemeClr val="tx1"/>
                </a:solidFill>
                <a:latin typeface="+mn-lt"/>
              </a:rPr>
              <a:t>Barry Peterson</a:t>
            </a:r>
          </a:p>
          <a:p>
            <a:pPr algn="r"/>
            <a:r>
              <a:rPr lang="en-US" dirty="0">
                <a:solidFill>
                  <a:schemeClr val="tx1"/>
                </a:solidFill>
                <a:latin typeface="+mn-lt"/>
              </a:rPr>
              <a:t>MOVES Open House</a:t>
            </a:r>
          </a:p>
          <a:p>
            <a:pPr algn="r"/>
            <a:r>
              <a:rPr lang="en-US" dirty="0">
                <a:solidFill>
                  <a:schemeClr val="tx1"/>
                </a:solidFill>
                <a:latin typeface="+mn-lt"/>
              </a:rPr>
              <a:t>5/24/22</a:t>
            </a:r>
          </a:p>
        </p:txBody>
      </p:sp>
    </p:spTree>
    <p:extLst>
      <p:ext uri="{BB962C8B-B14F-4D97-AF65-F5344CB8AC3E}">
        <p14:creationId xmlns:p14="http://schemas.microsoft.com/office/powerpoint/2010/main" val="4213443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AA3A-FFEF-9633-0948-9CA3755149D8}"/>
              </a:ext>
            </a:extLst>
          </p:cNvPr>
          <p:cNvSpPr>
            <a:spLocks noGrp="1"/>
          </p:cNvSpPr>
          <p:nvPr>
            <p:ph type="title"/>
          </p:nvPr>
        </p:nvSpPr>
        <p:spPr/>
        <p:txBody>
          <a:bodyPr/>
          <a:lstStyle/>
          <a:p>
            <a:r>
              <a:rPr lang="en-US" dirty="0"/>
              <a:t>Panama + 9 </a:t>
            </a:r>
          </a:p>
        </p:txBody>
      </p:sp>
      <p:sp>
        <p:nvSpPr>
          <p:cNvPr id="3" name="Content Placeholder 2">
            <a:extLst>
              <a:ext uri="{FF2B5EF4-FFF2-40B4-BE49-F238E27FC236}">
                <a16:creationId xmlns:a16="http://schemas.microsoft.com/office/drawing/2014/main" id="{3010CF14-4348-2646-4DA6-28D510B54EC1}"/>
              </a:ext>
            </a:extLst>
          </p:cNvPr>
          <p:cNvSpPr>
            <a:spLocks noGrp="1"/>
          </p:cNvSpPr>
          <p:nvPr>
            <p:ph idx="1"/>
          </p:nvPr>
        </p:nvSpPr>
        <p:spPr/>
        <p:txBody>
          <a:bodyPr>
            <a:normAutofit/>
          </a:bodyPr>
          <a:lstStyle/>
          <a:p>
            <a:r>
              <a:rPr lang="en-US" sz="2800" dirty="0"/>
              <a:t>1998</a:t>
            </a:r>
          </a:p>
          <a:p>
            <a:pPr lvl="1"/>
            <a:r>
              <a:rPr lang="en-US" sz="2600" dirty="0"/>
              <a:t>VR Conference</a:t>
            </a:r>
          </a:p>
          <a:p>
            <a:r>
              <a:rPr lang="en-US" sz="2800" dirty="0"/>
              <a:t>1999-2001</a:t>
            </a:r>
          </a:p>
          <a:p>
            <a:pPr lvl="1"/>
            <a:r>
              <a:rPr lang="en-US" sz="2600" dirty="0"/>
              <a:t>NPS, PhD</a:t>
            </a:r>
          </a:p>
          <a:p>
            <a:endParaRPr lang="en-US" sz="2800" dirty="0"/>
          </a:p>
        </p:txBody>
      </p:sp>
      <p:sp>
        <p:nvSpPr>
          <p:cNvPr id="5" name="TextBox 4">
            <a:extLst>
              <a:ext uri="{FF2B5EF4-FFF2-40B4-BE49-F238E27FC236}">
                <a16:creationId xmlns:a16="http://schemas.microsoft.com/office/drawing/2014/main" id="{F8AA7527-CC03-11A7-B2AD-1E0C593C3298}"/>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4098015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874CA-0A70-3180-F423-0C2175AB7C4C}"/>
              </a:ext>
            </a:extLst>
          </p:cNvPr>
          <p:cNvSpPr>
            <a:spLocks noGrp="1"/>
          </p:cNvSpPr>
          <p:nvPr>
            <p:ph type="title"/>
          </p:nvPr>
        </p:nvSpPr>
        <p:spPr/>
        <p:txBody>
          <a:bodyPr/>
          <a:lstStyle/>
          <a:p>
            <a:r>
              <a:rPr lang="en-US" dirty="0"/>
              <a:t>Noncooperation!</a:t>
            </a:r>
          </a:p>
        </p:txBody>
      </p:sp>
      <p:sp>
        <p:nvSpPr>
          <p:cNvPr id="3" name="Content Placeholder 2">
            <a:extLst>
              <a:ext uri="{FF2B5EF4-FFF2-40B4-BE49-F238E27FC236}">
                <a16:creationId xmlns:a16="http://schemas.microsoft.com/office/drawing/2014/main" id="{CAAFF6C7-76C3-20D0-D842-85583875F276}"/>
              </a:ext>
            </a:extLst>
          </p:cNvPr>
          <p:cNvSpPr>
            <a:spLocks noGrp="1"/>
          </p:cNvSpPr>
          <p:nvPr>
            <p:ph idx="1"/>
          </p:nvPr>
        </p:nvSpPr>
        <p:spPr/>
        <p:txBody>
          <a:bodyPr>
            <a:normAutofit/>
          </a:bodyPr>
          <a:lstStyle/>
          <a:p>
            <a:r>
              <a:rPr lang="en-US" sz="2800" dirty="0"/>
              <a:t>2001</a:t>
            </a:r>
          </a:p>
          <a:p>
            <a:r>
              <a:rPr lang="en-US" sz="2800" dirty="0"/>
              <a:t>Yoga Teacher (Bikram Yoga, certified in 2002)</a:t>
            </a:r>
          </a:p>
          <a:p>
            <a:r>
              <a:rPr lang="en-US" sz="2800" dirty="0"/>
              <a:t>Severed Ties with All My Military Past</a:t>
            </a:r>
          </a:p>
          <a:p>
            <a:r>
              <a:rPr lang="en-US" sz="2800" dirty="0"/>
              <a:t>My Shallow Understanding of Yoga:  </a:t>
            </a:r>
            <a:r>
              <a:rPr lang="en-US" sz="2800" dirty="0" err="1"/>
              <a:t>Noncooperate</a:t>
            </a:r>
            <a:r>
              <a:rPr lang="en-US" sz="2800" dirty="0"/>
              <a:t> (Gandhi)</a:t>
            </a:r>
          </a:p>
        </p:txBody>
      </p:sp>
      <p:sp>
        <p:nvSpPr>
          <p:cNvPr id="5" name="TextBox 4">
            <a:extLst>
              <a:ext uri="{FF2B5EF4-FFF2-40B4-BE49-F238E27FC236}">
                <a16:creationId xmlns:a16="http://schemas.microsoft.com/office/drawing/2014/main" id="{81C7519F-99BE-CF3D-3726-EB9C308E80E9}"/>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3834906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874CA-0A70-3180-F423-0C2175AB7C4C}"/>
              </a:ext>
            </a:extLst>
          </p:cNvPr>
          <p:cNvSpPr>
            <a:spLocks noGrp="1"/>
          </p:cNvSpPr>
          <p:nvPr>
            <p:ph type="title"/>
          </p:nvPr>
        </p:nvSpPr>
        <p:spPr/>
        <p:txBody>
          <a:bodyPr/>
          <a:lstStyle/>
          <a:p>
            <a:r>
              <a:rPr lang="en-US" dirty="0"/>
              <a:t>Noncooperation?</a:t>
            </a:r>
          </a:p>
        </p:txBody>
      </p:sp>
      <p:sp>
        <p:nvSpPr>
          <p:cNvPr id="3" name="Content Placeholder 2">
            <a:extLst>
              <a:ext uri="{FF2B5EF4-FFF2-40B4-BE49-F238E27FC236}">
                <a16:creationId xmlns:a16="http://schemas.microsoft.com/office/drawing/2014/main" id="{CAAFF6C7-76C3-20D0-D842-85583875F276}"/>
              </a:ext>
            </a:extLst>
          </p:cNvPr>
          <p:cNvSpPr>
            <a:spLocks noGrp="1"/>
          </p:cNvSpPr>
          <p:nvPr>
            <p:ph idx="1"/>
          </p:nvPr>
        </p:nvSpPr>
        <p:spPr/>
        <p:txBody>
          <a:bodyPr>
            <a:normAutofit/>
          </a:bodyPr>
          <a:lstStyle/>
          <a:p>
            <a:r>
              <a:rPr lang="en-US" sz="2800" dirty="0"/>
              <a:t>2011 (Panama +22)</a:t>
            </a:r>
          </a:p>
          <a:p>
            <a:r>
              <a:rPr lang="en-US" sz="2800" dirty="0"/>
              <a:t>Pitched </a:t>
            </a:r>
            <a:r>
              <a:rPr lang="en-US" sz="2800" i="1" dirty="0"/>
              <a:t>Yoga School for Veterans</a:t>
            </a:r>
            <a:r>
              <a:rPr lang="en-US" sz="2800" dirty="0"/>
              <a:t> to Bikram</a:t>
            </a:r>
          </a:p>
          <a:p>
            <a:pPr lvl="1"/>
            <a:r>
              <a:rPr lang="en-US" sz="2600" dirty="0"/>
              <a:t>“No”</a:t>
            </a:r>
          </a:p>
          <a:p>
            <a:pPr lvl="1"/>
            <a:r>
              <a:rPr lang="en-US" sz="2600" dirty="0"/>
              <a:t>“Yoga for service members…”</a:t>
            </a:r>
          </a:p>
          <a:p>
            <a:endParaRPr lang="en-US" sz="2800" dirty="0"/>
          </a:p>
        </p:txBody>
      </p:sp>
      <p:sp>
        <p:nvSpPr>
          <p:cNvPr id="5" name="TextBox 4">
            <a:extLst>
              <a:ext uri="{FF2B5EF4-FFF2-40B4-BE49-F238E27FC236}">
                <a16:creationId xmlns:a16="http://schemas.microsoft.com/office/drawing/2014/main" id="{036D0E93-0730-F656-2AB4-72150B1EC03D}"/>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273212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128AA-56A2-8A74-CD11-FC2044FB703E}"/>
              </a:ext>
            </a:extLst>
          </p:cNvPr>
          <p:cNvSpPr>
            <a:spLocks noGrp="1"/>
          </p:cNvSpPr>
          <p:nvPr>
            <p:ph type="title"/>
          </p:nvPr>
        </p:nvSpPr>
        <p:spPr/>
        <p:txBody>
          <a:bodyPr/>
          <a:lstStyle/>
          <a:p>
            <a:r>
              <a:rPr lang="en-US" dirty="0"/>
              <a:t>Bikram Yoga at West Point</a:t>
            </a:r>
          </a:p>
        </p:txBody>
      </p:sp>
      <p:sp>
        <p:nvSpPr>
          <p:cNvPr id="3" name="Content Placeholder 2">
            <a:extLst>
              <a:ext uri="{FF2B5EF4-FFF2-40B4-BE49-F238E27FC236}">
                <a16:creationId xmlns:a16="http://schemas.microsoft.com/office/drawing/2014/main" id="{B2017773-F0EB-FE54-5534-976029F0A273}"/>
              </a:ext>
            </a:extLst>
          </p:cNvPr>
          <p:cNvSpPr>
            <a:spLocks noGrp="1"/>
          </p:cNvSpPr>
          <p:nvPr>
            <p:ph idx="1"/>
          </p:nvPr>
        </p:nvSpPr>
        <p:spPr/>
        <p:txBody>
          <a:bodyPr>
            <a:normAutofit/>
          </a:bodyPr>
          <a:lstStyle/>
          <a:p>
            <a:r>
              <a:rPr lang="en-US" sz="2800" dirty="0"/>
              <a:t>“Build a Bikram Yoga Studio at West Point!”</a:t>
            </a:r>
          </a:p>
          <a:p>
            <a:r>
              <a:rPr lang="en-US" sz="2800" dirty="0"/>
              <a:t>USMA Reunion </a:t>
            </a:r>
          </a:p>
          <a:p>
            <a:pPr lvl="1"/>
            <a:r>
              <a:rPr lang="en-US" sz="2600" dirty="0"/>
              <a:t>I love my brothers, sisters, non-binaries!</a:t>
            </a:r>
          </a:p>
          <a:p>
            <a:pPr lvl="1"/>
            <a:r>
              <a:rPr lang="en-US" sz="2600" dirty="0"/>
              <a:t>My classmates support the idea!</a:t>
            </a:r>
          </a:p>
          <a:p>
            <a:endParaRPr lang="en-US" sz="2800" dirty="0"/>
          </a:p>
          <a:p>
            <a:endParaRPr lang="en-US" sz="2800" dirty="0"/>
          </a:p>
        </p:txBody>
      </p:sp>
      <p:sp>
        <p:nvSpPr>
          <p:cNvPr id="5" name="TextBox 4">
            <a:extLst>
              <a:ext uri="{FF2B5EF4-FFF2-40B4-BE49-F238E27FC236}">
                <a16:creationId xmlns:a16="http://schemas.microsoft.com/office/drawing/2014/main" id="{C50F972B-E0FA-BAE7-A4A6-8B3A1441F159}"/>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1936576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A51EC-D05F-7FC2-B928-2768C4DF00F0}"/>
              </a:ext>
            </a:extLst>
          </p:cNvPr>
          <p:cNvSpPr>
            <a:spLocks noGrp="1"/>
          </p:cNvSpPr>
          <p:nvPr>
            <p:ph type="title"/>
          </p:nvPr>
        </p:nvSpPr>
        <p:spPr/>
        <p:txBody>
          <a:bodyPr/>
          <a:lstStyle/>
          <a:p>
            <a:r>
              <a:rPr lang="en-US" dirty="0"/>
              <a:t>Bikram and the Bhagavad-Gita</a:t>
            </a:r>
          </a:p>
        </p:txBody>
      </p:sp>
      <p:sp>
        <p:nvSpPr>
          <p:cNvPr id="3" name="Content Placeholder 2">
            <a:extLst>
              <a:ext uri="{FF2B5EF4-FFF2-40B4-BE49-F238E27FC236}">
                <a16:creationId xmlns:a16="http://schemas.microsoft.com/office/drawing/2014/main" id="{28D6BA2C-9C14-82B5-E7CC-0D075E769703}"/>
              </a:ext>
            </a:extLst>
          </p:cNvPr>
          <p:cNvSpPr>
            <a:spLocks noGrp="1"/>
          </p:cNvSpPr>
          <p:nvPr>
            <p:ph idx="1"/>
          </p:nvPr>
        </p:nvSpPr>
        <p:spPr>
          <a:xfrm>
            <a:off x="1097280" y="1845071"/>
            <a:ext cx="4909820" cy="4023360"/>
          </a:xfrm>
        </p:spPr>
        <p:txBody>
          <a:bodyPr>
            <a:normAutofit/>
          </a:bodyPr>
          <a:lstStyle/>
          <a:p>
            <a:r>
              <a:rPr lang="en-US" altLang="en-US" sz="2800" dirty="0"/>
              <a:t>“Study the Gita!”</a:t>
            </a:r>
          </a:p>
          <a:p>
            <a:r>
              <a:rPr lang="en-US" altLang="en-US" sz="2800" dirty="0"/>
              <a:t>Yoga principles support the soldiering principles of service, honor, duty, and leadership</a:t>
            </a:r>
          </a:p>
          <a:p>
            <a:pPr marL="0" indent="0">
              <a:buNone/>
            </a:pPr>
            <a:endParaRPr lang="en-US" sz="2800" dirty="0"/>
          </a:p>
        </p:txBody>
      </p:sp>
      <p:sp>
        <p:nvSpPr>
          <p:cNvPr id="5" name="TextBox 4">
            <a:extLst>
              <a:ext uri="{FF2B5EF4-FFF2-40B4-BE49-F238E27FC236}">
                <a16:creationId xmlns:a16="http://schemas.microsoft.com/office/drawing/2014/main" id="{2EA6B612-36C8-31CF-1A13-32E83B9F9285}"/>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pic>
        <p:nvPicPr>
          <p:cNvPr id="6" name="Picture 5">
            <a:extLst>
              <a:ext uri="{FF2B5EF4-FFF2-40B4-BE49-F238E27FC236}">
                <a16:creationId xmlns:a16="http://schemas.microsoft.com/office/drawing/2014/main" id="{322FE83F-B3E3-5DA6-AFCE-84C4021F7DBE}"/>
              </a:ext>
            </a:extLst>
          </p:cNvPr>
          <p:cNvPicPr>
            <a:picLocks noChangeAspect="1"/>
          </p:cNvPicPr>
          <p:nvPr/>
        </p:nvPicPr>
        <p:blipFill>
          <a:blip r:embed="rId2"/>
          <a:stretch>
            <a:fillRect/>
          </a:stretch>
        </p:blipFill>
        <p:spPr>
          <a:xfrm>
            <a:off x="8610600" y="1737361"/>
            <a:ext cx="2857500" cy="2969162"/>
          </a:xfrm>
          <a:prstGeom prst="rect">
            <a:avLst/>
          </a:prstGeom>
        </p:spPr>
      </p:pic>
    </p:spTree>
    <p:extLst>
      <p:ext uri="{BB962C8B-B14F-4D97-AF65-F5344CB8AC3E}">
        <p14:creationId xmlns:p14="http://schemas.microsoft.com/office/powerpoint/2010/main" val="909163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4D66538-1E5D-E6D9-0970-FEA86F27ED37}"/>
              </a:ext>
            </a:extLst>
          </p:cNvPr>
          <p:cNvSpPr>
            <a:spLocks noGrp="1"/>
          </p:cNvSpPr>
          <p:nvPr>
            <p:ph type="title"/>
          </p:nvPr>
        </p:nvSpPr>
        <p:spPr/>
        <p:txBody>
          <a:bodyPr/>
          <a:lstStyle/>
          <a:p>
            <a:pPr eaLnBrk="1" hangingPunct="1"/>
            <a:r>
              <a:rPr lang="en-US" altLang="en-US" dirty="0"/>
              <a:t>Benefits of Yoga for Service Members* </a:t>
            </a:r>
          </a:p>
        </p:txBody>
      </p:sp>
      <p:sp>
        <p:nvSpPr>
          <p:cNvPr id="16387" name="Rectangle 3">
            <a:extLst>
              <a:ext uri="{FF2B5EF4-FFF2-40B4-BE49-F238E27FC236}">
                <a16:creationId xmlns:a16="http://schemas.microsoft.com/office/drawing/2014/main" id="{0AF8BB27-059E-3678-CC1C-7F78CDEA02C2}"/>
              </a:ext>
            </a:extLst>
          </p:cNvPr>
          <p:cNvSpPr>
            <a:spLocks noGrp="1"/>
          </p:cNvSpPr>
          <p:nvPr>
            <p:ph type="body" idx="1"/>
          </p:nvPr>
        </p:nvSpPr>
        <p:spPr/>
        <p:txBody>
          <a:bodyPr/>
          <a:lstStyle/>
          <a:p>
            <a:pPr marL="533400" indent="-533400">
              <a:buFont typeface="Arial" panose="020B0604020202020204" pitchFamily="34" charset="0"/>
              <a:buAutoNum type="arabicPeriod"/>
            </a:pPr>
            <a:r>
              <a:rPr lang="en-US" altLang="en-US" sz="2800" dirty="0"/>
              <a:t>Yoga principles support the soldiering principles of service, honor, duty, and  leadership</a:t>
            </a:r>
          </a:p>
          <a:p>
            <a:pPr marL="533400" indent="-533400">
              <a:buFont typeface="Arial" panose="020B0604020202020204" pitchFamily="34" charset="0"/>
              <a:buAutoNum type="arabicPeriod"/>
            </a:pPr>
            <a:r>
              <a:rPr lang="en-US" altLang="en-US" sz="2800" dirty="0"/>
              <a:t>Unstealable Peace -  practicing comfort in discomfort</a:t>
            </a:r>
          </a:p>
          <a:p>
            <a:pPr marL="533400" indent="-533400">
              <a:buFont typeface="Arial" panose="020B0604020202020204" pitchFamily="34" charset="0"/>
              <a:buAutoNum type="arabicPeriod"/>
            </a:pPr>
            <a:r>
              <a:rPr lang="en-US" altLang="en-US" sz="2800" dirty="0"/>
              <a:t>Better Joint Health and Range of Motion &gt;&gt; wear and tear on the body of soldiers, engaged in a very physical profession &gt;&gt; Injury Prevention &gt;&gt; Injury recovery</a:t>
            </a:r>
          </a:p>
        </p:txBody>
      </p:sp>
      <p:sp>
        <p:nvSpPr>
          <p:cNvPr id="2" name="Footer Placeholder 1">
            <a:extLst>
              <a:ext uri="{FF2B5EF4-FFF2-40B4-BE49-F238E27FC236}">
                <a16:creationId xmlns:a16="http://schemas.microsoft.com/office/drawing/2014/main" id="{7726A854-5DCB-B81D-F561-B4514F0220D2}"/>
              </a:ext>
            </a:extLst>
          </p:cNvPr>
          <p:cNvSpPr>
            <a:spLocks noGrp="1"/>
          </p:cNvSpPr>
          <p:nvPr>
            <p:ph type="ftr" sz="quarter" idx="11"/>
          </p:nvPr>
        </p:nvSpPr>
        <p:spPr/>
        <p:txBody>
          <a:bodyPr/>
          <a:lstStyle/>
          <a:p>
            <a:pPr>
              <a:defRPr/>
            </a:pPr>
            <a:r>
              <a:rPr lang="en-US"/>
              <a:t>barrynpeterson@gmail.com</a:t>
            </a:r>
          </a:p>
        </p:txBody>
      </p:sp>
      <p:sp>
        <p:nvSpPr>
          <p:cNvPr id="3" name="TextBox 2">
            <a:extLst>
              <a:ext uri="{FF2B5EF4-FFF2-40B4-BE49-F238E27FC236}">
                <a16:creationId xmlns:a16="http://schemas.microsoft.com/office/drawing/2014/main" id="{179C209E-7FA7-4864-9565-3A1E9AEC6904}"/>
              </a:ext>
            </a:extLst>
          </p:cNvPr>
          <p:cNvSpPr txBox="1"/>
          <p:nvPr/>
        </p:nvSpPr>
        <p:spPr>
          <a:xfrm>
            <a:off x="711200" y="5829957"/>
            <a:ext cx="7975600" cy="369332"/>
          </a:xfrm>
          <a:prstGeom prst="rect">
            <a:avLst/>
          </a:prstGeom>
          <a:noFill/>
        </p:spPr>
        <p:txBody>
          <a:bodyPr wrap="square" rtlCol="0">
            <a:spAutoFit/>
          </a:bodyPr>
          <a:lstStyle/>
          <a:p>
            <a:r>
              <a:rPr lang="en-US" dirty="0"/>
              <a:t>* </a:t>
            </a:r>
            <a:r>
              <a:rPr lang="en-US" i="1" dirty="0"/>
              <a:t>The Yogi Warrior: why yoga is good for soldiers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565A136-C668-B70B-1EC3-C1373E02934B}"/>
              </a:ext>
            </a:extLst>
          </p:cNvPr>
          <p:cNvSpPr>
            <a:spLocks noGrp="1"/>
          </p:cNvSpPr>
          <p:nvPr>
            <p:ph type="title"/>
          </p:nvPr>
        </p:nvSpPr>
        <p:spPr/>
        <p:txBody>
          <a:bodyPr>
            <a:normAutofit fontScale="90000"/>
          </a:bodyPr>
          <a:lstStyle/>
          <a:p>
            <a:pPr algn="r" eaLnBrk="1" hangingPunct="1"/>
            <a:br>
              <a:rPr lang="en-US" altLang="en-US"/>
            </a:br>
            <a:br>
              <a:rPr lang="en-US" altLang="en-US"/>
            </a:br>
            <a:endParaRPr lang="en-US" altLang="en-US"/>
          </a:p>
        </p:txBody>
      </p:sp>
      <p:pic>
        <p:nvPicPr>
          <p:cNvPr id="38915" name="Picture 4" descr="Bikram Choudhury">
            <a:extLst>
              <a:ext uri="{FF2B5EF4-FFF2-40B4-BE49-F238E27FC236}">
                <a16:creationId xmlns:a16="http://schemas.microsoft.com/office/drawing/2014/main" id="{D1765B1D-D8FE-2040-94B2-FC80EE35D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 y="91828"/>
            <a:ext cx="29337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6">
            <a:extLst>
              <a:ext uri="{FF2B5EF4-FFF2-40B4-BE49-F238E27FC236}">
                <a16:creationId xmlns:a16="http://schemas.microsoft.com/office/drawing/2014/main" id="{3529D82D-4B9C-C0C4-2E87-2580C5EBCF58}"/>
              </a:ext>
            </a:extLst>
          </p:cNvPr>
          <p:cNvSpPr txBox="1">
            <a:spLocks noChangeArrowheads="1"/>
          </p:cNvSpPr>
          <p:nvPr/>
        </p:nvSpPr>
        <p:spPr bwMode="auto">
          <a:xfrm>
            <a:off x="6306820" y="578485"/>
            <a:ext cx="48488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en-US" altLang="en-US" sz="3600" dirty="0">
                <a:latin typeface="+mn-lt"/>
              </a:rPr>
              <a:t>Bikram </a:t>
            </a:r>
            <a:br>
              <a:rPr lang="en-US" altLang="en-US" sz="3600" dirty="0">
                <a:latin typeface="+mn-lt"/>
              </a:rPr>
            </a:br>
            <a:r>
              <a:rPr lang="en-US" altLang="en-US" sz="3600" dirty="0">
                <a:latin typeface="+mn-lt"/>
              </a:rPr>
              <a:t>Choudhury</a:t>
            </a:r>
            <a:endParaRPr lang="en-US" altLang="en-US" sz="2400" dirty="0">
              <a:latin typeface="+mn-lt"/>
            </a:endParaRPr>
          </a:p>
        </p:txBody>
      </p:sp>
      <p:sp>
        <p:nvSpPr>
          <p:cNvPr id="38918" name="Text Box 7">
            <a:extLst>
              <a:ext uri="{FF2B5EF4-FFF2-40B4-BE49-F238E27FC236}">
                <a16:creationId xmlns:a16="http://schemas.microsoft.com/office/drawing/2014/main" id="{39A11A6B-A30D-0673-A22C-994046BA3958}"/>
              </a:ext>
            </a:extLst>
          </p:cNvPr>
          <p:cNvSpPr txBox="1">
            <a:spLocks noChangeArrowheads="1"/>
          </p:cNvSpPr>
          <p:nvPr/>
        </p:nvSpPr>
        <p:spPr bwMode="auto">
          <a:xfrm>
            <a:off x="167640" y="4435228"/>
            <a:ext cx="71983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dirty="0">
                <a:latin typeface="+mn-lt"/>
              </a:rPr>
              <a:t>3-time All-India Yoga Champion</a:t>
            </a:r>
          </a:p>
          <a:p>
            <a:pPr eaLnBrk="1" hangingPunct="1">
              <a:spcBef>
                <a:spcPct val="50000"/>
              </a:spcBef>
              <a:buFontTx/>
              <a:buNone/>
            </a:pPr>
            <a:r>
              <a:rPr lang="en-US" altLang="en-US" sz="1800" dirty="0">
                <a:latin typeface="+mn-lt"/>
              </a:rPr>
              <a:t>Smashed his knee in athletic training, told he would never again walk.</a:t>
            </a:r>
          </a:p>
          <a:p>
            <a:pPr eaLnBrk="1" hangingPunct="1">
              <a:spcBef>
                <a:spcPct val="50000"/>
              </a:spcBef>
              <a:buFontTx/>
              <a:buNone/>
            </a:pPr>
            <a:r>
              <a:rPr lang="en-US" altLang="en-US" sz="1800" dirty="0">
                <a:latin typeface="+mn-lt"/>
              </a:rPr>
              <a:t>Ordered by his ‘commander’ to bring yoga to the U.S. States</a:t>
            </a:r>
          </a:p>
        </p:txBody>
      </p:sp>
      <p:sp>
        <p:nvSpPr>
          <p:cNvPr id="2" name="Footer Placeholder 1">
            <a:extLst>
              <a:ext uri="{FF2B5EF4-FFF2-40B4-BE49-F238E27FC236}">
                <a16:creationId xmlns:a16="http://schemas.microsoft.com/office/drawing/2014/main" id="{208A1A17-B8BF-9071-B432-B83F658A3089}"/>
              </a:ext>
            </a:extLst>
          </p:cNvPr>
          <p:cNvSpPr>
            <a:spLocks noGrp="1"/>
          </p:cNvSpPr>
          <p:nvPr>
            <p:ph type="ftr" sz="quarter" idx="11"/>
          </p:nvPr>
        </p:nvSpPr>
        <p:spPr/>
        <p:txBody>
          <a:bodyPr/>
          <a:lstStyle/>
          <a:p>
            <a:pPr>
              <a:defRPr/>
            </a:pPr>
            <a:endParaRPr lang="en-US" dirty="0"/>
          </a:p>
        </p:txBody>
      </p:sp>
      <p:pic>
        <p:nvPicPr>
          <p:cNvPr id="8" name="Picture 7" descr="Bikram Yoga: The Guru Behind Hot Yoga Shows the Way to Radiant Health and Personal Fulfillment">
            <a:extLst>
              <a:ext uri="{FF2B5EF4-FFF2-40B4-BE49-F238E27FC236}">
                <a16:creationId xmlns:a16="http://schemas.microsoft.com/office/drawing/2014/main" id="{C30E0B24-4806-47BE-9978-F12FC1403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25146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EA21FF0F-6903-D392-CF74-FCF6C1B28D9F}"/>
              </a:ext>
            </a:extLst>
          </p:cNvPr>
          <p:cNvSpPr>
            <a:spLocks noGrp="1"/>
          </p:cNvSpPr>
          <p:nvPr>
            <p:ph type="title"/>
          </p:nvPr>
        </p:nvSpPr>
        <p:spPr/>
        <p:txBody>
          <a:bodyPr/>
          <a:lstStyle/>
          <a:p>
            <a:r>
              <a:rPr lang="en-US" altLang="en-US"/>
              <a:t>Unstealable Peace</a:t>
            </a:r>
          </a:p>
        </p:txBody>
      </p:sp>
      <p:sp>
        <p:nvSpPr>
          <p:cNvPr id="51203" name="Content Placeholder 2">
            <a:extLst>
              <a:ext uri="{FF2B5EF4-FFF2-40B4-BE49-F238E27FC236}">
                <a16:creationId xmlns:a16="http://schemas.microsoft.com/office/drawing/2014/main" id="{2DF83BB7-5472-E0AD-7E1F-AAF0A90B90C6}"/>
              </a:ext>
            </a:extLst>
          </p:cNvPr>
          <p:cNvSpPr>
            <a:spLocks noGrp="1"/>
          </p:cNvSpPr>
          <p:nvPr>
            <p:ph idx="1"/>
          </p:nvPr>
        </p:nvSpPr>
        <p:spPr/>
        <p:txBody>
          <a:bodyPr>
            <a:normAutofit/>
          </a:bodyPr>
          <a:lstStyle/>
          <a:p>
            <a:r>
              <a:rPr lang="en-US" altLang="en-US" sz="2800" dirty="0"/>
              <a:t>“Through training the body with rigor and determination we also train the mind to concentrate. </a:t>
            </a:r>
            <a:r>
              <a:rPr lang="en-US" altLang="en-US" sz="2800" b="1" dirty="0"/>
              <a:t>The discipline of practice helps turn the mind, which for many of you is your worst enemy, into your best friend. </a:t>
            </a:r>
            <a:r>
              <a:rPr lang="en-US" altLang="en-US" sz="2800" dirty="0"/>
              <a:t>With your new mental strength, no one and nothing outside of you will ever be able to bother you, harm you, or disrupt your mental peace. As I tell my students in class all the time: </a:t>
            </a:r>
            <a:r>
              <a:rPr lang="en-US" altLang="en-US" sz="2800" b="1" i="1" dirty="0"/>
              <a:t>‘Let no one steal your peace.’</a:t>
            </a:r>
            <a:r>
              <a:rPr lang="en-US" altLang="en-US" sz="2800" dirty="0"/>
              <a:t>” – Bikram Choudhury</a:t>
            </a:r>
          </a:p>
        </p:txBody>
      </p:sp>
      <p:sp>
        <p:nvSpPr>
          <p:cNvPr id="4" name="Footer Placeholder 3">
            <a:extLst>
              <a:ext uri="{FF2B5EF4-FFF2-40B4-BE49-F238E27FC236}">
                <a16:creationId xmlns:a16="http://schemas.microsoft.com/office/drawing/2014/main" id="{9988AABF-CBA8-4F34-1E78-D22218774553}"/>
              </a:ext>
            </a:extLst>
          </p:cNvPr>
          <p:cNvSpPr>
            <a:spLocks noGrp="1"/>
          </p:cNvSpPr>
          <p:nvPr>
            <p:ph type="ftr" sz="quarter" idx="11"/>
          </p:nvPr>
        </p:nvSpPr>
        <p:spPr/>
        <p:txBody>
          <a:bodyPr/>
          <a:lstStyle/>
          <a:p>
            <a:pPr>
              <a:defRPr/>
            </a:pPr>
            <a:r>
              <a:rPr lang="en-US"/>
              <a:t>barrynpeterson@gmail.com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CDAB3-BD99-A9CA-4876-3409A71A3602}"/>
              </a:ext>
            </a:extLst>
          </p:cNvPr>
          <p:cNvSpPr>
            <a:spLocks noGrp="1"/>
          </p:cNvSpPr>
          <p:nvPr>
            <p:ph type="title"/>
          </p:nvPr>
        </p:nvSpPr>
        <p:spPr/>
        <p:txBody>
          <a:bodyPr/>
          <a:lstStyle/>
          <a:p>
            <a:r>
              <a:rPr lang="en-US" dirty="0"/>
              <a:t>Panama + 26</a:t>
            </a:r>
          </a:p>
        </p:txBody>
      </p:sp>
      <p:sp>
        <p:nvSpPr>
          <p:cNvPr id="3" name="Content Placeholder 2">
            <a:extLst>
              <a:ext uri="{FF2B5EF4-FFF2-40B4-BE49-F238E27FC236}">
                <a16:creationId xmlns:a16="http://schemas.microsoft.com/office/drawing/2014/main" id="{569E2E3D-EA79-416F-DFC2-46B0F77F09BB}"/>
              </a:ext>
            </a:extLst>
          </p:cNvPr>
          <p:cNvSpPr>
            <a:spLocks noGrp="1"/>
          </p:cNvSpPr>
          <p:nvPr>
            <p:ph idx="1"/>
          </p:nvPr>
        </p:nvSpPr>
        <p:spPr/>
        <p:txBody>
          <a:bodyPr>
            <a:normAutofit/>
          </a:bodyPr>
          <a:lstStyle/>
          <a:p>
            <a:r>
              <a:rPr lang="en-US" sz="2800" dirty="0"/>
              <a:t>2015 – USMA</a:t>
            </a:r>
          </a:p>
          <a:p>
            <a:r>
              <a:rPr lang="en-US" sz="2800" dirty="0"/>
              <a:t>Never Will Happen with Bikram Yoga…</a:t>
            </a:r>
          </a:p>
        </p:txBody>
      </p:sp>
      <p:sp>
        <p:nvSpPr>
          <p:cNvPr id="5" name="TextBox 4">
            <a:extLst>
              <a:ext uri="{FF2B5EF4-FFF2-40B4-BE49-F238E27FC236}">
                <a16:creationId xmlns:a16="http://schemas.microsoft.com/office/drawing/2014/main" id="{BB46132F-1FE5-1E79-4D2A-1B84053CF3B9}"/>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393381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CDAB3-BD99-A9CA-4876-3409A71A3602}"/>
              </a:ext>
            </a:extLst>
          </p:cNvPr>
          <p:cNvSpPr>
            <a:spLocks noGrp="1"/>
          </p:cNvSpPr>
          <p:nvPr>
            <p:ph type="title"/>
          </p:nvPr>
        </p:nvSpPr>
        <p:spPr/>
        <p:txBody>
          <a:bodyPr/>
          <a:lstStyle/>
          <a:p>
            <a:r>
              <a:rPr lang="en-US" dirty="0"/>
              <a:t>Never Will Happen with Bikram Yoga</a:t>
            </a:r>
          </a:p>
        </p:txBody>
      </p:sp>
      <p:sp>
        <p:nvSpPr>
          <p:cNvPr id="3" name="Content Placeholder 2">
            <a:extLst>
              <a:ext uri="{FF2B5EF4-FFF2-40B4-BE49-F238E27FC236}">
                <a16:creationId xmlns:a16="http://schemas.microsoft.com/office/drawing/2014/main" id="{569E2E3D-EA79-416F-DFC2-46B0F77F09BB}"/>
              </a:ext>
            </a:extLst>
          </p:cNvPr>
          <p:cNvSpPr>
            <a:spLocks noGrp="1"/>
          </p:cNvSpPr>
          <p:nvPr>
            <p:ph idx="1"/>
          </p:nvPr>
        </p:nvSpPr>
        <p:spPr/>
        <p:txBody>
          <a:bodyPr>
            <a:normAutofit/>
          </a:bodyPr>
          <a:lstStyle/>
          <a:p>
            <a:r>
              <a:rPr lang="en-US" dirty="0"/>
              <a:t>2015 – USMA</a:t>
            </a:r>
          </a:p>
          <a:p>
            <a:r>
              <a:rPr lang="en-US" sz="4000" dirty="0"/>
              <a:t>So, how else can we cultivate unstealable peace?</a:t>
            </a:r>
          </a:p>
        </p:txBody>
      </p:sp>
      <p:sp>
        <p:nvSpPr>
          <p:cNvPr id="5" name="TextBox 4">
            <a:extLst>
              <a:ext uri="{FF2B5EF4-FFF2-40B4-BE49-F238E27FC236}">
                <a16:creationId xmlns:a16="http://schemas.microsoft.com/office/drawing/2014/main" id="{BB46132F-1FE5-1E79-4D2A-1B84053CF3B9}"/>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289628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9AE7-24DB-4481-BECA-80988E0C7F4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0B03AEA7-46A8-BDCB-A0CE-2C9606B2117A}"/>
              </a:ext>
            </a:extLst>
          </p:cNvPr>
          <p:cNvSpPr>
            <a:spLocks noGrp="1"/>
          </p:cNvSpPr>
          <p:nvPr>
            <p:ph idx="1"/>
          </p:nvPr>
        </p:nvSpPr>
        <p:spPr/>
        <p:txBody>
          <a:bodyPr>
            <a:normAutofit/>
          </a:bodyPr>
          <a:lstStyle/>
          <a:p>
            <a:pPr marL="0" indent="0">
              <a:buNone/>
            </a:pPr>
            <a:r>
              <a:rPr lang="en-US" sz="2800" dirty="0"/>
              <a:t>Introduction</a:t>
            </a:r>
          </a:p>
          <a:p>
            <a:pPr marL="0" indent="0">
              <a:buNone/>
            </a:pPr>
            <a:r>
              <a:rPr lang="en-US" sz="2800" dirty="0"/>
              <a:t>Yoga Journey</a:t>
            </a:r>
          </a:p>
          <a:p>
            <a:pPr marL="0" indent="0">
              <a:buNone/>
            </a:pPr>
            <a:r>
              <a:rPr lang="en-US" sz="2800" dirty="0"/>
              <a:t>VEs for Unstealable Peace</a:t>
            </a:r>
          </a:p>
          <a:p>
            <a:pPr marL="0" indent="0">
              <a:buNone/>
            </a:pPr>
            <a:r>
              <a:rPr lang="en-US" sz="2800" dirty="0"/>
              <a:t>VEs for Sense-Making</a:t>
            </a:r>
          </a:p>
          <a:p>
            <a:pPr marL="0" indent="0">
              <a:buNone/>
            </a:pPr>
            <a:r>
              <a:rPr lang="en-US" sz="2800" dirty="0"/>
              <a:t>Conclusion</a:t>
            </a:r>
          </a:p>
          <a:p>
            <a:pPr marL="0" indent="0">
              <a:buNone/>
            </a:pPr>
            <a:endParaRPr lang="en-US" sz="2800" dirty="0"/>
          </a:p>
        </p:txBody>
      </p:sp>
      <p:sp>
        <p:nvSpPr>
          <p:cNvPr id="5" name="TextBox 4">
            <a:extLst>
              <a:ext uri="{FF2B5EF4-FFF2-40B4-BE49-F238E27FC236}">
                <a16:creationId xmlns:a16="http://schemas.microsoft.com/office/drawing/2014/main" id="{1264D99F-0FEC-F36B-FF0F-9FD84F28F56C}"/>
              </a:ext>
            </a:extLst>
          </p:cNvPr>
          <p:cNvSpPr txBox="1"/>
          <p:nvPr/>
        </p:nvSpPr>
        <p:spPr>
          <a:xfrm>
            <a:off x="59436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1624369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F57D-2F71-20B8-F2C9-6537AB23F02E}"/>
              </a:ext>
            </a:extLst>
          </p:cNvPr>
          <p:cNvSpPr>
            <a:spLocks noGrp="1"/>
          </p:cNvSpPr>
          <p:nvPr>
            <p:ph type="ctrTitle"/>
          </p:nvPr>
        </p:nvSpPr>
        <p:spPr/>
        <p:txBody>
          <a:bodyPr/>
          <a:lstStyle/>
          <a:p>
            <a:r>
              <a:rPr lang="en-US" dirty="0"/>
              <a:t>VEs for Unstealable Peace</a:t>
            </a:r>
          </a:p>
        </p:txBody>
      </p:sp>
      <p:sp>
        <p:nvSpPr>
          <p:cNvPr id="3" name="Subtitle 2">
            <a:extLst>
              <a:ext uri="{FF2B5EF4-FFF2-40B4-BE49-F238E27FC236}">
                <a16:creationId xmlns:a16="http://schemas.microsoft.com/office/drawing/2014/main" id="{BDF1C3D7-EA0F-4FE9-2CF1-F401B773197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F0F7EBEF-14B4-7953-881B-504AC97AB953}"/>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2580054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4C07A-8F26-9C47-43F7-A5AA5006A740}"/>
              </a:ext>
            </a:extLst>
          </p:cNvPr>
          <p:cNvSpPr>
            <a:spLocks noGrp="1"/>
          </p:cNvSpPr>
          <p:nvPr>
            <p:ph type="title"/>
          </p:nvPr>
        </p:nvSpPr>
        <p:spPr/>
        <p:txBody>
          <a:bodyPr>
            <a:normAutofit/>
          </a:bodyPr>
          <a:lstStyle/>
          <a:p>
            <a:r>
              <a:rPr lang="en-US" dirty="0"/>
              <a:t>Unstealable Peace is Good for Veterans</a:t>
            </a:r>
          </a:p>
        </p:txBody>
      </p:sp>
      <p:sp>
        <p:nvSpPr>
          <p:cNvPr id="3" name="Content Placeholder 2">
            <a:extLst>
              <a:ext uri="{FF2B5EF4-FFF2-40B4-BE49-F238E27FC236}">
                <a16:creationId xmlns:a16="http://schemas.microsoft.com/office/drawing/2014/main" id="{DC47D64C-D5C5-65EE-C8EB-F02A82A9CDD9}"/>
              </a:ext>
            </a:extLst>
          </p:cNvPr>
          <p:cNvSpPr>
            <a:spLocks noGrp="1"/>
          </p:cNvSpPr>
          <p:nvPr>
            <p:ph idx="1"/>
          </p:nvPr>
        </p:nvSpPr>
        <p:spPr/>
        <p:txBody>
          <a:bodyPr>
            <a:normAutofit fontScale="92500" lnSpcReduction="10000"/>
          </a:bodyPr>
          <a:lstStyle/>
          <a:p>
            <a:r>
              <a:rPr lang="en-US" sz="3300" dirty="0"/>
              <a:t>Unstealable Peace…?</a:t>
            </a:r>
          </a:p>
          <a:p>
            <a:pPr lvl="1"/>
            <a:r>
              <a:rPr lang="en-US" sz="2600" dirty="0"/>
              <a:t>Clarity</a:t>
            </a:r>
          </a:p>
          <a:p>
            <a:pPr lvl="1"/>
            <a:r>
              <a:rPr lang="en-US" sz="2600" dirty="0"/>
              <a:t>Unperturbed by circumstances</a:t>
            </a:r>
          </a:p>
          <a:p>
            <a:pPr lvl="1"/>
            <a:r>
              <a:rPr lang="en-US" sz="2600" b="0" i="0" dirty="0">
                <a:solidFill>
                  <a:srgbClr val="222222"/>
                </a:solidFill>
                <a:effectLst/>
              </a:rPr>
              <a:t>“Mind and body control in  crisis entails conditioning of our responses, clarity, and calming the "hyper adrenaline" that holds us hostage. Our mental armamentarium  to focus in a crisis enhances mission success.”  - Rocco </a:t>
            </a:r>
            <a:r>
              <a:rPr lang="en-US" sz="2600" b="0" i="0" dirty="0" err="1">
                <a:solidFill>
                  <a:srgbClr val="222222"/>
                </a:solidFill>
                <a:effectLst/>
              </a:rPr>
              <a:t>Armonda</a:t>
            </a:r>
            <a:endParaRPr lang="en-US" sz="2600" b="0" i="0" dirty="0">
              <a:solidFill>
                <a:srgbClr val="222222"/>
              </a:solidFill>
              <a:effectLst/>
            </a:endParaRPr>
          </a:p>
          <a:p>
            <a:pPr lvl="1"/>
            <a:r>
              <a:rPr lang="en-US" sz="2600" dirty="0"/>
              <a:t>“Today, commanders can have data/ information overload…how do we turn that info into knowledge so leaders can be laser focused on what’s important?” – </a:t>
            </a:r>
            <a:r>
              <a:rPr lang="en-US" sz="2100" dirty="0"/>
              <a:t>Craig </a:t>
            </a:r>
            <a:r>
              <a:rPr lang="en-US" sz="2100" dirty="0" err="1"/>
              <a:t>Doescher</a:t>
            </a:r>
            <a:br>
              <a:rPr lang="en-US" sz="2600" dirty="0"/>
            </a:br>
            <a:endParaRPr lang="en-US" sz="2600" dirty="0"/>
          </a:p>
          <a:p>
            <a:endParaRPr lang="en-US" sz="2800" dirty="0"/>
          </a:p>
        </p:txBody>
      </p:sp>
      <p:sp>
        <p:nvSpPr>
          <p:cNvPr id="5" name="TextBox 4">
            <a:extLst>
              <a:ext uri="{FF2B5EF4-FFF2-40B4-BE49-F238E27FC236}">
                <a16:creationId xmlns:a16="http://schemas.microsoft.com/office/drawing/2014/main" id="{AFFAFBC5-10CC-D12A-68DC-B4E4C2A5197A}"/>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77399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9BDC2-1EEC-AF94-5FEC-69583DD8EDDE}"/>
              </a:ext>
            </a:extLst>
          </p:cNvPr>
          <p:cNvSpPr>
            <a:spLocks noGrp="1"/>
          </p:cNvSpPr>
          <p:nvPr>
            <p:ph type="title"/>
          </p:nvPr>
        </p:nvSpPr>
        <p:spPr/>
        <p:txBody>
          <a:bodyPr/>
          <a:lstStyle/>
          <a:p>
            <a:r>
              <a:rPr lang="en-US" dirty="0"/>
              <a:t>Who is the Thief?</a:t>
            </a:r>
          </a:p>
        </p:txBody>
      </p:sp>
      <p:sp>
        <p:nvSpPr>
          <p:cNvPr id="3" name="Content Placeholder 2">
            <a:extLst>
              <a:ext uri="{FF2B5EF4-FFF2-40B4-BE49-F238E27FC236}">
                <a16:creationId xmlns:a16="http://schemas.microsoft.com/office/drawing/2014/main" id="{502FFE9C-3851-415A-EED0-86AB24BA2990}"/>
              </a:ext>
            </a:extLst>
          </p:cNvPr>
          <p:cNvSpPr>
            <a:spLocks noGrp="1"/>
          </p:cNvSpPr>
          <p:nvPr>
            <p:ph idx="1"/>
          </p:nvPr>
        </p:nvSpPr>
        <p:spPr/>
        <p:txBody>
          <a:bodyPr>
            <a:normAutofit/>
          </a:bodyPr>
          <a:lstStyle/>
          <a:p>
            <a:r>
              <a:rPr lang="en-US" sz="2800" dirty="0"/>
              <a:t>Physical Hardship</a:t>
            </a:r>
          </a:p>
          <a:p>
            <a:r>
              <a:rPr lang="en-US" sz="2800" dirty="0"/>
              <a:t>Physical Pain</a:t>
            </a:r>
          </a:p>
          <a:p>
            <a:r>
              <a:rPr lang="en-US" sz="2800" dirty="0"/>
              <a:t>Mental Distractions</a:t>
            </a:r>
          </a:p>
          <a:p>
            <a:r>
              <a:rPr lang="en-US" sz="2800" dirty="0"/>
              <a:t>Emotional Distress</a:t>
            </a:r>
          </a:p>
          <a:p>
            <a:r>
              <a:rPr lang="en-US" sz="2800" dirty="0"/>
              <a:t>Anxiety</a:t>
            </a:r>
          </a:p>
          <a:p>
            <a:r>
              <a:rPr lang="en-US" sz="2800" dirty="0"/>
              <a:t>Information Overload</a:t>
            </a:r>
          </a:p>
        </p:txBody>
      </p:sp>
    </p:spTree>
    <p:extLst>
      <p:ext uri="{BB962C8B-B14F-4D97-AF65-F5344CB8AC3E}">
        <p14:creationId xmlns:p14="http://schemas.microsoft.com/office/powerpoint/2010/main" val="3729583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9BDC2-1EEC-AF94-5FEC-69583DD8EDDE}"/>
              </a:ext>
            </a:extLst>
          </p:cNvPr>
          <p:cNvSpPr>
            <a:spLocks noGrp="1"/>
          </p:cNvSpPr>
          <p:nvPr>
            <p:ph type="title"/>
          </p:nvPr>
        </p:nvSpPr>
        <p:spPr/>
        <p:txBody>
          <a:bodyPr/>
          <a:lstStyle/>
          <a:p>
            <a:r>
              <a:rPr lang="en-US" dirty="0"/>
              <a:t>Who is the Thief? (on the battlefield)</a:t>
            </a:r>
          </a:p>
        </p:txBody>
      </p:sp>
      <p:sp>
        <p:nvSpPr>
          <p:cNvPr id="3" name="Content Placeholder 2">
            <a:extLst>
              <a:ext uri="{FF2B5EF4-FFF2-40B4-BE49-F238E27FC236}">
                <a16:creationId xmlns:a16="http://schemas.microsoft.com/office/drawing/2014/main" id="{502FFE9C-3851-415A-EED0-86AB24BA2990}"/>
              </a:ext>
            </a:extLst>
          </p:cNvPr>
          <p:cNvSpPr>
            <a:spLocks noGrp="1"/>
          </p:cNvSpPr>
          <p:nvPr>
            <p:ph idx="1"/>
          </p:nvPr>
        </p:nvSpPr>
        <p:spPr/>
        <p:txBody>
          <a:bodyPr>
            <a:normAutofit/>
          </a:bodyPr>
          <a:lstStyle/>
          <a:p>
            <a:r>
              <a:rPr lang="en-US" dirty="0"/>
              <a:t>Physical Hardship</a:t>
            </a:r>
          </a:p>
          <a:p>
            <a:r>
              <a:rPr lang="en-US" dirty="0"/>
              <a:t>Physical Pain</a:t>
            </a:r>
          </a:p>
          <a:p>
            <a:r>
              <a:rPr lang="en-US" dirty="0"/>
              <a:t>Mental Distractions</a:t>
            </a:r>
          </a:p>
          <a:p>
            <a:r>
              <a:rPr lang="en-US" dirty="0"/>
              <a:t>Emotional Distress</a:t>
            </a:r>
          </a:p>
          <a:p>
            <a:r>
              <a:rPr lang="en-US" dirty="0"/>
              <a:t>Anxiety</a:t>
            </a:r>
          </a:p>
          <a:p>
            <a:r>
              <a:rPr lang="en-US" dirty="0"/>
              <a:t>Information Overload</a:t>
            </a:r>
          </a:p>
          <a:p>
            <a:r>
              <a:rPr lang="en-US" sz="2800" b="1" dirty="0"/>
              <a:t>The Enemy!</a:t>
            </a:r>
          </a:p>
          <a:p>
            <a:endParaRPr lang="en-US" sz="2800" dirty="0"/>
          </a:p>
        </p:txBody>
      </p:sp>
    </p:spTree>
    <p:extLst>
      <p:ext uri="{BB962C8B-B14F-4D97-AF65-F5344CB8AC3E}">
        <p14:creationId xmlns:p14="http://schemas.microsoft.com/office/powerpoint/2010/main" val="635628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AF12-1A0E-24C6-2E15-9479486064C0}"/>
              </a:ext>
            </a:extLst>
          </p:cNvPr>
          <p:cNvSpPr>
            <a:spLocks noGrp="1"/>
          </p:cNvSpPr>
          <p:nvPr>
            <p:ph type="title"/>
          </p:nvPr>
        </p:nvSpPr>
        <p:spPr/>
        <p:txBody>
          <a:bodyPr/>
          <a:lstStyle/>
          <a:p>
            <a:r>
              <a:rPr lang="en-US" dirty="0"/>
              <a:t>VEs for Unstealable Peace</a:t>
            </a:r>
          </a:p>
        </p:txBody>
      </p:sp>
      <p:sp>
        <p:nvSpPr>
          <p:cNvPr id="3" name="Content Placeholder 2">
            <a:extLst>
              <a:ext uri="{FF2B5EF4-FFF2-40B4-BE49-F238E27FC236}">
                <a16:creationId xmlns:a16="http://schemas.microsoft.com/office/drawing/2014/main" id="{8E86D1A1-0B08-5209-BD73-0DD53553E219}"/>
              </a:ext>
            </a:extLst>
          </p:cNvPr>
          <p:cNvSpPr>
            <a:spLocks noGrp="1"/>
          </p:cNvSpPr>
          <p:nvPr>
            <p:ph idx="1"/>
          </p:nvPr>
        </p:nvSpPr>
        <p:spPr/>
        <p:txBody>
          <a:bodyPr>
            <a:normAutofit/>
          </a:bodyPr>
          <a:lstStyle/>
          <a:p>
            <a:r>
              <a:rPr lang="en-US" sz="2800" dirty="0"/>
              <a:t>VR/Sim for Training? </a:t>
            </a:r>
          </a:p>
          <a:p>
            <a:pPr lvl="1"/>
            <a:r>
              <a:rPr lang="en-US" sz="2600" dirty="0"/>
              <a:t>A safe place to practice skills that are risky</a:t>
            </a:r>
          </a:p>
          <a:p>
            <a:pPr lvl="1"/>
            <a:r>
              <a:rPr lang="en-US" sz="2600" dirty="0"/>
              <a:t>Why not for skills but are risky psychologically?</a:t>
            </a:r>
          </a:p>
          <a:p>
            <a:r>
              <a:rPr lang="en-US" sz="2800" dirty="0"/>
              <a:t>Practice developing comfort in discomfort (in a hot room?)</a:t>
            </a:r>
          </a:p>
          <a:p>
            <a:pPr lvl="1"/>
            <a:r>
              <a:rPr lang="en-US" sz="2600" dirty="0"/>
              <a:t>Breathe through discomfort…</a:t>
            </a:r>
          </a:p>
          <a:p>
            <a:pPr lvl="1"/>
            <a:r>
              <a:rPr lang="en-US" sz="2400" dirty="0">
                <a:effectLst/>
                <a:latin typeface="Arial" panose="020B0604020202020204" pitchFamily="34" charset="0"/>
                <a:ea typeface="Calibri" panose="020F0502020204030204" pitchFamily="34" charset="0"/>
                <a:cs typeface="Times New Roman" panose="02020603050405020304" pitchFamily="18" charset="0"/>
              </a:rPr>
              <a:t>VEs guided pre-deployment, routine, practice (bed of nails, buried, thermal stimuli, etc.)</a:t>
            </a:r>
          </a:p>
        </p:txBody>
      </p:sp>
      <p:sp>
        <p:nvSpPr>
          <p:cNvPr id="5" name="TextBox 4">
            <a:extLst>
              <a:ext uri="{FF2B5EF4-FFF2-40B4-BE49-F238E27FC236}">
                <a16:creationId xmlns:a16="http://schemas.microsoft.com/office/drawing/2014/main" id="{7131B4FE-6C89-7CED-900D-D5FF31ECFB93}"/>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3527973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C7E628-8715-B207-CCD5-87F1829D20FC}"/>
              </a:ext>
            </a:extLst>
          </p:cNvPr>
          <p:cNvSpPr>
            <a:spLocks noGrp="1"/>
          </p:cNvSpPr>
          <p:nvPr>
            <p:ph type="ctrTitle"/>
          </p:nvPr>
        </p:nvSpPr>
        <p:spPr/>
        <p:txBody>
          <a:bodyPr/>
          <a:lstStyle/>
          <a:p>
            <a:r>
              <a:rPr lang="en-US" dirty="0"/>
              <a:t>VEs for Sense-Making</a:t>
            </a:r>
          </a:p>
        </p:txBody>
      </p:sp>
      <p:sp>
        <p:nvSpPr>
          <p:cNvPr id="5" name="Subtitle 4">
            <a:extLst>
              <a:ext uri="{FF2B5EF4-FFF2-40B4-BE49-F238E27FC236}">
                <a16:creationId xmlns:a16="http://schemas.microsoft.com/office/drawing/2014/main" id="{5E9A3B2F-2A0E-2AF5-3E70-DC4598C3B8E5}"/>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D1597DE8-7EC4-7B81-3312-EA6DBDCB156D}"/>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51089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272A-A31B-3EC7-47E5-02303C96D4E2}"/>
              </a:ext>
            </a:extLst>
          </p:cNvPr>
          <p:cNvSpPr>
            <a:spLocks noGrp="1"/>
          </p:cNvSpPr>
          <p:nvPr>
            <p:ph type="title"/>
          </p:nvPr>
        </p:nvSpPr>
        <p:spPr/>
        <p:txBody>
          <a:bodyPr/>
          <a:lstStyle/>
          <a:p>
            <a:r>
              <a:rPr lang="en-US" dirty="0"/>
              <a:t>Read about History…</a:t>
            </a:r>
          </a:p>
        </p:txBody>
      </p:sp>
      <p:sp>
        <p:nvSpPr>
          <p:cNvPr id="3" name="Content Placeholder 2">
            <a:extLst>
              <a:ext uri="{FF2B5EF4-FFF2-40B4-BE49-F238E27FC236}">
                <a16:creationId xmlns:a16="http://schemas.microsoft.com/office/drawing/2014/main" id="{9BDB5752-7D5A-35CC-6C55-19A1FF62CCAE}"/>
              </a:ext>
            </a:extLst>
          </p:cNvPr>
          <p:cNvSpPr>
            <a:spLocks noGrp="1"/>
          </p:cNvSpPr>
          <p:nvPr>
            <p:ph idx="1"/>
          </p:nvPr>
        </p:nvSpPr>
        <p:spPr/>
        <p:txBody>
          <a:bodyPr/>
          <a:lstStyle/>
          <a:p>
            <a:pPr marL="0" indent="0">
              <a:buNone/>
            </a:pPr>
            <a:r>
              <a:rPr lang="en-US" sz="2800" i="1" dirty="0"/>
              <a:t>“…and you become aware that nothing starts with us. It started long ago. If you read enough biography and history, you learn how people have dealt successfully or unsuccessfully with similar situations or patterns in the past. It doesn’t give you a template of answers, but it does help you refine the questions you have to ask yourself</a:t>
            </a:r>
            <a:r>
              <a:rPr lang="en-US" sz="2800" dirty="0"/>
              <a:t>.” – General James N. Mattis *</a:t>
            </a:r>
          </a:p>
          <a:p>
            <a:endParaRPr lang="en-US" dirty="0"/>
          </a:p>
        </p:txBody>
      </p:sp>
      <p:sp>
        <p:nvSpPr>
          <p:cNvPr id="4" name="TextBox 3">
            <a:extLst>
              <a:ext uri="{FF2B5EF4-FFF2-40B4-BE49-F238E27FC236}">
                <a16:creationId xmlns:a16="http://schemas.microsoft.com/office/drawing/2014/main" id="{A753F527-4EE2-4F1B-2D37-75D35B94A39E}"/>
              </a:ext>
            </a:extLst>
          </p:cNvPr>
          <p:cNvSpPr txBox="1"/>
          <p:nvPr/>
        </p:nvSpPr>
        <p:spPr>
          <a:xfrm>
            <a:off x="1219200" y="5869094"/>
            <a:ext cx="6972300" cy="369332"/>
          </a:xfrm>
          <a:prstGeom prst="rect">
            <a:avLst/>
          </a:prstGeom>
          <a:noFill/>
        </p:spPr>
        <p:txBody>
          <a:bodyPr wrap="square" rtlCol="0">
            <a:spAutoFit/>
          </a:bodyPr>
          <a:lstStyle/>
          <a:p>
            <a:r>
              <a:rPr lang="en-US"/>
              <a:t>* https://www.historynet.com/interview-with-general-james-mattis/</a:t>
            </a:r>
            <a:endParaRPr lang="en-US" dirty="0"/>
          </a:p>
        </p:txBody>
      </p:sp>
      <p:sp>
        <p:nvSpPr>
          <p:cNvPr id="6" name="TextBox 5">
            <a:extLst>
              <a:ext uri="{FF2B5EF4-FFF2-40B4-BE49-F238E27FC236}">
                <a16:creationId xmlns:a16="http://schemas.microsoft.com/office/drawing/2014/main" id="{D50182C8-B8C2-F916-C7FE-771B8CDEE353}"/>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2108145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272A-A31B-3EC7-47E5-02303C96D4E2}"/>
              </a:ext>
            </a:extLst>
          </p:cNvPr>
          <p:cNvSpPr>
            <a:spLocks noGrp="1"/>
          </p:cNvSpPr>
          <p:nvPr>
            <p:ph type="title"/>
          </p:nvPr>
        </p:nvSpPr>
        <p:spPr/>
        <p:txBody>
          <a:bodyPr/>
          <a:lstStyle/>
          <a:p>
            <a:r>
              <a:rPr lang="en-US" dirty="0"/>
              <a:t>The Questions to ask Oneself…</a:t>
            </a:r>
          </a:p>
        </p:txBody>
      </p:sp>
      <p:sp>
        <p:nvSpPr>
          <p:cNvPr id="3" name="Content Placeholder 2">
            <a:extLst>
              <a:ext uri="{FF2B5EF4-FFF2-40B4-BE49-F238E27FC236}">
                <a16:creationId xmlns:a16="http://schemas.microsoft.com/office/drawing/2014/main" id="{9BDB5752-7D5A-35CC-6C55-19A1FF62CCAE}"/>
              </a:ext>
            </a:extLst>
          </p:cNvPr>
          <p:cNvSpPr>
            <a:spLocks noGrp="1"/>
          </p:cNvSpPr>
          <p:nvPr>
            <p:ph idx="1"/>
          </p:nvPr>
        </p:nvSpPr>
        <p:spPr/>
        <p:txBody>
          <a:bodyPr/>
          <a:lstStyle/>
          <a:p>
            <a:pPr marL="0" indent="0">
              <a:buNone/>
            </a:pPr>
            <a:r>
              <a:rPr lang="en-US" sz="1800" i="1" dirty="0"/>
              <a:t>“…and you become aware that nothing starts with us. It started long ago. If you read enough biography and history, you learn how people have dealt successfully or unsuccessfully with similar situations or patterns in the past. It doesn’t give you a template of answers, but </a:t>
            </a:r>
            <a:r>
              <a:rPr lang="en-US" sz="2800" b="1" i="1" dirty="0"/>
              <a:t>it does help you refine the questions you have to ask yourself</a:t>
            </a:r>
            <a:r>
              <a:rPr lang="en-US" sz="2800" dirty="0"/>
              <a:t>.” – General James N. Mattis *</a:t>
            </a:r>
          </a:p>
          <a:p>
            <a:pPr marL="0" indent="0">
              <a:buNone/>
            </a:pPr>
            <a:r>
              <a:rPr lang="en-US" sz="2800" dirty="0"/>
              <a:t>Why do we have to ask ourselves?</a:t>
            </a:r>
          </a:p>
          <a:p>
            <a:pPr marL="0" indent="0">
              <a:buNone/>
            </a:pPr>
            <a:endParaRPr lang="en-US" sz="2800" dirty="0"/>
          </a:p>
          <a:p>
            <a:endParaRPr lang="en-US" dirty="0"/>
          </a:p>
        </p:txBody>
      </p:sp>
      <p:sp>
        <p:nvSpPr>
          <p:cNvPr id="4" name="TextBox 3">
            <a:extLst>
              <a:ext uri="{FF2B5EF4-FFF2-40B4-BE49-F238E27FC236}">
                <a16:creationId xmlns:a16="http://schemas.microsoft.com/office/drawing/2014/main" id="{A753F527-4EE2-4F1B-2D37-75D35B94A39E}"/>
              </a:ext>
            </a:extLst>
          </p:cNvPr>
          <p:cNvSpPr txBox="1"/>
          <p:nvPr/>
        </p:nvSpPr>
        <p:spPr>
          <a:xfrm>
            <a:off x="1219200" y="5869094"/>
            <a:ext cx="6972300" cy="369332"/>
          </a:xfrm>
          <a:prstGeom prst="rect">
            <a:avLst/>
          </a:prstGeom>
          <a:noFill/>
        </p:spPr>
        <p:txBody>
          <a:bodyPr wrap="square" rtlCol="0">
            <a:spAutoFit/>
          </a:bodyPr>
          <a:lstStyle/>
          <a:p>
            <a:r>
              <a:rPr lang="en-US"/>
              <a:t>* https://www.historynet.com/interview-with-general-james-mattis/</a:t>
            </a:r>
            <a:endParaRPr lang="en-US" dirty="0"/>
          </a:p>
        </p:txBody>
      </p:sp>
      <p:sp>
        <p:nvSpPr>
          <p:cNvPr id="6" name="TextBox 5">
            <a:extLst>
              <a:ext uri="{FF2B5EF4-FFF2-40B4-BE49-F238E27FC236}">
                <a16:creationId xmlns:a16="http://schemas.microsoft.com/office/drawing/2014/main" id="{5DD2A49E-C337-535A-F05F-17537827C064}"/>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2930189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B61-CFD6-BEA2-EE86-A4C8A7C4B164}"/>
              </a:ext>
            </a:extLst>
          </p:cNvPr>
          <p:cNvSpPr>
            <a:spLocks noGrp="1"/>
          </p:cNvSpPr>
          <p:nvPr>
            <p:ph type="title"/>
          </p:nvPr>
        </p:nvSpPr>
        <p:spPr/>
        <p:txBody>
          <a:bodyPr/>
          <a:lstStyle/>
          <a:p>
            <a:r>
              <a:rPr lang="en-US" dirty="0"/>
              <a:t>Sense-making our Self-Defining Stories</a:t>
            </a:r>
          </a:p>
        </p:txBody>
      </p:sp>
      <p:sp>
        <p:nvSpPr>
          <p:cNvPr id="3" name="Content Placeholder 2">
            <a:extLst>
              <a:ext uri="{FF2B5EF4-FFF2-40B4-BE49-F238E27FC236}">
                <a16:creationId xmlns:a16="http://schemas.microsoft.com/office/drawing/2014/main" id="{F2979515-E336-1731-BC45-69DBC1D1B8EC}"/>
              </a:ext>
            </a:extLst>
          </p:cNvPr>
          <p:cNvSpPr>
            <a:spLocks noGrp="1"/>
          </p:cNvSpPr>
          <p:nvPr>
            <p:ph idx="1"/>
          </p:nvPr>
        </p:nvSpPr>
        <p:spPr/>
        <p:txBody>
          <a:bodyPr>
            <a:normAutofit/>
          </a:bodyPr>
          <a:lstStyle/>
          <a:p>
            <a:r>
              <a:rPr lang="en-US" sz="2800" dirty="0"/>
              <a:t>PTSD? PTS? </a:t>
            </a:r>
          </a:p>
          <a:p>
            <a:r>
              <a:rPr lang="en-US" sz="2800" dirty="0"/>
              <a:t>MST? </a:t>
            </a:r>
          </a:p>
          <a:p>
            <a:r>
              <a:rPr lang="en-US" sz="2800" dirty="0"/>
              <a:t>Moral Injury?</a:t>
            </a:r>
          </a:p>
          <a:p>
            <a:endParaRPr lang="en-US" sz="2800" dirty="0"/>
          </a:p>
        </p:txBody>
      </p:sp>
      <p:sp>
        <p:nvSpPr>
          <p:cNvPr id="5" name="TextBox 4">
            <a:extLst>
              <a:ext uri="{FF2B5EF4-FFF2-40B4-BE49-F238E27FC236}">
                <a16:creationId xmlns:a16="http://schemas.microsoft.com/office/drawing/2014/main" id="{99440F98-BB02-19A0-AE59-A6855A9428E7}"/>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2438016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B61-CFD6-BEA2-EE86-A4C8A7C4B164}"/>
              </a:ext>
            </a:extLst>
          </p:cNvPr>
          <p:cNvSpPr>
            <a:spLocks noGrp="1"/>
          </p:cNvSpPr>
          <p:nvPr>
            <p:ph type="title"/>
          </p:nvPr>
        </p:nvSpPr>
        <p:spPr/>
        <p:txBody>
          <a:bodyPr/>
          <a:lstStyle/>
          <a:p>
            <a:r>
              <a:rPr lang="en-US" dirty="0"/>
              <a:t>Sense-making Our Self-Defining Stories</a:t>
            </a:r>
          </a:p>
        </p:txBody>
      </p:sp>
      <p:sp>
        <p:nvSpPr>
          <p:cNvPr id="3" name="Content Placeholder 2">
            <a:extLst>
              <a:ext uri="{FF2B5EF4-FFF2-40B4-BE49-F238E27FC236}">
                <a16:creationId xmlns:a16="http://schemas.microsoft.com/office/drawing/2014/main" id="{F2979515-E336-1731-BC45-69DBC1D1B8EC}"/>
              </a:ext>
            </a:extLst>
          </p:cNvPr>
          <p:cNvSpPr>
            <a:spLocks noGrp="1"/>
          </p:cNvSpPr>
          <p:nvPr>
            <p:ph idx="1"/>
          </p:nvPr>
        </p:nvSpPr>
        <p:spPr/>
        <p:txBody>
          <a:bodyPr>
            <a:normAutofit/>
          </a:bodyPr>
          <a:lstStyle/>
          <a:p>
            <a:r>
              <a:rPr lang="en-US" sz="1800" dirty="0"/>
              <a:t>PTSD? PTS? </a:t>
            </a:r>
          </a:p>
          <a:p>
            <a:r>
              <a:rPr lang="en-US" sz="1800" dirty="0"/>
              <a:t>MST? </a:t>
            </a:r>
          </a:p>
          <a:p>
            <a:r>
              <a:rPr lang="en-US" sz="1800" dirty="0"/>
              <a:t>Moral Injury?</a:t>
            </a:r>
          </a:p>
          <a:p>
            <a:endParaRPr lang="en-US" sz="2800" dirty="0"/>
          </a:p>
          <a:p>
            <a:r>
              <a:rPr lang="en-US" sz="3200" b="1" dirty="0"/>
              <a:t>Decisions about my unit?</a:t>
            </a:r>
          </a:p>
          <a:p>
            <a:r>
              <a:rPr lang="en-US" sz="3200" b="1" dirty="0"/>
              <a:t>Decisions about my career?</a:t>
            </a:r>
          </a:p>
          <a:p>
            <a:r>
              <a:rPr lang="en-US" sz="3200" b="1" dirty="0"/>
              <a:t>Decisions about my identity as a service member?</a:t>
            </a:r>
          </a:p>
        </p:txBody>
      </p:sp>
      <p:sp>
        <p:nvSpPr>
          <p:cNvPr id="7" name="TextBox 6">
            <a:extLst>
              <a:ext uri="{FF2B5EF4-FFF2-40B4-BE49-F238E27FC236}">
                <a16:creationId xmlns:a16="http://schemas.microsoft.com/office/drawing/2014/main" id="{2A423A9A-FDA2-F89F-EE80-CDB4E6810F25}"/>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3074156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D7BE-A307-B84D-54B9-E7F87FDF6BD8}"/>
              </a:ext>
            </a:extLst>
          </p:cNvPr>
          <p:cNvSpPr>
            <a:spLocks noGrp="1"/>
          </p:cNvSpPr>
          <p:nvPr>
            <p:ph type="title"/>
          </p:nvPr>
        </p:nvSpPr>
        <p:spPr/>
        <p:txBody>
          <a:bodyPr/>
          <a:lstStyle/>
          <a:p>
            <a:r>
              <a:rPr lang="en-US" dirty="0"/>
              <a:t>Self-Defining Memories*?</a:t>
            </a:r>
          </a:p>
        </p:txBody>
      </p:sp>
      <p:sp>
        <p:nvSpPr>
          <p:cNvPr id="3" name="Content Placeholder 2">
            <a:extLst>
              <a:ext uri="{FF2B5EF4-FFF2-40B4-BE49-F238E27FC236}">
                <a16:creationId xmlns:a16="http://schemas.microsoft.com/office/drawing/2014/main" id="{0F0EB6E2-A364-62CA-FB6A-71D53327DC3B}"/>
              </a:ext>
            </a:extLst>
          </p:cNvPr>
          <p:cNvSpPr>
            <a:spLocks noGrp="1"/>
          </p:cNvSpPr>
          <p:nvPr>
            <p:ph idx="1"/>
          </p:nvPr>
        </p:nvSpPr>
        <p:spPr/>
        <p:txBody>
          <a:bodyPr>
            <a:normAutofit/>
          </a:bodyPr>
          <a:lstStyle/>
          <a:p>
            <a:r>
              <a:rPr lang="en-US" sz="2800" dirty="0"/>
              <a:t>Let’s Pause and Reflect…</a:t>
            </a:r>
          </a:p>
          <a:p>
            <a:r>
              <a:rPr lang="en-US" sz="2800" dirty="0"/>
              <a:t>What are yours?</a:t>
            </a:r>
          </a:p>
        </p:txBody>
      </p:sp>
      <p:sp>
        <p:nvSpPr>
          <p:cNvPr id="4" name="TextBox 3">
            <a:extLst>
              <a:ext uri="{FF2B5EF4-FFF2-40B4-BE49-F238E27FC236}">
                <a16:creationId xmlns:a16="http://schemas.microsoft.com/office/drawing/2014/main" id="{87FED347-DA5F-810D-7EBE-C2739D9B0A85}"/>
              </a:ext>
            </a:extLst>
          </p:cNvPr>
          <p:cNvSpPr txBox="1"/>
          <p:nvPr/>
        </p:nvSpPr>
        <p:spPr>
          <a:xfrm>
            <a:off x="0" y="5475546"/>
            <a:ext cx="12687300" cy="923330"/>
          </a:xfrm>
          <a:prstGeom prst="rect">
            <a:avLst/>
          </a:prstGeom>
          <a:noFill/>
        </p:spPr>
        <p:txBody>
          <a:bodyPr wrap="square" rtlCol="0">
            <a:spAutoFit/>
          </a:bodyPr>
          <a:lstStyle/>
          <a:p>
            <a:pPr algn="l"/>
            <a:endParaRPr lang="en-US" sz="1800" b="0" i="0" u="none" strike="noStrike" baseline="0" dirty="0">
              <a:solidFill>
                <a:srgbClr val="000000"/>
              </a:solidFill>
              <a:latin typeface="Times New Roman" panose="02020603050405020304" pitchFamily="18" charset="0"/>
            </a:endParaRPr>
          </a:p>
          <a:p>
            <a:pPr algn="l"/>
            <a:r>
              <a:rPr lang="en-US" sz="1800" b="0" i="0" u="none" strike="noStrike" baseline="0" dirty="0">
                <a:solidFill>
                  <a:srgbClr val="000000"/>
                </a:solidFill>
                <a:latin typeface="Times New Roman" panose="02020603050405020304" pitchFamily="18" charset="0"/>
              </a:rPr>
              <a:t> * </a:t>
            </a:r>
            <a:r>
              <a:rPr lang="en-US" sz="1800" i="1" u="none" strike="noStrike" baseline="0" dirty="0">
                <a:solidFill>
                  <a:srgbClr val="000000"/>
                </a:solidFill>
                <a:latin typeface="Times New Roman" panose="02020603050405020304" pitchFamily="18" charset="0"/>
              </a:rPr>
              <a:t>Do you remember? The role of Self-defining memories and sensemaking in generating decisions,</a:t>
            </a:r>
            <a:r>
              <a:rPr lang="en-US" sz="1800" u="none" strike="noStrike" baseline="0" dirty="0">
                <a:solidFill>
                  <a:srgbClr val="000000"/>
                </a:solidFill>
                <a:latin typeface="Times New Roman" panose="02020603050405020304" pitchFamily="18" charset="0"/>
              </a:rPr>
              <a:t> Kelsey Merlo</a:t>
            </a:r>
            <a:r>
              <a:rPr lang="en-US" sz="1800" i="1" u="none" strike="noStrike" baseline="0" dirty="0">
                <a:solidFill>
                  <a:srgbClr val="000000"/>
                </a:solidFill>
                <a:latin typeface="Times New Roman" panose="02020603050405020304" pitchFamily="18" charset="0"/>
              </a:rPr>
              <a:t>,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 International Conference on Naturalistic Decision Making 2019, San Francisco, California </a:t>
            </a:r>
            <a:endParaRPr lang="en-US" i="1" dirty="0"/>
          </a:p>
        </p:txBody>
      </p:sp>
    </p:spTree>
    <p:extLst>
      <p:ext uri="{BB962C8B-B14F-4D97-AF65-F5344CB8AC3E}">
        <p14:creationId xmlns:p14="http://schemas.microsoft.com/office/powerpoint/2010/main" val="2840402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F000-D438-3C47-AD1D-4B8019E28D32}"/>
              </a:ext>
            </a:extLst>
          </p:cNvPr>
          <p:cNvSpPr>
            <a:spLocks noGrp="1"/>
          </p:cNvSpPr>
          <p:nvPr>
            <p:ph type="title"/>
          </p:nvPr>
        </p:nvSpPr>
        <p:spPr/>
        <p:txBody>
          <a:bodyPr/>
          <a:lstStyle/>
          <a:p>
            <a:r>
              <a:rPr lang="en-US" dirty="0"/>
              <a:t>Our Own Minds as Our Own Worst Enemies?</a:t>
            </a:r>
          </a:p>
        </p:txBody>
      </p:sp>
      <p:sp>
        <p:nvSpPr>
          <p:cNvPr id="3" name="Content Placeholder 2">
            <a:extLst>
              <a:ext uri="{FF2B5EF4-FFF2-40B4-BE49-F238E27FC236}">
                <a16:creationId xmlns:a16="http://schemas.microsoft.com/office/drawing/2014/main" id="{DA88C0DE-71D1-37B5-CBE6-C34C9830AFDA}"/>
              </a:ext>
            </a:extLst>
          </p:cNvPr>
          <p:cNvSpPr>
            <a:spLocks noGrp="1"/>
          </p:cNvSpPr>
          <p:nvPr>
            <p:ph idx="1"/>
          </p:nvPr>
        </p:nvSpPr>
        <p:spPr/>
        <p:txBody>
          <a:bodyPr/>
          <a:lstStyle/>
          <a:p>
            <a:r>
              <a:rPr lang="en-US" sz="2800" dirty="0"/>
              <a:t>When the sense we make about our self-defining memories are negative and self-defeating</a:t>
            </a:r>
          </a:p>
          <a:p>
            <a:r>
              <a:rPr lang="en-US" sz="2800" dirty="0"/>
              <a:t>Can we make sense in a way that builds empathy?</a:t>
            </a:r>
          </a:p>
          <a:p>
            <a:pPr lvl="1"/>
            <a:r>
              <a:rPr lang="en-US" sz="2600" dirty="0"/>
              <a:t>Empathy towards other soldiers…?</a:t>
            </a:r>
          </a:p>
          <a:p>
            <a:pPr lvl="1"/>
            <a:r>
              <a:rPr lang="en-US" sz="2600" dirty="0"/>
              <a:t>Empathy toward ourselves…?</a:t>
            </a:r>
          </a:p>
          <a:p>
            <a:endParaRPr lang="en-US" sz="2800" dirty="0"/>
          </a:p>
          <a:p>
            <a:endParaRPr lang="en-US" dirty="0"/>
          </a:p>
        </p:txBody>
      </p:sp>
    </p:spTree>
    <p:extLst>
      <p:ext uri="{BB962C8B-B14F-4D97-AF65-F5344CB8AC3E}">
        <p14:creationId xmlns:p14="http://schemas.microsoft.com/office/powerpoint/2010/main" val="1464664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B61-CFD6-BEA2-EE86-A4C8A7C4B164}"/>
              </a:ext>
            </a:extLst>
          </p:cNvPr>
          <p:cNvSpPr>
            <a:spLocks noGrp="1"/>
          </p:cNvSpPr>
          <p:nvPr>
            <p:ph type="title"/>
          </p:nvPr>
        </p:nvSpPr>
        <p:spPr>
          <a:xfrm>
            <a:off x="1097280" y="263527"/>
            <a:ext cx="10058400" cy="1450757"/>
          </a:xfrm>
        </p:spPr>
        <p:txBody>
          <a:bodyPr/>
          <a:lstStyle/>
          <a:p>
            <a:r>
              <a:rPr lang="en-US" dirty="0"/>
              <a:t>Can We Use VR to Enhance Sense-making?</a:t>
            </a:r>
          </a:p>
        </p:txBody>
      </p:sp>
      <p:sp>
        <p:nvSpPr>
          <p:cNvPr id="3" name="Content Placeholder 2">
            <a:extLst>
              <a:ext uri="{FF2B5EF4-FFF2-40B4-BE49-F238E27FC236}">
                <a16:creationId xmlns:a16="http://schemas.microsoft.com/office/drawing/2014/main" id="{F2979515-E336-1731-BC45-69DBC1D1B8EC}"/>
              </a:ext>
            </a:extLst>
          </p:cNvPr>
          <p:cNvSpPr>
            <a:spLocks noGrp="1"/>
          </p:cNvSpPr>
          <p:nvPr>
            <p:ph idx="1"/>
          </p:nvPr>
        </p:nvSpPr>
        <p:spPr/>
        <p:txBody>
          <a:bodyPr>
            <a:normAutofit/>
          </a:bodyPr>
          <a:lstStyle/>
          <a:p>
            <a:r>
              <a:rPr lang="en-US" sz="2800" dirty="0"/>
              <a:t>Exposure Therapy in VR is being used to help trauma victims</a:t>
            </a:r>
          </a:p>
          <a:p>
            <a:r>
              <a:rPr lang="en-US" sz="2800" dirty="0"/>
              <a:t>Can we use VR earlier as a way to pre-empt negative mental-processing?</a:t>
            </a:r>
          </a:p>
          <a:p>
            <a:r>
              <a:rPr lang="en-US" sz="2800" dirty="0"/>
              <a:t>To help find the answers we should ask ourselves?</a:t>
            </a:r>
          </a:p>
          <a:p>
            <a:r>
              <a:rPr lang="en-US" sz="2800" dirty="0"/>
              <a:t>The history that matters</a:t>
            </a:r>
          </a:p>
          <a:p>
            <a:pPr lvl="1"/>
            <a:r>
              <a:rPr lang="en-US" sz="2600" dirty="0"/>
              <a:t>Our own personal memories</a:t>
            </a:r>
          </a:p>
          <a:p>
            <a:pPr lvl="1"/>
            <a:r>
              <a:rPr lang="en-US" sz="2600" dirty="0"/>
              <a:t>Not just reading, but reliving</a:t>
            </a:r>
          </a:p>
        </p:txBody>
      </p:sp>
      <p:sp>
        <p:nvSpPr>
          <p:cNvPr id="7" name="TextBox 6">
            <a:extLst>
              <a:ext uri="{FF2B5EF4-FFF2-40B4-BE49-F238E27FC236}">
                <a16:creationId xmlns:a16="http://schemas.microsoft.com/office/drawing/2014/main" id="{2A423A9A-FDA2-F89F-EE80-CDB4E6810F25}"/>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1758270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36CC51-EF24-2353-3102-6F3D46C5F0D2}"/>
              </a:ext>
            </a:extLst>
          </p:cNvPr>
          <p:cNvSpPr>
            <a:spLocks noGrp="1"/>
          </p:cNvSpPr>
          <p:nvPr>
            <p:ph type="ctrTitle"/>
          </p:nvPr>
        </p:nvSpPr>
        <p:spPr/>
        <p:txBody>
          <a:bodyPr/>
          <a:lstStyle/>
          <a:p>
            <a:r>
              <a:rPr lang="en-US" dirty="0"/>
              <a:t>Conclusion</a:t>
            </a:r>
          </a:p>
        </p:txBody>
      </p:sp>
      <p:sp>
        <p:nvSpPr>
          <p:cNvPr id="5" name="Subtitle 4">
            <a:extLst>
              <a:ext uri="{FF2B5EF4-FFF2-40B4-BE49-F238E27FC236}">
                <a16:creationId xmlns:a16="http://schemas.microsoft.com/office/drawing/2014/main" id="{25E2A70E-2847-E26C-0F3D-A19AACF0E496}"/>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2BCBCF07-33B3-CA8D-877E-B009E34F9928}"/>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3062969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AA3A-FFEF-9633-0948-9CA3755149D8}"/>
              </a:ext>
            </a:extLst>
          </p:cNvPr>
          <p:cNvSpPr>
            <a:spLocks noGrp="1"/>
          </p:cNvSpPr>
          <p:nvPr>
            <p:ph type="title"/>
          </p:nvPr>
        </p:nvSpPr>
        <p:spPr/>
        <p:txBody>
          <a:bodyPr/>
          <a:lstStyle/>
          <a:p>
            <a:r>
              <a:rPr lang="en-US" dirty="0"/>
              <a:t>Panama + 33</a:t>
            </a:r>
          </a:p>
        </p:txBody>
      </p:sp>
      <p:sp>
        <p:nvSpPr>
          <p:cNvPr id="3" name="Content Placeholder 2">
            <a:extLst>
              <a:ext uri="{FF2B5EF4-FFF2-40B4-BE49-F238E27FC236}">
                <a16:creationId xmlns:a16="http://schemas.microsoft.com/office/drawing/2014/main" id="{3010CF14-4348-2646-4DA6-28D510B54EC1}"/>
              </a:ext>
            </a:extLst>
          </p:cNvPr>
          <p:cNvSpPr>
            <a:spLocks noGrp="1"/>
          </p:cNvSpPr>
          <p:nvPr>
            <p:ph idx="1"/>
          </p:nvPr>
        </p:nvSpPr>
        <p:spPr/>
        <p:txBody>
          <a:bodyPr>
            <a:normAutofit/>
          </a:bodyPr>
          <a:lstStyle/>
          <a:p>
            <a:r>
              <a:rPr lang="en-US" sz="2800" dirty="0"/>
              <a:t>Just Last Week!</a:t>
            </a:r>
          </a:p>
          <a:p>
            <a:r>
              <a:rPr lang="en-US" sz="2800" dirty="0"/>
              <a:t>Vacation Trip to Florida</a:t>
            </a:r>
          </a:p>
          <a:p>
            <a:r>
              <a:rPr lang="en-US" sz="2800" dirty="0"/>
              <a:t>… and to have lunch with my old commander…</a:t>
            </a:r>
          </a:p>
        </p:txBody>
      </p:sp>
      <p:sp>
        <p:nvSpPr>
          <p:cNvPr id="5" name="TextBox 4">
            <a:extLst>
              <a:ext uri="{FF2B5EF4-FFF2-40B4-BE49-F238E27FC236}">
                <a16:creationId xmlns:a16="http://schemas.microsoft.com/office/drawing/2014/main" id="{7A994D37-6426-3E66-F8EB-A0A0AF6523F7}"/>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2314572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08F0D-F77D-D25A-D438-C1A69CC727E6}"/>
              </a:ext>
            </a:extLst>
          </p:cNvPr>
          <p:cNvSpPr>
            <a:spLocks noGrp="1"/>
          </p:cNvSpPr>
          <p:nvPr>
            <p:ph type="ctrTitle"/>
          </p:nvPr>
        </p:nvSpPr>
        <p:spPr/>
        <p:txBody>
          <a:bodyPr/>
          <a:lstStyle/>
          <a:p>
            <a:r>
              <a:rPr lang="en-US" dirty="0"/>
              <a:t>Thank You</a:t>
            </a:r>
          </a:p>
        </p:txBody>
      </p:sp>
      <p:sp>
        <p:nvSpPr>
          <p:cNvPr id="4" name="Subtitle 3">
            <a:extLst>
              <a:ext uri="{FF2B5EF4-FFF2-40B4-BE49-F238E27FC236}">
                <a16:creationId xmlns:a16="http://schemas.microsoft.com/office/drawing/2014/main" id="{62F1C84A-080B-0332-B05D-EC04AB1B9305}"/>
              </a:ext>
            </a:extLst>
          </p:cNvPr>
          <p:cNvSpPr>
            <a:spLocks noGrp="1"/>
          </p:cNvSpPr>
          <p:nvPr>
            <p:ph type="subTitle" idx="1"/>
          </p:nvPr>
        </p:nvSpPr>
        <p:spPr>
          <a:xfrm>
            <a:off x="2133600" y="5863058"/>
            <a:ext cx="10058400" cy="471979"/>
          </a:xfrm>
        </p:spPr>
        <p:txBody>
          <a:bodyPr/>
          <a:lstStyle/>
          <a:p>
            <a:pPr algn="r"/>
            <a:r>
              <a:rPr lang="en-US" sz="2400" b="1" cap="none" dirty="0">
                <a:solidFill>
                  <a:schemeClr val="tx1"/>
                </a:solidFill>
              </a:rPr>
              <a:t>BarryNPeterson@gmail.com</a:t>
            </a:r>
          </a:p>
          <a:p>
            <a:pPr algn="r"/>
            <a:endParaRPr lang="en-US" dirty="0"/>
          </a:p>
        </p:txBody>
      </p:sp>
    </p:spTree>
    <p:extLst>
      <p:ext uri="{BB962C8B-B14F-4D97-AF65-F5344CB8AC3E}">
        <p14:creationId xmlns:p14="http://schemas.microsoft.com/office/powerpoint/2010/main" val="4021789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50CBE-65AC-8A58-14B3-D2D69CCCC8DC}"/>
              </a:ext>
            </a:extLst>
          </p:cNvPr>
          <p:cNvSpPr>
            <a:spLocks noGrp="1"/>
          </p:cNvSpPr>
          <p:nvPr>
            <p:ph type="ctrTitle"/>
          </p:nvPr>
        </p:nvSpPr>
        <p:spPr/>
        <p:txBody>
          <a:bodyPr/>
          <a:lstStyle/>
          <a:p>
            <a:r>
              <a:rPr lang="en-US" dirty="0"/>
              <a:t>CUT From Presentation</a:t>
            </a:r>
          </a:p>
        </p:txBody>
      </p:sp>
      <p:sp>
        <p:nvSpPr>
          <p:cNvPr id="5" name="Subtitle 4">
            <a:extLst>
              <a:ext uri="{FF2B5EF4-FFF2-40B4-BE49-F238E27FC236}">
                <a16:creationId xmlns:a16="http://schemas.microsoft.com/office/drawing/2014/main" id="{45D1DAD0-C8BD-E271-CD83-3A52B80B3B5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81981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8C580-F6DA-D4A2-86B8-1F7C97EF30A2}"/>
              </a:ext>
            </a:extLst>
          </p:cNvPr>
          <p:cNvSpPr>
            <a:spLocks noGrp="1"/>
          </p:cNvSpPr>
          <p:nvPr>
            <p:ph type="title"/>
          </p:nvPr>
        </p:nvSpPr>
        <p:spPr/>
        <p:txBody>
          <a:bodyPr/>
          <a:lstStyle/>
          <a:p>
            <a:r>
              <a:rPr lang="en-US" dirty="0"/>
              <a:t>Who Pays the Toll?</a:t>
            </a:r>
          </a:p>
        </p:txBody>
      </p:sp>
      <p:sp>
        <p:nvSpPr>
          <p:cNvPr id="3" name="Content Placeholder 2">
            <a:extLst>
              <a:ext uri="{FF2B5EF4-FFF2-40B4-BE49-F238E27FC236}">
                <a16:creationId xmlns:a16="http://schemas.microsoft.com/office/drawing/2014/main" id="{ABE5867C-9940-A43F-96D8-92F06C628C6A}"/>
              </a:ext>
            </a:extLst>
          </p:cNvPr>
          <p:cNvSpPr>
            <a:spLocks noGrp="1"/>
          </p:cNvSpPr>
          <p:nvPr>
            <p:ph idx="1"/>
          </p:nvPr>
        </p:nvSpPr>
        <p:spPr/>
        <p:txBody>
          <a:bodyPr/>
          <a:lstStyle/>
          <a:p>
            <a:r>
              <a:rPr lang="en-US" sz="2800" i="1" dirty="0"/>
              <a:t>“… a sense of duty that seemed to have no room for individual attachments at the expense of the collective, even as it registered the toll such an approach took on decision-makers.” </a:t>
            </a:r>
            <a:r>
              <a:rPr lang="en-US" sz="2800" dirty="0"/>
              <a:t>– Elizabeth </a:t>
            </a:r>
            <a:r>
              <a:rPr lang="en-US" sz="2800" dirty="0" err="1"/>
              <a:t>Samet</a:t>
            </a:r>
            <a:r>
              <a:rPr lang="en-US" sz="2800" dirty="0"/>
              <a:t> *</a:t>
            </a:r>
          </a:p>
          <a:p>
            <a:endParaRPr lang="en-US" dirty="0"/>
          </a:p>
        </p:txBody>
      </p:sp>
      <p:sp>
        <p:nvSpPr>
          <p:cNvPr id="4" name="TextBox 3">
            <a:extLst>
              <a:ext uri="{FF2B5EF4-FFF2-40B4-BE49-F238E27FC236}">
                <a16:creationId xmlns:a16="http://schemas.microsoft.com/office/drawing/2014/main" id="{AB669A31-C04A-7AE8-FEFC-57D3FA6442B6}"/>
              </a:ext>
            </a:extLst>
          </p:cNvPr>
          <p:cNvSpPr txBox="1"/>
          <p:nvPr/>
        </p:nvSpPr>
        <p:spPr>
          <a:xfrm>
            <a:off x="736600" y="5588000"/>
            <a:ext cx="8305800" cy="369332"/>
          </a:xfrm>
          <a:prstGeom prst="rect">
            <a:avLst/>
          </a:prstGeom>
          <a:noFill/>
        </p:spPr>
        <p:txBody>
          <a:bodyPr wrap="square" rtlCol="0">
            <a:spAutoFit/>
          </a:bodyPr>
          <a:lstStyle/>
          <a:p>
            <a:r>
              <a:rPr lang="en-US" dirty="0"/>
              <a:t>* </a:t>
            </a:r>
            <a:r>
              <a:rPr lang="en-US" dirty="0" err="1"/>
              <a:t>Samet</a:t>
            </a:r>
            <a:r>
              <a:rPr lang="en-US" dirty="0"/>
              <a:t>, Elizabeth D.. </a:t>
            </a:r>
            <a:r>
              <a:rPr lang="en-US" i="1" dirty="0"/>
              <a:t>Looking for the Good War</a:t>
            </a:r>
            <a:r>
              <a:rPr lang="en-US" dirty="0"/>
              <a:t> (p. 67). Farrar, Straus and Giroux. </a:t>
            </a:r>
          </a:p>
        </p:txBody>
      </p:sp>
      <p:sp>
        <p:nvSpPr>
          <p:cNvPr id="6" name="TextBox 5">
            <a:extLst>
              <a:ext uri="{FF2B5EF4-FFF2-40B4-BE49-F238E27FC236}">
                <a16:creationId xmlns:a16="http://schemas.microsoft.com/office/drawing/2014/main" id="{61EDE577-76BD-C676-C860-C62E9AB05D14}"/>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1258241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EC72-06ED-0497-BAA2-2DC4335BED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1F740B-43CA-A335-B118-BCBC1EC98FB3}"/>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26847295-224D-CE32-5877-32803B405374}"/>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3526213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61498-6D02-1553-CFEE-4A317974C3D8}"/>
              </a:ext>
            </a:extLst>
          </p:cNvPr>
          <p:cNvSpPr>
            <a:spLocks noGrp="1"/>
          </p:cNvSpPr>
          <p:nvPr>
            <p:ph type="title"/>
          </p:nvPr>
        </p:nvSpPr>
        <p:spPr/>
        <p:txBody>
          <a:bodyPr/>
          <a:lstStyle/>
          <a:p>
            <a:r>
              <a:rPr lang="en-US" dirty="0"/>
              <a:t>Comfortable Until…</a:t>
            </a:r>
          </a:p>
        </p:txBody>
      </p:sp>
      <p:sp>
        <p:nvSpPr>
          <p:cNvPr id="3" name="Content Placeholder 2">
            <a:extLst>
              <a:ext uri="{FF2B5EF4-FFF2-40B4-BE49-F238E27FC236}">
                <a16:creationId xmlns:a16="http://schemas.microsoft.com/office/drawing/2014/main" id="{5491307A-A30A-24DC-DC2B-B0AE67A3950D}"/>
              </a:ext>
            </a:extLst>
          </p:cNvPr>
          <p:cNvSpPr>
            <a:spLocks noGrp="1"/>
          </p:cNvSpPr>
          <p:nvPr>
            <p:ph idx="1"/>
          </p:nvPr>
        </p:nvSpPr>
        <p:spPr/>
        <p:txBody>
          <a:bodyPr/>
          <a:lstStyle/>
          <a:p>
            <a:r>
              <a:rPr lang="en-US" sz="2800" dirty="0"/>
              <a:t>“The dispositional analysis has the comforting side effect of enabling those who have not yet done wrong to righteously assert, ‘Not me. I am different from those kinds of people who did that evil deed.’”  -Philip Zimbardo</a:t>
            </a:r>
          </a:p>
          <a:p>
            <a:endParaRPr lang="en-US" dirty="0"/>
          </a:p>
        </p:txBody>
      </p:sp>
      <p:sp>
        <p:nvSpPr>
          <p:cNvPr id="4" name="TextBox 3">
            <a:extLst>
              <a:ext uri="{FF2B5EF4-FFF2-40B4-BE49-F238E27FC236}">
                <a16:creationId xmlns:a16="http://schemas.microsoft.com/office/drawing/2014/main" id="{BE7DC45C-89DA-3AE4-DAEA-463B4C4756A9}"/>
              </a:ext>
            </a:extLst>
          </p:cNvPr>
          <p:cNvSpPr txBox="1"/>
          <p:nvPr/>
        </p:nvSpPr>
        <p:spPr>
          <a:xfrm>
            <a:off x="190500" y="5657671"/>
            <a:ext cx="11912600" cy="1200329"/>
          </a:xfrm>
          <a:prstGeom prst="rect">
            <a:avLst/>
          </a:prstGeom>
          <a:noFill/>
        </p:spPr>
        <p:txBody>
          <a:bodyPr wrap="square" rtlCol="0">
            <a:spAutoFit/>
          </a:bodyPr>
          <a:lstStyle/>
          <a:p>
            <a:r>
              <a:rPr lang="en-US" sz="1800" i="1" dirty="0"/>
              <a:t>* A situationist Perspective on the Psychology of Evil: Understanding How Good People Are Transformed into Perpetrators</a:t>
            </a:r>
            <a:r>
              <a:rPr lang="en-US" i="1" dirty="0"/>
              <a:t>, </a:t>
            </a:r>
            <a:r>
              <a:rPr lang="en-US" sz="1800" dirty="0"/>
              <a:t> by Philip Zimbardo, “Crimes of War” p. 367</a:t>
            </a:r>
            <a:br>
              <a:rPr lang="en-US" sz="1800" dirty="0"/>
            </a:br>
            <a:br>
              <a:rPr lang="en-US" sz="1800" dirty="0"/>
            </a:br>
            <a:endParaRPr lang="en-US" dirty="0"/>
          </a:p>
        </p:txBody>
      </p:sp>
      <p:sp>
        <p:nvSpPr>
          <p:cNvPr id="6" name="TextBox 5">
            <a:extLst>
              <a:ext uri="{FF2B5EF4-FFF2-40B4-BE49-F238E27FC236}">
                <a16:creationId xmlns:a16="http://schemas.microsoft.com/office/drawing/2014/main" id="{E9DBD2E2-4C73-837A-CEE7-CF1385D30C7A}"/>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2629328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62C75-272D-52DF-74EE-1068D385FDFA}"/>
              </a:ext>
            </a:extLst>
          </p:cNvPr>
          <p:cNvSpPr>
            <a:spLocks noGrp="1"/>
          </p:cNvSpPr>
          <p:nvPr>
            <p:ph type="title"/>
          </p:nvPr>
        </p:nvSpPr>
        <p:spPr/>
        <p:txBody>
          <a:bodyPr/>
          <a:lstStyle/>
          <a:p>
            <a:r>
              <a:rPr lang="en-US" dirty="0"/>
              <a:t>Personalized VR &amp; Precision Medicine/VR</a:t>
            </a:r>
          </a:p>
        </p:txBody>
      </p:sp>
      <p:sp>
        <p:nvSpPr>
          <p:cNvPr id="3" name="Content Placeholder 2">
            <a:extLst>
              <a:ext uri="{FF2B5EF4-FFF2-40B4-BE49-F238E27FC236}">
                <a16:creationId xmlns:a16="http://schemas.microsoft.com/office/drawing/2014/main" id="{46C1EF14-C996-22C2-7713-377BAD27FCB7}"/>
              </a:ext>
            </a:extLst>
          </p:cNvPr>
          <p:cNvSpPr>
            <a:spLocks noGrp="1"/>
          </p:cNvSpPr>
          <p:nvPr>
            <p:ph idx="1"/>
          </p:nvPr>
        </p:nvSpPr>
        <p:spPr/>
        <p:txBody>
          <a:bodyPr>
            <a:normAutofit/>
          </a:bodyPr>
          <a:lstStyle/>
          <a:p>
            <a:r>
              <a:rPr lang="en-US" sz="2800" dirty="0"/>
              <a:t>May not be economically feasible yet…</a:t>
            </a:r>
          </a:p>
          <a:p>
            <a:r>
              <a:rPr lang="en-US" sz="2800" dirty="0"/>
              <a:t>Vulnerability?</a:t>
            </a:r>
          </a:p>
          <a:p>
            <a:pPr lvl="1"/>
            <a:r>
              <a:rPr lang="en-US" sz="2600" dirty="0"/>
              <a:t>What is the specific combination of influences that might warp our moral compasses?</a:t>
            </a:r>
          </a:p>
        </p:txBody>
      </p:sp>
      <p:sp>
        <p:nvSpPr>
          <p:cNvPr id="5" name="TextBox 4">
            <a:extLst>
              <a:ext uri="{FF2B5EF4-FFF2-40B4-BE49-F238E27FC236}">
                <a16:creationId xmlns:a16="http://schemas.microsoft.com/office/drawing/2014/main" id="{34C9A3C9-F149-9FA6-17BC-D060E68D5B65}"/>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1996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9A1E-89D5-650A-416A-C5910E2D024B}"/>
              </a:ext>
            </a:extLst>
          </p:cNvPr>
          <p:cNvSpPr>
            <a:spLocks noGrp="1"/>
          </p:cNvSpPr>
          <p:nvPr>
            <p:ph type="ctrTitle"/>
          </p:nvPr>
        </p:nvSpPr>
        <p:spPr/>
        <p:txBody>
          <a:bodyPr/>
          <a:lstStyle/>
          <a:p>
            <a:r>
              <a:rPr lang="en-US" dirty="0"/>
              <a:t>Introduction</a:t>
            </a:r>
          </a:p>
        </p:txBody>
      </p:sp>
      <p:sp>
        <p:nvSpPr>
          <p:cNvPr id="3" name="Subtitle 2">
            <a:extLst>
              <a:ext uri="{FF2B5EF4-FFF2-40B4-BE49-F238E27FC236}">
                <a16:creationId xmlns:a16="http://schemas.microsoft.com/office/drawing/2014/main" id="{20F04C91-CA96-B21C-83E5-CA3C3F31A5A3}"/>
              </a:ext>
            </a:extLst>
          </p:cNvPr>
          <p:cNvSpPr>
            <a:spLocks noGrp="1"/>
          </p:cNvSpPr>
          <p:nvPr>
            <p:ph type="subTitle" idx="1"/>
          </p:nvPr>
        </p:nvSpPr>
        <p:spPr/>
        <p:txBody>
          <a:bodyPr/>
          <a:lstStyle/>
          <a:p>
            <a:endParaRPr lang="en-US"/>
          </a:p>
        </p:txBody>
      </p:sp>
      <p:sp>
        <p:nvSpPr>
          <p:cNvPr id="5" name="TextBox 4">
            <a:extLst>
              <a:ext uri="{FF2B5EF4-FFF2-40B4-BE49-F238E27FC236}">
                <a16:creationId xmlns:a16="http://schemas.microsoft.com/office/drawing/2014/main" id="{96026B2D-7945-4838-4B93-1CFC8F5C3466}"/>
              </a:ext>
            </a:extLst>
          </p:cNvPr>
          <p:cNvSpPr txBox="1"/>
          <p:nvPr/>
        </p:nvSpPr>
        <p:spPr>
          <a:xfrm>
            <a:off x="6007100" y="6488668"/>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57823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69A-EA0B-2C13-C6C6-5DDB6476CB7C}"/>
              </a:ext>
            </a:extLst>
          </p:cNvPr>
          <p:cNvSpPr>
            <a:spLocks noGrp="1"/>
          </p:cNvSpPr>
          <p:nvPr>
            <p:ph type="title"/>
          </p:nvPr>
        </p:nvSpPr>
        <p:spPr/>
        <p:txBody>
          <a:bodyPr/>
          <a:lstStyle/>
          <a:p>
            <a:r>
              <a:rPr lang="en-US" dirty="0"/>
              <a:t>Vulnerability to Social Influences</a:t>
            </a:r>
          </a:p>
        </p:txBody>
      </p:sp>
      <p:sp>
        <p:nvSpPr>
          <p:cNvPr id="3" name="Content Placeholder 2">
            <a:extLst>
              <a:ext uri="{FF2B5EF4-FFF2-40B4-BE49-F238E27FC236}">
                <a16:creationId xmlns:a16="http://schemas.microsoft.com/office/drawing/2014/main" id="{E057D6D8-366B-20FD-1855-7C0FBABF2EA3}"/>
              </a:ext>
            </a:extLst>
          </p:cNvPr>
          <p:cNvSpPr>
            <a:spLocks noGrp="1"/>
          </p:cNvSpPr>
          <p:nvPr>
            <p:ph idx="1"/>
          </p:nvPr>
        </p:nvSpPr>
        <p:spPr/>
        <p:txBody>
          <a:bodyPr>
            <a:normAutofit/>
          </a:bodyPr>
          <a:lstStyle/>
          <a:p>
            <a:endParaRPr lang="en-US" sz="2800" dirty="0"/>
          </a:p>
        </p:txBody>
      </p:sp>
      <p:sp>
        <p:nvSpPr>
          <p:cNvPr id="5" name="TextBox 4">
            <a:extLst>
              <a:ext uri="{FF2B5EF4-FFF2-40B4-BE49-F238E27FC236}">
                <a16:creationId xmlns:a16="http://schemas.microsoft.com/office/drawing/2014/main" id="{69D59C76-F1E4-8DB9-59EC-470588F5CCAB}"/>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4119771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B900F4-C1C0-A6E1-4C1C-A4E0177D80D7}"/>
              </a:ext>
            </a:extLst>
          </p:cNvPr>
          <p:cNvSpPr>
            <a:spLocks noGrp="1"/>
          </p:cNvSpPr>
          <p:nvPr>
            <p:ph type="title"/>
          </p:nvPr>
        </p:nvSpPr>
        <p:spPr/>
        <p:txBody>
          <a:bodyPr/>
          <a:lstStyle/>
          <a:p>
            <a:r>
              <a:rPr lang="en-US" dirty="0"/>
              <a:t>Rocco</a:t>
            </a:r>
          </a:p>
        </p:txBody>
      </p:sp>
      <p:sp>
        <p:nvSpPr>
          <p:cNvPr id="5" name="Content Placeholder 4">
            <a:extLst>
              <a:ext uri="{FF2B5EF4-FFF2-40B4-BE49-F238E27FC236}">
                <a16:creationId xmlns:a16="http://schemas.microsoft.com/office/drawing/2014/main" id="{ADEDC0C7-326F-AA08-A99D-1FBDCD685142}"/>
              </a:ext>
            </a:extLst>
          </p:cNvPr>
          <p:cNvSpPr>
            <a:spLocks noGrp="1"/>
          </p:cNvSpPr>
          <p:nvPr>
            <p:ph idx="1"/>
          </p:nvPr>
        </p:nvSpPr>
        <p:spPr/>
        <p:txBody>
          <a:bodyPr>
            <a:normAutofit fontScale="92500" lnSpcReduction="20000"/>
          </a:bodyPr>
          <a:lstStyle/>
          <a:p>
            <a:r>
              <a:rPr lang="en-US" dirty="0"/>
              <a:t>Differentiate signal from noise</a:t>
            </a:r>
          </a:p>
          <a:p>
            <a:r>
              <a:rPr lang="en-US" dirty="0"/>
              <a:t>Culture</a:t>
            </a:r>
          </a:p>
          <a:p>
            <a:r>
              <a:rPr lang="en-US" dirty="0"/>
              <a:t>Ukraine Stoicism</a:t>
            </a:r>
          </a:p>
          <a:p>
            <a:r>
              <a:rPr lang="en-US" dirty="0"/>
              <a:t>USA physically soft and mentally distracted</a:t>
            </a:r>
          </a:p>
          <a:p>
            <a:r>
              <a:rPr lang="en-US" dirty="0"/>
              <a:t>Armamentaria</a:t>
            </a:r>
          </a:p>
          <a:p>
            <a:r>
              <a:rPr lang="en-US" dirty="0"/>
              <a:t>We can increase pain thresholds – athletic training</a:t>
            </a:r>
          </a:p>
          <a:p>
            <a:r>
              <a:rPr lang="en-US" dirty="0"/>
              <a:t>We don’t know if it’s possible to enhance survivability with mental training</a:t>
            </a:r>
          </a:p>
          <a:p>
            <a:r>
              <a:rPr lang="en-US" dirty="0"/>
              <a:t>To NOT panic…</a:t>
            </a:r>
          </a:p>
          <a:p>
            <a:r>
              <a:rPr lang="en-US" dirty="0"/>
              <a:t>In the Army OR – no, we don’t train it enough…. Too common to see suboptimal performance</a:t>
            </a:r>
          </a:p>
          <a:p>
            <a:r>
              <a:rPr lang="en-US" dirty="0"/>
              <a:t>Mental powers – SEALS and </a:t>
            </a:r>
            <a:r>
              <a:rPr lang="en-US" dirty="0" err="1"/>
              <a:t>Specia</a:t>
            </a:r>
            <a:r>
              <a:rPr lang="en-US" dirty="0"/>
              <a:t> Ops… why not all service members</a:t>
            </a:r>
            <a:br>
              <a:rPr lang="en-US" dirty="0"/>
            </a:br>
            <a:endParaRPr lang="en-US" dirty="0"/>
          </a:p>
          <a:p>
            <a:endParaRPr lang="en-US" dirty="0"/>
          </a:p>
        </p:txBody>
      </p:sp>
    </p:spTree>
    <p:extLst>
      <p:ext uri="{BB962C8B-B14F-4D97-AF65-F5344CB8AC3E}">
        <p14:creationId xmlns:p14="http://schemas.microsoft.com/office/powerpoint/2010/main" val="975930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BC41-C001-0451-4C33-8DD3039AF16A}"/>
              </a:ext>
            </a:extLst>
          </p:cNvPr>
          <p:cNvSpPr>
            <a:spLocks noGrp="1"/>
          </p:cNvSpPr>
          <p:nvPr>
            <p:ph type="title"/>
          </p:nvPr>
        </p:nvSpPr>
        <p:spPr/>
        <p:txBody>
          <a:bodyPr/>
          <a:lstStyle/>
          <a:p>
            <a:r>
              <a:rPr lang="en-US" dirty="0" err="1"/>
              <a:t>Doesch</a:t>
            </a:r>
            <a:endParaRPr lang="en-US" dirty="0"/>
          </a:p>
        </p:txBody>
      </p:sp>
      <p:sp>
        <p:nvSpPr>
          <p:cNvPr id="3" name="Content Placeholder 2">
            <a:extLst>
              <a:ext uri="{FF2B5EF4-FFF2-40B4-BE49-F238E27FC236}">
                <a16:creationId xmlns:a16="http://schemas.microsoft.com/office/drawing/2014/main" id="{CA602530-90EE-B6C4-B226-C1B1AD43BCCF}"/>
              </a:ext>
            </a:extLst>
          </p:cNvPr>
          <p:cNvSpPr>
            <a:spLocks noGrp="1"/>
          </p:cNvSpPr>
          <p:nvPr>
            <p:ph idx="1"/>
          </p:nvPr>
        </p:nvSpPr>
        <p:spPr/>
        <p:txBody>
          <a:bodyPr/>
          <a:lstStyle/>
          <a:p>
            <a:r>
              <a:rPr lang="en-US" dirty="0"/>
              <a:t>Positivity</a:t>
            </a:r>
          </a:p>
          <a:p>
            <a:r>
              <a:rPr lang="en-US" dirty="0"/>
              <a:t>So much information coming at you in a TOC</a:t>
            </a:r>
          </a:p>
          <a:p>
            <a:r>
              <a:rPr lang="en-US" dirty="0"/>
              <a:t>Lebron James – ability to slow things down and see and choose</a:t>
            </a:r>
          </a:p>
          <a:p>
            <a:r>
              <a:rPr lang="en-US" dirty="0"/>
              <a:t>That’s what is Good Army training, Ranger School</a:t>
            </a:r>
          </a:p>
          <a:p>
            <a:endParaRPr lang="en-US" dirty="0"/>
          </a:p>
        </p:txBody>
      </p:sp>
    </p:spTree>
    <p:extLst>
      <p:ext uri="{BB962C8B-B14F-4D97-AF65-F5344CB8AC3E}">
        <p14:creationId xmlns:p14="http://schemas.microsoft.com/office/powerpoint/2010/main" val="1070667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3D7DC-18DF-4CF3-3B78-23B1A9EE244F}"/>
              </a:ext>
            </a:extLst>
          </p:cNvPr>
          <p:cNvSpPr>
            <a:spLocks noGrp="1"/>
          </p:cNvSpPr>
          <p:nvPr>
            <p:ph type="title"/>
          </p:nvPr>
        </p:nvSpPr>
        <p:spPr/>
        <p:txBody>
          <a:bodyPr/>
          <a:lstStyle/>
          <a:p>
            <a:r>
              <a:rPr lang="en-US" dirty="0"/>
              <a:t>	Why Not us VR?</a:t>
            </a:r>
          </a:p>
        </p:txBody>
      </p:sp>
      <p:sp>
        <p:nvSpPr>
          <p:cNvPr id="3" name="Content Placeholder 2">
            <a:extLst>
              <a:ext uri="{FF2B5EF4-FFF2-40B4-BE49-F238E27FC236}">
                <a16:creationId xmlns:a16="http://schemas.microsoft.com/office/drawing/2014/main" id="{33B60012-DC68-3D80-B2DA-9EB1077B9629}"/>
              </a:ext>
            </a:extLst>
          </p:cNvPr>
          <p:cNvSpPr>
            <a:spLocks noGrp="1"/>
          </p:cNvSpPr>
          <p:nvPr>
            <p:ph idx="1"/>
          </p:nvPr>
        </p:nvSpPr>
        <p:spPr/>
        <p:txBody>
          <a:bodyPr>
            <a:normAutofit/>
          </a:bodyPr>
          <a:lstStyle/>
          <a:p>
            <a:endParaRPr lang="en-US" sz="2800" dirty="0"/>
          </a:p>
        </p:txBody>
      </p:sp>
      <p:sp>
        <p:nvSpPr>
          <p:cNvPr id="5" name="TextBox 4">
            <a:extLst>
              <a:ext uri="{FF2B5EF4-FFF2-40B4-BE49-F238E27FC236}">
                <a16:creationId xmlns:a16="http://schemas.microsoft.com/office/drawing/2014/main" id="{5DF1BE19-62C6-6BFE-91A2-08B8601A50BC}"/>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pic>
        <p:nvPicPr>
          <p:cNvPr id="6" name="Picture 5">
            <a:extLst>
              <a:ext uri="{FF2B5EF4-FFF2-40B4-BE49-F238E27FC236}">
                <a16:creationId xmlns:a16="http://schemas.microsoft.com/office/drawing/2014/main" id="{F89F7368-86DC-594C-6BB0-4DF2318DF7F0}"/>
              </a:ext>
            </a:extLst>
          </p:cNvPr>
          <p:cNvPicPr>
            <a:picLocks noChangeAspect="1"/>
          </p:cNvPicPr>
          <p:nvPr/>
        </p:nvPicPr>
        <p:blipFill>
          <a:blip r:embed="rId2"/>
          <a:stretch>
            <a:fillRect/>
          </a:stretch>
        </p:blipFill>
        <p:spPr>
          <a:xfrm>
            <a:off x="7350729" y="660400"/>
            <a:ext cx="4212071" cy="5549900"/>
          </a:xfrm>
          <a:prstGeom prst="rect">
            <a:avLst/>
          </a:prstGeom>
        </p:spPr>
      </p:pic>
    </p:spTree>
    <p:extLst>
      <p:ext uri="{BB962C8B-B14F-4D97-AF65-F5344CB8AC3E}">
        <p14:creationId xmlns:p14="http://schemas.microsoft.com/office/powerpoint/2010/main" val="2305486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ED91-8BD4-8FAB-6913-731EA49DAC6E}"/>
              </a:ext>
            </a:extLst>
          </p:cNvPr>
          <p:cNvSpPr>
            <a:spLocks noGrp="1"/>
          </p:cNvSpPr>
          <p:nvPr>
            <p:ph type="title"/>
          </p:nvPr>
        </p:nvSpPr>
        <p:spPr/>
        <p:txBody>
          <a:bodyPr/>
          <a:lstStyle/>
          <a:p>
            <a:r>
              <a:rPr lang="en-US" dirty="0"/>
              <a:t>Honored and Passionate</a:t>
            </a:r>
          </a:p>
        </p:txBody>
      </p:sp>
      <p:sp>
        <p:nvSpPr>
          <p:cNvPr id="3" name="Content Placeholder 2">
            <a:extLst>
              <a:ext uri="{FF2B5EF4-FFF2-40B4-BE49-F238E27FC236}">
                <a16:creationId xmlns:a16="http://schemas.microsoft.com/office/drawing/2014/main" id="{6D33D389-9339-AE98-5482-DFA85305AF0C}"/>
              </a:ext>
            </a:extLst>
          </p:cNvPr>
          <p:cNvSpPr>
            <a:spLocks noGrp="1"/>
          </p:cNvSpPr>
          <p:nvPr>
            <p:ph idx="1"/>
          </p:nvPr>
        </p:nvSpPr>
        <p:spPr/>
        <p:txBody>
          <a:bodyPr/>
          <a:lstStyle/>
          <a:p>
            <a:r>
              <a:rPr lang="en-US" sz="2800" b="0" i="0" dirty="0">
                <a:solidFill>
                  <a:srgbClr val="222222"/>
                </a:solidFill>
                <a:effectLst/>
              </a:rPr>
              <a:t>Homecoming for me…</a:t>
            </a:r>
          </a:p>
          <a:p>
            <a:endParaRPr lang="en-US" sz="2800" dirty="0">
              <a:solidFill>
                <a:srgbClr val="222222"/>
              </a:solidFill>
            </a:endParaRPr>
          </a:p>
          <a:p>
            <a:r>
              <a:rPr lang="en-US" sz="2800" b="0" i="0" dirty="0">
                <a:solidFill>
                  <a:srgbClr val="222222"/>
                </a:solidFill>
                <a:effectLst/>
              </a:rPr>
              <a:t>What I am personally passionate about…</a:t>
            </a:r>
          </a:p>
          <a:p>
            <a:br>
              <a:rPr lang="en-US" sz="2800" b="0" i="0" dirty="0">
                <a:solidFill>
                  <a:srgbClr val="222222"/>
                </a:solidFill>
                <a:effectLst/>
              </a:rPr>
            </a:br>
            <a:endParaRPr lang="en-US" sz="2800" b="0" i="0" dirty="0">
              <a:solidFill>
                <a:srgbClr val="222222"/>
              </a:solidFill>
              <a:effectLst/>
            </a:endParaRPr>
          </a:p>
          <a:p>
            <a:r>
              <a:rPr lang="en-US" sz="2800" b="0" i="0" dirty="0">
                <a:solidFill>
                  <a:srgbClr val="222222"/>
                </a:solidFill>
                <a:effectLst/>
              </a:rPr>
              <a:t>I hope you find it worthwhile…</a:t>
            </a:r>
          </a:p>
          <a:p>
            <a:endParaRPr lang="en-US" dirty="0"/>
          </a:p>
        </p:txBody>
      </p:sp>
      <p:sp>
        <p:nvSpPr>
          <p:cNvPr id="4" name="TextBox 3">
            <a:extLst>
              <a:ext uri="{FF2B5EF4-FFF2-40B4-BE49-F238E27FC236}">
                <a16:creationId xmlns:a16="http://schemas.microsoft.com/office/drawing/2014/main" id="{E63A2CA1-BF5C-AD52-454F-F82320060F15}"/>
              </a:ext>
            </a:extLst>
          </p:cNvPr>
          <p:cNvSpPr txBox="1"/>
          <p:nvPr/>
        </p:nvSpPr>
        <p:spPr>
          <a:xfrm>
            <a:off x="4076700" y="6371342"/>
            <a:ext cx="7899400" cy="400110"/>
          </a:xfrm>
          <a:prstGeom prst="rect">
            <a:avLst/>
          </a:prstGeom>
          <a:noFill/>
        </p:spPr>
        <p:txBody>
          <a:bodyPr wrap="square" rtlCol="0">
            <a:spAutoFit/>
          </a:bodyPr>
          <a:lstStyle/>
          <a:p>
            <a:pPr algn="r"/>
            <a:r>
              <a:rPr lang="en-US" sz="2000" b="1" dirty="0"/>
              <a:t>BarryNPeterson@gmail.com</a:t>
            </a:r>
          </a:p>
        </p:txBody>
      </p:sp>
    </p:spTree>
    <p:extLst>
      <p:ext uri="{BB962C8B-B14F-4D97-AF65-F5344CB8AC3E}">
        <p14:creationId xmlns:p14="http://schemas.microsoft.com/office/powerpoint/2010/main" val="327113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AEDB-4A00-6361-736D-0E59F8D3A414}"/>
              </a:ext>
            </a:extLst>
          </p:cNvPr>
          <p:cNvSpPr>
            <a:spLocks noGrp="1"/>
          </p:cNvSpPr>
          <p:nvPr>
            <p:ph type="title"/>
          </p:nvPr>
        </p:nvSpPr>
        <p:spPr/>
        <p:txBody>
          <a:bodyPr/>
          <a:lstStyle/>
          <a:p>
            <a:r>
              <a:rPr lang="en-US" dirty="0"/>
              <a:t>Not to Offend – Curious and Respectful</a:t>
            </a:r>
          </a:p>
        </p:txBody>
      </p:sp>
      <p:sp>
        <p:nvSpPr>
          <p:cNvPr id="3" name="Content Placeholder 2">
            <a:extLst>
              <a:ext uri="{FF2B5EF4-FFF2-40B4-BE49-F238E27FC236}">
                <a16:creationId xmlns:a16="http://schemas.microsoft.com/office/drawing/2014/main" id="{3993E7BA-A038-E315-0F9C-A471BA94773D}"/>
              </a:ext>
            </a:extLst>
          </p:cNvPr>
          <p:cNvSpPr>
            <a:spLocks noGrp="1"/>
          </p:cNvSpPr>
          <p:nvPr>
            <p:ph idx="1"/>
          </p:nvPr>
        </p:nvSpPr>
        <p:spPr>
          <a:xfrm>
            <a:off x="843280" y="2131060"/>
            <a:ext cx="10058400" cy="4023360"/>
          </a:xfrm>
        </p:spPr>
        <p:txBody>
          <a:bodyPr>
            <a:normAutofit fontScale="77500" lnSpcReduction="20000"/>
          </a:bodyPr>
          <a:lstStyle/>
          <a:p>
            <a:r>
              <a:rPr lang="en-US" sz="3300" b="0" i="0" dirty="0">
                <a:solidFill>
                  <a:srgbClr val="222222"/>
                </a:solidFill>
                <a:effectLst/>
              </a:rPr>
              <a:t>Maybe fifteen years ago, yes… </a:t>
            </a:r>
          </a:p>
          <a:p>
            <a:pPr lvl="1"/>
            <a:r>
              <a:rPr lang="en-US" sz="3100" dirty="0">
                <a:solidFill>
                  <a:srgbClr val="222222"/>
                </a:solidFill>
              </a:rPr>
              <a:t>I genuinely believe this can help service members</a:t>
            </a:r>
            <a:br>
              <a:rPr lang="en-US" sz="3100" b="0" i="0" dirty="0">
                <a:solidFill>
                  <a:srgbClr val="222222"/>
                </a:solidFill>
                <a:effectLst/>
              </a:rPr>
            </a:br>
            <a:endParaRPr lang="en-US" sz="3100" b="0" i="0" dirty="0">
              <a:solidFill>
                <a:srgbClr val="222222"/>
              </a:solidFill>
              <a:effectLst/>
            </a:endParaRPr>
          </a:p>
          <a:p>
            <a:r>
              <a:rPr lang="en-US" sz="3300" b="0" i="0" dirty="0">
                <a:solidFill>
                  <a:srgbClr val="222222"/>
                </a:solidFill>
                <a:effectLst/>
              </a:rPr>
              <a:t>Disclaimers</a:t>
            </a:r>
          </a:p>
          <a:p>
            <a:pPr lvl="1"/>
            <a:r>
              <a:rPr lang="en-US" sz="3100" b="0" i="0" dirty="0">
                <a:solidFill>
                  <a:srgbClr val="222222"/>
                </a:solidFill>
                <a:effectLst/>
              </a:rPr>
              <a:t>My military time was minuscule</a:t>
            </a:r>
          </a:p>
          <a:p>
            <a:pPr lvl="1"/>
            <a:r>
              <a:rPr lang="en-US" sz="3100" b="0" i="0" dirty="0">
                <a:solidFill>
                  <a:srgbClr val="222222"/>
                </a:solidFill>
                <a:effectLst/>
              </a:rPr>
              <a:t>I’m sure things have improved </a:t>
            </a:r>
          </a:p>
          <a:p>
            <a:pPr lvl="1"/>
            <a:r>
              <a:rPr lang="en-US" sz="3100" b="0" i="0" dirty="0">
                <a:solidFill>
                  <a:srgbClr val="222222"/>
                </a:solidFill>
                <a:effectLst/>
              </a:rPr>
              <a:t>My MOVES time was also miniscule</a:t>
            </a:r>
            <a:endParaRPr lang="en-US" sz="3300" b="0" i="0" dirty="0">
              <a:solidFill>
                <a:srgbClr val="222222"/>
              </a:solidFill>
              <a:effectLst/>
            </a:endParaRPr>
          </a:p>
          <a:p>
            <a:r>
              <a:rPr lang="en-US" sz="3300" b="0" i="0" dirty="0">
                <a:solidFill>
                  <a:srgbClr val="222222"/>
                </a:solidFill>
                <a:effectLst/>
              </a:rPr>
              <a:t>Still…</a:t>
            </a:r>
          </a:p>
          <a:p>
            <a:pPr lvl="1"/>
            <a:r>
              <a:rPr lang="en-US" sz="3100" b="0" i="0" dirty="0">
                <a:solidFill>
                  <a:srgbClr val="222222"/>
                </a:solidFill>
                <a:effectLst/>
              </a:rPr>
              <a:t>Some things about war endure</a:t>
            </a:r>
          </a:p>
          <a:p>
            <a:pPr lvl="1"/>
            <a:r>
              <a:rPr lang="en-US" sz="3100" b="0" i="0" dirty="0">
                <a:solidFill>
                  <a:srgbClr val="222222"/>
                </a:solidFill>
                <a:effectLst/>
              </a:rPr>
              <a:t>I am not here as an authority. </a:t>
            </a:r>
          </a:p>
          <a:p>
            <a:pPr lvl="1"/>
            <a:r>
              <a:rPr lang="en-US" sz="3100" b="0" i="0" dirty="0">
                <a:solidFill>
                  <a:srgbClr val="222222"/>
                </a:solidFill>
                <a:effectLst/>
              </a:rPr>
              <a:t>I’m here to seek your feedback and learn</a:t>
            </a:r>
          </a:p>
          <a:p>
            <a:endParaRPr lang="en-US" dirty="0"/>
          </a:p>
        </p:txBody>
      </p:sp>
      <p:sp>
        <p:nvSpPr>
          <p:cNvPr id="6" name="TextBox 5">
            <a:extLst>
              <a:ext uri="{FF2B5EF4-FFF2-40B4-BE49-F238E27FC236}">
                <a16:creationId xmlns:a16="http://schemas.microsoft.com/office/drawing/2014/main" id="{C50B5905-A5F6-6931-D6F7-7BC260B77DA4}"/>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1346683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A19B4-BC1E-25BB-917C-BE90FB8ACC1F}"/>
              </a:ext>
            </a:extLst>
          </p:cNvPr>
          <p:cNvSpPr>
            <a:spLocks noGrp="1"/>
          </p:cNvSpPr>
          <p:nvPr>
            <p:ph type="ctrTitle"/>
          </p:nvPr>
        </p:nvSpPr>
        <p:spPr/>
        <p:txBody>
          <a:bodyPr/>
          <a:lstStyle/>
          <a:p>
            <a:r>
              <a:rPr lang="en-US" dirty="0"/>
              <a:t>Yoga Journey</a:t>
            </a:r>
          </a:p>
        </p:txBody>
      </p:sp>
      <p:sp>
        <p:nvSpPr>
          <p:cNvPr id="3" name="Subtitle 2">
            <a:extLst>
              <a:ext uri="{FF2B5EF4-FFF2-40B4-BE49-F238E27FC236}">
                <a16:creationId xmlns:a16="http://schemas.microsoft.com/office/drawing/2014/main" id="{DE996F0E-F031-4E05-D06C-569E6390F888}"/>
              </a:ext>
            </a:extLst>
          </p:cNvPr>
          <p:cNvSpPr>
            <a:spLocks noGrp="1"/>
          </p:cNvSpPr>
          <p:nvPr>
            <p:ph type="subTitle" idx="1"/>
          </p:nvPr>
        </p:nvSpPr>
        <p:spPr/>
        <p:txBody>
          <a:bodyPr/>
          <a:lstStyle/>
          <a:p>
            <a:endParaRPr lang="en-US"/>
          </a:p>
        </p:txBody>
      </p:sp>
      <p:sp>
        <p:nvSpPr>
          <p:cNvPr id="5" name="TextBox 4">
            <a:extLst>
              <a:ext uri="{FF2B5EF4-FFF2-40B4-BE49-F238E27FC236}">
                <a16:creationId xmlns:a16="http://schemas.microsoft.com/office/drawing/2014/main" id="{75CF944D-EE4F-DC55-F07E-06C3AF676574}"/>
              </a:ext>
            </a:extLst>
          </p:cNvPr>
          <p:cNvSpPr txBox="1"/>
          <p:nvPr/>
        </p:nvSpPr>
        <p:spPr>
          <a:xfrm>
            <a:off x="5905500" y="6488668"/>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1286113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5564-B18D-F59F-03AB-B25111A6E2AD}"/>
              </a:ext>
            </a:extLst>
          </p:cNvPr>
          <p:cNvSpPr>
            <a:spLocks noGrp="1"/>
          </p:cNvSpPr>
          <p:nvPr>
            <p:ph type="title"/>
          </p:nvPr>
        </p:nvSpPr>
        <p:spPr/>
        <p:txBody>
          <a:bodyPr>
            <a:normAutofit/>
          </a:bodyPr>
          <a:lstStyle/>
          <a:p>
            <a:r>
              <a:rPr lang="en-US" dirty="0"/>
              <a:t>“Build a Bikram Yoga Studio at West Point!”</a:t>
            </a:r>
          </a:p>
        </p:txBody>
      </p:sp>
      <p:sp>
        <p:nvSpPr>
          <p:cNvPr id="3" name="Content Placeholder 2">
            <a:extLst>
              <a:ext uri="{FF2B5EF4-FFF2-40B4-BE49-F238E27FC236}">
                <a16:creationId xmlns:a16="http://schemas.microsoft.com/office/drawing/2014/main" id="{FA708F96-B210-A356-BDA4-FE3A5ED2BD39}"/>
              </a:ext>
            </a:extLst>
          </p:cNvPr>
          <p:cNvSpPr>
            <a:spLocks noGrp="1"/>
          </p:cNvSpPr>
          <p:nvPr>
            <p:ph idx="1"/>
          </p:nvPr>
        </p:nvSpPr>
        <p:spPr/>
        <p:txBody>
          <a:bodyPr>
            <a:normAutofit/>
          </a:bodyPr>
          <a:lstStyle/>
          <a:p>
            <a:r>
              <a:rPr lang="en-US" sz="2800" dirty="0"/>
              <a:t>If It’s Good for Veterans…</a:t>
            </a:r>
          </a:p>
          <a:p>
            <a:endParaRPr lang="en-US" sz="2800" dirty="0"/>
          </a:p>
        </p:txBody>
      </p:sp>
      <p:sp>
        <p:nvSpPr>
          <p:cNvPr id="6" name="TextBox 5">
            <a:extLst>
              <a:ext uri="{FF2B5EF4-FFF2-40B4-BE49-F238E27FC236}">
                <a16:creationId xmlns:a16="http://schemas.microsoft.com/office/drawing/2014/main" id="{7EC79B0B-7123-8CC3-4503-173DAA23A581}"/>
              </a:ext>
            </a:extLst>
          </p:cNvPr>
          <p:cNvSpPr txBox="1"/>
          <p:nvPr/>
        </p:nvSpPr>
        <p:spPr>
          <a:xfrm>
            <a:off x="59944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242577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A7F28-F247-26D4-750B-24CBC1A1FA5F}"/>
              </a:ext>
            </a:extLst>
          </p:cNvPr>
          <p:cNvSpPr>
            <a:spLocks noGrp="1"/>
          </p:cNvSpPr>
          <p:nvPr>
            <p:ph type="title"/>
          </p:nvPr>
        </p:nvSpPr>
        <p:spPr/>
        <p:txBody>
          <a:bodyPr/>
          <a:lstStyle/>
          <a:p>
            <a:r>
              <a:rPr lang="en-US" dirty="0"/>
              <a:t>Panama 	</a:t>
            </a:r>
          </a:p>
        </p:txBody>
      </p:sp>
      <p:sp>
        <p:nvSpPr>
          <p:cNvPr id="3" name="Content Placeholder 2">
            <a:extLst>
              <a:ext uri="{FF2B5EF4-FFF2-40B4-BE49-F238E27FC236}">
                <a16:creationId xmlns:a16="http://schemas.microsoft.com/office/drawing/2014/main" id="{C1818C92-E9A4-D41A-643B-3676AB122571}"/>
              </a:ext>
            </a:extLst>
          </p:cNvPr>
          <p:cNvSpPr>
            <a:spLocks noGrp="1"/>
          </p:cNvSpPr>
          <p:nvPr>
            <p:ph idx="1"/>
          </p:nvPr>
        </p:nvSpPr>
        <p:spPr/>
        <p:txBody>
          <a:bodyPr>
            <a:normAutofit/>
          </a:bodyPr>
          <a:lstStyle/>
          <a:p>
            <a:r>
              <a:rPr lang="en-US" sz="2800" dirty="0"/>
              <a:t>Operation Just Cause</a:t>
            </a:r>
          </a:p>
          <a:p>
            <a:r>
              <a:rPr lang="en-US" sz="2800" dirty="0"/>
              <a:t>1989</a:t>
            </a:r>
          </a:p>
          <a:p>
            <a:r>
              <a:rPr lang="en-US" sz="2800" dirty="0"/>
              <a:t>My ‘Self-Defining’ Memories</a:t>
            </a:r>
          </a:p>
        </p:txBody>
      </p:sp>
      <p:sp>
        <p:nvSpPr>
          <p:cNvPr id="6" name="TextBox 5">
            <a:extLst>
              <a:ext uri="{FF2B5EF4-FFF2-40B4-BE49-F238E27FC236}">
                <a16:creationId xmlns:a16="http://schemas.microsoft.com/office/drawing/2014/main" id="{50A57D93-C572-80EF-2A26-DF41EC759DEC}"/>
              </a:ext>
            </a:extLst>
          </p:cNvPr>
          <p:cNvSpPr txBox="1"/>
          <p:nvPr/>
        </p:nvSpPr>
        <p:spPr>
          <a:xfrm>
            <a:off x="6096000" y="6386731"/>
            <a:ext cx="6096000" cy="369332"/>
          </a:xfrm>
          <a:prstGeom prst="rect">
            <a:avLst/>
          </a:prstGeom>
          <a:noFill/>
        </p:spPr>
        <p:txBody>
          <a:bodyPr wrap="square">
            <a:spAutoFit/>
          </a:bodyPr>
          <a:lstStyle/>
          <a:p>
            <a:pPr algn="r"/>
            <a:r>
              <a:rPr lang="en-US" sz="1800" b="1" dirty="0"/>
              <a:t>BarryNPeterson@gmail.com</a:t>
            </a:r>
          </a:p>
        </p:txBody>
      </p:sp>
    </p:spTree>
    <p:extLst>
      <p:ext uri="{BB962C8B-B14F-4D97-AF65-F5344CB8AC3E}">
        <p14:creationId xmlns:p14="http://schemas.microsoft.com/office/powerpoint/2010/main" val="344554200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2181</TotalTime>
  <Words>1546</Words>
  <Application>Microsoft Office PowerPoint</Application>
  <PresentationFormat>Widescreen</PresentationFormat>
  <Paragraphs>212</Paragraphs>
  <Slides>43</Slides>
  <Notes>2</Notes>
  <HiddenSlides>10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Times New Roman</vt:lpstr>
      <vt:lpstr>Retrospect</vt:lpstr>
      <vt:lpstr>VEs for Warfighter Health</vt:lpstr>
      <vt:lpstr>Overview</vt:lpstr>
      <vt:lpstr>Self-Defining Memories*?</vt:lpstr>
      <vt:lpstr>Introduction</vt:lpstr>
      <vt:lpstr>Honored and Passionate</vt:lpstr>
      <vt:lpstr>Not to Offend – Curious and Respectful</vt:lpstr>
      <vt:lpstr>Yoga Journey</vt:lpstr>
      <vt:lpstr>“Build a Bikram Yoga Studio at West Point!”</vt:lpstr>
      <vt:lpstr>Panama  </vt:lpstr>
      <vt:lpstr>Panama + 9 </vt:lpstr>
      <vt:lpstr>Noncooperation!</vt:lpstr>
      <vt:lpstr>Noncooperation?</vt:lpstr>
      <vt:lpstr>Bikram Yoga at West Point</vt:lpstr>
      <vt:lpstr>Bikram and the Bhagavad-Gita</vt:lpstr>
      <vt:lpstr>Benefits of Yoga for Service Members* </vt:lpstr>
      <vt:lpstr>  </vt:lpstr>
      <vt:lpstr>Unstealable Peace</vt:lpstr>
      <vt:lpstr>Panama + 26</vt:lpstr>
      <vt:lpstr>Never Will Happen with Bikram Yoga</vt:lpstr>
      <vt:lpstr>VEs for Unstealable Peace</vt:lpstr>
      <vt:lpstr>Unstealable Peace is Good for Veterans</vt:lpstr>
      <vt:lpstr>Who is the Thief?</vt:lpstr>
      <vt:lpstr>Who is the Thief? (on the battlefield)</vt:lpstr>
      <vt:lpstr>VEs for Unstealable Peace</vt:lpstr>
      <vt:lpstr>VEs for Sense-Making</vt:lpstr>
      <vt:lpstr>Read about History…</vt:lpstr>
      <vt:lpstr>The Questions to ask Oneself…</vt:lpstr>
      <vt:lpstr>Sense-making our Self-Defining Stories</vt:lpstr>
      <vt:lpstr>Sense-making Our Self-Defining Stories</vt:lpstr>
      <vt:lpstr>Our Own Minds as Our Own Worst Enemies?</vt:lpstr>
      <vt:lpstr>Can We Use VR to Enhance Sense-making?</vt:lpstr>
      <vt:lpstr>Conclusion</vt:lpstr>
      <vt:lpstr>Panama + 33</vt:lpstr>
      <vt:lpstr>Thank You</vt:lpstr>
      <vt:lpstr>CUT From Presentation</vt:lpstr>
      <vt:lpstr>Who Pays the Toll?</vt:lpstr>
      <vt:lpstr>PowerPoint Presentation</vt:lpstr>
      <vt:lpstr>Comfortable Until…</vt:lpstr>
      <vt:lpstr>Personalized VR &amp; Precision Medicine/VR</vt:lpstr>
      <vt:lpstr>Vulnerability to Social Influences</vt:lpstr>
      <vt:lpstr>Rocco</vt:lpstr>
      <vt:lpstr>Doesch</vt:lpstr>
      <vt:lpstr> Why Not us VR?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Peterson</dc:creator>
  <cp:lastModifiedBy>Barry Peterson</cp:lastModifiedBy>
  <cp:revision>57</cp:revision>
  <dcterms:created xsi:type="dcterms:W3CDTF">2022-05-22T03:49:00Z</dcterms:created>
  <dcterms:modified xsi:type="dcterms:W3CDTF">2022-05-23T16:10:37Z</dcterms:modified>
</cp:coreProperties>
</file>