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Libre Franklin"/>
      <p:regular r:id="rId18"/>
      <p:bold r:id="rId19"/>
      <p:italic r:id="rId20"/>
      <p:boldItalic r:id="rId21"/>
    </p:embeddedFont>
    <p:embeddedFont>
      <p:font typeface="Libre Franklin Black"/>
      <p:bold r:id="rId22"/>
      <p:boldItalic r:id="rId23"/>
    </p:embeddedFont>
    <p:embeddedFont>
      <p:font typeface="Average"/>
      <p:regular r:id="rId24"/>
    </p:embeddedFont>
    <p:embeddedFont>
      <p:font typeface="Libre Franklin Medium"/>
      <p:regular r:id="rId25"/>
      <p:bold r:id="rId26"/>
      <p:italic r:id="rId27"/>
      <p:boldItalic r:id="rId28"/>
    </p:embeddedFont>
    <p:embeddedFont>
      <p:font typeface="Oswald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hz7u4ZwbzPA/L5WmBlYZ5/VYgD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italic.fntdata"/><Relationship Id="rId22" Type="http://schemas.openxmlformats.org/officeDocument/2006/relationships/font" Target="fonts/LibreFranklinBlack-bold.fntdata"/><Relationship Id="rId21" Type="http://schemas.openxmlformats.org/officeDocument/2006/relationships/font" Target="fonts/LibreFranklin-boldItalic.fntdata"/><Relationship Id="rId24" Type="http://schemas.openxmlformats.org/officeDocument/2006/relationships/font" Target="fonts/Average-regular.fntdata"/><Relationship Id="rId23" Type="http://schemas.openxmlformats.org/officeDocument/2006/relationships/font" Target="fonts/LibreFranklinBlack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ibreFranklinMedium-bold.fntdata"/><Relationship Id="rId25" Type="http://schemas.openxmlformats.org/officeDocument/2006/relationships/font" Target="fonts/LibreFranklinMedium-regular.fntdata"/><Relationship Id="rId28" Type="http://schemas.openxmlformats.org/officeDocument/2006/relationships/font" Target="fonts/LibreFranklinMedium-boldItalic.fntdata"/><Relationship Id="rId27" Type="http://schemas.openxmlformats.org/officeDocument/2006/relationships/font" Target="fonts/LibreFranklin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swal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Oswald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LibreFranklin-bold.fntdata"/><Relationship Id="rId18" Type="http://schemas.openxmlformats.org/officeDocument/2006/relationships/font" Target="fonts/LibreFranklin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" name="Google Shape;3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3" name="Google Shape;13;p16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" name="Google Shape;14;p16"/>
          <p:cNvSpPr txBox="1"/>
          <p:nvPr>
            <p:ph type="title"/>
          </p:nvPr>
        </p:nvSpPr>
        <p:spPr>
          <a:xfrm>
            <a:off x="354000" y="1441867"/>
            <a:ext cx="5393600" cy="228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ibre Franklin Medium"/>
              <a:buNone/>
              <a:defRPr b="0" i="0" sz="56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5600"/>
            </a:lvl9pPr>
          </a:lstStyle>
          <a:p/>
        </p:txBody>
      </p:sp>
      <p:sp>
        <p:nvSpPr>
          <p:cNvPr id="15" name="Google Shape;15;p16"/>
          <p:cNvSpPr txBox="1"/>
          <p:nvPr>
            <p:ph idx="1" type="subTitle"/>
          </p:nvPr>
        </p:nvSpPr>
        <p:spPr>
          <a:xfrm>
            <a:off x="354000" y="3793601"/>
            <a:ext cx="53936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6" name="Google Shape;16;p16"/>
          <p:cNvSpPr txBox="1"/>
          <p:nvPr>
            <p:ph idx="2" type="body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2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b="0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7" name="Google Shape;17;p16"/>
          <p:cNvSpPr txBox="1"/>
          <p:nvPr>
            <p:ph idx="12" type="sldNum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buClr>
                <a:schemeClr val="lt1"/>
              </a:buClr>
              <a:buSzPts val="1800"/>
              <a:buFont typeface="Libre Franklin"/>
              <a:buNone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buClr>
                <a:schemeClr val="lt1"/>
              </a:buClr>
              <a:buSzPts val="1800"/>
              <a:buFont typeface="Libre Franklin"/>
              <a:buNone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buClr>
                <a:schemeClr val="lt1"/>
              </a:buClr>
              <a:buSzPts val="1800"/>
              <a:buFont typeface="Libre Franklin"/>
              <a:buNone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buClr>
                <a:schemeClr val="lt1"/>
              </a:buClr>
              <a:buSzPts val="1800"/>
              <a:buFont typeface="Libre Franklin"/>
              <a:buNone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buClr>
                <a:schemeClr val="lt1"/>
              </a:buClr>
              <a:buSzPts val="1800"/>
              <a:buFont typeface="Libre Franklin"/>
              <a:buNone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buClr>
                <a:schemeClr val="lt1"/>
              </a:buClr>
              <a:buSzPts val="1800"/>
              <a:buFont typeface="Libre Franklin"/>
              <a:buNone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buClr>
                <a:schemeClr val="lt1"/>
              </a:buClr>
              <a:buSzPts val="1800"/>
              <a:buFont typeface="Libre Franklin"/>
              <a:buNone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buClr>
                <a:schemeClr val="lt1"/>
              </a:buClr>
              <a:buSzPts val="1800"/>
              <a:buFont typeface="Libre Franklin"/>
              <a:buNone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buClr>
                <a:schemeClr val="lt1"/>
              </a:buClr>
              <a:buSzPts val="1800"/>
              <a:buFont typeface="Libre Franklin"/>
              <a:buNone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Franklin Medium"/>
              <a:buNone/>
              <a:defRPr b="0" i="0" sz="4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9pPr>
          </a:lstStyle>
          <a:p/>
        </p:txBody>
      </p:sp>
      <p:sp>
        <p:nvSpPr>
          <p:cNvPr id="20" name="Google Shape;20;p17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1" name="Google Shape;21;p17"/>
          <p:cNvSpPr txBox="1"/>
          <p:nvPr>
            <p:ph idx="12" type="sldNum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94391"/>
            <a:ext cx="1103597" cy="7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1310" y="6194445"/>
            <a:ext cx="1685469" cy="56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"/>
          <p:cNvSpPr txBox="1"/>
          <p:nvPr/>
        </p:nvSpPr>
        <p:spPr>
          <a:xfrm>
            <a:off x="582309" y="652242"/>
            <a:ext cx="8571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00" u="none" cap="none" strike="noStrike">
                <a:solidFill>
                  <a:schemeClr val="accent4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The State of MOVES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9" name="Google Shape;29;p1"/>
          <p:cNvSpPr txBox="1"/>
          <p:nvPr/>
        </p:nvSpPr>
        <p:spPr>
          <a:xfrm>
            <a:off x="927749" y="3592154"/>
            <a:ext cx="8226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Dr. Imre Balogh</a:t>
            </a:r>
            <a:endParaRPr/>
          </a:p>
        </p:txBody>
      </p:sp>
      <p:sp>
        <p:nvSpPr>
          <p:cNvPr id="30" name="Google Shape;30;p1"/>
          <p:cNvSpPr txBox="1"/>
          <p:nvPr/>
        </p:nvSpPr>
        <p:spPr>
          <a:xfrm>
            <a:off x="927749" y="4192877"/>
            <a:ext cx="83991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24 </a:t>
            </a:r>
            <a:r>
              <a:rPr lang="en-US" sz="2800">
                <a:solidFill>
                  <a:schemeClr val="accen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May 2022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1" name="Google Shape;31;p1"/>
          <p:cNvSpPr txBox="1"/>
          <p:nvPr/>
        </p:nvSpPr>
        <p:spPr>
          <a:xfrm>
            <a:off x="927749" y="4577032"/>
            <a:ext cx="8399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600">
                <a:solidFill>
                  <a:schemeClr val="accen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ilbalogh@nps.edu</a:t>
            </a:r>
            <a:endParaRPr i="1" sz="1200">
              <a:solidFill>
                <a:schemeClr val="accent2"/>
              </a:solidFill>
            </a:endParaRPr>
          </a:p>
        </p:txBody>
      </p:sp>
      <p:pic>
        <p:nvPicPr>
          <p:cNvPr id="32" name="Google Shape;3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51229" y="955040"/>
            <a:ext cx="2376593" cy="4693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/>
        </p:nvSpPr>
        <p:spPr>
          <a:xfrm>
            <a:off x="609600" y="685800"/>
            <a:ext cx="10058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swald"/>
              <a:buNone/>
            </a:pPr>
            <a:r>
              <a:rPr b="0" i="0" lang="en-US" sz="4000" u="none" cap="none" strike="noStrik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Microsoft and NPS Collaboration 4 Existing Projects 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89" name="Google Shape;89;p10"/>
          <p:cNvSpPr txBox="1"/>
          <p:nvPr/>
        </p:nvSpPr>
        <p:spPr>
          <a:xfrm>
            <a:off x="609600" y="1752600"/>
            <a:ext cx="10744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Char char="●"/>
            </a:pPr>
            <a:r>
              <a:rPr b="0" i="0" lang="en-US" sz="24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Cloud enabled network &amp; intelligent edge</a:t>
            </a:r>
            <a:endParaRPr/>
          </a:p>
          <a:p>
            <a:pPr indent="-310832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Char char="○"/>
            </a:pPr>
            <a:r>
              <a:rPr b="0" i="0" lang="en-US" sz="18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Leveraging Azure technologies to streamline, speed-up, and make possible new avenues of simulation and operations via clouds and edge router technologies.</a:t>
            </a:r>
            <a:endParaRPr/>
          </a:p>
          <a:p>
            <a:pPr indent="-33432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Char char="●"/>
            </a:pPr>
            <a:r>
              <a:rPr b="0" i="0" lang="en-US" sz="24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Campus of the Future, </a:t>
            </a:r>
            <a:endParaRPr/>
          </a:p>
          <a:p>
            <a:pPr indent="-310832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Char char="○"/>
            </a:pPr>
            <a:r>
              <a:rPr b="0" i="0" lang="en-US" sz="18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Investigate integration of emerging technologies into learning environments while utilizing distance and remote learning insights gleaned during COVID to expand educational opportunities into new delivery modalities. </a:t>
            </a:r>
            <a:endParaRPr/>
          </a:p>
          <a:p>
            <a:pPr indent="-33432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verage"/>
              <a:buChar char="●"/>
            </a:pPr>
            <a:r>
              <a:rPr i="0" lang="en-US" sz="2400" u="none" cap="none" strike="noStrike">
                <a:solidFill>
                  <a:schemeClr val="accent2"/>
                </a:solidFill>
                <a:latin typeface="Average"/>
                <a:ea typeface="Average"/>
                <a:cs typeface="Average"/>
                <a:sym typeface="Average"/>
              </a:rPr>
              <a:t>21st Century Gaming, Experimentation, Modeling &amp; Simulation (GEMS)​</a:t>
            </a:r>
            <a:endParaRPr>
              <a:solidFill>
                <a:schemeClr val="accent2"/>
              </a:solidFill>
            </a:endParaRPr>
          </a:p>
          <a:p>
            <a:pPr indent="-310832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verage"/>
              <a:buChar char="○"/>
            </a:pPr>
            <a:r>
              <a:rPr i="0" lang="en-US" sz="1800" u="none" cap="none" strike="noStrike">
                <a:solidFill>
                  <a:schemeClr val="accent2"/>
                </a:solidFill>
                <a:latin typeface="Average"/>
                <a:ea typeface="Average"/>
                <a:cs typeface="Average"/>
                <a:sym typeface="Average"/>
              </a:rPr>
              <a:t>Current area of focus: Moving Wargaming into the digital ecosphere to enable rapid game design, outcome adjudication and postgame analysis leveraging AI/ML and other cutting edge analytical tool.</a:t>
            </a:r>
            <a:endParaRPr>
              <a:solidFill>
                <a:schemeClr val="accent2"/>
              </a:solidFill>
            </a:endParaRPr>
          </a:p>
          <a:p>
            <a:pPr indent="-33432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Char char="●"/>
            </a:pPr>
            <a:r>
              <a:rPr b="0" i="0" lang="en-US" sz="24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Digital Enterprise and Field Experimentation</a:t>
            </a:r>
            <a:endParaRPr/>
          </a:p>
          <a:p>
            <a:pPr indent="-310832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Char char="○"/>
            </a:pPr>
            <a:r>
              <a:rPr b="0" i="0" lang="en-US" sz="18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Investigating how cloud and other technology can support fleet access to JIFX and other field experiments</a:t>
            </a:r>
            <a:endParaRPr/>
          </a:p>
          <a:p>
            <a:pPr indent="-33432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Char char="●"/>
            </a:pPr>
            <a:r>
              <a:rPr b="0" i="0" lang="en-US" sz="24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More projects expected to be added as future research needs emerge.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/>
          <p:nvPr/>
        </p:nvSpPr>
        <p:spPr>
          <a:xfrm>
            <a:off x="623400" y="6858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swald"/>
              <a:buNone/>
            </a:pPr>
            <a:r>
              <a:rPr b="0" i="0" lang="en-US" sz="4000" u="none" cap="none" strike="noStrik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Interdisciplinary Efforts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95" name="Google Shape;95;p11"/>
          <p:cNvSpPr txBox="1"/>
          <p:nvPr/>
        </p:nvSpPr>
        <p:spPr>
          <a:xfrm>
            <a:off x="623400" y="1752600"/>
            <a:ext cx="10044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●"/>
            </a:pPr>
            <a:r>
              <a:rPr b="0" i="0" lang="en-US" sz="28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MOVES faculty have played a significant role in other important NPS interdisciplinary projects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400"/>
              <a:buFont typeface="Average"/>
              <a:buChar char="○"/>
            </a:pPr>
            <a:r>
              <a:rPr b="0" i="0" lang="en-US" sz="20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Support for multi-departmental research projects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400"/>
              <a:buFont typeface="Average"/>
              <a:buChar char="○"/>
            </a:pPr>
            <a:r>
              <a:rPr b="0" i="0" lang="en-US" sz="2000" u="none" cap="none" strike="noStrike">
                <a:solidFill>
                  <a:schemeClr val="accent2"/>
                </a:solidFill>
                <a:latin typeface="Average"/>
                <a:ea typeface="Average"/>
                <a:cs typeface="Average"/>
                <a:sym typeface="Average"/>
              </a:rPr>
              <a:t>Work with CS, OR, DA, IS, MAE, SE, PHY, MET</a:t>
            </a:r>
            <a:r>
              <a:rPr b="0" i="0" lang="en-US" sz="20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●"/>
            </a:pPr>
            <a:r>
              <a:rPr b="0" i="0" lang="en-US" sz="28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Center for Additive Manufacturing (CAM)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400"/>
              <a:buFont typeface="Average"/>
              <a:buChar char="○"/>
            </a:pPr>
            <a:r>
              <a:rPr b="0" i="0" lang="en-US" sz="20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MOVES faculty played critical role in establishing and leading CAM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400"/>
              <a:buFont typeface="Average"/>
              <a:buChar char="○"/>
            </a:pPr>
            <a:r>
              <a:rPr b="0" i="0" lang="en-US" sz="20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CAM facilitated CRADA with Xerox for metal printing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400"/>
              <a:buFont typeface="Average"/>
              <a:buChar char="○"/>
            </a:pPr>
            <a:r>
              <a:rPr b="0" i="0" lang="en-US" sz="20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Helped secure $50M congressional appropriation for NPS to create and run an AM consortium focused on the expanded adoption of AM throughout the DoD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/>
        </p:nvSpPr>
        <p:spPr>
          <a:xfrm>
            <a:off x="609600" y="699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333"/>
              <a:buFont typeface="Oswald"/>
              <a:buNone/>
            </a:pPr>
            <a:r>
              <a:rPr lang="en-US" sz="40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Changing World for MOVES</a:t>
            </a:r>
            <a:endParaRPr b="0" i="0" sz="30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1" name="Google Shape;101;p12"/>
          <p:cNvSpPr txBox="1"/>
          <p:nvPr/>
        </p:nvSpPr>
        <p:spPr>
          <a:xfrm>
            <a:off x="609600" y="1545050"/>
            <a:ext cx="10058400" cy="4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5216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946"/>
              <a:buFont typeface="Average"/>
              <a:buChar char="●"/>
            </a:pPr>
            <a:r>
              <a:rPr b="0" i="0" lang="en-US" sz="24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Changes at NPS - NPS Next</a:t>
            </a:r>
            <a:endParaRPr/>
          </a:p>
          <a:p>
            <a:pPr indent="-324708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14"/>
              <a:buFont typeface="Average"/>
              <a:buChar char="○"/>
            </a:pPr>
            <a:r>
              <a:rPr b="0" i="0" lang="en-US" sz="1800" u="none" cap="none" strike="noStrike">
                <a:solidFill>
                  <a:schemeClr val="accent2"/>
                </a:solidFill>
                <a:latin typeface="Average"/>
                <a:ea typeface="Average"/>
                <a:cs typeface="Average"/>
                <a:sym typeface="Average"/>
              </a:rPr>
              <a:t>Refocus on responsiveness to Fleet needs</a:t>
            </a:r>
            <a:endParaRPr>
              <a:solidFill>
                <a:schemeClr val="accent2"/>
              </a:solidFill>
            </a:endParaRPr>
          </a:p>
          <a:p>
            <a:pPr indent="-324708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514"/>
              <a:buFont typeface="Average"/>
              <a:buChar char="■"/>
            </a:pPr>
            <a:r>
              <a:rPr b="0" i="0" lang="en-US" sz="18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Ensure Curricula meet changing Fleet Requirements</a:t>
            </a:r>
            <a:endParaRPr/>
          </a:p>
          <a:p>
            <a:pPr indent="-324708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514"/>
              <a:buFont typeface="Average"/>
              <a:buChar char="■"/>
            </a:pPr>
            <a:r>
              <a:rPr b="0" i="0" lang="en-US" sz="18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Enable problem focused interdisciplinary research addressing current fleet challenges</a:t>
            </a:r>
            <a:endParaRPr/>
          </a:p>
          <a:p>
            <a:pPr indent="-324708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14"/>
              <a:buFont typeface="Average"/>
              <a:buChar char="○"/>
            </a:pPr>
            <a:r>
              <a:rPr b="0" i="0" lang="en-US" sz="1800" u="none" cap="none" strike="noStrike">
                <a:solidFill>
                  <a:schemeClr val="accent2"/>
                </a:solidFill>
                <a:latin typeface="Average"/>
                <a:ea typeface="Average"/>
                <a:cs typeface="Average"/>
                <a:sym typeface="Average"/>
              </a:rPr>
              <a:t>Naval Warfare Studies Institute (NWSI)</a:t>
            </a:r>
            <a:endParaRPr>
              <a:solidFill>
                <a:schemeClr val="accent2"/>
              </a:solidFill>
            </a:endParaRPr>
          </a:p>
          <a:p>
            <a:pPr indent="-324708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514"/>
              <a:buFont typeface="Average"/>
              <a:buChar char="■"/>
            </a:pPr>
            <a:r>
              <a:rPr b="0" i="0" lang="en-US" sz="18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Key </a:t>
            </a:r>
            <a:r>
              <a:rPr lang="en-US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component </a:t>
            </a:r>
            <a:r>
              <a:rPr b="0" i="0" lang="en-US" sz="18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of way forward</a:t>
            </a:r>
            <a:endParaRPr/>
          </a:p>
          <a:p>
            <a:pPr indent="-324708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514"/>
              <a:buFont typeface="Average"/>
              <a:buChar char="■"/>
            </a:pPr>
            <a:r>
              <a:rPr b="0" i="0" lang="en-US" sz="18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Centralized contact to facilitate interactions with the Fleet and DoD</a:t>
            </a:r>
            <a:endParaRPr/>
          </a:p>
          <a:p>
            <a:pPr indent="-35216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946"/>
              <a:buFont typeface="Average"/>
              <a:buChar char="●"/>
            </a:pPr>
            <a:r>
              <a:rPr b="0" i="0" lang="en-US" sz="24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Changes in M&amp;S management structure in the DON</a:t>
            </a:r>
            <a:endParaRPr/>
          </a:p>
          <a:p>
            <a:pPr indent="-324708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514"/>
              <a:buFont typeface="Average"/>
              <a:buChar char="○"/>
            </a:pPr>
            <a:r>
              <a:rPr b="0" i="0" lang="en-US" sz="18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DON Enterprise lead moved to CHENG</a:t>
            </a:r>
            <a:endParaRPr/>
          </a:p>
          <a:p>
            <a:pPr indent="-324708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514"/>
              <a:buFont typeface="Average"/>
              <a:buChar char="○"/>
            </a:pPr>
            <a:r>
              <a:rPr b="0" i="0" lang="en-US" sz="18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Establishing close working relationship (as is shown by Mr. Mann and Mr. Loy attendance at Open House)</a:t>
            </a:r>
            <a:endParaRPr/>
          </a:p>
          <a:p>
            <a:pPr indent="-324708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514"/>
              <a:buFont typeface="Average"/>
              <a:buChar char="○"/>
            </a:pPr>
            <a:r>
              <a:rPr b="0" i="0" lang="en-US" sz="18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Goal is to become key partner in the formulation of future DON M&amp;S policy and workforce education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CACACA"/>
              </a:buClr>
              <a:buSzPts val="1946"/>
              <a:buFont typeface="Average"/>
              <a:buNone/>
            </a:pPr>
            <a:r>
              <a:t/>
            </a:r>
            <a:endParaRPr b="0" i="0" sz="2400" u="none" cap="none" strike="noStrike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02" name="Google Shape;102;p12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274714" y="1360975"/>
            <a:ext cx="3172721" cy="1038775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100000" dist="11430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/>
          <p:nvPr/>
        </p:nvSpPr>
        <p:spPr>
          <a:xfrm>
            <a:off x="609600" y="6858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swald"/>
              <a:buNone/>
            </a:pPr>
            <a:r>
              <a:rPr b="0" i="0" lang="en-US" sz="4000" u="none" cap="none" strike="noStrik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Future Directions of MOVES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609600" y="1828800"/>
            <a:ext cx="103632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69498"/>
              <a:buFont typeface="Average"/>
              <a:buChar char="●"/>
            </a:pPr>
            <a:r>
              <a:rPr b="0" i="0" lang="en-US" sz="28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Continue expanding ties to Fleet and Industry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69498"/>
              <a:buFont typeface="Average"/>
              <a:buChar char="●"/>
            </a:pPr>
            <a:r>
              <a:rPr b="0" i="0" lang="en-US" sz="28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Expanded role in enterprise-wide M&amp;S at NPS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75675"/>
              <a:buFont typeface="Average"/>
              <a:buChar char="○"/>
            </a:pPr>
            <a:r>
              <a:rPr b="0" i="0" lang="en-US" sz="20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MOVES Institute Director will report to Provost’s office (VPAL) 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75675"/>
              <a:buFont typeface="Average"/>
              <a:buChar char="○"/>
            </a:pPr>
            <a:r>
              <a:rPr b="0" i="0" lang="en-US" sz="20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MOVES Institute and curriculum remain part of CS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69498"/>
              <a:buFont typeface="Average"/>
              <a:buChar char="●"/>
            </a:pPr>
            <a:r>
              <a:rPr b="0" i="0" lang="en-US" sz="2800" u="none" cap="none" strike="noStrike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Expand educational offerings to address broad M&amp;S educational needs across the fleet</a:t>
            </a:r>
            <a:endParaRPr>
              <a:solidFill>
                <a:schemeClr val="accent4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75675"/>
              <a:buFont typeface="Average"/>
              <a:buChar char="○"/>
            </a:pPr>
            <a:r>
              <a:rPr b="0" i="0" lang="en-US" sz="20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Certificates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75675"/>
              <a:buFont typeface="Average"/>
              <a:buChar char="○"/>
            </a:pPr>
            <a:r>
              <a:rPr b="0" i="0" lang="en-US" sz="20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Compressed degree programs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69498"/>
              <a:buFont typeface="Average"/>
              <a:buChar char="●"/>
            </a:pPr>
            <a:r>
              <a:rPr b="0" i="0" lang="en-US" sz="28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Integration of MOVES research efforts into cohesive mutually supporting threads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/>
          <p:nvPr>
            <p:ph type="title"/>
          </p:nvPr>
        </p:nvSpPr>
        <p:spPr>
          <a:xfrm>
            <a:off x="354000" y="1441867"/>
            <a:ext cx="5393600" cy="228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</a:pPr>
            <a:r>
              <a:rPr lang="en-US">
                <a:solidFill>
                  <a:schemeClr val="accent4"/>
                </a:solidFill>
              </a:rPr>
              <a:t>Welcome Attendees!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8" name="Google Shape;38;p2"/>
          <p:cNvSpPr txBox="1"/>
          <p:nvPr>
            <p:ph idx="1" type="subTitle"/>
          </p:nvPr>
        </p:nvSpPr>
        <p:spPr>
          <a:xfrm>
            <a:off x="354000" y="3793601"/>
            <a:ext cx="53936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133">
                <a:solidFill>
                  <a:schemeClr val="accent2"/>
                </a:solidFill>
              </a:rPr>
              <a:t>We appreciate your visit to our campus as we return to post-covid hybrid world</a:t>
            </a:r>
            <a:endParaRPr sz="2133">
              <a:solidFill>
                <a:schemeClr val="accent2"/>
              </a:solidFill>
            </a:endParaRPr>
          </a:p>
        </p:txBody>
      </p:sp>
      <p:sp>
        <p:nvSpPr>
          <p:cNvPr id="39" name="Google Shape;39;p2"/>
          <p:cNvSpPr txBox="1"/>
          <p:nvPr>
            <p:ph idx="2" type="body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-US"/>
              <a:t>Distinguished Guests and Keynote Speakers:</a:t>
            </a:r>
            <a:endParaRPr b="1" i="1" sz="1867">
              <a:solidFill>
                <a:schemeClr val="accent3"/>
              </a:solidFill>
            </a:endParaRPr>
          </a:p>
          <a:p>
            <a:pPr indent="-423323" lvl="0" marL="609585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</a:pPr>
            <a:r>
              <a:rPr i="1" lang="en-US" sz="1867">
                <a:solidFill>
                  <a:schemeClr val="accent4"/>
                </a:solidFill>
              </a:rPr>
              <a:t>Mr. Hoffman</a:t>
            </a:r>
            <a:endParaRPr i="1" sz="1867">
              <a:solidFill>
                <a:schemeClr val="accent4"/>
              </a:solidFill>
            </a:endParaRPr>
          </a:p>
          <a:p>
            <a:pPr indent="-423323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</a:pPr>
            <a:r>
              <a:rPr i="1" lang="en-US" sz="1867">
                <a:solidFill>
                  <a:schemeClr val="accent4"/>
                </a:solidFill>
              </a:rPr>
              <a:t>Mr. Mann</a:t>
            </a:r>
            <a:endParaRPr i="1" sz="1867">
              <a:solidFill>
                <a:schemeClr val="accent4"/>
              </a:solidFill>
            </a:endParaRPr>
          </a:p>
          <a:p>
            <a:pPr indent="-423323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</a:pPr>
            <a:r>
              <a:rPr i="1" lang="en-US" sz="1867">
                <a:solidFill>
                  <a:schemeClr val="accent4"/>
                </a:solidFill>
              </a:rPr>
              <a:t>Mr. Loy</a:t>
            </a:r>
            <a:endParaRPr i="1" sz="1867">
              <a:solidFill>
                <a:schemeClr val="accent4"/>
              </a:solidFill>
            </a:endParaRPr>
          </a:p>
          <a:p>
            <a:pPr indent="-423323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</a:pPr>
            <a:r>
              <a:rPr i="1" lang="en-US" sz="1867">
                <a:solidFill>
                  <a:schemeClr val="accent4"/>
                </a:solidFill>
              </a:rPr>
              <a:t>COL Verde</a:t>
            </a:r>
            <a:endParaRPr i="1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/>
          <p:nvPr>
            <p:ph type="title"/>
          </p:nvPr>
        </p:nvSpPr>
        <p:spPr>
          <a:xfrm>
            <a:off x="609600" y="6858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5757"/>
              <a:buFont typeface="Libre Franklin Medium"/>
              <a:buNone/>
            </a:pPr>
            <a:r>
              <a:rPr lang="en-US">
                <a:solidFill>
                  <a:schemeClr val="accent4"/>
                </a:solidFill>
              </a:rPr>
              <a:t>NPS Mission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5" name="Google Shape;45;p3"/>
          <p:cNvSpPr txBox="1"/>
          <p:nvPr>
            <p:ph idx="1" type="body"/>
          </p:nvPr>
        </p:nvSpPr>
        <p:spPr>
          <a:xfrm>
            <a:off x="348167" y="1546267"/>
            <a:ext cx="11360800" cy="4555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AEABAB"/>
              </a:buClr>
              <a:buSzPts val="1800"/>
              <a:buNone/>
            </a:pPr>
            <a:r>
              <a:rPr b="1" lang="en-US">
                <a:solidFill>
                  <a:srgbClr val="AEABAB"/>
                </a:solidFill>
              </a:rPr>
              <a:t>“Provide defense-focused graduate education, including classified studies and interdisciplinary research, to advance the operational effectiveness, technological leadership and warfighting advantage of the Naval service.”</a:t>
            </a:r>
            <a:endParaRPr b="1">
              <a:solidFill>
                <a:srgbClr val="AEABAB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F4B081"/>
              </a:buClr>
              <a:buSzPts val="1800"/>
              <a:buNone/>
            </a:pPr>
            <a:r>
              <a:rPr i="1" lang="en-US">
                <a:solidFill>
                  <a:srgbClr val="F4B081"/>
                </a:solidFill>
              </a:rPr>
              <a:t>How does MOVES support this mission?</a:t>
            </a:r>
            <a:endParaRPr i="1">
              <a:solidFill>
                <a:srgbClr val="F4B08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/>
          <p:nvPr/>
        </p:nvSpPr>
        <p:spPr>
          <a:xfrm>
            <a:off x="609600" y="683653"/>
            <a:ext cx="9693947" cy="7648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swald"/>
              <a:buNone/>
            </a:pPr>
            <a:r>
              <a:rPr b="0" i="0" lang="en-US" sz="4400" u="none" cap="none" strike="noStrik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Objectives</a:t>
            </a:r>
            <a:r>
              <a:rPr b="0" i="0" lang="en-US" sz="4000" u="none" cap="none" strike="noStrik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 of MOVES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1" name="Google Shape;51;p4"/>
          <p:cNvSpPr txBox="1"/>
          <p:nvPr/>
        </p:nvSpPr>
        <p:spPr>
          <a:xfrm>
            <a:off x="1249026" y="1611821"/>
            <a:ext cx="9693947" cy="45625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None/>
            </a:pPr>
            <a:r>
              <a:rPr b="1" i="1" lang="en-US" sz="2000" u="none" cap="none" strike="noStrike">
                <a:solidFill>
                  <a:srgbClr val="6FA8DC"/>
                </a:solidFill>
                <a:latin typeface="Average"/>
                <a:ea typeface="Average"/>
                <a:cs typeface="Average"/>
                <a:sym typeface="Average"/>
              </a:rPr>
              <a:t>“Enhance the operational effectiveness of joint and coalition forces by providing superior education and research in the field of modeling and simulation”</a:t>
            </a:r>
            <a:endParaRPr/>
          </a:p>
          <a:p>
            <a:pPr indent="457200" lvl="0" marL="54864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None/>
            </a:pPr>
            <a:r>
              <a:rPr b="0" i="0" lang="en-US" sz="2000" u="none" cap="none" strike="noStrike">
                <a:solidFill>
                  <a:srgbClr val="78909C"/>
                </a:solidFill>
                <a:latin typeface="Average"/>
                <a:ea typeface="Average"/>
                <a:cs typeface="Average"/>
                <a:sym typeface="Average"/>
              </a:rPr>
              <a:t>— MOVES Mission</a:t>
            </a:r>
            <a:endParaRPr/>
          </a:p>
          <a:p>
            <a:pPr indent="457200" lvl="0" marL="54864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None/>
            </a:pPr>
            <a:r>
              <a:t/>
            </a:r>
            <a:endParaRPr b="0" i="0" sz="2000" u="none" cap="none" strike="noStrike">
              <a:solidFill>
                <a:srgbClr val="78909C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●"/>
            </a:pPr>
            <a:r>
              <a:rPr b="0" i="0" lang="en-US" sz="20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Provide relevant, state of the art education in M&amp;S for our warrior-scholars 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●"/>
            </a:pPr>
            <a:r>
              <a:rPr b="0" i="0" lang="en-US" sz="20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Support the fleet through </a:t>
            </a:r>
            <a:r>
              <a:rPr b="0" i="0" lang="en-US" sz="2000" u="none" cap="none" strike="noStrike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21st century wargaming, modeling, and simulation technologies</a:t>
            </a:r>
            <a:endParaRPr>
              <a:solidFill>
                <a:schemeClr val="accent4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●"/>
            </a:pPr>
            <a:r>
              <a:rPr b="0" i="0" lang="en-US" sz="20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Create strong technological and intellectual collaboration between DOD and DoN with commercial technology leaders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 txBox="1"/>
          <p:nvPr/>
        </p:nvSpPr>
        <p:spPr>
          <a:xfrm>
            <a:off x="1246388" y="790118"/>
            <a:ext cx="7255774" cy="4652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4800"/>
              <a:buFont typeface="Oswald"/>
              <a:buNone/>
            </a:pPr>
            <a:r>
              <a:rPr b="0" i="0" lang="en-US" sz="5400" u="none" cap="none" strike="noStrik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Progress Keynotes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/>
        </p:nvSpPr>
        <p:spPr>
          <a:xfrm>
            <a:off x="583766" y="65274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swald"/>
              <a:buNone/>
            </a:pPr>
            <a:r>
              <a:rPr b="0" i="0" lang="en-US" sz="4000" u="none" cap="none" strike="noStrik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Live Virtual Constructive Lab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62" name="Google Shape;62;p6"/>
          <p:cNvSpPr txBox="1"/>
          <p:nvPr/>
        </p:nvSpPr>
        <p:spPr>
          <a:xfrm>
            <a:off x="5032468" y="1510086"/>
            <a:ext cx="6602143" cy="46951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4326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2057"/>
              <a:buFont typeface="Average"/>
              <a:buChar char="●"/>
            </a:pPr>
            <a:r>
              <a:rPr b="0" i="0" lang="en-US" sz="16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Started 2019</a:t>
            </a:r>
            <a:endParaRPr/>
          </a:p>
          <a:p>
            <a:pPr indent="-334326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2057"/>
              <a:buFont typeface="Average"/>
              <a:buChar char="●"/>
            </a:pPr>
            <a:r>
              <a:rPr b="0" i="0" lang="en-US" sz="16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LVC Lab has become a core element of the MOVES curriculum</a:t>
            </a:r>
            <a:endParaRPr/>
          </a:p>
          <a:p>
            <a:pPr indent="-33432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2000"/>
              <a:buFont typeface="Average"/>
              <a:buChar char="●"/>
            </a:pPr>
            <a:r>
              <a:rPr b="0" i="0" lang="en-US" sz="20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Expanding out to interdepartmental and interagency efforts</a:t>
            </a:r>
            <a:endParaRPr/>
          </a:p>
          <a:p>
            <a:pPr indent="-310832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600"/>
              <a:buFont typeface="Average"/>
              <a:buChar char="○"/>
            </a:pPr>
            <a:r>
              <a:rPr b="0" i="0" lang="en-US" sz="16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Distributed simulation network with Special Ops program in DA</a:t>
            </a:r>
            <a:endParaRPr/>
          </a:p>
          <a:p>
            <a:pPr indent="-310832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600"/>
              <a:buFont typeface="Average"/>
              <a:buChar char="○"/>
            </a:pPr>
            <a:r>
              <a:rPr b="0" i="0" lang="en-US" sz="16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Redstone Arsenal (The Army's Future Vertical Lift (FVL) simulation environment). </a:t>
            </a:r>
            <a:endParaRPr/>
          </a:p>
          <a:p>
            <a:pPr indent="-310832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600"/>
              <a:buFont typeface="Average"/>
              <a:buChar char="○"/>
            </a:pPr>
            <a:r>
              <a:rPr b="0" i="0" lang="en-US" sz="16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NATO’s Coalition Warfare Integration Exercise (CWIX)  - since 2018</a:t>
            </a:r>
            <a:endParaRPr/>
          </a:p>
          <a:p>
            <a:pPr indent="-33432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2000"/>
              <a:buFont typeface="Average"/>
              <a:buChar char="●"/>
            </a:pPr>
            <a:r>
              <a:rPr b="0" i="0" lang="en-US" sz="20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Moving towards a </a:t>
            </a:r>
            <a:r>
              <a:rPr b="0" i="0" lang="en-US" sz="2000" u="none" cap="none" strike="noStrike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“Living Lab”</a:t>
            </a:r>
            <a:endParaRPr>
              <a:solidFill>
                <a:schemeClr val="accent4"/>
              </a:solidFill>
            </a:endParaRPr>
          </a:p>
          <a:p>
            <a:pPr indent="-310832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600"/>
              <a:buFont typeface="Average"/>
              <a:buChar char="○"/>
            </a:pPr>
            <a:r>
              <a:rPr b="0" i="0" lang="en-US" sz="16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Creating an ecosystem for the rapid integration of the full spectrum of network enabled technologies for research, investigation, and experimentation.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CACACA"/>
              </a:buClr>
              <a:buSzPts val="1800"/>
              <a:buFont typeface="Average"/>
              <a:buNone/>
            </a:pPr>
            <a:r>
              <a:t/>
            </a:r>
            <a:endParaRPr b="0" i="0" sz="2000" u="none" cap="none" strike="noStrike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3" name="Google Shape;6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275" y="2057400"/>
            <a:ext cx="4794193" cy="3010643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5100000" dist="11430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/>
        </p:nvSpPr>
        <p:spPr>
          <a:xfrm>
            <a:off x="609600" y="70113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swald"/>
              <a:buNone/>
            </a:pPr>
            <a:r>
              <a:rPr b="0" i="0" lang="en-US" sz="4000" u="none" cap="none" strike="noStrik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AR/VR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69" name="Google Shape;69;p7"/>
          <p:cNvSpPr txBox="1"/>
          <p:nvPr/>
        </p:nvSpPr>
        <p:spPr>
          <a:xfrm>
            <a:off x="562700" y="1609675"/>
            <a:ext cx="7371900" cy="44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24708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514"/>
              <a:buFont typeface="Average"/>
              <a:buChar char="●"/>
            </a:pPr>
            <a:r>
              <a:rPr b="0" i="0" lang="en-US" sz="18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Multiple Theses in AR topics in MOVES and CS-MOVES track</a:t>
            </a:r>
            <a:endParaRPr/>
          </a:p>
          <a:p>
            <a:pPr indent="-324708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514"/>
              <a:buFont typeface="Average"/>
              <a:buChar char="●"/>
            </a:pPr>
            <a:r>
              <a:rPr b="0" i="0" lang="en-US" sz="18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Working with multiple commands </a:t>
            </a:r>
            <a:r>
              <a:rPr b="0" i="0" lang="en-US" sz="1800" u="none" cap="none" strike="noStrike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looking at the full spectrum of problems that need to be addressed to enable the widespread adoption of AR/VR </a:t>
            </a:r>
            <a:endParaRPr>
              <a:solidFill>
                <a:schemeClr val="accent4"/>
              </a:solidFill>
            </a:endParaRPr>
          </a:p>
          <a:p>
            <a:pPr indent="-310978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297"/>
              <a:buFont typeface="Average"/>
              <a:buChar char="○"/>
            </a:pPr>
            <a:r>
              <a:rPr b="0" i="0" lang="en-US" sz="16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3D content creation</a:t>
            </a:r>
            <a:endParaRPr/>
          </a:p>
          <a:p>
            <a:pPr indent="-310978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297"/>
              <a:buFont typeface="Average"/>
              <a:buChar char="○"/>
            </a:pPr>
            <a:r>
              <a:rPr b="0" i="0" lang="en-US" sz="16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Exploring the range of operational uses</a:t>
            </a:r>
            <a:endParaRPr/>
          </a:p>
          <a:p>
            <a:pPr indent="-310978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297"/>
              <a:buFont typeface="Average"/>
              <a:buChar char="○"/>
            </a:pPr>
            <a:r>
              <a:rPr b="0" i="0" lang="en-US" sz="16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Information visualization </a:t>
            </a:r>
            <a:endParaRPr/>
          </a:p>
          <a:p>
            <a:pPr indent="-310978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297"/>
              <a:buFont typeface="Average"/>
              <a:buChar char="○"/>
            </a:pPr>
            <a:r>
              <a:rPr b="0" i="0" lang="en-US" sz="16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…</a:t>
            </a:r>
            <a:endParaRPr/>
          </a:p>
          <a:p>
            <a:pPr indent="-324708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514"/>
              <a:buFont typeface="Average"/>
              <a:buChar char="●"/>
            </a:pPr>
            <a:r>
              <a:rPr b="0" i="0" lang="en-US" sz="18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Pushing the boundaries of the technology by </a:t>
            </a:r>
            <a:r>
              <a:rPr b="0" i="0" lang="en-US" sz="1800" u="none" cap="none" strike="noStrike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leveraging embedded 3D information to solve real time problems</a:t>
            </a:r>
            <a:r>
              <a:rPr b="0" i="0" lang="en-US" sz="18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 using an integrated mesh of real-world AR/VR technologies</a:t>
            </a:r>
            <a:endParaRPr/>
          </a:p>
          <a:p>
            <a:pPr indent="-324708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514"/>
              <a:buFont typeface="Average"/>
              <a:buChar char="●"/>
            </a:pPr>
            <a:r>
              <a:rPr b="0" i="0" lang="en-US" sz="18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Patents</a:t>
            </a:r>
            <a:endParaRPr/>
          </a:p>
          <a:p>
            <a:pPr indent="-310978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297"/>
              <a:buFont typeface="Average"/>
              <a:buChar char="○"/>
            </a:pPr>
            <a:r>
              <a:rPr b="0" i="0" lang="en-US" sz="14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2 AR related patents awarded in the past year</a:t>
            </a:r>
            <a:endParaRPr/>
          </a:p>
          <a:p>
            <a:pPr indent="-310978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297"/>
              <a:buFont typeface="Average"/>
              <a:buChar char="○"/>
            </a:pPr>
            <a:r>
              <a:rPr b="0" i="0" lang="en-US" sz="14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6 Patents in Progress - some of these are with groups in NAVAIR, NAVWAR, and NAVSEA</a:t>
            </a:r>
            <a:endParaRPr/>
          </a:p>
        </p:txBody>
      </p:sp>
      <p:pic>
        <p:nvPicPr>
          <p:cNvPr id="70" name="Google Shape;7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4600" y="2070350"/>
            <a:ext cx="4033150" cy="2688775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5100000" dist="11430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/>
          <p:nvPr/>
        </p:nvSpPr>
        <p:spPr>
          <a:xfrm>
            <a:off x="533400" y="71509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swald"/>
              <a:buNone/>
            </a:pPr>
            <a:r>
              <a:rPr b="0" i="0" lang="en-US" sz="4000" u="none" cap="none" strike="noStrik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AI/ML Reinforcement Learning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76" name="Google Shape;76;p8"/>
          <p:cNvSpPr txBox="1"/>
          <p:nvPr/>
        </p:nvSpPr>
        <p:spPr>
          <a:xfrm>
            <a:off x="1066800" y="1600200"/>
            <a:ext cx="10058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●"/>
            </a:pPr>
            <a:r>
              <a:rPr b="0" i="0" lang="en-US" sz="24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Utilizing AI/ML in </a:t>
            </a:r>
            <a:r>
              <a:rPr b="0" i="0" lang="en-US" sz="2400" u="none" cap="none" strike="noStrike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training more advanced agents</a:t>
            </a:r>
            <a:r>
              <a:rPr b="0" i="0" lang="en-US" sz="24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 in existing and emergent simulations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●"/>
            </a:pPr>
            <a:r>
              <a:rPr b="0" i="0" lang="en-US" sz="24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Goals: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400"/>
              <a:buFont typeface="Average"/>
              <a:buChar char="○"/>
            </a:pPr>
            <a:r>
              <a:rPr b="0" i="0" lang="en-US" sz="18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Improved agent behaviors in constructive sims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400"/>
              <a:buFont typeface="Average"/>
              <a:buChar char="○"/>
            </a:pPr>
            <a:r>
              <a:rPr b="0" i="0" lang="en-US" sz="18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Support white cell actions in wargames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400"/>
              <a:buFont typeface="Average"/>
              <a:buChar char="○"/>
            </a:pPr>
            <a:r>
              <a:rPr b="0" i="0" lang="en-US" sz="18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Discover new tactics in new and existing system employment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●"/>
            </a:pPr>
            <a:r>
              <a:rPr b="0" i="0" lang="en-US" sz="24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Finding </a:t>
            </a:r>
            <a:r>
              <a:rPr b="0" i="0" lang="en-US" sz="2400" u="none" cap="none" strike="noStrike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new uses for AI/ML technologies</a:t>
            </a:r>
            <a:r>
              <a:rPr b="0" i="0" lang="en-US" sz="24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 to solve existing fleet problems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●"/>
            </a:pPr>
            <a:r>
              <a:rPr b="0" i="0" lang="en-US" sz="24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Multiple theses </a:t>
            </a:r>
            <a:endParaRPr/>
          </a:p>
        </p:txBody>
      </p:sp>
      <p:pic>
        <p:nvPicPr>
          <p:cNvPr id="77" name="Google Shape;77;p8"/>
          <p:cNvPicPr preferRelativeResize="0"/>
          <p:nvPr/>
        </p:nvPicPr>
        <p:blipFill rotWithShape="1">
          <a:blip r:embed="rId3">
            <a:alphaModFix/>
          </a:blip>
          <a:srcRect b="0" l="0" r="18962" t="0"/>
          <a:stretch/>
        </p:blipFill>
        <p:spPr>
          <a:xfrm>
            <a:off x="4419600" y="4292462"/>
            <a:ext cx="5579584" cy="2184538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100000" dist="11430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/>
        </p:nvSpPr>
        <p:spPr>
          <a:xfrm>
            <a:off x="609600" y="685800"/>
            <a:ext cx="9677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swald"/>
              <a:buNone/>
            </a:pPr>
            <a:r>
              <a:rPr b="0" i="0" lang="en-US" sz="4000" u="none" cap="none" strike="noStrik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NPS-Microsoft Cooperative Research Initiative</a:t>
            </a:r>
            <a:endParaRPr b="0" i="0" sz="4000" u="none" cap="none" strike="noStrike">
              <a:solidFill>
                <a:schemeClr val="accent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9"/>
          <p:cNvSpPr txBox="1"/>
          <p:nvPr/>
        </p:nvSpPr>
        <p:spPr>
          <a:xfrm>
            <a:off x="609600" y="1720800"/>
            <a:ext cx="10820400" cy="41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216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946"/>
              <a:buFont typeface="Average"/>
              <a:buChar char="●"/>
            </a:pPr>
            <a:r>
              <a:rPr b="0" i="0" lang="en-US" sz="28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Microsoft and NPS working collaboratively to support senior leaders in the military, national security, and industry​ via a shared NPS-Microsoft research innovation lab​ based in Monterey, CA​</a:t>
            </a:r>
            <a:endParaRPr/>
          </a:p>
          <a:p>
            <a:pPr indent="-35216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46"/>
              <a:buFont typeface="Average"/>
              <a:buChar char="●"/>
            </a:pPr>
            <a:r>
              <a:rPr b="0" i="0" lang="en-US" sz="2800" u="none" cap="none" strike="noStrike">
                <a:solidFill>
                  <a:schemeClr val="accent2"/>
                </a:solidFill>
                <a:latin typeface="Average"/>
                <a:ea typeface="Average"/>
                <a:cs typeface="Average"/>
                <a:sym typeface="Average"/>
              </a:rPr>
              <a:t>Support ideation, incubation, &amp; prototyping in direct support of COMPACFLT mission​</a:t>
            </a:r>
            <a:endParaRPr>
              <a:solidFill>
                <a:schemeClr val="accent2"/>
              </a:solidFill>
            </a:endParaRPr>
          </a:p>
          <a:p>
            <a:pPr indent="-35216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946"/>
              <a:buFont typeface="Average"/>
              <a:buChar char="●"/>
            </a:pPr>
            <a:r>
              <a:rPr b="0" i="0" lang="en-US" sz="2800" u="none" cap="none" strike="noStrike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Enable an extensible innovation pipeline for the Navy, Marine Corps, DoN, and DoD​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CACACA"/>
              </a:buClr>
              <a:buSzPts val="1946"/>
              <a:buFont typeface="Average"/>
              <a:buNone/>
            </a:pPr>
            <a:r>
              <a:t/>
            </a:r>
            <a:endParaRPr b="0" i="0" sz="2800" u="none" cap="none" strike="noStrike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2019-04-11T19:00:14Z</dcterms:created>
  <dc:creator>Ryan Lee</dc:creator>
</cp:coreProperties>
</file>